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6"/>
  </p:notesMasterIdLst>
  <p:sldIdLst>
    <p:sldId id="733" r:id="rId2"/>
    <p:sldId id="735" r:id="rId3"/>
    <p:sldId id="760" r:id="rId4"/>
    <p:sldId id="759" r:id="rId5"/>
    <p:sldId id="763" r:id="rId6"/>
    <p:sldId id="770" r:id="rId7"/>
    <p:sldId id="771" r:id="rId8"/>
    <p:sldId id="769" r:id="rId9"/>
    <p:sldId id="765" r:id="rId10"/>
    <p:sldId id="750" r:id="rId11"/>
    <p:sldId id="791" r:id="rId12"/>
    <p:sldId id="792" r:id="rId13"/>
    <p:sldId id="751" r:id="rId14"/>
    <p:sldId id="744" r:id="rId15"/>
    <p:sldId id="793" r:id="rId16"/>
    <p:sldId id="800" r:id="rId17"/>
    <p:sldId id="753" r:id="rId18"/>
    <p:sldId id="748" r:id="rId19"/>
    <p:sldId id="736" r:id="rId20"/>
    <p:sldId id="737" r:id="rId21"/>
    <p:sldId id="789" r:id="rId22"/>
    <p:sldId id="790" r:id="rId23"/>
    <p:sldId id="740" r:id="rId24"/>
    <p:sldId id="746" r:id="rId25"/>
    <p:sldId id="741" r:id="rId26"/>
    <p:sldId id="757" r:id="rId27"/>
    <p:sldId id="758" r:id="rId28"/>
    <p:sldId id="761" r:id="rId29"/>
    <p:sldId id="762" r:id="rId30"/>
    <p:sldId id="766" r:id="rId31"/>
    <p:sldId id="745" r:id="rId32"/>
    <p:sldId id="772" r:id="rId33"/>
    <p:sldId id="743" r:id="rId34"/>
    <p:sldId id="742" r:id="rId35"/>
    <p:sldId id="767" r:id="rId36"/>
    <p:sldId id="768" r:id="rId37"/>
    <p:sldId id="755" r:id="rId38"/>
    <p:sldId id="756" r:id="rId39"/>
    <p:sldId id="754" r:id="rId40"/>
    <p:sldId id="779" r:id="rId41"/>
    <p:sldId id="794" r:id="rId42"/>
    <p:sldId id="795" r:id="rId43"/>
    <p:sldId id="773" r:id="rId44"/>
    <p:sldId id="796" r:id="rId45"/>
    <p:sldId id="774" r:id="rId46"/>
    <p:sldId id="797" r:id="rId47"/>
    <p:sldId id="777" r:id="rId48"/>
    <p:sldId id="798" r:id="rId49"/>
    <p:sldId id="775" r:id="rId50"/>
    <p:sldId id="776" r:id="rId51"/>
    <p:sldId id="747" r:id="rId52"/>
    <p:sldId id="799" r:id="rId53"/>
    <p:sldId id="764" r:id="rId54"/>
    <p:sldId id="781" r:id="rId55"/>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7" autoAdjust="0"/>
  </p:normalViewPr>
  <p:slideViewPr>
    <p:cSldViewPr>
      <p:cViewPr varScale="1">
        <p:scale>
          <a:sx n="67" d="100"/>
          <a:sy n="67" d="100"/>
        </p:scale>
        <p:origin x="98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Lst>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 Type="http://schemas.openxmlformats.org/officeDocument/2006/relationships/slide" Target="slides/slide5.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a:latin typeface="VW媩$婫`婡p瑙" charset="-122"/>
                <a:ea typeface="隶书" pitchFamily="49" charset="-122"/>
              </a:defRPr>
            </a:lvl1pPr>
          </a:lstStyle>
          <a:p>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latin typeface="VW媩$婫`婡p瑙" charset="-122"/>
                <a:ea typeface="隶书" pitchFamily="49"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a:latin typeface="VW媩$婫`婡p瑙" charset="-122"/>
                <a:ea typeface="隶书" pitchFamily="49" charset="-122"/>
              </a:defRPr>
            </a:lvl1pPr>
          </a:lstStyle>
          <a:p>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VW媩$婫`婡p瑙" charset="-122"/>
                <a:ea typeface="隶书" pitchFamily="49" charset="-122"/>
              </a:defRPr>
            </a:lvl1pPr>
          </a:lstStyle>
          <a:p>
            <a:fld id="{C34C135D-A0C9-48D4-86D7-821F89CC1B27}" type="slidenum">
              <a:rPr lang="zh-CN" altLang="en-US"/>
              <a:pPr/>
              <a:t>‹#›</a:t>
            </a:fld>
            <a:endParaRPr lang="en-US" altLang="zh-CN"/>
          </a:p>
        </p:txBody>
      </p:sp>
    </p:spTree>
    <p:extLst>
      <p:ext uri="{BB962C8B-B14F-4D97-AF65-F5344CB8AC3E}">
        <p14:creationId xmlns:p14="http://schemas.microsoft.com/office/powerpoint/2010/main" val="3274082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4C135D-A0C9-48D4-86D7-821F89CC1B27}" type="slidenum">
              <a:rPr lang="zh-CN" altLang="en-US" smtClean="0"/>
              <a:pPr/>
              <a:t>17</a:t>
            </a:fld>
            <a:endParaRPr lang="en-US" altLang="zh-CN"/>
          </a:p>
        </p:txBody>
      </p:sp>
    </p:spTree>
    <p:extLst>
      <p:ext uri="{BB962C8B-B14F-4D97-AF65-F5344CB8AC3E}">
        <p14:creationId xmlns:p14="http://schemas.microsoft.com/office/powerpoint/2010/main" val="8111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4C135D-A0C9-48D4-86D7-821F89CC1B27}" type="slidenum">
              <a:rPr lang="zh-CN" altLang="en-US" smtClean="0"/>
              <a:pPr/>
              <a:t>28</a:t>
            </a:fld>
            <a:endParaRPr lang="en-US" altLang="zh-CN"/>
          </a:p>
        </p:txBody>
      </p:sp>
    </p:spTree>
    <p:extLst>
      <p:ext uri="{BB962C8B-B14F-4D97-AF65-F5344CB8AC3E}">
        <p14:creationId xmlns:p14="http://schemas.microsoft.com/office/powerpoint/2010/main" val="427604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C135D-A0C9-48D4-86D7-821F89CC1B27}" type="slidenum">
              <a:rPr lang="zh-CN" altLang="en-US" smtClean="0"/>
              <a:pPr/>
              <a:t>47</a:t>
            </a:fld>
            <a:endParaRPr lang="en-US" altLang="zh-CN"/>
          </a:p>
        </p:txBody>
      </p:sp>
    </p:spTree>
    <p:extLst>
      <p:ext uri="{BB962C8B-B14F-4D97-AF65-F5344CB8AC3E}">
        <p14:creationId xmlns:p14="http://schemas.microsoft.com/office/powerpoint/2010/main" val="1422877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0A90E5CC-C253-49EC-B3BE-675015016FF8}"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7AE41123-A005-40C3-98F4-8B56CC3C2A9D}"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F3C09056-050B-4400-8061-A47334BA136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AAC1AA57-36AB-4BB2-8B44-57C8BCBAC3B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435BD542-E1E3-46F3-82DA-33B0CD1228B2}"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A393DBA0-1D9C-430E-B9E8-79A43AB5AC2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11B310D4-2183-489D-A53D-9AC8B4D2185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F092369F-E635-4382-A0C9-ADEDC01F3AA0}"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03FB3798-5CF0-4936-8526-0C08BE09226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9C9F0951-5EF3-42CF-A029-73DA1B89D678}"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2A9F8182-4AA2-4FF3-B903-5AC5DB1AB3DE}"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1000" y="304800"/>
            <a:ext cx="8383588"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027"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pPr>
              <a:defRPr/>
            </a:pPr>
            <a:fld id="{6258D827-3CA3-43A5-BA01-07293E1E2AC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4"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W媩$婫`婡p瑙" charset="-122"/>
          <a:ea typeface="宋体" pitchFamily="2" charset="-122"/>
        </a:defRPr>
      </a:lvl2pPr>
      <a:lvl3pPr algn="l" rtl="0" eaLnBrk="0" fontAlgn="base" hangingPunct="0">
        <a:spcBef>
          <a:spcPct val="0"/>
        </a:spcBef>
        <a:spcAft>
          <a:spcPct val="0"/>
        </a:spcAft>
        <a:defRPr sz="4400">
          <a:solidFill>
            <a:schemeClr val="tx2"/>
          </a:solidFill>
          <a:latin typeface="VW媩$婫`婡p瑙" charset="-122"/>
          <a:ea typeface="宋体" pitchFamily="2" charset="-122"/>
        </a:defRPr>
      </a:lvl3pPr>
      <a:lvl4pPr algn="l" rtl="0" eaLnBrk="0" fontAlgn="base" hangingPunct="0">
        <a:spcBef>
          <a:spcPct val="0"/>
        </a:spcBef>
        <a:spcAft>
          <a:spcPct val="0"/>
        </a:spcAft>
        <a:defRPr sz="4400">
          <a:solidFill>
            <a:schemeClr val="tx2"/>
          </a:solidFill>
          <a:latin typeface="VW媩$婫`婡p瑙" charset="-122"/>
          <a:ea typeface="宋体" pitchFamily="2" charset="-122"/>
        </a:defRPr>
      </a:lvl4pPr>
      <a:lvl5pPr algn="l" rtl="0" eaLnBrk="0" fontAlgn="base" hangingPunct="0">
        <a:spcBef>
          <a:spcPct val="0"/>
        </a:spcBef>
        <a:spcAft>
          <a:spcPct val="0"/>
        </a:spcAft>
        <a:defRPr sz="4400">
          <a:solidFill>
            <a:schemeClr val="tx2"/>
          </a:solidFill>
          <a:latin typeface="VW媩$婫`婡p瑙" charset="-122"/>
          <a:ea typeface="宋体" pitchFamily="2" charset="-122"/>
        </a:defRPr>
      </a:lvl5pPr>
      <a:lvl6pPr marL="457200" algn="l" rtl="0" eaLnBrk="0" fontAlgn="base" hangingPunct="0">
        <a:spcBef>
          <a:spcPct val="0"/>
        </a:spcBef>
        <a:spcAft>
          <a:spcPct val="0"/>
        </a:spcAft>
        <a:defRPr sz="4400">
          <a:solidFill>
            <a:schemeClr val="tx2"/>
          </a:solidFill>
          <a:latin typeface="VW媩$婫`婡p瑙" charset="-122"/>
          <a:ea typeface="宋体" pitchFamily="2" charset="-122"/>
        </a:defRPr>
      </a:lvl6pPr>
      <a:lvl7pPr marL="914400" algn="l" rtl="0" eaLnBrk="0" fontAlgn="base" hangingPunct="0">
        <a:spcBef>
          <a:spcPct val="0"/>
        </a:spcBef>
        <a:spcAft>
          <a:spcPct val="0"/>
        </a:spcAft>
        <a:defRPr sz="4400">
          <a:solidFill>
            <a:schemeClr val="tx2"/>
          </a:solidFill>
          <a:latin typeface="VW媩$婫`婡p瑙" charset="-122"/>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122"/>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122"/>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431540" y="1358770"/>
            <a:ext cx="8012112"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ctr">
              <a:defRPr/>
            </a:pPr>
            <a:r>
              <a:rPr lang="zh-CN" altLang="en-US" sz="6000" dirty="0">
                <a:solidFill>
                  <a:srgbClr val="0000FF"/>
                </a:solidFill>
                <a:effectLst>
                  <a:outerShdw blurRad="38100" dist="38100" dir="2700000" algn="tl">
                    <a:srgbClr val="C0C0C0"/>
                  </a:outerShdw>
                </a:effectLst>
              </a:rPr>
              <a:t>算法设计的基本方法</a:t>
            </a:r>
          </a:p>
          <a:p>
            <a:pPr algn="ctr">
              <a:defRPr/>
            </a:pPr>
            <a:r>
              <a:rPr lang="en-US" altLang="zh-CN" sz="8000" dirty="0" smtClean="0">
                <a:effectLst>
                  <a:outerShdw blurRad="38100" dist="38100" dir="2700000" algn="tl">
                    <a:srgbClr val="C0C0C0"/>
                  </a:outerShdw>
                </a:effectLst>
              </a:rPr>
              <a:t>--</a:t>
            </a:r>
            <a:r>
              <a:rPr lang="zh-CN" altLang="en-US" sz="8000" dirty="0">
                <a:effectLst>
                  <a:outerShdw blurRad="38100" dist="38100" dir="2700000" algn="tl">
                    <a:srgbClr val="C0C0C0"/>
                  </a:outerShdw>
                </a:effectLst>
              </a:rPr>
              <a:t>回朔法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4"/>
          <p:cNvSpPr txBox="1">
            <a:spLocks noRot="1" noChangeArrowheads="1"/>
          </p:cNvSpPr>
          <p:nvPr/>
        </p:nvSpPr>
        <p:spPr bwMode="auto">
          <a:xfrm>
            <a:off x="521550" y="368660"/>
            <a:ext cx="7772400" cy="803275"/>
          </a:xfrm>
          <a:prstGeom prst="rect">
            <a:avLst/>
          </a:prstGeom>
          <a:noFill/>
          <a:ln w="9525">
            <a:noFill/>
            <a:miter lim="800000"/>
            <a:headEnd/>
            <a:tailEnd/>
          </a:ln>
          <a:effectLst/>
        </p:spPr>
        <p:txBody>
          <a:bodyPr lIns="92075" tIns="46038" rIns="92075" bIns="46038" anchor="ctr"/>
          <a:lstStyle/>
          <a:p>
            <a:pPr algn="ctr"/>
            <a:r>
              <a:rPr lang="zh-CN" altLang="en-US" sz="4400">
                <a:solidFill>
                  <a:schemeClr val="tx2"/>
                </a:solidFill>
                <a:latin typeface="VW媩$婫`婡p瑙" charset="-122"/>
                <a:ea typeface="黑体" pitchFamily="49" charset="-122"/>
              </a:rPr>
              <a:t>问题的</a:t>
            </a:r>
            <a:r>
              <a:rPr lang="zh-CN" altLang="en-US" sz="4400" smtClean="0">
                <a:solidFill>
                  <a:schemeClr val="tx2"/>
                </a:solidFill>
                <a:latin typeface="VW媩$婫`婡p瑙" charset="-122"/>
                <a:ea typeface="黑体" pitchFamily="49" charset="-122"/>
              </a:rPr>
              <a:t>解的形式</a:t>
            </a:r>
            <a:endParaRPr lang="zh-CN" altLang="en-US" sz="4400">
              <a:solidFill>
                <a:schemeClr val="tx2"/>
              </a:solidFill>
              <a:latin typeface="VW媩$婫`婡p瑙" charset="-122"/>
              <a:ea typeface="黑体" pitchFamily="49" charset="-122"/>
            </a:endParaRPr>
          </a:p>
        </p:txBody>
      </p:sp>
      <p:sp>
        <p:nvSpPr>
          <p:cNvPr id="3" name="Text Box 5"/>
          <p:cNvSpPr txBox="1">
            <a:spLocks noChangeArrowheads="1"/>
          </p:cNvSpPr>
          <p:nvPr/>
        </p:nvSpPr>
        <p:spPr bwMode="auto">
          <a:xfrm>
            <a:off x="296525" y="1171935"/>
            <a:ext cx="8632207"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457200" indent="-457200">
              <a:lnSpc>
                <a:spcPct val="100000"/>
              </a:lnSpc>
              <a:spcBef>
                <a:spcPct val="20000"/>
              </a:spcBef>
              <a:buFont typeface="Wingdings" panose="05000000000000000000" pitchFamily="2" charset="2"/>
              <a:buChar char="Ø"/>
              <a:defRPr/>
            </a:pPr>
            <a:r>
              <a:rPr kumimoji="1" lang="zh-CN" altLang="en-US" sz="2700" dirty="0">
                <a:latin typeface="Times New Roman" pitchFamily="18" charset="0"/>
                <a:ea typeface="+mn-ea"/>
                <a:cs typeface="Times New Roman" pitchFamily="18" charset="0"/>
              </a:rPr>
              <a:t>问题的解向量：回溯法希望一个问题的解能够表示成一个</a:t>
            </a:r>
            <a:r>
              <a:rPr kumimoji="1" lang="en-US" altLang="zh-CN" sz="2700" dirty="0">
                <a:latin typeface="Times New Roman" pitchFamily="18" charset="0"/>
                <a:ea typeface="+mn-ea"/>
                <a:cs typeface="Times New Roman" pitchFamily="18" charset="0"/>
              </a:rPr>
              <a:t>n</a:t>
            </a:r>
            <a:r>
              <a:rPr kumimoji="1" lang="zh-CN" altLang="en-US" sz="2700" dirty="0">
                <a:latin typeface="Times New Roman" pitchFamily="18" charset="0"/>
                <a:ea typeface="+mn-ea"/>
                <a:cs typeface="Times New Roman" pitchFamily="18" charset="0"/>
              </a:rPr>
              <a:t>元式</a:t>
            </a:r>
            <a:r>
              <a:rPr kumimoji="1" lang="en-US" altLang="zh-CN" sz="2700" dirty="0">
                <a:latin typeface="Times New Roman" pitchFamily="18" charset="0"/>
                <a:ea typeface="+mn-ea"/>
                <a:cs typeface="Times New Roman" pitchFamily="18" charset="0"/>
              </a:rPr>
              <a:t>(x</a:t>
            </a:r>
            <a:r>
              <a:rPr kumimoji="1" lang="en-US" altLang="zh-CN" sz="2700" baseline="-25000" dirty="0">
                <a:latin typeface="Times New Roman" pitchFamily="18" charset="0"/>
                <a:ea typeface="+mn-ea"/>
                <a:cs typeface="Times New Roman" pitchFamily="18" charset="0"/>
              </a:rPr>
              <a:t>1</a:t>
            </a:r>
            <a:r>
              <a:rPr kumimoji="1" lang="en-US" altLang="zh-CN" sz="2700" dirty="0" smtClean="0">
                <a:latin typeface="Times New Roman" pitchFamily="18" charset="0"/>
                <a:ea typeface="+mn-ea"/>
                <a:cs typeface="Times New Roman" pitchFamily="18" charset="0"/>
              </a:rPr>
              <a:t>, x</a:t>
            </a:r>
            <a:r>
              <a:rPr kumimoji="1" lang="en-US" altLang="zh-CN" sz="2700" baseline="-25000" dirty="0" smtClean="0">
                <a:latin typeface="Times New Roman" pitchFamily="18" charset="0"/>
                <a:ea typeface="+mn-ea"/>
                <a:cs typeface="Times New Roman" pitchFamily="18" charset="0"/>
              </a:rPr>
              <a:t>2</a:t>
            </a:r>
            <a:r>
              <a:rPr kumimoji="1" lang="en-US" altLang="zh-CN" sz="2700" dirty="0" smtClean="0">
                <a:latin typeface="Times New Roman" pitchFamily="18" charset="0"/>
                <a:ea typeface="+mn-ea"/>
                <a:cs typeface="Times New Roman" pitchFamily="18" charset="0"/>
              </a:rPr>
              <a:t>, …, </a:t>
            </a:r>
            <a:r>
              <a:rPr kumimoji="1" lang="en-US" altLang="zh-CN" sz="2700" dirty="0" err="1" smtClean="0">
                <a:latin typeface="Times New Roman" pitchFamily="18" charset="0"/>
                <a:ea typeface="+mn-ea"/>
                <a:cs typeface="Times New Roman" pitchFamily="18" charset="0"/>
              </a:rPr>
              <a:t>x</a:t>
            </a:r>
            <a:r>
              <a:rPr kumimoji="1" lang="en-US" altLang="zh-CN" sz="2700" baseline="-25000" dirty="0" err="1" smtClean="0">
                <a:latin typeface="Times New Roman" pitchFamily="18" charset="0"/>
                <a:ea typeface="+mn-ea"/>
                <a:cs typeface="Times New Roman" pitchFamily="18" charset="0"/>
              </a:rPr>
              <a:t>n</a:t>
            </a:r>
            <a:r>
              <a:rPr kumimoji="1" lang="en-US" altLang="zh-CN" sz="2700" dirty="0">
                <a:latin typeface="Times New Roman" pitchFamily="18" charset="0"/>
                <a:ea typeface="+mn-ea"/>
                <a:cs typeface="Times New Roman" pitchFamily="18" charset="0"/>
              </a:rPr>
              <a:t>)</a:t>
            </a:r>
            <a:r>
              <a:rPr kumimoji="1" lang="zh-CN" altLang="en-US" sz="2700" dirty="0">
                <a:latin typeface="Times New Roman" pitchFamily="18" charset="0"/>
                <a:ea typeface="+mn-ea"/>
                <a:cs typeface="Times New Roman" pitchFamily="18" charset="0"/>
              </a:rPr>
              <a:t>的形式。</a:t>
            </a:r>
          </a:p>
          <a:p>
            <a:pPr marL="457200" indent="-457200">
              <a:lnSpc>
                <a:spcPct val="100000"/>
              </a:lnSpc>
              <a:spcBef>
                <a:spcPct val="20000"/>
              </a:spcBef>
              <a:buFont typeface="Wingdings" panose="05000000000000000000" pitchFamily="2" charset="2"/>
              <a:buChar char="Ø"/>
              <a:defRPr/>
            </a:pPr>
            <a:r>
              <a:rPr kumimoji="1" lang="zh-CN" altLang="en-US" sz="2700" dirty="0">
                <a:latin typeface="Times New Roman" pitchFamily="18" charset="0"/>
                <a:ea typeface="+mn-ea"/>
                <a:cs typeface="Times New Roman" pitchFamily="18" charset="0"/>
              </a:rPr>
              <a:t>显约束：对分量</a:t>
            </a:r>
            <a:r>
              <a:rPr kumimoji="1" lang="en-US" altLang="zh-CN" sz="2700" dirty="0">
                <a:latin typeface="Times New Roman" pitchFamily="18" charset="0"/>
                <a:ea typeface="+mn-ea"/>
                <a:cs typeface="Times New Roman" pitchFamily="18" charset="0"/>
              </a:rPr>
              <a:t>x</a:t>
            </a:r>
            <a:r>
              <a:rPr kumimoji="1" lang="en-US" altLang="zh-CN" sz="2700" baseline="-25000" dirty="0">
                <a:latin typeface="Times New Roman" pitchFamily="18" charset="0"/>
                <a:ea typeface="+mn-ea"/>
                <a:cs typeface="Times New Roman" pitchFamily="18" charset="0"/>
              </a:rPr>
              <a:t>i</a:t>
            </a:r>
            <a:r>
              <a:rPr kumimoji="1" lang="zh-CN" altLang="en-US" sz="2700" dirty="0">
                <a:latin typeface="Times New Roman" pitchFamily="18" charset="0"/>
                <a:ea typeface="+mn-ea"/>
                <a:cs typeface="Times New Roman" pitchFamily="18" charset="0"/>
              </a:rPr>
              <a:t>的取值限定。</a:t>
            </a:r>
          </a:p>
          <a:p>
            <a:pPr marL="457200" indent="-457200">
              <a:lnSpc>
                <a:spcPct val="100000"/>
              </a:lnSpc>
              <a:spcBef>
                <a:spcPct val="20000"/>
              </a:spcBef>
              <a:buFont typeface="Wingdings" panose="05000000000000000000" pitchFamily="2" charset="2"/>
              <a:buChar char="Ø"/>
              <a:defRPr/>
            </a:pPr>
            <a:r>
              <a:rPr kumimoji="1" lang="zh-CN" altLang="en-US" sz="2700" dirty="0">
                <a:latin typeface="Times New Roman" pitchFamily="18" charset="0"/>
                <a:ea typeface="+mn-ea"/>
                <a:cs typeface="Times New Roman" pitchFamily="18" charset="0"/>
              </a:rPr>
              <a:t>隐约束：为满足问题的解而对不同分量之间施加的约束。</a:t>
            </a:r>
          </a:p>
          <a:p>
            <a:pPr marL="457200" indent="-457200">
              <a:lnSpc>
                <a:spcPct val="100000"/>
              </a:lnSpc>
              <a:buFont typeface="Wingdings" panose="05000000000000000000" pitchFamily="2" charset="2"/>
              <a:buChar char="Ø"/>
              <a:defRPr/>
            </a:pPr>
            <a:r>
              <a:rPr kumimoji="1" lang="zh-CN" altLang="en-US" sz="2700" dirty="0">
                <a:latin typeface="Times New Roman" pitchFamily="18" charset="0"/>
                <a:ea typeface="+mn-ea"/>
                <a:cs typeface="Times New Roman" pitchFamily="18" charset="0"/>
              </a:rPr>
              <a:t>解空间：对于问题的一个实例，解向量满足显式约束条件的所有多元组，构成了该实例的一个解空间</a:t>
            </a:r>
            <a:r>
              <a:rPr kumimoji="1" lang="zh-CN" altLang="en-US" sz="2700" dirty="0" smtClean="0">
                <a:latin typeface="Times New Roman" pitchFamily="18" charset="0"/>
                <a:ea typeface="+mn-ea"/>
                <a:cs typeface="Times New Roman" pitchFamily="18" charset="0"/>
              </a:rPr>
              <a:t>。</a:t>
            </a:r>
            <a:endParaRPr kumimoji="1" lang="en-US" altLang="zh-CN" sz="2700" dirty="0" smtClean="0">
              <a:latin typeface="Times New Roman" pitchFamily="18" charset="0"/>
              <a:ea typeface="+mn-ea"/>
              <a:cs typeface="Times New Roman" pitchFamily="18" charset="0"/>
            </a:endParaRPr>
          </a:p>
          <a:p>
            <a:pPr marL="457200" indent="-457200" eaLnBrk="1" hangingPunct="1">
              <a:lnSpc>
                <a:spcPct val="100000"/>
              </a:lnSpc>
              <a:buClr>
                <a:schemeClr val="tx1"/>
              </a:buClr>
              <a:buSzPct val="90000"/>
              <a:buFont typeface="Wingdings" panose="05000000000000000000" pitchFamily="2" charset="2"/>
              <a:buChar char="Ø"/>
            </a:pPr>
            <a:r>
              <a:rPr lang="zh-CN" altLang="en-US" sz="2700" dirty="0">
                <a:latin typeface="Times New Roman" pitchFamily="18" charset="0"/>
              </a:rPr>
              <a:t>问题的解只是解空间的一个子集。问题的解必须满足事先给定某些约束条件。把满足约束条件的解称为可行解。</a:t>
            </a:r>
          </a:p>
          <a:p>
            <a:pPr marL="457200" indent="-457200" eaLnBrk="1" hangingPunct="1">
              <a:lnSpc>
                <a:spcPct val="100000"/>
              </a:lnSpc>
              <a:buClr>
                <a:schemeClr val="tx1"/>
              </a:buClr>
              <a:buSzPct val="90000"/>
              <a:buFont typeface="Wingdings" panose="05000000000000000000" pitchFamily="2" charset="2"/>
              <a:buChar char="Ø"/>
            </a:pPr>
            <a:r>
              <a:rPr lang="zh-CN" altLang="en-US" sz="2700" dirty="0">
                <a:latin typeface="Times New Roman" pitchFamily="18" charset="0"/>
              </a:rPr>
              <a:t>可行解可能不止一个，使目标函数取极值的可行解被称为最优解</a:t>
            </a:r>
            <a:r>
              <a:rPr lang="zh-CN" altLang="en-US" sz="2700" dirty="0" smtClean="0">
                <a:latin typeface="Times New Roman" pitchFamily="18" charset="0"/>
              </a:rPr>
              <a:t>。</a:t>
            </a:r>
            <a:endParaRPr lang="zh-CN" altLang="en-US" sz="2700" dirty="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4"/>
          <p:cNvSpPr txBox="1">
            <a:spLocks noRot="1" noChangeArrowheads="1"/>
          </p:cNvSpPr>
          <p:nvPr/>
        </p:nvSpPr>
        <p:spPr bwMode="auto">
          <a:xfrm>
            <a:off x="521550" y="368660"/>
            <a:ext cx="7772400" cy="803275"/>
          </a:xfrm>
          <a:prstGeom prst="rect">
            <a:avLst/>
          </a:prstGeom>
          <a:noFill/>
          <a:ln w="9525">
            <a:noFill/>
            <a:miter lim="800000"/>
            <a:headEnd/>
            <a:tailEnd/>
          </a:ln>
          <a:effectLst/>
        </p:spPr>
        <p:txBody>
          <a:bodyPr lIns="92075" tIns="46038" rIns="92075" bIns="46038" anchor="ctr"/>
          <a:lstStyle/>
          <a:p>
            <a:pPr algn="ctr"/>
            <a:r>
              <a:rPr lang="zh-CN" altLang="en-US" sz="4400">
                <a:solidFill>
                  <a:schemeClr val="tx2"/>
                </a:solidFill>
                <a:latin typeface="VW媩$婫`婡p瑙" charset="-122"/>
                <a:ea typeface="黑体" pitchFamily="49" charset="-122"/>
              </a:rPr>
              <a:t>问题的解空间</a:t>
            </a:r>
          </a:p>
        </p:txBody>
      </p:sp>
      <p:sp>
        <p:nvSpPr>
          <p:cNvPr id="3" name="Text Box 5"/>
          <p:cNvSpPr txBox="1">
            <a:spLocks noChangeArrowheads="1"/>
          </p:cNvSpPr>
          <p:nvPr/>
        </p:nvSpPr>
        <p:spPr bwMode="auto">
          <a:xfrm>
            <a:off x="395288" y="1223755"/>
            <a:ext cx="8497192"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457200" indent="-457200">
              <a:lnSpc>
                <a:spcPts val="4000"/>
              </a:lnSpc>
              <a:buFont typeface="Wingdings" panose="05000000000000000000" pitchFamily="2" charset="2"/>
              <a:buChar char="Ø"/>
              <a:defRPr/>
            </a:pPr>
            <a:r>
              <a:rPr kumimoji="1" lang="zh-CN" altLang="en-US" sz="2800" smtClean="0">
                <a:latin typeface="Times New Roman" pitchFamily="18" charset="0"/>
                <a:ea typeface="+mn-ea"/>
                <a:cs typeface="Times New Roman" pitchFamily="18" charset="0"/>
              </a:rPr>
              <a:t>为了方便解的表示和对解空间的搜索，通常用解空间树作为解空间的形象表示。</a:t>
            </a:r>
            <a:endParaRPr kumimoji="1" lang="en-US" altLang="zh-CN" sz="2800" smtClean="0">
              <a:latin typeface="Times New Roman" pitchFamily="18" charset="0"/>
              <a:ea typeface="+mn-ea"/>
              <a:cs typeface="Times New Roman" pitchFamily="18" charset="0"/>
            </a:endParaRPr>
          </a:p>
          <a:p>
            <a:pPr marL="457200" indent="-457200">
              <a:lnSpc>
                <a:spcPts val="4000"/>
              </a:lnSpc>
              <a:buFont typeface="Wingdings" panose="05000000000000000000" pitchFamily="2" charset="2"/>
              <a:buChar char="Ø"/>
              <a:defRPr/>
            </a:pPr>
            <a:r>
              <a:rPr kumimoji="1" lang="zh-CN" altLang="en-US" sz="2800" smtClean="0">
                <a:latin typeface="Times New Roman" pitchFamily="18" charset="0"/>
                <a:ea typeface="+mn-ea"/>
                <a:cs typeface="Times New Roman" pitchFamily="18" charset="0"/>
              </a:rPr>
              <a:t>解空间树有利于对搜索过程的直观理解，并不是实际需要产生这样的一棵树。</a:t>
            </a:r>
            <a:endParaRPr kumimoji="1" lang="zh-CN" altLang="en-US" sz="2800" dirty="0">
              <a:latin typeface="Times New Roman" pitchFamily="18" charset="0"/>
              <a:ea typeface="+mn-ea"/>
              <a:cs typeface="Times New Roman" pitchFamily="18" charset="0"/>
            </a:endParaRPr>
          </a:p>
        </p:txBody>
      </p:sp>
      <p:pic>
        <p:nvPicPr>
          <p:cNvPr id="2" name="图片 1"/>
          <p:cNvPicPr>
            <a:picLocks noChangeAspect="1"/>
          </p:cNvPicPr>
          <p:nvPr/>
        </p:nvPicPr>
        <p:blipFill>
          <a:blip r:embed="rId2"/>
          <a:stretch>
            <a:fillRect/>
          </a:stretch>
        </p:blipFill>
        <p:spPr>
          <a:xfrm>
            <a:off x="722325" y="3419751"/>
            <a:ext cx="7970766" cy="3114593"/>
          </a:xfrm>
          <a:prstGeom prst="rect">
            <a:avLst/>
          </a:prstGeom>
        </p:spPr>
      </p:pic>
    </p:spTree>
    <p:extLst>
      <p:ext uri="{BB962C8B-B14F-4D97-AF65-F5344CB8AC3E}">
        <p14:creationId xmlns:p14="http://schemas.microsoft.com/office/powerpoint/2010/main" val="3116716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566555" y="360040"/>
            <a:ext cx="7772400" cy="803275"/>
          </a:xfrm>
          <a:prstGeom prst="rect">
            <a:avLst/>
          </a:prstGeom>
          <a:noFill/>
          <a:ln w="9525">
            <a:noFill/>
            <a:miter lim="800000"/>
            <a:headEnd/>
            <a:tailEnd/>
          </a:ln>
          <a:effectLst/>
        </p:spPr>
        <p:txBody>
          <a:bodyPr anchor="ctr"/>
          <a:lstStyle/>
          <a:p>
            <a:pPr algn="ctr"/>
            <a:r>
              <a:rPr lang="zh-CN" altLang="en-US">
                <a:solidFill>
                  <a:schemeClr val="tx2"/>
                </a:solidFill>
                <a:ea typeface="黑体" pitchFamily="49" charset="-122"/>
              </a:rPr>
              <a:t>生成问题状态的基本方法</a:t>
            </a:r>
          </a:p>
        </p:txBody>
      </p:sp>
      <p:sp>
        <p:nvSpPr>
          <p:cNvPr id="8195" name="Rectangle 5"/>
          <p:cNvSpPr>
            <a:spLocks noChangeArrowheads="1"/>
          </p:cNvSpPr>
          <p:nvPr/>
        </p:nvSpPr>
        <p:spPr bwMode="auto">
          <a:xfrm>
            <a:off x="0" y="1268760"/>
            <a:ext cx="9144000" cy="5761038"/>
          </a:xfrm>
          <a:prstGeom prst="rect">
            <a:avLst/>
          </a:prstGeom>
          <a:noFill/>
          <a:ln w="9525">
            <a:noFill/>
            <a:miter lim="800000"/>
            <a:headEnd/>
            <a:tailEnd/>
          </a:ln>
          <a:effectLst/>
        </p:spPr>
        <p:txBody>
          <a:bodyPr/>
          <a:lstStyle/>
          <a:p>
            <a:pPr marL="457200" indent="-457200">
              <a:spcBef>
                <a:spcPct val="20000"/>
              </a:spcBef>
              <a:buSzPct val="90000"/>
              <a:buFont typeface="Wingdings" panose="05000000000000000000" pitchFamily="2" charset="2"/>
              <a:buChar char="Ø"/>
            </a:pPr>
            <a:r>
              <a:rPr lang="zh-CN" altLang="en-US" sz="2800" dirty="0">
                <a:latin typeface="Times New Roman" panose="02020603050405020304" pitchFamily="18" charset="0"/>
                <a:ea typeface="+mn-ea"/>
                <a:cs typeface="Times New Roman" panose="02020603050405020304" pitchFamily="18" charset="0"/>
              </a:rPr>
              <a:t>扩展结点</a:t>
            </a:r>
            <a:r>
              <a:rPr lang="en-US" altLang="zh-CN" sz="2800" dirty="0">
                <a:latin typeface="Times New Roman" panose="02020603050405020304" pitchFamily="18" charset="0"/>
                <a:ea typeface="+mn-ea"/>
                <a:cs typeface="Times New Roman" panose="02020603050405020304" pitchFamily="18" charset="0"/>
              </a:rPr>
              <a:t>:</a:t>
            </a:r>
            <a:r>
              <a:rPr lang="zh-CN" altLang="en-US" sz="2800" dirty="0">
                <a:latin typeface="Times New Roman" panose="02020603050405020304" pitchFamily="18" charset="0"/>
                <a:ea typeface="+mn-ea"/>
                <a:cs typeface="Times New Roman" panose="02020603050405020304" pitchFamily="18" charset="0"/>
              </a:rPr>
              <a:t>一个正在产生儿子的结点称为扩展结点</a:t>
            </a:r>
          </a:p>
          <a:p>
            <a:pPr marL="457200" indent="-457200">
              <a:spcBef>
                <a:spcPct val="20000"/>
              </a:spcBef>
              <a:buSzPct val="90000"/>
              <a:buFont typeface="Wingdings" panose="05000000000000000000" pitchFamily="2" charset="2"/>
              <a:buChar char="Ø"/>
            </a:pPr>
            <a:r>
              <a:rPr lang="zh-CN" altLang="en-US" sz="2800" dirty="0">
                <a:latin typeface="Times New Roman" panose="02020603050405020304" pitchFamily="18" charset="0"/>
                <a:ea typeface="+mn-ea"/>
                <a:cs typeface="Times New Roman" panose="02020603050405020304" pitchFamily="18" charset="0"/>
              </a:rPr>
              <a:t>活结点</a:t>
            </a:r>
            <a:r>
              <a:rPr lang="en-US" altLang="zh-CN" sz="2800" dirty="0">
                <a:latin typeface="Times New Roman" panose="02020603050405020304" pitchFamily="18" charset="0"/>
                <a:ea typeface="+mn-ea"/>
                <a:cs typeface="Times New Roman" panose="02020603050405020304" pitchFamily="18" charset="0"/>
              </a:rPr>
              <a:t>:</a:t>
            </a:r>
            <a:r>
              <a:rPr lang="zh-CN" altLang="en-US" sz="2800" dirty="0">
                <a:latin typeface="Times New Roman" panose="02020603050405020304" pitchFamily="18" charset="0"/>
                <a:ea typeface="+mn-ea"/>
                <a:cs typeface="Times New Roman" panose="02020603050405020304" pitchFamily="18" charset="0"/>
              </a:rPr>
              <a:t>一个自身已生成但其儿子还没有全部生成的节点称做活结点</a:t>
            </a:r>
          </a:p>
          <a:p>
            <a:pPr marL="457200" indent="-457200">
              <a:spcBef>
                <a:spcPct val="20000"/>
              </a:spcBef>
              <a:buSzPct val="90000"/>
              <a:buFont typeface="Wingdings" panose="05000000000000000000" pitchFamily="2" charset="2"/>
              <a:buChar char="Ø"/>
            </a:pPr>
            <a:r>
              <a:rPr lang="zh-CN" altLang="en-US" sz="2800" dirty="0">
                <a:latin typeface="Times New Roman" panose="02020603050405020304" pitchFamily="18" charset="0"/>
                <a:ea typeface="+mn-ea"/>
                <a:cs typeface="Times New Roman" panose="02020603050405020304" pitchFamily="18" charset="0"/>
              </a:rPr>
              <a:t>死结点</a:t>
            </a:r>
            <a:r>
              <a:rPr lang="en-US" altLang="zh-CN" sz="2800" dirty="0">
                <a:latin typeface="Times New Roman" panose="02020603050405020304" pitchFamily="18" charset="0"/>
                <a:ea typeface="+mn-ea"/>
                <a:cs typeface="Times New Roman" panose="02020603050405020304" pitchFamily="18" charset="0"/>
              </a:rPr>
              <a:t>:</a:t>
            </a:r>
            <a:r>
              <a:rPr lang="zh-CN" altLang="en-US" sz="2800" dirty="0">
                <a:latin typeface="Times New Roman" panose="02020603050405020304" pitchFamily="18" charset="0"/>
                <a:ea typeface="+mn-ea"/>
                <a:cs typeface="Times New Roman" panose="02020603050405020304" pitchFamily="18" charset="0"/>
              </a:rPr>
              <a:t>一个所有儿子已经产生的结点称做死结点</a:t>
            </a:r>
          </a:p>
          <a:p>
            <a:pPr marL="457200" indent="-457200">
              <a:spcBef>
                <a:spcPct val="20000"/>
              </a:spcBef>
              <a:buSzPct val="90000"/>
              <a:buFont typeface="Wingdings" panose="05000000000000000000" pitchFamily="2" charset="2"/>
              <a:buChar char="Ø"/>
            </a:pPr>
            <a:r>
              <a:rPr lang="zh-CN" altLang="en-US" sz="2800" dirty="0">
                <a:latin typeface="Times New Roman" panose="02020603050405020304" pitchFamily="18" charset="0"/>
                <a:ea typeface="+mn-ea"/>
                <a:cs typeface="Times New Roman" panose="02020603050405020304" pitchFamily="18" charset="0"/>
              </a:rPr>
              <a:t>深度优先的问题状态生成法：如果对一个扩展结点</a:t>
            </a:r>
            <a:r>
              <a:rPr lang="en-US" altLang="zh-CN" sz="2800" dirty="0">
                <a:latin typeface="Times New Roman" panose="02020603050405020304" pitchFamily="18" charset="0"/>
                <a:ea typeface="+mn-ea"/>
                <a:cs typeface="Times New Roman" panose="02020603050405020304" pitchFamily="18" charset="0"/>
              </a:rPr>
              <a:t>R</a:t>
            </a:r>
            <a:r>
              <a:rPr lang="zh-CN" altLang="en-US" sz="2800" dirty="0">
                <a:latin typeface="Times New Roman" panose="02020603050405020304" pitchFamily="18" charset="0"/>
                <a:ea typeface="+mn-ea"/>
                <a:cs typeface="Times New Roman" panose="02020603050405020304" pitchFamily="18" charset="0"/>
              </a:rPr>
              <a:t>，一旦产生了它的一个儿子</a:t>
            </a:r>
            <a:r>
              <a:rPr lang="en-US" altLang="zh-CN" sz="2800" dirty="0">
                <a:latin typeface="Times New Roman" panose="02020603050405020304" pitchFamily="18" charset="0"/>
                <a:ea typeface="+mn-ea"/>
                <a:cs typeface="Times New Roman" panose="02020603050405020304" pitchFamily="18" charset="0"/>
              </a:rPr>
              <a:t>C</a:t>
            </a:r>
            <a:r>
              <a:rPr lang="zh-CN" altLang="en-US" sz="2800" dirty="0">
                <a:latin typeface="Times New Roman" panose="02020603050405020304" pitchFamily="18" charset="0"/>
                <a:ea typeface="+mn-ea"/>
                <a:cs typeface="Times New Roman" panose="02020603050405020304" pitchFamily="18" charset="0"/>
              </a:rPr>
              <a:t>，就把</a:t>
            </a:r>
            <a:r>
              <a:rPr lang="en-US" altLang="zh-CN" sz="2800" dirty="0">
                <a:latin typeface="Times New Roman" panose="02020603050405020304" pitchFamily="18" charset="0"/>
                <a:ea typeface="+mn-ea"/>
                <a:cs typeface="Times New Roman" panose="02020603050405020304" pitchFamily="18" charset="0"/>
              </a:rPr>
              <a:t>C</a:t>
            </a:r>
            <a:r>
              <a:rPr lang="zh-CN" altLang="en-US" sz="2800" dirty="0">
                <a:latin typeface="Times New Roman" panose="02020603050405020304" pitchFamily="18" charset="0"/>
                <a:ea typeface="+mn-ea"/>
                <a:cs typeface="Times New Roman" panose="02020603050405020304" pitchFamily="18" charset="0"/>
              </a:rPr>
              <a:t>当做新的扩展结点。在完成对子树</a:t>
            </a:r>
            <a:r>
              <a:rPr lang="en-US" altLang="zh-CN" sz="2800" dirty="0">
                <a:latin typeface="Times New Roman" panose="02020603050405020304" pitchFamily="18" charset="0"/>
                <a:ea typeface="+mn-ea"/>
                <a:cs typeface="Times New Roman" panose="02020603050405020304" pitchFamily="18" charset="0"/>
              </a:rPr>
              <a:t>C</a:t>
            </a:r>
            <a:r>
              <a:rPr lang="zh-CN" altLang="en-US" sz="2800" dirty="0">
                <a:latin typeface="Times New Roman" panose="02020603050405020304" pitchFamily="18" charset="0"/>
                <a:ea typeface="+mn-ea"/>
                <a:cs typeface="Times New Roman" panose="02020603050405020304" pitchFamily="18" charset="0"/>
              </a:rPr>
              <a:t>（以</a:t>
            </a:r>
            <a:r>
              <a:rPr lang="en-US" altLang="zh-CN" sz="2800" dirty="0">
                <a:latin typeface="Times New Roman" panose="02020603050405020304" pitchFamily="18" charset="0"/>
                <a:ea typeface="+mn-ea"/>
                <a:cs typeface="Times New Roman" panose="02020603050405020304" pitchFamily="18" charset="0"/>
              </a:rPr>
              <a:t>C</a:t>
            </a:r>
            <a:r>
              <a:rPr lang="zh-CN" altLang="en-US" sz="2800" dirty="0">
                <a:latin typeface="Times New Roman" panose="02020603050405020304" pitchFamily="18" charset="0"/>
                <a:ea typeface="+mn-ea"/>
                <a:cs typeface="Times New Roman" panose="02020603050405020304" pitchFamily="18" charset="0"/>
              </a:rPr>
              <a:t>为根的子树）的穷尽搜索之后，将</a:t>
            </a:r>
            <a:r>
              <a:rPr lang="en-US" altLang="zh-CN" sz="2800" dirty="0">
                <a:latin typeface="Times New Roman" panose="02020603050405020304" pitchFamily="18" charset="0"/>
                <a:ea typeface="+mn-ea"/>
                <a:cs typeface="Times New Roman" panose="02020603050405020304" pitchFamily="18" charset="0"/>
              </a:rPr>
              <a:t>R</a:t>
            </a:r>
            <a:r>
              <a:rPr lang="zh-CN" altLang="en-US" sz="2800" dirty="0">
                <a:latin typeface="Times New Roman" panose="02020603050405020304" pitchFamily="18" charset="0"/>
                <a:ea typeface="+mn-ea"/>
                <a:cs typeface="Times New Roman" panose="02020603050405020304" pitchFamily="18" charset="0"/>
              </a:rPr>
              <a:t>重新变成扩展结点，继续生成</a:t>
            </a:r>
            <a:r>
              <a:rPr lang="en-US" altLang="zh-CN" sz="2800" dirty="0">
                <a:latin typeface="Times New Roman" panose="02020603050405020304" pitchFamily="18" charset="0"/>
                <a:ea typeface="+mn-ea"/>
                <a:cs typeface="Times New Roman" panose="02020603050405020304" pitchFamily="18" charset="0"/>
              </a:rPr>
              <a:t>R</a:t>
            </a:r>
            <a:r>
              <a:rPr lang="zh-CN" altLang="en-US" sz="2800" dirty="0">
                <a:latin typeface="Times New Roman" panose="02020603050405020304" pitchFamily="18" charset="0"/>
                <a:ea typeface="+mn-ea"/>
                <a:cs typeface="Times New Roman" panose="02020603050405020304" pitchFamily="18" charset="0"/>
              </a:rPr>
              <a:t>的下一个儿子（如果</a:t>
            </a:r>
            <a:r>
              <a:rPr lang="zh-CN" altLang="en-US" sz="2800">
                <a:latin typeface="Times New Roman" panose="02020603050405020304" pitchFamily="18" charset="0"/>
                <a:ea typeface="+mn-ea"/>
                <a:cs typeface="Times New Roman" panose="02020603050405020304" pitchFamily="18" charset="0"/>
              </a:rPr>
              <a:t>存在</a:t>
            </a:r>
            <a:r>
              <a:rPr lang="zh-CN" altLang="en-US" sz="2800" smtClean="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844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504410" y="461235"/>
            <a:ext cx="7772400" cy="803275"/>
          </a:xfrm>
          <a:prstGeom prst="rect">
            <a:avLst/>
          </a:prstGeom>
          <a:noFill/>
          <a:ln w="9525">
            <a:noFill/>
            <a:miter lim="800000"/>
            <a:headEnd/>
            <a:tailEnd/>
          </a:ln>
          <a:effectLst/>
        </p:spPr>
        <p:txBody>
          <a:bodyPr anchor="ctr"/>
          <a:lstStyle/>
          <a:p>
            <a:pPr algn="ctr"/>
            <a:r>
              <a:rPr lang="zh-CN" altLang="en-US">
                <a:solidFill>
                  <a:schemeClr val="tx2"/>
                </a:solidFill>
                <a:ea typeface="黑体" pitchFamily="49" charset="-122"/>
              </a:rPr>
              <a:t>生成问题状态的基本方法</a:t>
            </a:r>
          </a:p>
        </p:txBody>
      </p:sp>
      <p:sp>
        <p:nvSpPr>
          <p:cNvPr id="8195" name="Rectangle 5"/>
          <p:cNvSpPr>
            <a:spLocks noChangeArrowheads="1"/>
          </p:cNvSpPr>
          <p:nvPr/>
        </p:nvSpPr>
        <p:spPr bwMode="auto">
          <a:xfrm>
            <a:off x="-17140" y="1268760"/>
            <a:ext cx="9161140" cy="3735415"/>
          </a:xfrm>
          <a:prstGeom prst="rect">
            <a:avLst/>
          </a:prstGeom>
          <a:noFill/>
          <a:ln w="9525">
            <a:noFill/>
            <a:miter lim="800000"/>
            <a:headEnd/>
            <a:tailEnd/>
          </a:ln>
          <a:effectLst/>
        </p:spPr>
        <p:txBody>
          <a:bodyPr/>
          <a:lstStyle/>
          <a:p>
            <a:pPr marL="457200" indent="-457200" algn="just">
              <a:spcBef>
                <a:spcPct val="20000"/>
              </a:spcBef>
              <a:buSzPct val="90000"/>
              <a:buFont typeface="Wingdings" panose="05000000000000000000" pitchFamily="2" charset="2"/>
              <a:buChar char="Ø"/>
            </a:pPr>
            <a:r>
              <a:rPr lang="zh-CN" altLang="en-US" sz="2800" dirty="0" smtClean="0">
                <a:latin typeface="Times New Roman" panose="02020603050405020304" pitchFamily="18" charset="0"/>
                <a:ea typeface="+mn-ea"/>
                <a:cs typeface="Times New Roman" panose="02020603050405020304" pitchFamily="18" charset="0"/>
              </a:rPr>
              <a:t>宽度</a:t>
            </a:r>
            <a:r>
              <a:rPr lang="zh-CN" altLang="en-US" sz="2800" dirty="0">
                <a:latin typeface="Times New Roman" panose="02020603050405020304" pitchFamily="18" charset="0"/>
                <a:ea typeface="+mn-ea"/>
                <a:cs typeface="Times New Roman" panose="02020603050405020304" pitchFamily="18" charset="0"/>
              </a:rPr>
              <a:t>优先的问题状态生成法：在一个扩展结点变成死结点之前，它一直是扩展结点</a:t>
            </a:r>
          </a:p>
          <a:p>
            <a:pPr marL="457200" indent="-457200" algn="just">
              <a:spcBef>
                <a:spcPct val="20000"/>
              </a:spcBef>
              <a:buSzPct val="90000"/>
              <a:buFont typeface="Wingdings" panose="05000000000000000000" pitchFamily="2" charset="2"/>
              <a:buChar char="Ø"/>
            </a:pPr>
            <a:r>
              <a:rPr lang="zh-CN" altLang="en-US" sz="2800" dirty="0">
                <a:latin typeface="Times New Roman" panose="02020603050405020304" pitchFamily="18" charset="0"/>
                <a:ea typeface="+mn-ea"/>
                <a:cs typeface="Times New Roman" panose="02020603050405020304" pitchFamily="18" charset="0"/>
              </a:rPr>
              <a:t>回溯法：为了避免生成那些不可能产生最佳解的问题状态，要不断地利用限界函数</a:t>
            </a:r>
            <a:r>
              <a:rPr lang="en-US" altLang="zh-CN" sz="2800" dirty="0">
                <a:latin typeface="Times New Roman" panose="02020603050405020304" pitchFamily="18" charset="0"/>
                <a:ea typeface="+mn-ea"/>
                <a:cs typeface="Times New Roman" panose="02020603050405020304" pitchFamily="18" charset="0"/>
              </a:rPr>
              <a:t>(bounding function)</a:t>
            </a:r>
            <a:r>
              <a:rPr lang="zh-CN" altLang="en-US" sz="2800" dirty="0" smtClean="0">
                <a:latin typeface="Times New Roman" panose="02020603050405020304" pitchFamily="18" charset="0"/>
                <a:ea typeface="+mn-ea"/>
                <a:cs typeface="Times New Roman" panose="02020603050405020304" pitchFamily="18" charset="0"/>
              </a:rPr>
              <a:t>来限制对那些</a:t>
            </a:r>
            <a:r>
              <a:rPr lang="zh-CN" altLang="en-US" sz="2800" dirty="0">
                <a:latin typeface="Times New Roman" panose="02020603050405020304" pitchFamily="18" charset="0"/>
                <a:ea typeface="+mn-ea"/>
                <a:cs typeface="Times New Roman" panose="02020603050405020304" pitchFamily="18" charset="0"/>
              </a:rPr>
              <a:t>实际上不可能产生所需解的活结</a:t>
            </a:r>
            <a:r>
              <a:rPr lang="zh-CN" altLang="en-US" sz="2800" dirty="0" smtClean="0">
                <a:latin typeface="Times New Roman" panose="02020603050405020304" pitchFamily="18" charset="0"/>
                <a:ea typeface="+mn-ea"/>
                <a:cs typeface="Times New Roman" panose="02020603050405020304" pitchFamily="18" charset="0"/>
              </a:rPr>
              <a:t>点的搜索，以缩小搜索空间，减少</a:t>
            </a:r>
            <a:r>
              <a:rPr lang="zh-CN" altLang="en-US" sz="2800" dirty="0">
                <a:latin typeface="Times New Roman" panose="02020603050405020304" pitchFamily="18" charset="0"/>
                <a:ea typeface="+mn-ea"/>
                <a:cs typeface="Times New Roman" panose="02020603050405020304" pitchFamily="18" charset="0"/>
              </a:rPr>
              <a:t>问题的计算量</a:t>
            </a:r>
            <a:r>
              <a:rPr lang="zh-CN" altLang="en-US" sz="2800" dirty="0" smtClean="0">
                <a:latin typeface="Times New Roman" panose="02020603050405020304" pitchFamily="18" charset="0"/>
                <a:ea typeface="+mn-ea"/>
                <a:cs typeface="Times New Roman" panose="02020603050405020304" pitchFamily="18" charset="0"/>
              </a:rPr>
              <a:t>。</a:t>
            </a:r>
            <a:endParaRPr lang="en-US" altLang="zh-CN" sz="2800" dirty="0" smtClean="0">
              <a:solidFill>
                <a:srgbClr val="FF3300"/>
              </a:solidFill>
              <a:latin typeface="Times New Roman" panose="02020603050405020304" pitchFamily="18" charset="0"/>
              <a:ea typeface="+mn-ea"/>
              <a:cs typeface="Times New Roman" panose="02020603050405020304" pitchFamily="18" charset="0"/>
            </a:endParaRPr>
          </a:p>
          <a:p>
            <a:pPr marL="457200" indent="-457200" algn="just">
              <a:spcBef>
                <a:spcPct val="20000"/>
              </a:spcBef>
              <a:buSzPct val="90000"/>
              <a:buFont typeface="Wingdings" panose="05000000000000000000" pitchFamily="2" charset="2"/>
              <a:buChar char="Ø"/>
            </a:pPr>
            <a:r>
              <a:rPr lang="zh-CN" altLang="en-US" sz="2800" dirty="0" smtClean="0">
                <a:latin typeface="Times New Roman" panose="02020603050405020304" pitchFamily="18" charset="0"/>
                <a:ea typeface="+mn-ea"/>
                <a:cs typeface="Times New Roman" panose="02020603050405020304" pitchFamily="18" charset="0"/>
              </a:rPr>
              <a:t>在搜索过程中，为了能够实现回溯，需要保存必要的活结点。</a:t>
            </a:r>
            <a:endParaRPr lang="ja-JP"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158750" y="1096963"/>
            <a:ext cx="8688725" cy="338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628650" indent="-6286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spcBef>
                <a:spcPct val="20000"/>
              </a:spcBef>
              <a:defRPr/>
            </a:pPr>
            <a:r>
              <a:rPr lang="en-US" altLang="zh-CN" sz="2800" dirty="0" smtClean="0">
                <a:effectLst>
                  <a:outerShdw blurRad="38100" dist="38100" dir="2700000" algn="tl">
                    <a:srgbClr val="C0C0C0"/>
                  </a:outerShdw>
                </a:effectLst>
                <a:latin typeface="Times New Roman" pitchFamily="18" charset="0"/>
              </a:rPr>
              <a:t>1</a:t>
            </a:r>
            <a:r>
              <a:rPr lang="zh-CN" altLang="en-US" sz="2800" dirty="0" smtClean="0">
                <a:effectLst>
                  <a:outerShdw blurRad="38100" dist="38100" dir="2700000" algn="tl">
                    <a:srgbClr val="C0C0C0"/>
                  </a:outerShdw>
                </a:effectLst>
                <a:latin typeface="Times New Roman" pitchFamily="18" charset="0"/>
              </a:rPr>
              <a:t>、对所给定的问题，定义问题的解空间和显约束；</a:t>
            </a:r>
          </a:p>
          <a:p>
            <a:pPr marL="536575" indent="-536575">
              <a:spcBef>
                <a:spcPct val="20000"/>
              </a:spcBef>
              <a:defRPr/>
            </a:pPr>
            <a:r>
              <a:rPr lang="en-US" altLang="zh-CN" sz="2800" dirty="0" smtClean="0">
                <a:effectLst>
                  <a:outerShdw blurRad="38100" dist="38100" dir="2700000" algn="tl">
                    <a:srgbClr val="C0C0C0"/>
                  </a:outerShdw>
                </a:effectLst>
                <a:latin typeface="Times New Roman" pitchFamily="18" charset="0"/>
              </a:rPr>
              <a:t>2</a:t>
            </a:r>
            <a:r>
              <a:rPr lang="zh-CN" altLang="en-US" sz="2800" dirty="0" smtClean="0">
                <a:effectLst>
                  <a:outerShdw blurRad="38100" dist="38100" dir="2700000" algn="tl">
                    <a:srgbClr val="C0C0C0"/>
                  </a:outerShdw>
                </a:effectLst>
                <a:latin typeface="Times New Roman" pitchFamily="18" charset="0"/>
              </a:rPr>
              <a:t>、确定状态空间树的结构（子集树、排列数、</a:t>
            </a:r>
            <a:r>
              <a:rPr lang="en-US" altLang="zh-CN" sz="2800" dirty="0" smtClean="0">
                <a:effectLst>
                  <a:outerShdw blurRad="38100" dist="38100" dir="2700000" algn="tl">
                    <a:srgbClr val="C0C0C0"/>
                  </a:outerShdw>
                </a:effectLst>
                <a:latin typeface="Times New Roman" pitchFamily="18" charset="0"/>
              </a:rPr>
              <a:t>m</a:t>
            </a:r>
            <a:r>
              <a:rPr lang="zh-CN" altLang="en-US" sz="2800" dirty="0" smtClean="0">
                <a:effectLst>
                  <a:outerShdw blurRad="38100" dist="38100" dir="2700000" algn="tl">
                    <a:srgbClr val="C0C0C0"/>
                  </a:outerShdw>
                </a:effectLst>
                <a:latin typeface="Times New Roman" pitchFamily="18" charset="0"/>
              </a:rPr>
              <a:t>叉树等）；</a:t>
            </a:r>
          </a:p>
          <a:p>
            <a:pPr marL="533400" indent="-533400">
              <a:spcBef>
                <a:spcPct val="20000"/>
              </a:spcBef>
              <a:defRPr/>
            </a:pPr>
            <a:r>
              <a:rPr lang="en-US" altLang="zh-CN" sz="2800" dirty="0" smtClean="0">
                <a:effectLst>
                  <a:outerShdw blurRad="38100" dist="38100" dir="2700000" algn="tl">
                    <a:srgbClr val="C0C0C0"/>
                  </a:outerShdw>
                </a:effectLst>
                <a:latin typeface="Times New Roman" pitchFamily="18" charset="0"/>
              </a:rPr>
              <a:t>3</a:t>
            </a:r>
            <a:r>
              <a:rPr lang="zh-CN" altLang="en-US" sz="2800" dirty="0" smtClean="0">
                <a:effectLst>
                  <a:outerShdw blurRad="38100" dist="38100" dir="2700000" algn="tl">
                    <a:srgbClr val="C0C0C0"/>
                  </a:outerShdw>
                </a:effectLst>
                <a:latin typeface="Times New Roman" pitchFamily="18" charset="0"/>
              </a:rPr>
              <a:t>、用深度优先搜索的方法搜索解空间，用约束条件和限界条件对状态空间树进行修剪，通过在解空间树上的搜索，取得问题的解。</a:t>
            </a:r>
          </a:p>
        </p:txBody>
      </p:sp>
      <p:sp>
        <p:nvSpPr>
          <p:cNvPr id="614403" name="Rectangle 3"/>
          <p:cNvSpPr>
            <a:spLocks noChangeArrowheads="1"/>
          </p:cNvSpPr>
          <p:nvPr/>
        </p:nvSpPr>
        <p:spPr bwMode="auto">
          <a:xfrm>
            <a:off x="1449388" y="323850"/>
            <a:ext cx="618966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600" dirty="0">
                <a:solidFill>
                  <a:srgbClr val="FF0000"/>
                </a:solidFill>
                <a:effectLst>
                  <a:outerShdw blurRad="38100" dist="38100" dir="2700000" algn="tl">
                    <a:srgbClr val="C0C0C0"/>
                  </a:outerShdw>
                </a:effectLst>
              </a:rPr>
              <a:t>使用回朔法解题的一般步骤：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51"/>
          <p:cNvSpPr txBox="1">
            <a:spLocks noChangeArrowheads="1"/>
          </p:cNvSpPr>
          <p:nvPr/>
        </p:nvSpPr>
        <p:spPr bwMode="auto">
          <a:xfrm>
            <a:off x="116505" y="728700"/>
            <a:ext cx="8910637" cy="5262979"/>
          </a:xfrm>
          <a:prstGeom prst="rect">
            <a:avLst/>
          </a:prstGeom>
          <a:noFill/>
          <a:ln w="6350" algn="ctr">
            <a:noFill/>
            <a:miter lim="800000"/>
            <a:headEnd/>
            <a:tailEnd/>
          </a:ln>
          <a:effectLst/>
        </p:spPr>
        <p:txBody>
          <a:bodyPr>
            <a:spAutoFit/>
          </a:bodyPr>
          <a:lstStyle/>
          <a:p>
            <a:pPr marL="342900" indent="-342900" algn="just">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如果问题仅要求可行解，则只需要设定约束函数（决定剪枝的效率）即可；若要求最优解，则还需要设定限界函数。</a:t>
            </a:r>
            <a:endParaRPr lang="en-US" altLang="zh-CN" sz="280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用</a:t>
            </a:r>
            <a:r>
              <a:rPr lang="zh-CN" altLang="en-US" sz="2800" dirty="0">
                <a:latin typeface="Times New Roman" panose="02020603050405020304" pitchFamily="18" charset="0"/>
                <a:cs typeface="Times New Roman" panose="02020603050405020304" pitchFamily="18" charset="0"/>
              </a:rPr>
              <a:t>回溯法解题的一个显著特征是在搜索过程中动态产生问题的解空间。在任何时刻，算法只保存从根结点到当前扩展结点的</a:t>
            </a:r>
            <a:r>
              <a:rPr lang="zh-CN" altLang="en-US" sz="2800">
                <a:latin typeface="Times New Roman" panose="02020603050405020304" pitchFamily="18" charset="0"/>
                <a:cs typeface="Times New Roman" panose="02020603050405020304" pitchFamily="18" charset="0"/>
              </a:rPr>
              <a:t>路径</a:t>
            </a:r>
            <a:r>
              <a:rPr lang="zh-CN" altLang="en-US"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zh-CN" altLang="en-US" sz="2800" smtClean="0">
                <a:latin typeface="Times New Roman" panose="02020603050405020304" pitchFamily="18" charset="0"/>
                <a:cs typeface="Times New Roman" panose="02020603050405020304" pitchFamily="18" charset="0"/>
              </a:rPr>
              <a:t>如果</a:t>
            </a:r>
            <a:r>
              <a:rPr lang="zh-CN" altLang="en-US" sz="2800" dirty="0">
                <a:latin typeface="Times New Roman" panose="02020603050405020304" pitchFamily="18" charset="0"/>
                <a:cs typeface="Times New Roman" panose="02020603050405020304" pitchFamily="18" charset="0"/>
              </a:rPr>
              <a:t>解空间树中从根结点到叶结点的最长路径的长度为</a:t>
            </a:r>
            <a:r>
              <a:rPr lang="en-US" altLang="zh-CN" sz="2800" dirty="0">
                <a:latin typeface="Times New Roman" panose="02020603050405020304" pitchFamily="18" charset="0"/>
                <a:cs typeface="Times New Roman" panose="02020603050405020304" pitchFamily="18" charset="0"/>
              </a:rPr>
              <a:t>h(n)</a:t>
            </a:r>
            <a:r>
              <a:rPr lang="zh-CN" altLang="en-US" sz="2800" dirty="0">
                <a:latin typeface="Times New Roman" panose="02020603050405020304" pitchFamily="18" charset="0"/>
                <a:cs typeface="Times New Roman" panose="02020603050405020304" pitchFamily="18" charset="0"/>
              </a:rPr>
              <a:t>，则回溯法所需的计算空间通常为</a:t>
            </a:r>
            <a:r>
              <a:rPr lang="en-US" altLang="zh-CN" sz="2800" dirty="0">
                <a:latin typeface="Times New Roman" panose="02020603050405020304" pitchFamily="18" charset="0"/>
                <a:cs typeface="Times New Roman" panose="02020603050405020304" pitchFamily="18" charset="0"/>
              </a:rPr>
              <a:t>O(h(n))</a:t>
            </a:r>
            <a:r>
              <a:rPr lang="zh-CN" altLang="en-US" sz="2800" dirty="0">
                <a:latin typeface="Times New Roman" panose="02020603050405020304" pitchFamily="18" charset="0"/>
                <a:cs typeface="Times New Roman" panose="02020603050405020304" pitchFamily="18" charset="0"/>
              </a:rPr>
              <a:t>。而显式地存储整个解空间则需要</a:t>
            </a:r>
            <a:r>
              <a:rPr lang="en-US" altLang="zh-CN" sz="2800" dirty="0">
                <a:latin typeface="Times New Roman" panose="02020603050405020304" pitchFamily="18" charset="0"/>
                <a:cs typeface="Times New Roman" panose="02020603050405020304" pitchFamily="18" charset="0"/>
              </a:rPr>
              <a:t>O(2</a:t>
            </a:r>
            <a:r>
              <a:rPr lang="en-US" altLang="zh-CN" sz="2800" baseline="30000" dirty="0">
                <a:latin typeface="Times New Roman" panose="02020603050405020304" pitchFamily="18" charset="0"/>
                <a:cs typeface="Times New Roman" panose="02020603050405020304" pitchFamily="18" charset="0"/>
              </a:rPr>
              <a:t>h(n)</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O(h(n)!)</a:t>
            </a:r>
            <a:r>
              <a:rPr lang="zh-CN" altLang="en-US" sz="2800" dirty="0">
                <a:latin typeface="Times New Roman" panose="02020603050405020304" pitchFamily="18" charset="0"/>
                <a:cs typeface="Times New Roman" panose="02020603050405020304" pitchFamily="18" charset="0"/>
              </a:rPr>
              <a:t>内存空间。</a:t>
            </a:r>
          </a:p>
        </p:txBody>
      </p:sp>
    </p:spTree>
    <p:extLst>
      <p:ext uri="{BB962C8B-B14F-4D97-AF65-F5344CB8AC3E}">
        <p14:creationId xmlns:p14="http://schemas.microsoft.com/office/powerpoint/2010/main" val="3260730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51"/>
          <p:cNvSpPr txBox="1">
            <a:spLocks noChangeArrowheads="1"/>
          </p:cNvSpPr>
          <p:nvPr/>
        </p:nvSpPr>
        <p:spPr bwMode="auto">
          <a:xfrm>
            <a:off x="116505" y="728700"/>
            <a:ext cx="8910637" cy="3711785"/>
          </a:xfrm>
          <a:prstGeom prst="rect">
            <a:avLst/>
          </a:prstGeom>
          <a:noFill/>
          <a:ln w="6350" algn="ctr">
            <a:noFill/>
            <a:miter lim="800000"/>
            <a:headEnd/>
            <a:tailEnd/>
          </a:ln>
          <a:effectLst/>
        </p:spPr>
        <p:txBody>
          <a:bodyPr>
            <a:spAutoFit/>
          </a:bodyPr>
          <a:lstStyle/>
          <a:p>
            <a:pPr marL="342900" indent="-342900" algn="just">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当给定的问题是从</a:t>
            </a:r>
            <a:r>
              <a:rPr lang="en-US" altLang="zh-CN" sz="2800">
                <a:latin typeface="Times New Roman" panose="02020603050405020304" pitchFamily="18" charset="0"/>
                <a:cs typeface="Times New Roman" panose="02020603050405020304" pitchFamily="18" charset="0"/>
              </a:rPr>
              <a:t>n</a:t>
            </a:r>
            <a:r>
              <a:rPr lang="zh-CN" altLang="en-US" sz="2800">
                <a:latin typeface="Times New Roman" panose="02020603050405020304" pitchFamily="18" charset="0"/>
                <a:cs typeface="Times New Roman" panose="02020603050405020304" pitchFamily="18" charset="0"/>
              </a:rPr>
              <a:t>个元素的集合</a:t>
            </a:r>
            <a:r>
              <a:rPr lang="en-US" altLang="zh-CN" sz="2800">
                <a:latin typeface="Times New Roman" panose="02020603050405020304" pitchFamily="18" charset="0"/>
                <a:cs typeface="Times New Roman" panose="02020603050405020304" pitchFamily="18" charset="0"/>
              </a:rPr>
              <a:t>S</a:t>
            </a:r>
            <a:r>
              <a:rPr lang="zh-CN" altLang="en-US" sz="2800">
                <a:latin typeface="Times New Roman" panose="02020603050405020304" pitchFamily="18" charset="0"/>
                <a:cs typeface="Times New Roman" panose="02020603050405020304" pitchFamily="18" charset="0"/>
              </a:rPr>
              <a:t>中找出满足某种性质的子集时，相应的解空间树称为子集</a:t>
            </a:r>
            <a:r>
              <a:rPr lang="zh-CN" altLang="en-US" sz="2800">
                <a:latin typeface="Times New Roman" panose="02020603050405020304" pitchFamily="18" charset="0"/>
                <a:cs typeface="Times New Roman" panose="02020603050405020304" pitchFamily="18" charset="0"/>
              </a:rPr>
              <a:t>树</a:t>
            </a:r>
            <a:r>
              <a:rPr lang="zh-CN" altLang="en-US" sz="2800" smtClean="0">
                <a:latin typeface="Times New Roman" panose="02020603050405020304" pitchFamily="18" charset="0"/>
                <a:cs typeface="Times New Roman" panose="02020603050405020304" pitchFamily="18" charset="0"/>
              </a:rPr>
              <a:t>。子集树通常</a:t>
            </a:r>
            <a:r>
              <a:rPr lang="zh-CN" altLang="en-US" sz="2800">
                <a:latin typeface="Times New Roman" panose="02020603050405020304" pitchFamily="18" charset="0"/>
                <a:cs typeface="Times New Roman" panose="02020603050405020304" pitchFamily="18" charset="0"/>
              </a:rPr>
              <a:t>有</a:t>
            </a:r>
            <a:r>
              <a:rPr lang="en-US" altLang="zh-CN" sz="2800">
                <a:latin typeface="Times New Roman" panose="02020603050405020304" pitchFamily="18" charset="0"/>
                <a:cs typeface="Times New Roman" panose="02020603050405020304" pitchFamily="18" charset="0"/>
              </a:rPr>
              <a:t>2</a:t>
            </a:r>
            <a:r>
              <a:rPr lang="en-US" altLang="zh-CN" sz="2800" baseline="30000">
                <a:latin typeface="Times New Roman" panose="02020603050405020304" pitchFamily="18" charset="0"/>
                <a:cs typeface="Times New Roman" panose="02020603050405020304" pitchFamily="18" charset="0"/>
              </a:rPr>
              <a:t>n</a:t>
            </a:r>
            <a:r>
              <a:rPr lang="zh-CN" altLang="en-US" sz="2800">
                <a:latin typeface="Times New Roman" panose="02020603050405020304" pitchFamily="18" charset="0"/>
                <a:cs typeface="Times New Roman" panose="02020603050405020304" pitchFamily="18" charset="0"/>
              </a:rPr>
              <a:t>个叶子结点，总结点数</a:t>
            </a:r>
            <a:r>
              <a:rPr lang="zh-CN" altLang="en-US" sz="2800">
                <a:latin typeface="Times New Roman" panose="02020603050405020304" pitchFamily="18" charset="0"/>
                <a:cs typeface="Times New Roman" panose="02020603050405020304" pitchFamily="18" charset="0"/>
              </a:rPr>
              <a:t>为</a:t>
            </a:r>
            <a:r>
              <a:rPr lang="en-US" altLang="zh-CN" sz="2800" smtClean="0">
                <a:latin typeface="Times New Roman" panose="02020603050405020304" pitchFamily="18" charset="0"/>
                <a:cs typeface="Times New Roman" panose="02020603050405020304" pitchFamily="18" charset="0"/>
              </a:rPr>
              <a:t>2</a:t>
            </a:r>
            <a:r>
              <a:rPr lang="en-US" altLang="zh-CN" sz="2800" baseline="30000" smtClean="0">
                <a:latin typeface="Times New Roman" panose="02020603050405020304" pitchFamily="18" charset="0"/>
                <a:cs typeface="Times New Roman" panose="02020603050405020304" pitchFamily="18" charset="0"/>
              </a:rPr>
              <a:t>n+1</a:t>
            </a:r>
            <a:r>
              <a:rPr lang="en-US" altLang="zh-CN" sz="2800" smtClean="0">
                <a:latin typeface="Times New Roman" panose="02020603050405020304" pitchFamily="18" charset="0"/>
                <a:cs typeface="Times New Roman" panose="02020603050405020304" pitchFamily="18" charset="0"/>
              </a:rPr>
              <a:t> - </a:t>
            </a:r>
            <a:r>
              <a:rPr lang="en-US" altLang="zh-CN" sz="28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，遍历子集树的任何算法需要的计算时间复杂度均为</a:t>
            </a:r>
            <a:r>
              <a:rPr lang="en-US" altLang="zh-CN" sz="2800">
                <a:latin typeface="Times New Roman" panose="02020603050405020304" pitchFamily="18" charset="0"/>
                <a:cs typeface="Times New Roman" panose="02020603050405020304" pitchFamily="18" charset="0"/>
              </a:rPr>
              <a:t>O(2n</a:t>
            </a:r>
            <a:r>
              <a:rPr lang="en-US" altLang="zh-CN" sz="280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当给定的问题</a:t>
            </a:r>
            <a:r>
              <a:rPr lang="zh-CN" altLang="en-US" sz="2800">
                <a:latin typeface="Times New Roman" panose="02020603050405020304" pitchFamily="18" charset="0"/>
                <a:cs typeface="Times New Roman" panose="02020603050405020304" pitchFamily="18" charset="0"/>
              </a:rPr>
              <a:t>是</a:t>
            </a:r>
            <a:r>
              <a:rPr lang="zh-CN" altLang="en-US" sz="2800" smtClean="0">
                <a:latin typeface="Times New Roman" panose="02020603050405020304" pitchFamily="18" charset="0"/>
                <a:cs typeface="Times New Roman" panose="02020603050405020304" pitchFamily="18" charset="0"/>
              </a:rPr>
              <a:t>确定</a:t>
            </a:r>
            <a:r>
              <a:rPr lang="en-US" altLang="zh-CN" sz="28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cs typeface="Times New Roman" panose="02020603050405020304" pitchFamily="18" charset="0"/>
              </a:rPr>
              <a:t>个</a:t>
            </a:r>
            <a:r>
              <a:rPr lang="zh-CN" altLang="en-US" sz="2800">
                <a:latin typeface="Times New Roman" panose="02020603050405020304" pitchFamily="18" charset="0"/>
                <a:cs typeface="Times New Roman" panose="02020603050405020304" pitchFamily="18" charset="0"/>
              </a:rPr>
              <a:t>元素满足某种性质的排列时，对应的解空间树称为排列树。排列树通常有</a:t>
            </a:r>
            <a:r>
              <a:rPr lang="en-US" altLang="zh-CN" sz="2800">
                <a:latin typeface="Times New Roman" panose="02020603050405020304" pitchFamily="18" charset="0"/>
                <a:cs typeface="Times New Roman" panose="02020603050405020304" pitchFamily="18" charset="0"/>
              </a:rPr>
              <a:t>n</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个</a:t>
            </a:r>
            <a:r>
              <a:rPr lang="zh-CN" altLang="en-US" sz="2800">
                <a:latin typeface="Times New Roman" panose="02020603050405020304" pitchFamily="18" charset="0"/>
                <a:cs typeface="Times New Roman" panose="02020603050405020304" pitchFamily="18" charset="0"/>
              </a:rPr>
              <a:t>叶子结点，遍历排列树需要的计算时间复杂度为</a:t>
            </a:r>
            <a:r>
              <a:rPr lang="en-US" altLang="zh-CN" sz="2800">
                <a:latin typeface="Times New Roman" panose="02020603050405020304" pitchFamily="18" charset="0"/>
                <a:cs typeface="Times New Roman" panose="02020603050405020304" pitchFamily="18" charset="0"/>
              </a:rPr>
              <a:t>O(n!)</a:t>
            </a:r>
            <a:r>
              <a:rPr lang="zh-CN" altLang="en-US" sz="280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800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5225"/>
            <a:ext cx="2289175"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063B19D-BDA4-42A3-8212-6E4C5FCD39B4}" type="slidenum">
              <a:rPr lang="zh-CN" altLang="en-US"/>
              <a:pPr>
                <a:defRPr/>
              </a:pPr>
              <a:t>17</a:t>
            </a:fld>
            <a:endParaRPr lang="en-US" altLang="zh-CN"/>
          </a:p>
        </p:txBody>
      </p:sp>
      <p:sp>
        <p:nvSpPr>
          <p:cNvPr id="3"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zh-CN" altLang="en-US" sz="4400">
                <a:solidFill>
                  <a:schemeClr val="tx2"/>
                </a:solidFill>
                <a:effectLst>
                  <a:outerShdw blurRad="38100" dist="38100" dir="2700000" algn="tl">
                    <a:srgbClr val="000000"/>
                  </a:outerShdw>
                </a:effectLst>
                <a:ea typeface="黑体" pitchFamily="49" charset="-122"/>
              </a:rPr>
              <a:t>子集树与排列树</a:t>
            </a:r>
          </a:p>
        </p:txBody>
      </p:sp>
      <p:pic>
        <p:nvPicPr>
          <p:cNvPr id="12292" name="Picture 5" descr="t51"/>
          <p:cNvPicPr>
            <a:picLocks noChangeAspect="1" noChangeArrowheads="1"/>
          </p:cNvPicPr>
          <p:nvPr/>
        </p:nvPicPr>
        <p:blipFill>
          <a:blip r:embed="rId3" cstate="print"/>
          <a:srcRect/>
          <a:stretch>
            <a:fillRect/>
          </a:stretch>
        </p:blipFill>
        <p:spPr bwMode="auto">
          <a:xfrm>
            <a:off x="308931" y="803275"/>
            <a:ext cx="4174027" cy="2111375"/>
          </a:xfrm>
          <a:prstGeom prst="rect">
            <a:avLst/>
          </a:prstGeom>
          <a:noFill/>
          <a:ln w="9525">
            <a:noFill/>
            <a:miter lim="800000"/>
            <a:headEnd/>
            <a:tailEnd/>
          </a:ln>
        </p:spPr>
      </p:pic>
      <p:pic>
        <p:nvPicPr>
          <p:cNvPr id="12293" name="Picture 6" descr="t53"/>
          <p:cNvPicPr>
            <a:picLocks noChangeAspect="1" noChangeArrowheads="1"/>
          </p:cNvPicPr>
          <p:nvPr/>
        </p:nvPicPr>
        <p:blipFill>
          <a:blip r:embed="rId4" cstate="print"/>
          <a:srcRect/>
          <a:stretch>
            <a:fillRect/>
          </a:stretch>
        </p:blipFill>
        <p:spPr bwMode="auto">
          <a:xfrm>
            <a:off x="5214938" y="803275"/>
            <a:ext cx="2947126" cy="2220680"/>
          </a:xfrm>
          <a:prstGeom prst="rect">
            <a:avLst/>
          </a:prstGeom>
          <a:noFill/>
          <a:ln w="9525">
            <a:noFill/>
            <a:miter lim="800000"/>
            <a:headEnd/>
            <a:tailEnd/>
          </a:ln>
        </p:spPr>
      </p:pic>
      <p:sp>
        <p:nvSpPr>
          <p:cNvPr id="12294" name="Text Box 7"/>
          <p:cNvSpPr txBox="1">
            <a:spLocks noChangeArrowheads="1"/>
          </p:cNvSpPr>
          <p:nvPr/>
        </p:nvSpPr>
        <p:spPr bwMode="auto">
          <a:xfrm>
            <a:off x="166706" y="2978950"/>
            <a:ext cx="4067139" cy="535531"/>
          </a:xfrm>
          <a:prstGeom prst="rect">
            <a:avLst/>
          </a:prstGeom>
          <a:noFill/>
          <a:ln w="6350" algn="ctr">
            <a:noFill/>
            <a:miter lim="800000"/>
            <a:headEnd/>
            <a:tailEnd/>
          </a:ln>
          <a:effectLst/>
        </p:spPr>
        <p:txBody>
          <a:bodyPr wrap="none">
            <a:spAutoFit/>
          </a:bodyPr>
          <a:lstStyle/>
          <a:p>
            <a:pPr algn="ctr"/>
            <a:r>
              <a:rPr lang="zh-CN" altLang="en-US" sz="2400" dirty="0">
                <a:latin typeface="Times New Roman" pitchFamily="18" charset="0"/>
                <a:cs typeface="Times New Roman" pitchFamily="18" charset="0"/>
              </a:rPr>
              <a:t>遍历子集树</a:t>
            </a:r>
            <a:r>
              <a:rPr lang="zh-CN" altLang="en-US" sz="2400">
                <a:latin typeface="Times New Roman" pitchFamily="18" charset="0"/>
                <a:cs typeface="Times New Roman" pitchFamily="18" charset="0"/>
              </a:rPr>
              <a:t>需</a:t>
            </a:r>
            <a:r>
              <a:rPr lang="en-US" altLang="zh-CN" sz="2400" smtClean="0">
                <a:latin typeface="Times New Roman" pitchFamily="18" charset="0"/>
                <a:cs typeface="Times New Roman" pitchFamily="18" charset="0"/>
              </a:rPr>
              <a:t>O(2</a:t>
            </a:r>
            <a:r>
              <a:rPr lang="en-US" altLang="zh-CN" sz="2400" baseline="30000" smtClean="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计算时间 </a:t>
            </a:r>
          </a:p>
        </p:txBody>
      </p:sp>
      <p:sp>
        <p:nvSpPr>
          <p:cNvPr id="12295" name="Text Box 8"/>
          <p:cNvSpPr txBox="1">
            <a:spLocks noChangeArrowheads="1"/>
          </p:cNvSpPr>
          <p:nvPr/>
        </p:nvSpPr>
        <p:spPr bwMode="auto">
          <a:xfrm>
            <a:off x="4582953" y="2978950"/>
            <a:ext cx="4382930" cy="493148"/>
          </a:xfrm>
          <a:prstGeom prst="rect">
            <a:avLst/>
          </a:prstGeom>
          <a:noFill/>
          <a:ln w="6350" algn="ctr">
            <a:noFill/>
            <a:miter lim="800000"/>
            <a:headEnd/>
            <a:tailEnd/>
          </a:ln>
          <a:effectLst/>
        </p:spPr>
        <p:txBody>
          <a:bodyPr wrap="none">
            <a:spAutoFit/>
          </a:bodyPr>
          <a:lstStyle/>
          <a:p>
            <a:pPr algn="ctr"/>
            <a:r>
              <a:rPr lang="zh-CN" altLang="en-US" sz="2400" dirty="0">
                <a:latin typeface="Times New Roman" pitchFamily="18" charset="0"/>
                <a:cs typeface="Times New Roman" pitchFamily="18" charset="0"/>
              </a:rPr>
              <a:t>遍历排列树需要</a:t>
            </a:r>
            <a:r>
              <a:rPr lang="en-US" altLang="zh-CN" sz="2400" dirty="0">
                <a:latin typeface="Times New Roman" pitchFamily="18" charset="0"/>
                <a:cs typeface="Times New Roman" pitchFamily="18" charset="0"/>
              </a:rPr>
              <a:t>O(n!)</a:t>
            </a:r>
            <a:r>
              <a:rPr lang="zh-CN" altLang="en-US" sz="2400" dirty="0">
                <a:latin typeface="Times New Roman" pitchFamily="18" charset="0"/>
                <a:cs typeface="Times New Roman" pitchFamily="18" charset="0"/>
              </a:rPr>
              <a:t>计算时间 </a:t>
            </a:r>
          </a:p>
        </p:txBody>
      </p:sp>
      <p:sp>
        <p:nvSpPr>
          <p:cNvPr id="12296" name="Text Box 9"/>
          <p:cNvSpPr txBox="1">
            <a:spLocks noChangeArrowheads="1"/>
          </p:cNvSpPr>
          <p:nvPr/>
        </p:nvSpPr>
        <p:spPr bwMode="auto">
          <a:xfrm>
            <a:off x="180975" y="3482187"/>
            <a:ext cx="4316413" cy="3108543"/>
          </a:xfrm>
          <a:prstGeom prst="rect">
            <a:avLst/>
          </a:prstGeom>
          <a:noFill/>
          <a:ln w="6350" algn="ctr">
            <a:noFill/>
            <a:miter lim="800000"/>
            <a:headEnd/>
            <a:tailEnd/>
          </a:ln>
          <a:effectLst/>
        </p:spPr>
        <p:txBody>
          <a:bodyPr>
            <a:spAutoFit/>
          </a:bodyPr>
          <a:lstStyle/>
          <a:p>
            <a:pPr>
              <a:lnSpc>
                <a:spcPct val="100000"/>
              </a:lnSpc>
            </a:pPr>
            <a:r>
              <a:rPr lang="en-US" altLang="zh-CN" sz="2800" dirty="0" err="1" smtClean="0">
                <a:latin typeface="Times New Roman" pitchFamily="18" charset="0"/>
                <a:cs typeface="Times New Roman" pitchFamily="18" charset="0"/>
              </a:rPr>
              <a:t>def</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backtrack </a:t>
            </a:r>
            <a:r>
              <a:rPr lang="en-US" altLang="zh-CN" sz="2800" dirty="0" smtClean="0">
                <a:latin typeface="Times New Roman" pitchFamily="18" charset="0"/>
                <a:cs typeface="Times New Roman" pitchFamily="18" charset="0"/>
              </a:rPr>
              <a:t>( t )</a:t>
            </a:r>
            <a:endParaRPr lang="en-US" altLang="zh-CN" sz="2800" dirty="0">
              <a:latin typeface="Times New Roman" pitchFamily="18" charset="0"/>
              <a:cs typeface="Times New Roman" pitchFamily="18" charset="0"/>
            </a:endParaRPr>
          </a:p>
          <a:p>
            <a:pPr>
              <a:lnSpc>
                <a:spcPct val="100000"/>
              </a:lnSpc>
            </a:pPr>
            <a:r>
              <a:rPr lang="en-US" altLang="zh-CN" sz="2800" dirty="0" smtClean="0">
                <a:latin typeface="Times New Roman" pitchFamily="18" charset="0"/>
                <a:cs typeface="Times New Roman" pitchFamily="18" charset="0"/>
              </a:rPr>
              <a:t>    if  t &gt; n : output(x)</a:t>
            </a:r>
            <a:endParaRPr lang="en-US" altLang="zh-CN" sz="2800" dirty="0">
              <a:latin typeface="Times New Roman" pitchFamily="18" charset="0"/>
              <a:cs typeface="Times New Roman" pitchFamily="18" charset="0"/>
            </a:endParaRPr>
          </a:p>
          <a:p>
            <a:pPr>
              <a:lnSpc>
                <a:spcPct val="100000"/>
              </a:lnSpc>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else :</a:t>
            </a:r>
            <a:endParaRPr lang="en-US" altLang="zh-CN" sz="2800" dirty="0">
              <a:latin typeface="Times New Roman" pitchFamily="18" charset="0"/>
              <a:cs typeface="Times New Roman" pitchFamily="18" charset="0"/>
            </a:endParaRPr>
          </a:p>
          <a:p>
            <a:pPr>
              <a:lnSpc>
                <a:spcPct val="100000"/>
              </a:lnSpc>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for i </a:t>
            </a:r>
            <a:r>
              <a:rPr lang="en-US" altLang="zh-CN" sz="2800" smtClean="0">
                <a:latin typeface="Times New Roman" pitchFamily="18" charset="0"/>
                <a:cs typeface="Times New Roman" pitchFamily="18" charset="0"/>
              </a:rPr>
              <a:t>in xrange(m) </a:t>
            </a:r>
            <a:r>
              <a:rPr lang="en-US" altLang="zh-CN" sz="2800" dirty="0" smtClean="0">
                <a:latin typeface="Times New Roman" pitchFamily="18" charset="0"/>
                <a:cs typeface="Times New Roman" pitchFamily="18" charset="0"/>
              </a:rPr>
              <a:t>:</a:t>
            </a:r>
          </a:p>
          <a:p>
            <a:pPr>
              <a:lnSpc>
                <a:spcPct val="100000"/>
              </a:lnSpc>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x[t</a:t>
            </a:r>
            <a:r>
              <a:rPr lang="en-US" altLang="zh-CN" sz="2800" dirty="0" smtClean="0">
                <a:latin typeface="Times New Roman" pitchFamily="18" charset="0"/>
                <a:cs typeface="Times New Roman" pitchFamily="18" charset="0"/>
              </a:rPr>
              <a:t>] = I</a:t>
            </a:r>
          </a:p>
          <a:p>
            <a:pPr>
              <a:lnSpc>
                <a:spcPct val="100000"/>
              </a:lnSpc>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if  legal(t) : </a:t>
            </a:r>
          </a:p>
          <a:p>
            <a:pPr>
              <a:lnSpc>
                <a:spcPct val="100000"/>
              </a:lnSpc>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backtrack(t+1)</a:t>
            </a:r>
            <a:endParaRPr lang="en-US" altLang="zh-CN" sz="2800" dirty="0">
              <a:latin typeface="Times New Roman" pitchFamily="18" charset="0"/>
              <a:cs typeface="Times New Roman" pitchFamily="18" charset="0"/>
            </a:endParaRPr>
          </a:p>
        </p:txBody>
      </p:sp>
      <p:sp>
        <p:nvSpPr>
          <p:cNvPr id="12297" name="Text Box 10"/>
          <p:cNvSpPr txBox="1">
            <a:spLocks noChangeArrowheads="1"/>
          </p:cNvSpPr>
          <p:nvPr/>
        </p:nvSpPr>
        <p:spPr bwMode="auto">
          <a:xfrm>
            <a:off x="4707015" y="3500438"/>
            <a:ext cx="4436985" cy="3046988"/>
          </a:xfrm>
          <a:prstGeom prst="rect">
            <a:avLst/>
          </a:prstGeom>
          <a:noFill/>
          <a:ln w="6350" algn="ctr">
            <a:noFill/>
            <a:miter lim="800000"/>
            <a:headEnd/>
            <a:tailEnd/>
          </a:ln>
          <a:effectLst/>
        </p:spPr>
        <p:txBody>
          <a:bodyPr wrap="square">
            <a:spAutoFit/>
          </a:bodyPr>
          <a:lstStyle/>
          <a:p>
            <a:pPr>
              <a:lnSpc>
                <a:spcPct val="100000"/>
              </a:lnSpc>
            </a:pPr>
            <a:r>
              <a:rPr lang="en-US" altLang="zh-CN" sz="2400" dirty="0" err="1" smtClean="0">
                <a:latin typeface="Times New Roman" pitchFamily="18" charset="0"/>
                <a:cs typeface="Times New Roman" pitchFamily="18" charset="0"/>
              </a:rPr>
              <a:t>def</a:t>
            </a:r>
            <a:r>
              <a:rPr lang="en-US" altLang="zh-CN" sz="2400" dirty="0" smtClean="0">
                <a:latin typeface="Times New Roman" pitchFamily="18" charset="0"/>
                <a:cs typeface="Times New Roman" pitchFamily="18" charset="0"/>
              </a:rPr>
              <a:t>  backtrack ( t )</a:t>
            </a:r>
            <a:endParaRPr lang="en-US" altLang="zh-CN" sz="2400" dirty="0">
              <a:latin typeface="Times New Roman" pitchFamily="18" charset="0"/>
              <a:cs typeface="Times New Roman" pitchFamily="18" charset="0"/>
            </a:endParaRPr>
          </a:p>
          <a:p>
            <a:pPr>
              <a:lnSpc>
                <a:spcPct val="100000"/>
              </a:lnSpc>
            </a:pPr>
            <a:r>
              <a:rPr lang="en-US" altLang="zh-CN" sz="2400" dirty="0" smtClean="0">
                <a:latin typeface="Times New Roman" pitchFamily="18" charset="0"/>
                <a:cs typeface="Times New Roman" pitchFamily="18" charset="0"/>
              </a:rPr>
              <a:t>    if  t &gt; n : </a:t>
            </a:r>
            <a:r>
              <a:rPr lang="en-US" altLang="zh-CN" sz="2400" dirty="0">
                <a:latin typeface="Times New Roman" pitchFamily="18" charset="0"/>
                <a:cs typeface="Times New Roman" pitchFamily="18" charset="0"/>
              </a:rPr>
              <a:t>output(x</a:t>
            </a:r>
            <a:r>
              <a:rPr lang="en-US" altLang="zh-CN" sz="2400" dirty="0" smtClean="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a:lnSpc>
                <a:spcPct val="100000"/>
              </a:lnSpc>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else :</a:t>
            </a:r>
          </a:p>
          <a:p>
            <a:pPr>
              <a:lnSpc>
                <a:spcPct val="100000"/>
              </a:lnSpc>
            </a:pPr>
            <a:r>
              <a:rPr lang="en-US" altLang="zh-CN" sz="2400" dirty="0" smtClean="0">
                <a:latin typeface="Times New Roman" pitchFamily="18" charset="0"/>
                <a:cs typeface="Times New Roman" pitchFamily="18" charset="0"/>
              </a:rPr>
              <a:t>        for i in </a:t>
            </a:r>
            <a:r>
              <a:rPr lang="en-US" altLang="zh-CN" sz="2400" dirty="0" err="1" smtClean="0">
                <a:latin typeface="Times New Roman" pitchFamily="18" charset="0"/>
                <a:cs typeface="Times New Roman" pitchFamily="18" charset="0"/>
              </a:rPr>
              <a:t>xrange</a:t>
            </a:r>
            <a:r>
              <a:rPr lang="en-US" altLang="zh-CN" sz="2400" dirty="0" smtClean="0">
                <a:latin typeface="Times New Roman" pitchFamily="18" charset="0"/>
                <a:cs typeface="Times New Roman" pitchFamily="18" charset="0"/>
              </a:rPr>
              <a:t>(t, n) :</a:t>
            </a:r>
          </a:p>
          <a:p>
            <a:pPr>
              <a:lnSpc>
                <a:spcPct val="100000"/>
              </a:lnSpc>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swap(x[t</a:t>
            </a:r>
            <a:r>
              <a:rPr lang="en-US" altLang="zh-CN" sz="2400" dirty="0">
                <a:latin typeface="Times New Roman" pitchFamily="18" charset="0"/>
                <a:cs typeface="Times New Roman" pitchFamily="18" charset="0"/>
              </a:rPr>
              <a:t>], x[i</a:t>
            </a:r>
            <a:r>
              <a:rPr lang="en-US" altLang="zh-CN" sz="2400" dirty="0" smtClean="0">
                <a:latin typeface="Times New Roman" pitchFamily="18" charset="0"/>
                <a:cs typeface="Times New Roman" pitchFamily="18" charset="0"/>
              </a:rPr>
              <a:t>])</a:t>
            </a:r>
          </a:p>
          <a:p>
            <a:pPr>
              <a:lnSpc>
                <a:spcPct val="100000"/>
              </a:lnSpc>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if  legal(t) : </a:t>
            </a:r>
          </a:p>
          <a:p>
            <a:pPr>
              <a:lnSpc>
                <a:spcPct val="100000"/>
              </a:lnSpc>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backtrack(t+1)</a:t>
            </a:r>
            <a:endParaRPr lang="en-US" altLang="zh-CN" sz="2400" dirty="0">
              <a:latin typeface="Times New Roman" pitchFamily="18" charset="0"/>
              <a:cs typeface="Times New Roman" pitchFamily="18" charset="0"/>
            </a:endParaRPr>
          </a:p>
          <a:p>
            <a:pPr>
              <a:lnSpc>
                <a:spcPct val="100000"/>
              </a:lnSpc>
            </a:pPr>
            <a:r>
              <a:rPr lang="en-US" altLang="zh-CN" sz="2400" dirty="0" smtClean="0">
                <a:latin typeface="Times New Roman" pitchFamily="18" charset="0"/>
                <a:cs typeface="Times New Roman" pitchFamily="18" charset="0"/>
              </a:rPr>
              <a:t>            swap(x[t</a:t>
            </a:r>
            <a:r>
              <a:rPr lang="en-US" altLang="zh-CN" sz="2400" dirty="0">
                <a:latin typeface="Times New Roman" pitchFamily="18" charset="0"/>
                <a:cs typeface="Times New Roman" pitchFamily="18" charset="0"/>
              </a:rPr>
              <a:t>], x[i</a:t>
            </a:r>
            <a:r>
              <a:rPr lang="en-US" altLang="zh-CN" sz="2400" dirty="0" smtClean="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132706"/>
            <a:ext cx="8937485" cy="14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1074738" indent="-1074738" algn="just">
              <a:lnSpc>
                <a:spcPct val="100000"/>
              </a:lnSpc>
            </a:pPr>
            <a:r>
              <a:rPr lang="en-US" altLang="zh-CN" sz="2800" smtClean="0">
                <a:solidFill>
                  <a:srgbClr val="000000"/>
                </a:solidFill>
                <a:latin typeface="Times New Roman" panose="02020603050405020304" pitchFamily="18" charset="0"/>
              </a:rPr>
              <a:t>【</a:t>
            </a:r>
            <a:r>
              <a:rPr lang="zh-CN" altLang="en-US" sz="2800" smtClean="0">
                <a:solidFill>
                  <a:srgbClr val="000000"/>
                </a:solidFill>
                <a:latin typeface="Times New Roman" panose="02020603050405020304" pitchFamily="18" charset="0"/>
              </a:rPr>
              <a:t>问题描述</a:t>
            </a:r>
            <a:r>
              <a:rPr lang="en-US" altLang="zh-CN" sz="2800" smtClean="0">
                <a:solidFill>
                  <a:srgbClr val="000000"/>
                </a:solidFill>
                <a:latin typeface="Times New Roman" panose="02020603050405020304" pitchFamily="18" charset="0"/>
              </a:rPr>
              <a:t>】</a:t>
            </a:r>
          </a:p>
          <a:p>
            <a:pPr indent="720725" algn="just">
              <a:lnSpc>
                <a:spcPct val="100000"/>
              </a:lnSpc>
            </a:pPr>
            <a:r>
              <a:rPr lang="zh-CN" altLang="en-US" sz="2800" smtClean="0">
                <a:solidFill>
                  <a:srgbClr val="000000"/>
                </a:solidFill>
                <a:latin typeface="Times New Roman" panose="02020603050405020304" pitchFamily="18" charset="0"/>
              </a:rPr>
              <a:t>在</a:t>
            </a:r>
            <a:r>
              <a:rPr lang="en-US" altLang="zh-CN" sz="2800" smtClean="0">
                <a:solidFill>
                  <a:srgbClr val="000000"/>
                </a:solidFill>
                <a:latin typeface="Times New Roman" panose="02020603050405020304" pitchFamily="18" charset="0"/>
              </a:rPr>
              <a:t>n×n</a:t>
            </a:r>
            <a:r>
              <a:rPr lang="zh-CN" altLang="en-US" sz="2800" smtClean="0">
                <a:solidFill>
                  <a:srgbClr val="000000"/>
                </a:solidFill>
                <a:latin typeface="Times New Roman" panose="02020603050405020304" pitchFamily="18" charset="0"/>
              </a:rPr>
              <a:t>的棋盘上放置</a:t>
            </a:r>
            <a:r>
              <a:rPr lang="en-US" altLang="zh-CN" sz="2800" smtClean="0">
                <a:solidFill>
                  <a:srgbClr val="000000"/>
                </a:solidFill>
                <a:latin typeface="Times New Roman" panose="02020603050405020304" pitchFamily="18" charset="0"/>
              </a:rPr>
              <a:t>n</a:t>
            </a:r>
            <a:r>
              <a:rPr lang="zh-CN" altLang="en-US" sz="2800" smtClean="0">
                <a:solidFill>
                  <a:srgbClr val="000000"/>
                </a:solidFill>
                <a:latin typeface="Times New Roman" panose="02020603050405020304" pitchFamily="18" charset="0"/>
              </a:rPr>
              <a:t>个皇后，使得它们之间不能互相攻击。试设计算法解决皇后问题。</a:t>
            </a:r>
            <a:endParaRPr lang="zh-CN" altLang="en-US" sz="2800">
              <a:solidFill>
                <a:srgbClr val="000000"/>
              </a:solidFill>
              <a:latin typeface="Times New Roman" panose="02020603050405020304" pitchFamily="18" charset="0"/>
            </a:endParaRPr>
          </a:p>
        </p:txBody>
      </p:sp>
      <p:pic>
        <p:nvPicPr>
          <p:cNvPr id="8" name="图片 7"/>
          <p:cNvPicPr>
            <a:picLocks noChangeAspect="1"/>
          </p:cNvPicPr>
          <p:nvPr/>
        </p:nvPicPr>
        <p:blipFill>
          <a:blip r:embed="rId2" cstate="print"/>
          <a:stretch>
            <a:fillRect/>
          </a:stretch>
        </p:blipFill>
        <p:spPr>
          <a:xfrm>
            <a:off x="3041830" y="3924055"/>
            <a:ext cx="2790162" cy="2763205"/>
          </a:xfrm>
          <a:prstGeom prst="rect">
            <a:avLst/>
          </a:prstGeom>
        </p:spPr>
      </p:pic>
      <p:sp>
        <p:nvSpPr>
          <p:cNvPr id="9" name="Text Box 2"/>
          <p:cNvSpPr txBox="1">
            <a:spLocks noChangeArrowheads="1"/>
          </p:cNvSpPr>
          <p:nvPr/>
        </p:nvSpPr>
        <p:spPr bwMode="auto">
          <a:xfrm>
            <a:off x="71620" y="2708920"/>
            <a:ext cx="8461375" cy="110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0" indent="0">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一、确定解的结构</a:t>
            </a:r>
          </a:p>
          <a:p>
            <a:pPr marL="0" indent="720725">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长度为</a:t>
            </a:r>
            <a:r>
              <a:rPr lang="en-US" altLang="zh-CN" sz="2800" dirty="0" smtClean="0">
                <a:effectLst>
                  <a:outerShdw blurRad="38100" dist="38100" dir="2700000" algn="tl">
                    <a:srgbClr val="C0C0C0"/>
                  </a:outerShdw>
                </a:effectLst>
                <a:latin typeface="Times New Roman" pitchFamily="18" charset="0"/>
              </a:rPr>
              <a:t>n</a:t>
            </a:r>
            <a:r>
              <a:rPr lang="zh-CN" altLang="en-US" sz="2800" dirty="0" smtClean="0">
                <a:effectLst>
                  <a:outerShdw blurRad="38100" dist="38100" dir="2700000" algn="tl">
                    <a:srgbClr val="C0C0C0"/>
                  </a:outerShdw>
                </a:effectLst>
                <a:latin typeface="Times New Roman" pitchFamily="18" charset="0"/>
              </a:rPr>
              <a:t>的列表，例如：</a:t>
            </a:r>
            <a:r>
              <a:rPr lang="en-US" altLang="zh-CN" sz="2800" dirty="0">
                <a:solidFill>
                  <a:srgbClr val="000000"/>
                </a:solidFill>
                <a:latin typeface="Times New Roman" panose="02020603050405020304" pitchFamily="18" charset="0"/>
              </a:rPr>
              <a:t>[5, 1, 6, 0, 3, 7, 4, 2</a:t>
            </a:r>
            <a:r>
              <a:rPr lang="en-US" altLang="zh-CN" sz="2800" dirty="0" smtClean="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p:txBody>
      </p:sp>
      <p:sp>
        <p:nvSpPr>
          <p:cNvPr id="10" name="Text Box 2"/>
          <p:cNvSpPr txBox="1">
            <a:spLocks noChangeArrowheads="1"/>
          </p:cNvSpPr>
          <p:nvPr/>
        </p:nvSpPr>
        <p:spPr bwMode="auto">
          <a:xfrm>
            <a:off x="161510" y="233645"/>
            <a:ext cx="5491163" cy="71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zh-CN" altLang="en-US" sz="3600" smtClean="0">
                <a:solidFill>
                  <a:srgbClr val="FF0000"/>
                </a:solidFill>
                <a:effectLst>
                  <a:outerShdw blurRad="38100" dist="38100" dir="2700000" algn="tl">
                    <a:srgbClr val="C0C0C0"/>
                  </a:outerShdw>
                </a:effectLst>
                <a:latin typeface="Times New Roman" pitchFamily="18" charset="0"/>
              </a:rPr>
              <a:t>皇后问题</a:t>
            </a:r>
            <a:endParaRPr lang="zh-CN" altLang="en-US" sz="3600" dirty="0">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8" name="Text Box 4"/>
          <p:cNvSpPr txBox="1">
            <a:spLocks noChangeArrowheads="1"/>
          </p:cNvSpPr>
          <p:nvPr/>
        </p:nvSpPr>
        <p:spPr bwMode="auto">
          <a:xfrm>
            <a:off x="296524" y="818710"/>
            <a:ext cx="8505945" cy="3438036"/>
          </a:xfrm>
          <a:prstGeom prst="rect">
            <a:avLst/>
          </a:prstGeom>
          <a:noFill/>
          <a:ln w="9525">
            <a:noFill/>
            <a:miter lim="800000"/>
            <a:headEnd/>
            <a:tailEnd/>
          </a:ln>
          <a:effectLst/>
        </p:spPr>
        <p:txBody>
          <a:bodyPr wrap="square" lIns="112947" tIns="56473" rIns="112947" bIns="56473">
            <a:spAutoFit/>
          </a:bodyPr>
          <a:lstStyle/>
          <a:p>
            <a:pPr indent="901700" algn="just">
              <a:spcBef>
                <a:spcPct val="50000"/>
              </a:spcBef>
            </a:pPr>
            <a:r>
              <a:rPr lang="zh-CN" altLang="en-US" sz="3600" dirty="0">
                <a:effectLst>
                  <a:outerShdw blurRad="38100" dist="38100" dir="2700000" algn="tl">
                    <a:srgbClr val="C0C0C0"/>
                  </a:outerShdw>
                </a:effectLst>
              </a:rPr>
              <a:t>回朔算法是所有搜索算法中最基本的一种算法，其采用了一</a:t>
            </a:r>
            <a:r>
              <a:rPr lang="zh-CN" altLang="en-US" sz="3600">
                <a:effectLst>
                  <a:outerShdw blurRad="38100" dist="38100" dir="2700000" algn="tl">
                    <a:srgbClr val="C0C0C0"/>
                  </a:outerShdw>
                </a:effectLst>
              </a:rPr>
              <a:t>种</a:t>
            </a:r>
            <a:r>
              <a:rPr lang="zh-CN" altLang="en-US" sz="3600" smtClean="0">
                <a:effectLst>
                  <a:outerShdw blurRad="38100" dist="38100" dir="2700000" algn="tl">
                    <a:srgbClr val="C0C0C0"/>
                  </a:outerShdw>
                </a:effectLst>
              </a:rPr>
              <a:t>试探性的搜索，</a:t>
            </a:r>
            <a:r>
              <a:rPr lang="zh-CN" altLang="en-US" sz="3600" dirty="0">
                <a:effectLst>
                  <a:outerShdw blurRad="38100" dist="38100" dir="2700000" algn="tl">
                    <a:srgbClr val="C0C0C0"/>
                  </a:outerShdw>
                </a:effectLst>
              </a:rPr>
              <a:t>实际就是</a:t>
            </a:r>
            <a:r>
              <a:rPr lang="zh-CN" altLang="en-US" sz="3600" dirty="0">
                <a:effectLst>
                  <a:outerShdw blurRad="38100" dist="38100" dir="2700000" algn="tl">
                    <a:srgbClr val="C0C0C0"/>
                  </a:outerShdw>
                </a:effectLst>
                <a:latin typeface="VW媩$婫`婡p瑙" charset="-122"/>
              </a:rPr>
              <a:t>“</a:t>
            </a:r>
            <a:r>
              <a:rPr lang="zh-CN" altLang="en-US" sz="3600" dirty="0">
                <a:effectLst>
                  <a:outerShdw blurRad="38100" dist="38100" dir="2700000" algn="tl">
                    <a:srgbClr val="C0C0C0"/>
                  </a:outerShdw>
                </a:effectLst>
              </a:rPr>
              <a:t>试探</a:t>
            </a:r>
            <a:r>
              <a:rPr lang="en-US" altLang="zh-CN" sz="3600" dirty="0">
                <a:effectLst>
                  <a:outerShdw blurRad="38100" dist="38100" dir="2700000" algn="tl">
                    <a:srgbClr val="C0C0C0"/>
                  </a:outerShdw>
                </a:effectLst>
              </a:rPr>
              <a:t>----</a:t>
            </a:r>
            <a:r>
              <a:rPr lang="zh-CN" altLang="en-US" sz="3600" dirty="0">
                <a:effectLst>
                  <a:outerShdw blurRad="38100" dist="38100" dir="2700000" algn="tl">
                    <a:srgbClr val="C0C0C0"/>
                  </a:outerShdw>
                </a:effectLst>
              </a:rPr>
              <a:t>回退</a:t>
            </a:r>
            <a:r>
              <a:rPr lang="en-US" altLang="zh-CN" sz="3600" dirty="0">
                <a:effectLst>
                  <a:outerShdw blurRad="38100" dist="38100" dir="2700000" algn="tl">
                    <a:srgbClr val="C0C0C0"/>
                  </a:outerShdw>
                </a:effectLst>
              </a:rPr>
              <a:t>---</a:t>
            </a:r>
            <a:r>
              <a:rPr lang="zh-CN" altLang="en-US" sz="3600" dirty="0">
                <a:effectLst>
                  <a:outerShdw blurRad="38100" dist="38100" dir="2700000" algn="tl">
                    <a:srgbClr val="C0C0C0"/>
                  </a:outerShdw>
                </a:effectLst>
              </a:rPr>
              <a:t>再试探</a:t>
            </a:r>
            <a:r>
              <a:rPr lang="en-US" altLang="zh-CN" sz="3600" dirty="0">
                <a:effectLst>
                  <a:outerShdw blurRad="38100" dist="38100" dir="2700000" algn="tl">
                    <a:srgbClr val="C0C0C0"/>
                  </a:outerShdw>
                </a:effectLst>
              </a:rPr>
              <a:t>---</a:t>
            </a:r>
            <a:r>
              <a:rPr lang="zh-CN" altLang="en-US" sz="3600" dirty="0">
                <a:effectLst>
                  <a:outerShdw blurRad="38100" dist="38100" dir="2700000" algn="tl">
                    <a:srgbClr val="C0C0C0"/>
                  </a:outerShdw>
                </a:effectLst>
              </a:rPr>
              <a:t>再回退，直至成功</a:t>
            </a:r>
            <a:r>
              <a:rPr lang="zh-CN" altLang="en-US" sz="3600">
                <a:effectLst>
                  <a:outerShdw blurRad="38100" dist="38100" dir="2700000" algn="tl">
                    <a:srgbClr val="C0C0C0"/>
                  </a:outerShdw>
                </a:effectLst>
                <a:latin typeface="VW媩$婫`婡p瑙" charset="-122"/>
              </a:rPr>
              <a:t>”</a:t>
            </a:r>
            <a:r>
              <a:rPr lang="zh-CN" altLang="en-US" sz="3600" smtClean="0">
                <a:effectLst>
                  <a:outerShdw blurRad="38100" dist="38100" dir="2700000" algn="tl">
                    <a:srgbClr val="C0C0C0"/>
                  </a:outerShdw>
                </a:effectLst>
              </a:rPr>
              <a:t>，即</a:t>
            </a:r>
            <a:r>
              <a:rPr lang="zh-CN" altLang="en-US" sz="3600">
                <a:effectLst>
                  <a:outerShdw blurRad="38100" dist="38100" dir="2700000" algn="tl">
                    <a:srgbClr val="C0C0C0"/>
                  </a:outerShdw>
                </a:effectLst>
              </a:rPr>
              <a:t>以</a:t>
            </a:r>
            <a:r>
              <a:rPr lang="zh-CN" altLang="en-US" sz="3600" smtClean="0">
                <a:effectLst>
                  <a:outerShdw blurRad="38100" dist="38100" dir="2700000" algn="tl">
                    <a:srgbClr val="C0C0C0"/>
                  </a:outerShdw>
                </a:effectLst>
                <a:latin typeface="VW媩$婫`婡p瑙" charset="-122"/>
              </a:rPr>
              <a:t>“不能进则退”</a:t>
            </a:r>
            <a:r>
              <a:rPr lang="zh-CN" altLang="en-US" sz="3600" smtClean="0">
                <a:effectLst>
                  <a:outerShdw blurRad="38100" dist="38100" dir="2700000" algn="tl">
                    <a:srgbClr val="C0C0C0"/>
                  </a:outerShdw>
                </a:effectLst>
              </a:rPr>
              <a:t>作为</a:t>
            </a:r>
            <a:r>
              <a:rPr lang="zh-CN" altLang="en-US" sz="3600" dirty="0">
                <a:effectLst>
                  <a:outerShdw blurRad="38100" dist="38100" dir="2700000" algn="tl">
                    <a:srgbClr val="C0C0C0"/>
                  </a:outerShdw>
                </a:effectLst>
              </a:rPr>
              <a:t>控制指导思想。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250825" y="638175"/>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smtClean="0">
                <a:effectLst>
                  <a:outerShdw blurRad="38100" dist="38100" dir="2700000" algn="tl">
                    <a:srgbClr val="C0C0C0"/>
                  </a:outerShdw>
                </a:effectLst>
                <a:latin typeface="Times New Roman" pitchFamily="18" charset="0"/>
              </a:rPr>
              <a:t>二、约束</a:t>
            </a:r>
            <a:endParaRPr lang="zh-CN" altLang="en-US" sz="2800" dirty="0" smtClean="0">
              <a:effectLst>
                <a:outerShdw blurRad="38100" dist="38100" dir="2700000" algn="tl">
                  <a:srgbClr val="C0C0C0"/>
                </a:outerShdw>
              </a:effectLst>
              <a:latin typeface="Times New Roman" pitchFamily="18" charset="0"/>
            </a:endParaRPr>
          </a:p>
        </p:txBody>
      </p:sp>
      <p:graphicFrame>
        <p:nvGraphicFramePr>
          <p:cNvPr id="16387" name="Object 4"/>
          <p:cNvGraphicFramePr>
            <a:graphicFrameLocks noChangeAspect="1"/>
          </p:cNvGraphicFramePr>
          <p:nvPr>
            <p:extLst>
              <p:ext uri="{D42A27DB-BD31-4B8C-83A1-F6EECF244321}">
                <p14:modId xmlns:p14="http://schemas.microsoft.com/office/powerpoint/2010/main" val="2219919872"/>
              </p:ext>
            </p:extLst>
          </p:nvPr>
        </p:nvGraphicFramePr>
        <p:xfrm>
          <a:off x="971600" y="1322735"/>
          <a:ext cx="5220241" cy="1243442"/>
        </p:xfrm>
        <a:graphic>
          <a:graphicData uri="http://schemas.openxmlformats.org/presentationml/2006/ole">
            <mc:AlternateContent xmlns:mc="http://schemas.openxmlformats.org/markup-compatibility/2006">
              <mc:Choice xmlns:v="urn:schemas-microsoft-com:vml" Requires="v">
                <p:oleObj spid="_x0000_s16458" name="公式" r:id="rId3" imgW="1917700" imgH="457200" progId="Equation.3">
                  <p:embed/>
                </p:oleObj>
              </mc:Choice>
              <mc:Fallback>
                <p:oleObj name="公式" r:id="rId3" imgW="1917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322735"/>
                        <a:ext cx="5220241" cy="1243442"/>
                      </a:xfrm>
                      <a:prstGeom prst="rect">
                        <a:avLst/>
                      </a:prstGeom>
                      <a:noFill/>
                      <a:extLst/>
                    </p:spPr>
                  </p:pic>
                </p:oleObj>
              </mc:Fallback>
            </mc:AlternateContent>
          </a:graphicData>
        </a:graphic>
      </p:graphicFrame>
      <p:sp>
        <p:nvSpPr>
          <p:cNvPr id="609285" name="Rectangle 5"/>
          <p:cNvSpPr>
            <a:spLocks noChangeArrowheads="1"/>
          </p:cNvSpPr>
          <p:nvPr/>
        </p:nvSpPr>
        <p:spPr bwMode="auto">
          <a:xfrm>
            <a:off x="6372200" y="1149897"/>
            <a:ext cx="1310127" cy="132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50000"/>
              </a:lnSpc>
              <a:defRPr/>
            </a:pPr>
            <a:r>
              <a:rPr lang="zh-CN" altLang="en-US" sz="2800">
                <a:effectLst>
                  <a:outerShdw blurRad="38100" dist="38100" dir="2700000" algn="tl">
                    <a:srgbClr val="C0C0C0"/>
                  </a:outerShdw>
                </a:effectLst>
                <a:latin typeface="Times New Roman" pitchFamily="18" charset="0"/>
              </a:rPr>
              <a:t>同一行</a:t>
            </a:r>
          </a:p>
          <a:p>
            <a:pPr>
              <a:lnSpc>
                <a:spcPct val="150000"/>
              </a:lnSpc>
              <a:defRPr/>
            </a:pPr>
            <a:r>
              <a:rPr lang="zh-CN" altLang="en-US" sz="2800">
                <a:effectLst>
                  <a:outerShdw blurRad="38100" dist="38100" dir="2700000" algn="tl">
                    <a:srgbClr val="C0C0C0"/>
                  </a:outerShdw>
                </a:effectLst>
                <a:latin typeface="Times New Roman" pitchFamily="18" charset="0"/>
              </a:rPr>
              <a:t>对角线</a:t>
            </a:r>
          </a:p>
        </p:txBody>
      </p:sp>
      <p:sp>
        <p:nvSpPr>
          <p:cNvPr id="6" name="Text Box 9"/>
          <p:cNvSpPr txBox="1">
            <a:spLocks noChangeArrowheads="1"/>
          </p:cNvSpPr>
          <p:nvPr/>
        </p:nvSpPr>
        <p:spPr bwMode="auto">
          <a:xfrm>
            <a:off x="0" y="3428976"/>
            <a:ext cx="9143999" cy="2699372"/>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def  isValid(A, m) :</a:t>
            </a:r>
          </a:p>
          <a:p>
            <a:pPr>
              <a:lnSpc>
                <a:spcPct val="100000"/>
              </a:lnSpc>
            </a:pPr>
            <a:r>
              <a:rPr lang="en-US" altLang="zh-CN" sz="2800">
                <a:solidFill>
                  <a:srgbClr val="000000"/>
                </a:solidFill>
                <a:latin typeface="Times New Roman" panose="02020603050405020304" pitchFamily="18" charset="0"/>
              </a:rPr>
              <a:t>    for  i in range(m) :</a:t>
            </a:r>
          </a:p>
          <a:p>
            <a:pPr>
              <a:lnSpc>
                <a:spcPct val="100000"/>
              </a:lnSpc>
            </a:pPr>
            <a:r>
              <a:rPr lang="en-US" altLang="zh-CN" sz="2800">
                <a:solidFill>
                  <a:srgbClr val="000000"/>
                </a:solidFill>
                <a:latin typeface="Times New Roman" panose="02020603050405020304" pitchFamily="18" charset="0"/>
              </a:rPr>
              <a:t>        for  j in range(i+1, m):</a:t>
            </a:r>
          </a:p>
          <a:p>
            <a:pPr>
              <a:lnSpc>
                <a:spcPct val="100000"/>
              </a:lnSpc>
            </a:pPr>
            <a:r>
              <a:rPr lang="en-US" altLang="zh-CN" sz="2800">
                <a:solidFill>
                  <a:srgbClr val="000000"/>
                </a:solidFill>
                <a:latin typeface="Times New Roman" panose="02020603050405020304" pitchFamily="18" charset="0"/>
              </a:rPr>
              <a:t>            if  abs(A[i]-A[j]) == abs(i - j) :</a:t>
            </a:r>
          </a:p>
          <a:p>
            <a:pPr>
              <a:lnSpc>
                <a:spcPct val="100000"/>
              </a:lnSpc>
            </a:pPr>
            <a:r>
              <a:rPr lang="en-US" altLang="zh-CN" sz="2800">
                <a:solidFill>
                  <a:srgbClr val="000000"/>
                </a:solidFill>
                <a:latin typeface="Times New Roman" panose="02020603050405020304" pitchFamily="18" charset="0"/>
              </a:rPr>
              <a:t>                return False</a:t>
            </a:r>
          </a:p>
          <a:p>
            <a:pPr>
              <a:lnSpc>
                <a:spcPct val="100000"/>
              </a:lnSpc>
            </a:pPr>
            <a:r>
              <a:rPr lang="en-US" altLang="zh-CN" sz="2800">
                <a:solidFill>
                  <a:srgbClr val="000000"/>
                </a:solidFill>
                <a:latin typeface="Times New Roman" panose="02020603050405020304" pitchFamily="18" charset="0"/>
              </a:rPr>
              <a:t>    return True</a:t>
            </a:r>
            <a:endParaRPr lang="en-US" altLang="zh-CN" sz="2800" smtClean="0">
              <a:solidFill>
                <a:srgbClr val="000000"/>
              </a:solidFill>
              <a:latin typeface="Times New Roman" panose="02020603050405020304" pitchFamily="18" charset="0"/>
            </a:endParaRPr>
          </a:p>
        </p:txBody>
      </p:sp>
      <p:sp>
        <p:nvSpPr>
          <p:cNvPr id="7" name="Rectangle 2"/>
          <p:cNvSpPr>
            <a:spLocks noChangeArrowheads="1"/>
          </p:cNvSpPr>
          <p:nvPr/>
        </p:nvSpPr>
        <p:spPr bwMode="auto">
          <a:xfrm>
            <a:off x="0" y="2888940"/>
            <a:ext cx="8730582"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lgn="just">
              <a:lnSpc>
                <a:spcPct val="100000"/>
              </a:lnSpc>
            </a:pPr>
            <a:r>
              <a:rPr lang="zh-CN" altLang="en-US" sz="2800" smtClean="0">
                <a:solidFill>
                  <a:srgbClr val="000000"/>
                </a:solidFill>
                <a:latin typeface="Times New Roman" panose="02020603050405020304" pitchFamily="18" charset="0"/>
              </a:rPr>
              <a:t>判定是否合法：</a:t>
            </a:r>
            <a:endParaRPr lang="zh-CN" altLang="en-US" sz="280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96525" y="413665"/>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三、</a:t>
            </a:r>
            <a:r>
              <a:rPr lang="zh-CN" altLang="en-US" sz="2800" dirty="0">
                <a:solidFill>
                  <a:srgbClr val="000000"/>
                </a:solidFill>
                <a:latin typeface="Times New Roman" panose="02020603050405020304" pitchFamily="18" charset="0"/>
              </a:rPr>
              <a:t>找出所有合法布局</a:t>
            </a:r>
            <a:endParaRPr lang="zh-CN" altLang="en-US" sz="2800" dirty="0" smtClean="0">
              <a:effectLst>
                <a:outerShdw blurRad="38100" dist="38100" dir="2700000" algn="tl">
                  <a:srgbClr val="C0C0C0"/>
                </a:outerShdw>
              </a:effectLst>
              <a:latin typeface="Times New Roman" pitchFamily="18" charset="0"/>
            </a:endParaRPr>
          </a:p>
        </p:txBody>
      </p:sp>
      <p:sp>
        <p:nvSpPr>
          <p:cNvPr id="7" name="Text Box 9"/>
          <p:cNvSpPr txBox="1">
            <a:spLocks noChangeArrowheads="1"/>
          </p:cNvSpPr>
          <p:nvPr/>
        </p:nvSpPr>
        <p:spPr bwMode="auto">
          <a:xfrm>
            <a:off x="0" y="1088740"/>
            <a:ext cx="9144000" cy="3992034"/>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def  queen(A, k, n) : # </a:t>
            </a:r>
            <a:r>
              <a:rPr lang="zh-CN" altLang="en-US" sz="2800">
                <a:solidFill>
                  <a:srgbClr val="000000"/>
                </a:solidFill>
                <a:latin typeface="Times New Roman" panose="02020603050405020304" pitchFamily="18" charset="0"/>
              </a:rPr>
              <a:t>穷举</a:t>
            </a:r>
          </a:p>
          <a:p>
            <a:pPr>
              <a:lnSpc>
                <a:spcPct val="100000"/>
              </a:lnSpc>
            </a:pP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for  i in range(n) :</a:t>
            </a:r>
          </a:p>
          <a:p>
            <a:pPr>
              <a:lnSpc>
                <a:spcPct val="100000"/>
              </a:lnSpc>
            </a:pPr>
            <a:r>
              <a:rPr lang="en-US" altLang="zh-CN" sz="2800">
                <a:solidFill>
                  <a:srgbClr val="000000"/>
                </a:solidFill>
                <a:latin typeface="Times New Roman" panose="02020603050405020304" pitchFamily="18" charset="0"/>
              </a:rPr>
              <a:t>        if  i not in A[:k]:  # </a:t>
            </a:r>
            <a:r>
              <a:rPr lang="zh-CN" altLang="en-US" sz="2800">
                <a:solidFill>
                  <a:srgbClr val="000000"/>
                </a:solidFill>
                <a:latin typeface="Times New Roman" panose="02020603050405020304" pitchFamily="18" charset="0"/>
              </a:rPr>
              <a:t>保证</a:t>
            </a:r>
            <a:r>
              <a:rPr lang="en-US" altLang="zh-CN" sz="2800">
                <a:solidFill>
                  <a:srgbClr val="000000"/>
                </a:solidFill>
                <a:latin typeface="Times New Roman" panose="02020603050405020304" pitchFamily="18" charset="0"/>
              </a:rPr>
              <a:t>A</a:t>
            </a:r>
            <a:r>
              <a:rPr lang="zh-CN" altLang="en-US" sz="2800">
                <a:solidFill>
                  <a:srgbClr val="000000"/>
                </a:solidFill>
                <a:latin typeface="Times New Roman" panose="02020603050405020304" pitchFamily="18" charset="0"/>
              </a:rPr>
              <a:t>中数字不重复</a:t>
            </a:r>
          </a:p>
          <a:p>
            <a:pPr>
              <a:lnSpc>
                <a:spcPct val="100000"/>
              </a:lnSpc>
            </a:pP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A[k] = i</a:t>
            </a:r>
          </a:p>
          <a:p>
            <a:pPr>
              <a:lnSpc>
                <a:spcPct val="100000"/>
              </a:lnSpc>
            </a:pPr>
            <a:r>
              <a:rPr lang="en-US" altLang="zh-CN" sz="2800">
                <a:solidFill>
                  <a:srgbClr val="000000"/>
                </a:solidFill>
                <a:latin typeface="Times New Roman" panose="02020603050405020304" pitchFamily="18" charset="0"/>
              </a:rPr>
              <a:t>        else : continue</a:t>
            </a:r>
          </a:p>
          <a:p>
            <a:pPr>
              <a:lnSpc>
                <a:spcPct val="100000"/>
              </a:lnSpc>
            </a:pPr>
            <a:r>
              <a:rPr lang="en-US" altLang="zh-CN" sz="2800">
                <a:solidFill>
                  <a:srgbClr val="000000"/>
                </a:solidFill>
                <a:latin typeface="Times New Roman" panose="02020603050405020304" pitchFamily="18" charset="0"/>
              </a:rPr>
              <a:t>        if  k == n-1 :</a:t>
            </a:r>
          </a:p>
          <a:p>
            <a:pPr>
              <a:lnSpc>
                <a:spcPct val="100000"/>
              </a:lnSpc>
            </a:pPr>
            <a:r>
              <a:rPr lang="en-US" altLang="zh-CN" sz="2800">
                <a:solidFill>
                  <a:srgbClr val="000000"/>
                </a:solidFill>
                <a:latin typeface="Times New Roman" panose="02020603050405020304" pitchFamily="18" charset="0"/>
              </a:rPr>
              <a:t>            if  isValid(A, n) :</a:t>
            </a:r>
          </a:p>
          <a:p>
            <a:pPr>
              <a:lnSpc>
                <a:spcPct val="100000"/>
              </a:lnSpc>
            </a:pPr>
            <a:r>
              <a:rPr lang="en-US" altLang="zh-CN" sz="2800">
                <a:solidFill>
                  <a:srgbClr val="000000"/>
                </a:solidFill>
                <a:latin typeface="Times New Roman" panose="02020603050405020304" pitchFamily="18" charset="0"/>
              </a:rPr>
              <a:t>                </a:t>
            </a:r>
            <a:r>
              <a:rPr lang="en-US" altLang="zh-CN" sz="2800" smtClean="0">
                <a:solidFill>
                  <a:srgbClr val="000000"/>
                </a:solidFill>
                <a:latin typeface="Times New Roman" panose="02020603050405020304" pitchFamily="18" charset="0"/>
              </a:rPr>
              <a:t>printQueen(A</a:t>
            </a:r>
            <a:r>
              <a:rPr lang="en-US" altLang="zh-CN" sz="2800">
                <a:solidFill>
                  <a:srgbClr val="000000"/>
                </a:solidFill>
                <a:latin typeface="Times New Roman" panose="02020603050405020304" pitchFamily="18" charset="0"/>
              </a:rPr>
              <a:t>, n)</a:t>
            </a:r>
          </a:p>
          <a:p>
            <a:pPr>
              <a:lnSpc>
                <a:spcPct val="100000"/>
              </a:lnSpc>
            </a:pPr>
            <a:r>
              <a:rPr lang="en-US" altLang="zh-CN" sz="2800" smtClean="0">
                <a:solidFill>
                  <a:srgbClr val="000000"/>
                </a:solidFill>
                <a:latin typeface="Times New Roman" panose="02020603050405020304" pitchFamily="18" charset="0"/>
              </a:rPr>
              <a:t>else </a:t>
            </a:r>
            <a:r>
              <a:rPr lang="en-US" altLang="zh-CN" sz="2800">
                <a:solidFill>
                  <a:srgbClr val="000000"/>
                </a:solidFill>
                <a:latin typeface="Times New Roman" panose="02020603050405020304" pitchFamily="18" charset="0"/>
              </a:rPr>
              <a:t>: queen(A, k+1, n)</a:t>
            </a:r>
            <a:endParaRPr lang="en-US" altLang="zh-CN" sz="2800" smtClean="0">
              <a:solidFill>
                <a:srgbClr val="000000"/>
              </a:solidFill>
              <a:latin typeface="Times New Roman" panose="02020603050405020304" pitchFamily="18" charset="0"/>
            </a:endParaRPr>
          </a:p>
        </p:txBody>
      </p:sp>
      <p:sp>
        <p:nvSpPr>
          <p:cNvPr id="6" name="Text Box 2"/>
          <p:cNvSpPr txBox="1">
            <a:spLocks noChangeArrowheads="1"/>
          </p:cNvSpPr>
          <p:nvPr/>
        </p:nvSpPr>
        <p:spPr bwMode="auto">
          <a:xfrm>
            <a:off x="296524" y="5319210"/>
            <a:ext cx="84613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函数调用：</a:t>
            </a:r>
            <a:r>
              <a:rPr lang="en-US" altLang="zh-CN" sz="2800" dirty="0" smtClean="0">
                <a:effectLst>
                  <a:outerShdw blurRad="38100" dist="38100" dir="2700000" algn="tl">
                    <a:srgbClr val="C0C0C0"/>
                  </a:outerShdw>
                </a:effectLst>
                <a:latin typeface="Times New Roman" pitchFamily="18" charset="0"/>
              </a:rPr>
              <a:t>queen( A, 0, n)</a:t>
            </a:r>
          </a:p>
          <a:p>
            <a:pPr>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a:t>
            </a:r>
            <a:r>
              <a:rPr lang="zh-CN" altLang="en-US" sz="2800" dirty="0" smtClean="0">
                <a:effectLst>
                  <a:outerShdw blurRad="38100" dist="38100" dir="2700000" algn="tl">
                    <a:srgbClr val="C0C0C0"/>
                  </a:outerShdw>
                </a:effectLst>
                <a:latin typeface="Times New Roman" pitchFamily="18" charset="0"/>
              </a:rPr>
              <a:t>：长度为</a:t>
            </a:r>
            <a:r>
              <a:rPr lang="en-US" altLang="zh-CN" sz="2800" dirty="0" smtClean="0">
                <a:effectLst>
                  <a:outerShdw blurRad="38100" dist="38100" dir="2700000" algn="tl">
                    <a:srgbClr val="C0C0C0"/>
                  </a:outerShdw>
                </a:effectLst>
                <a:latin typeface="Times New Roman" pitchFamily="18" charset="0"/>
              </a:rPr>
              <a:t>n</a:t>
            </a:r>
            <a:r>
              <a:rPr lang="zh-CN" altLang="en-US" sz="2800" dirty="0" smtClean="0">
                <a:effectLst>
                  <a:outerShdw blurRad="38100" dist="38100" dir="2700000" algn="tl">
                    <a:srgbClr val="C0C0C0"/>
                  </a:outerShdw>
                </a:effectLst>
                <a:latin typeface="Times New Roman" pitchFamily="18" charset="0"/>
              </a:rPr>
              <a:t>的列表，内容均为</a:t>
            </a:r>
            <a:r>
              <a:rPr lang="en-US" altLang="zh-CN" sz="2800" dirty="0" smtClean="0">
                <a:effectLst>
                  <a:outerShdw blurRad="38100" dist="38100" dir="2700000" algn="tl">
                    <a:srgbClr val="C0C0C0"/>
                  </a:outerShdw>
                </a:effectLst>
                <a:latin typeface="Times New Roman" pitchFamily="18" charset="0"/>
              </a:rPr>
              <a:t>0</a:t>
            </a:r>
            <a:endParaRPr lang="zh-CN" altLang="en-US" sz="2800" dirty="0" smtClean="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4212220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61706" y="323655"/>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a:effectLst>
                  <a:outerShdw blurRad="38100" dist="38100" dir="2700000" algn="tl">
                    <a:srgbClr val="C0C0C0"/>
                  </a:outerShdw>
                </a:effectLst>
                <a:latin typeface="Times New Roman" pitchFamily="18" charset="0"/>
              </a:rPr>
              <a:t>四</a:t>
            </a:r>
            <a:r>
              <a:rPr lang="zh-CN" altLang="en-US" sz="2800" dirty="0" smtClean="0">
                <a:effectLst>
                  <a:outerShdw blurRad="38100" dist="38100" dir="2700000" algn="tl">
                    <a:srgbClr val="C0C0C0"/>
                  </a:outerShdw>
                </a:effectLst>
                <a:latin typeface="Times New Roman" pitchFamily="18" charset="0"/>
              </a:rPr>
              <a:t>、剪枝</a:t>
            </a:r>
          </a:p>
        </p:txBody>
      </p:sp>
      <p:sp>
        <p:nvSpPr>
          <p:cNvPr id="4" name="Text Box 9"/>
          <p:cNvSpPr txBox="1">
            <a:spLocks noChangeArrowheads="1"/>
          </p:cNvSpPr>
          <p:nvPr/>
        </p:nvSpPr>
        <p:spPr bwMode="auto">
          <a:xfrm>
            <a:off x="0" y="1498661"/>
            <a:ext cx="9144000" cy="3992034"/>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def </a:t>
            </a:r>
            <a:r>
              <a:rPr lang="en-US" altLang="zh-CN" sz="2800" smtClean="0">
                <a:solidFill>
                  <a:srgbClr val="000000"/>
                </a:solidFill>
                <a:latin typeface="Times New Roman" panose="02020603050405020304" pitchFamily="18" charset="0"/>
              </a:rPr>
              <a:t>queen(A</a:t>
            </a:r>
            <a:r>
              <a:rPr lang="en-US" altLang="zh-CN" sz="2800">
                <a:solidFill>
                  <a:srgbClr val="000000"/>
                </a:solidFill>
                <a:latin typeface="Times New Roman" panose="02020603050405020304" pitchFamily="18" charset="0"/>
              </a:rPr>
              <a:t>, k, n) : #</a:t>
            </a:r>
            <a:r>
              <a:rPr lang="zh-CN" altLang="en-US" sz="2800">
                <a:solidFill>
                  <a:srgbClr val="000000"/>
                </a:solidFill>
                <a:latin typeface="Times New Roman" panose="02020603050405020304" pitchFamily="18" charset="0"/>
              </a:rPr>
              <a:t>有剪枝</a:t>
            </a:r>
          </a:p>
          <a:p>
            <a:pPr>
              <a:lnSpc>
                <a:spcPct val="100000"/>
              </a:lnSpc>
            </a:pP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for  i in range(n) :</a:t>
            </a:r>
          </a:p>
          <a:p>
            <a:pPr>
              <a:lnSpc>
                <a:spcPct val="100000"/>
              </a:lnSpc>
            </a:pPr>
            <a:r>
              <a:rPr lang="en-US" altLang="zh-CN" sz="2800">
                <a:solidFill>
                  <a:srgbClr val="000000"/>
                </a:solidFill>
                <a:latin typeface="Times New Roman" panose="02020603050405020304" pitchFamily="18" charset="0"/>
              </a:rPr>
              <a:t>        if  i not in A[:k]:  # </a:t>
            </a:r>
            <a:r>
              <a:rPr lang="zh-CN" altLang="en-US" sz="2800">
                <a:solidFill>
                  <a:srgbClr val="000000"/>
                </a:solidFill>
                <a:latin typeface="Times New Roman" panose="02020603050405020304" pitchFamily="18" charset="0"/>
              </a:rPr>
              <a:t>保证</a:t>
            </a:r>
            <a:r>
              <a:rPr lang="en-US" altLang="zh-CN" sz="2800">
                <a:solidFill>
                  <a:srgbClr val="000000"/>
                </a:solidFill>
                <a:latin typeface="Times New Roman" panose="02020603050405020304" pitchFamily="18" charset="0"/>
              </a:rPr>
              <a:t>A</a:t>
            </a:r>
            <a:r>
              <a:rPr lang="zh-CN" altLang="en-US" sz="2800">
                <a:solidFill>
                  <a:srgbClr val="000000"/>
                </a:solidFill>
                <a:latin typeface="Times New Roman" panose="02020603050405020304" pitchFamily="18" charset="0"/>
              </a:rPr>
              <a:t>中数字不重复</a:t>
            </a:r>
          </a:p>
          <a:p>
            <a:pPr>
              <a:lnSpc>
                <a:spcPct val="100000"/>
              </a:lnSpc>
            </a:pP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A[k] = i</a:t>
            </a:r>
          </a:p>
          <a:p>
            <a:pPr>
              <a:lnSpc>
                <a:spcPct val="100000"/>
              </a:lnSpc>
            </a:pPr>
            <a:r>
              <a:rPr lang="en-US" altLang="zh-CN" sz="2800">
                <a:solidFill>
                  <a:srgbClr val="000000"/>
                </a:solidFill>
                <a:latin typeface="Times New Roman" panose="02020603050405020304" pitchFamily="18" charset="0"/>
              </a:rPr>
              <a:t>        else : continue</a:t>
            </a:r>
          </a:p>
          <a:p>
            <a:pPr>
              <a:lnSpc>
                <a:spcPct val="100000"/>
              </a:lnSpc>
            </a:pPr>
            <a:r>
              <a:rPr lang="en-US" altLang="zh-CN" sz="2800">
                <a:solidFill>
                  <a:srgbClr val="000000"/>
                </a:solidFill>
                <a:latin typeface="Times New Roman" panose="02020603050405020304" pitchFamily="18" charset="0"/>
              </a:rPr>
              <a:t>        if  isValid(A, k+1) :</a:t>
            </a:r>
          </a:p>
          <a:p>
            <a:pPr>
              <a:lnSpc>
                <a:spcPct val="100000"/>
              </a:lnSpc>
            </a:pPr>
            <a:r>
              <a:rPr lang="en-US" altLang="zh-CN" sz="2800">
                <a:solidFill>
                  <a:srgbClr val="000000"/>
                </a:solidFill>
                <a:latin typeface="Times New Roman" panose="02020603050405020304" pitchFamily="18" charset="0"/>
              </a:rPr>
              <a:t>            if  k == n -1 :</a:t>
            </a:r>
          </a:p>
          <a:p>
            <a:pPr>
              <a:lnSpc>
                <a:spcPct val="100000"/>
              </a:lnSpc>
            </a:pPr>
            <a:r>
              <a:rPr lang="en-US" altLang="zh-CN" sz="2800" smtClean="0">
                <a:solidFill>
                  <a:srgbClr val="000000"/>
                </a:solidFill>
                <a:latin typeface="Times New Roman" panose="02020603050405020304" pitchFamily="18" charset="0"/>
              </a:rPr>
              <a:t>                printQueen(A, n)</a:t>
            </a:r>
          </a:p>
          <a:p>
            <a:pPr>
              <a:lnSpc>
                <a:spcPct val="100000"/>
              </a:lnSpc>
            </a:pPr>
            <a:r>
              <a:rPr lang="en-US" altLang="zh-CN" sz="2800" smtClean="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else : </a:t>
            </a:r>
            <a:r>
              <a:rPr lang="en-US" altLang="zh-CN" sz="2800" smtClean="0">
                <a:solidFill>
                  <a:srgbClr val="000000"/>
                </a:solidFill>
                <a:latin typeface="Times New Roman" panose="02020603050405020304" pitchFamily="18" charset="0"/>
              </a:rPr>
              <a:t>queen(A</a:t>
            </a:r>
            <a:r>
              <a:rPr lang="en-US" altLang="zh-CN" sz="2800">
                <a:solidFill>
                  <a:srgbClr val="000000"/>
                </a:solidFill>
                <a:latin typeface="Times New Roman" panose="02020603050405020304" pitchFamily="18" charset="0"/>
              </a:rPr>
              <a:t>, k+1, n)</a:t>
            </a:r>
          </a:p>
        </p:txBody>
      </p:sp>
      <p:sp>
        <p:nvSpPr>
          <p:cNvPr id="7" name="Rectangle 2"/>
          <p:cNvSpPr>
            <a:spLocks noChangeArrowheads="1"/>
          </p:cNvSpPr>
          <p:nvPr/>
        </p:nvSpPr>
        <p:spPr bwMode="auto">
          <a:xfrm>
            <a:off x="161706" y="953725"/>
            <a:ext cx="8730582"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lgn="just" eaLnBrk="0" hangingPunct="0">
              <a:lnSpc>
                <a:spcPct val="100000"/>
              </a:lnSpc>
              <a:buFontTx/>
              <a:buNone/>
            </a:pPr>
            <a:r>
              <a:rPr lang="zh-CN" altLang="en-US" sz="2800" smtClean="0">
                <a:solidFill>
                  <a:srgbClr val="000000"/>
                </a:solidFill>
                <a:latin typeface="Times New Roman" panose="02020603050405020304" pitchFamily="18" charset="0"/>
              </a:rPr>
              <a:t>找出所有合法布局（优化）：</a:t>
            </a:r>
            <a:endParaRPr lang="zh-CN" altLang="en-US" sz="2800">
              <a:solidFill>
                <a:srgbClr val="000000"/>
              </a:solidFill>
              <a:latin typeface="Times New Roman" panose="02020603050405020304" pitchFamily="18" charset="0"/>
            </a:endParaRPr>
          </a:p>
        </p:txBody>
      </p:sp>
      <p:sp>
        <p:nvSpPr>
          <p:cNvPr id="8" name="Text Box 2"/>
          <p:cNvSpPr txBox="1">
            <a:spLocks noChangeArrowheads="1"/>
          </p:cNvSpPr>
          <p:nvPr/>
        </p:nvSpPr>
        <p:spPr bwMode="auto">
          <a:xfrm>
            <a:off x="341312" y="5592214"/>
            <a:ext cx="84613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函数调用：</a:t>
            </a:r>
            <a:r>
              <a:rPr lang="en-US" altLang="zh-CN" sz="2800" dirty="0" smtClean="0">
                <a:effectLst>
                  <a:outerShdw blurRad="38100" dist="38100" dir="2700000" algn="tl">
                    <a:srgbClr val="C0C0C0"/>
                  </a:outerShdw>
                </a:effectLst>
                <a:latin typeface="Times New Roman" pitchFamily="18" charset="0"/>
              </a:rPr>
              <a:t>queen( A, 0, n)</a:t>
            </a:r>
          </a:p>
          <a:p>
            <a:pPr>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a:t>
            </a:r>
            <a:r>
              <a:rPr lang="zh-CN" altLang="en-US" sz="2800" dirty="0" smtClean="0">
                <a:effectLst>
                  <a:outerShdw blurRad="38100" dist="38100" dir="2700000" algn="tl">
                    <a:srgbClr val="C0C0C0"/>
                  </a:outerShdw>
                </a:effectLst>
                <a:latin typeface="Times New Roman" pitchFamily="18" charset="0"/>
              </a:rPr>
              <a:t>：长度为</a:t>
            </a:r>
            <a:r>
              <a:rPr lang="en-US" altLang="zh-CN" sz="2800" dirty="0" smtClean="0">
                <a:effectLst>
                  <a:outerShdw blurRad="38100" dist="38100" dir="2700000" algn="tl">
                    <a:srgbClr val="C0C0C0"/>
                  </a:outerShdw>
                </a:effectLst>
                <a:latin typeface="Times New Roman" pitchFamily="18" charset="0"/>
              </a:rPr>
              <a:t>n</a:t>
            </a:r>
            <a:r>
              <a:rPr lang="zh-CN" altLang="en-US" sz="2800" dirty="0" smtClean="0">
                <a:effectLst>
                  <a:outerShdw blurRad="38100" dist="38100" dir="2700000" algn="tl">
                    <a:srgbClr val="C0C0C0"/>
                  </a:outerShdw>
                </a:effectLst>
                <a:latin typeface="Times New Roman" pitchFamily="18" charset="0"/>
              </a:rPr>
              <a:t>的列表，内容均为</a:t>
            </a:r>
            <a:r>
              <a:rPr lang="en-US" altLang="zh-CN" sz="2800" dirty="0" smtClean="0">
                <a:effectLst>
                  <a:outerShdw blurRad="38100" dist="38100" dir="2700000" algn="tl">
                    <a:srgbClr val="C0C0C0"/>
                  </a:outerShdw>
                </a:effectLst>
                <a:latin typeface="Times New Roman" pitchFamily="18" charset="0"/>
              </a:rPr>
              <a:t>0</a:t>
            </a:r>
            <a:endParaRPr lang="zh-CN" altLang="en-US" sz="2800" dirty="0" smtClean="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3493791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61706" y="503675"/>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a:effectLst>
                  <a:outerShdw blurRad="38100" dist="38100" dir="2700000" algn="tl">
                    <a:srgbClr val="C0C0C0"/>
                  </a:outerShdw>
                </a:effectLst>
                <a:latin typeface="Times New Roman" pitchFamily="18" charset="0"/>
              </a:rPr>
              <a:t>五</a:t>
            </a:r>
            <a:r>
              <a:rPr lang="zh-CN" altLang="en-US" sz="2800" smtClean="0">
                <a:effectLst>
                  <a:outerShdw blurRad="38100" dist="38100" dir="2700000" algn="tl">
                    <a:srgbClr val="C0C0C0"/>
                  </a:outerShdw>
                </a:effectLst>
                <a:latin typeface="Times New Roman" pitchFamily="18" charset="0"/>
              </a:rPr>
              <a:t>、输出形式</a:t>
            </a:r>
            <a:endParaRPr lang="zh-CN" altLang="en-US" sz="2800" dirty="0" smtClean="0">
              <a:effectLst>
                <a:outerShdw blurRad="38100" dist="38100" dir="2700000" algn="tl">
                  <a:srgbClr val="C0C0C0"/>
                </a:outerShdw>
              </a:effectLst>
              <a:latin typeface="Times New Roman" pitchFamily="18" charset="0"/>
            </a:endParaRPr>
          </a:p>
        </p:txBody>
      </p:sp>
      <p:sp>
        <p:nvSpPr>
          <p:cNvPr id="4" name="Text Box 9"/>
          <p:cNvSpPr txBox="1">
            <a:spLocks noChangeArrowheads="1"/>
          </p:cNvSpPr>
          <p:nvPr/>
        </p:nvSpPr>
        <p:spPr bwMode="auto">
          <a:xfrm>
            <a:off x="0" y="1178750"/>
            <a:ext cx="9144000" cy="1837598"/>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a:solidFill>
                  <a:srgbClr val="000000"/>
                </a:solidFill>
                <a:latin typeface="Times New Roman" panose="02020603050405020304" pitchFamily="18" charset="0"/>
              </a:rPr>
              <a:t>def  printQueen(A, n) :  #</a:t>
            </a:r>
            <a:r>
              <a:rPr lang="zh-CN" altLang="en-US" sz="2800">
                <a:solidFill>
                  <a:srgbClr val="000000"/>
                </a:solidFill>
                <a:latin typeface="Times New Roman" panose="02020603050405020304" pitchFamily="18" charset="0"/>
              </a:rPr>
              <a:t>打印输出</a:t>
            </a:r>
          </a:p>
          <a:p>
            <a:pPr>
              <a:lnSpc>
                <a:spcPct val="100000"/>
              </a:lnSpc>
            </a:pP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for  i in range(n) :</a:t>
            </a:r>
          </a:p>
          <a:p>
            <a:pPr>
              <a:lnSpc>
                <a:spcPct val="100000"/>
              </a:lnSpc>
            </a:pPr>
            <a:r>
              <a:rPr lang="en-US" altLang="zh-CN" sz="2800">
                <a:solidFill>
                  <a:srgbClr val="000000"/>
                </a:solidFill>
                <a:latin typeface="Times New Roman" panose="02020603050405020304" pitchFamily="18" charset="0"/>
              </a:rPr>
              <a:t>        print( [ 'Q'  if  j == A[i] else '-'  for j in range(n)])</a:t>
            </a:r>
          </a:p>
          <a:p>
            <a:pPr>
              <a:lnSpc>
                <a:spcPct val="100000"/>
              </a:lnSpc>
            </a:pPr>
            <a:r>
              <a:rPr lang="en-US" altLang="zh-CN" sz="2800">
                <a:solidFill>
                  <a:srgbClr val="000000"/>
                </a:solidFill>
                <a:latin typeface="Times New Roman" panose="02020603050405020304" pitchFamily="18" charset="0"/>
              </a:rPr>
              <a:t>    print( )</a:t>
            </a:r>
            <a:endParaRPr lang="en-US" altLang="zh-CN" sz="2800" smtClean="0">
              <a:solidFill>
                <a:srgbClr val="000000"/>
              </a:solidFill>
              <a:latin typeface="Times New Roman" panose="02020603050405020304" pitchFamily="18" charset="0"/>
            </a:endParaRPr>
          </a:p>
        </p:txBody>
      </p:sp>
      <p:sp>
        <p:nvSpPr>
          <p:cNvPr id="5" name="Text Box 2"/>
          <p:cNvSpPr txBox="1">
            <a:spLocks noChangeArrowheads="1"/>
          </p:cNvSpPr>
          <p:nvPr/>
        </p:nvSpPr>
        <p:spPr bwMode="auto">
          <a:xfrm>
            <a:off x="162461" y="3218494"/>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en-US" altLang="zh-CN" sz="2800" dirty="0">
                <a:effectLst>
                  <a:outerShdw blurRad="38100" dist="38100" dir="2700000" algn="tl">
                    <a:srgbClr val="C0C0C0"/>
                  </a:outerShdw>
                </a:effectLst>
                <a:latin typeface="Times New Roman" pitchFamily="18" charset="0"/>
              </a:rPr>
              <a:t>n</a:t>
            </a:r>
            <a:r>
              <a:rPr lang="en-US" altLang="zh-CN" sz="2800" dirty="0" smtClean="0">
                <a:effectLst>
                  <a:outerShdw blurRad="38100" dist="38100" dir="2700000" algn="tl">
                    <a:srgbClr val="C0C0C0"/>
                  </a:outerShdw>
                </a:effectLst>
                <a:latin typeface="Times New Roman" pitchFamily="18" charset="0"/>
              </a:rPr>
              <a:t> = 6</a:t>
            </a:r>
            <a:r>
              <a:rPr lang="zh-CN" altLang="en-US" sz="2800" dirty="0" smtClean="0">
                <a:effectLst>
                  <a:outerShdw blurRad="38100" dist="38100" dir="2700000" algn="tl">
                    <a:srgbClr val="C0C0C0"/>
                  </a:outerShdw>
                </a:effectLst>
                <a:latin typeface="Times New Roman" pitchFamily="18" charset="0"/>
              </a:rPr>
              <a:t>时的结果：</a:t>
            </a:r>
          </a:p>
        </p:txBody>
      </p:sp>
      <p:pic>
        <p:nvPicPr>
          <p:cNvPr id="6" name="Picture 2"/>
          <p:cNvPicPr>
            <a:picLocks noChangeAspect="1" noChangeArrowheads="1"/>
          </p:cNvPicPr>
          <p:nvPr/>
        </p:nvPicPr>
        <p:blipFill>
          <a:blip r:embed="rId2" cstate="print"/>
          <a:srcRect/>
          <a:stretch>
            <a:fillRect/>
          </a:stretch>
        </p:blipFill>
        <p:spPr bwMode="auto">
          <a:xfrm>
            <a:off x="0" y="3968750"/>
            <a:ext cx="2322513" cy="1868488"/>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2322513" y="3965575"/>
            <a:ext cx="2316162" cy="1871663"/>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4662488" y="3968750"/>
            <a:ext cx="2413000" cy="1827213"/>
          </a:xfrm>
          <a:prstGeom prst="rect">
            <a:avLst/>
          </a:prstGeom>
          <a:noFill/>
          <a:ln w="9525">
            <a:noFill/>
            <a:miter lim="800000"/>
            <a:headEnd/>
            <a:tailEnd/>
          </a:ln>
          <a:effectLst/>
        </p:spPr>
      </p:pic>
      <p:pic>
        <p:nvPicPr>
          <p:cNvPr id="9" name="Picture 5"/>
          <p:cNvPicPr>
            <a:picLocks noChangeAspect="1" noChangeArrowheads="1"/>
          </p:cNvPicPr>
          <p:nvPr/>
        </p:nvPicPr>
        <p:blipFill>
          <a:blip r:embed="rId5" cstate="print"/>
          <a:srcRect/>
          <a:stretch>
            <a:fillRect/>
          </a:stretch>
        </p:blipFill>
        <p:spPr bwMode="auto">
          <a:xfrm>
            <a:off x="7002463" y="3960813"/>
            <a:ext cx="2141537"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6484" name="Group 36"/>
          <p:cNvGraphicFramePr>
            <a:graphicFrameLocks noGrp="1"/>
          </p:cNvGraphicFramePr>
          <p:nvPr/>
        </p:nvGraphicFramePr>
        <p:xfrm>
          <a:off x="3671888" y="233363"/>
          <a:ext cx="1216025" cy="1183304"/>
        </p:xfrm>
        <a:graphic>
          <a:graphicData uri="http://schemas.openxmlformats.org/drawingml/2006/table">
            <a:tbl>
              <a:tblPr/>
              <a:tblGrid>
                <a:gridCol w="304800"/>
                <a:gridCol w="303212"/>
                <a:gridCol w="303213"/>
                <a:gridCol w="304800"/>
              </a:tblGrid>
              <a:tr h="269875">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871" name="Group 423"/>
          <p:cNvGraphicFramePr>
            <a:graphicFrameLocks noGrp="1"/>
          </p:cNvGraphicFramePr>
          <p:nvPr/>
        </p:nvGraphicFramePr>
        <p:xfrm>
          <a:off x="701675" y="1758950"/>
          <a:ext cx="1216025" cy="1136652"/>
        </p:xfrm>
        <a:graphic>
          <a:graphicData uri="http://schemas.openxmlformats.org/drawingml/2006/table">
            <a:tbl>
              <a:tblPr/>
              <a:tblGrid>
                <a:gridCol w="304800"/>
                <a:gridCol w="303213"/>
                <a:gridCol w="303212"/>
                <a:gridCol w="304800"/>
              </a:tblGrid>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865" name="Group 417"/>
          <p:cNvGraphicFramePr>
            <a:graphicFrameLocks noGrp="1"/>
          </p:cNvGraphicFramePr>
          <p:nvPr/>
        </p:nvGraphicFramePr>
        <p:xfrm>
          <a:off x="2681288" y="1758950"/>
          <a:ext cx="1216025" cy="1093259"/>
        </p:xfrm>
        <a:graphic>
          <a:graphicData uri="http://schemas.openxmlformats.org/drawingml/2006/table">
            <a:tbl>
              <a:tblPr/>
              <a:tblGrid>
                <a:gridCol w="304800"/>
                <a:gridCol w="303212"/>
                <a:gridCol w="303213"/>
                <a:gridCol w="304800"/>
              </a:tblGrid>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868" name="Group 420"/>
          <p:cNvGraphicFramePr>
            <a:graphicFrameLocks noGrp="1"/>
          </p:cNvGraphicFramePr>
          <p:nvPr/>
        </p:nvGraphicFramePr>
        <p:xfrm>
          <a:off x="4662488" y="1758950"/>
          <a:ext cx="1216025" cy="1136652"/>
        </p:xfrm>
        <a:graphic>
          <a:graphicData uri="http://schemas.openxmlformats.org/drawingml/2006/table">
            <a:tbl>
              <a:tblPr/>
              <a:tblGrid>
                <a:gridCol w="304800"/>
                <a:gridCol w="303212"/>
                <a:gridCol w="303213"/>
                <a:gridCol w="304800"/>
              </a:tblGrid>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869" name="Group 421"/>
          <p:cNvGraphicFramePr>
            <a:graphicFrameLocks noGrp="1"/>
          </p:cNvGraphicFramePr>
          <p:nvPr/>
        </p:nvGraphicFramePr>
        <p:xfrm>
          <a:off x="6777038" y="1758950"/>
          <a:ext cx="1216025" cy="1136652"/>
        </p:xfrm>
        <a:graphic>
          <a:graphicData uri="http://schemas.openxmlformats.org/drawingml/2006/table">
            <a:tbl>
              <a:tblPr/>
              <a:tblGrid>
                <a:gridCol w="304800"/>
                <a:gridCol w="303212"/>
                <a:gridCol w="303213"/>
                <a:gridCol w="304800"/>
              </a:tblGrid>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873" name="Group 425"/>
          <p:cNvGraphicFramePr>
            <a:graphicFrameLocks noGrp="1"/>
          </p:cNvGraphicFramePr>
          <p:nvPr/>
        </p:nvGraphicFramePr>
        <p:xfrm>
          <a:off x="161925" y="3338513"/>
          <a:ext cx="1216025" cy="1136652"/>
        </p:xfrm>
        <a:graphic>
          <a:graphicData uri="http://schemas.openxmlformats.org/drawingml/2006/table">
            <a:tbl>
              <a:tblPr/>
              <a:tblGrid>
                <a:gridCol w="304800"/>
                <a:gridCol w="303213"/>
                <a:gridCol w="303212"/>
                <a:gridCol w="304800"/>
              </a:tblGrid>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143" name="Group 695"/>
          <p:cNvGraphicFramePr>
            <a:graphicFrameLocks noGrp="1"/>
          </p:cNvGraphicFramePr>
          <p:nvPr/>
        </p:nvGraphicFramePr>
        <p:xfrm>
          <a:off x="1692275" y="3338513"/>
          <a:ext cx="1216025" cy="1134536"/>
        </p:xfrm>
        <a:graphic>
          <a:graphicData uri="http://schemas.openxmlformats.org/drawingml/2006/table">
            <a:tbl>
              <a:tblPr/>
              <a:tblGrid>
                <a:gridCol w="304800"/>
                <a:gridCol w="303213"/>
                <a:gridCol w="303212"/>
                <a:gridCol w="304800"/>
              </a:tblGrid>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927" name="Group 479"/>
          <p:cNvGraphicFramePr>
            <a:graphicFrameLocks noGrp="1"/>
          </p:cNvGraphicFramePr>
          <p:nvPr/>
        </p:nvGraphicFramePr>
        <p:xfrm>
          <a:off x="3222625" y="3338513"/>
          <a:ext cx="1216025" cy="1135064"/>
        </p:xfrm>
        <a:graphic>
          <a:graphicData uri="http://schemas.openxmlformats.org/drawingml/2006/table">
            <a:tbl>
              <a:tblPr/>
              <a:tblGrid>
                <a:gridCol w="304800"/>
                <a:gridCol w="303213"/>
                <a:gridCol w="303212"/>
                <a:gridCol w="304800"/>
              </a:tblGrid>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6954" name="Group 506"/>
          <p:cNvGraphicFramePr>
            <a:graphicFrameLocks noGrp="1"/>
          </p:cNvGraphicFramePr>
          <p:nvPr/>
        </p:nvGraphicFramePr>
        <p:xfrm>
          <a:off x="4732338" y="3338513"/>
          <a:ext cx="1216025" cy="1135064"/>
        </p:xfrm>
        <a:graphic>
          <a:graphicData uri="http://schemas.openxmlformats.org/drawingml/2006/table">
            <a:tbl>
              <a:tblPr/>
              <a:tblGrid>
                <a:gridCol w="304800"/>
                <a:gridCol w="303212"/>
                <a:gridCol w="303213"/>
                <a:gridCol w="304800"/>
              </a:tblGrid>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160" name="Group 712"/>
          <p:cNvGraphicFramePr>
            <a:graphicFrameLocks noGrp="1"/>
          </p:cNvGraphicFramePr>
          <p:nvPr/>
        </p:nvGraphicFramePr>
        <p:xfrm>
          <a:off x="6262688" y="3338513"/>
          <a:ext cx="1216025" cy="1107018"/>
        </p:xfrm>
        <a:graphic>
          <a:graphicData uri="http://schemas.openxmlformats.org/drawingml/2006/table">
            <a:tbl>
              <a:tblPr/>
              <a:tblGrid>
                <a:gridCol w="304800"/>
                <a:gridCol w="303212"/>
                <a:gridCol w="303213"/>
                <a:gridCol w="304800"/>
              </a:tblGrid>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008" name="Group 560"/>
          <p:cNvGraphicFramePr>
            <a:graphicFrameLocks noGrp="1"/>
          </p:cNvGraphicFramePr>
          <p:nvPr/>
        </p:nvGraphicFramePr>
        <p:xfrm>
          <a:off x="7793038" y="3338513"/>
          <a:ext cx="1216025" cy="1135064"/>
        </p:xfrm>
        <a:graphic>
          <a:graphicData uri="http://schemas.openxmlformats.org/drawingml/2006/table">
            <a:tbl>
              <a:tblPr/>
              <a:tblGrid>
                <a:gridCol w="304800"/>
                <a:gridCol w="303212"/>
                <a:gridCol w="303213"/>
                <a:gridCol w="304800"/>
              </a:tblGrid>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163" name="Group 715"/>
          <p:cNvGraphicFramePr>
            <a:graphicFrameLocks noGrp="1"/>
          </p:cNvGraphicFramePr>
          <p:nvPr/>
        </p:nvGraphicFramePr>
        <p:xfrm>
          <a:off x="1692275" y="4959350"/>
          <a:ext cx="1216025" cy="1120777"/>
        </p:xfrm>
        <a:graphic>
          <a:graphicData uri="http://schemas.openxmlformats.org/drawingml/2006/table">
            <a:tbl>
              <a:tblPr/>
              <a:tblGrid>
                <a:gridCol w="304800"/>
                <a:gridCol w="303213"/>
                <a:gridCol w="303212"/>
                <a:gridCol w="304800"/>
              </a:tblGrid>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162" name="Group 714"/>
          <p:cNvGraphicFramePr>
            <a:graphicFrameLocks noGrp="1"/>
          </p:cNvGraphicFramePr>
          <p:nvPr/>
        </p:nvGraphicFramePr>
        <p:xfrm>
          <a:off x="3222625" y="4959350"/>
          <a:ext cx="1216025" cy="1135064"/>
        </p:xfrm>
        <a:graphic>
          <a:graphicData uri="http://schemas.openxmlformats.org/drawingml/2006/table">
            <a:tbl>
              <a:tblPr/>
              <a:tblGrid>
                <a:gridCol w="304800"/>
                <a:gridCol w="303213"/>
                <a:gridCol w="303212"/>
                <a:gridCol w="304800"/>
              </a:tblGrid>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089" name="Group 641"/>
          <p:cNvGraphicFramePr>
            <a:graphicFrameLocks noGrp="1"/>
          </p:cNvGraphicFramePr>
          <p:nvPr/>
        </p:nvGraphicFramePr>
        <p:xfrm>
          <a:off x="4732338" y="4959350"/>
          <a:ext cx="1216025" cy="1135064"/>
        </p:xfrm>
        <a:graphic>
          <a:graphicData uri="http://schemas.openxmlformats.org/drawingml/2006/table">
            <a:tbl>
              <a:tblPr/>
              <a:tblGrid>
                <a:gridCol w="304800"/>
                <a:gridCol w="303212"/>
                <a:gridCol w="303213"/>
                <a:gridCol w="304800"/>
              </a:tblGrid>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766">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99" marB="56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7166" name="Group 718"/>
          <p:cNvGraphicFramePr>
            <a:graphicFrameLocks noGrp="1"/>
          </p:cNvGraphicFramePr>
          <p:nvPr/>
        </p:nvGraphicFramePr>
        <p:xfrm>
          <a:off x="6262688" y="4959350"/>
          <a:ext cx="1216025" cy="1120777"/>
        </p:xfrm>
        <a:graphic>
          <a:graphicData uri="http://schemas.openxmlformats.org/drawingml/2006/table">
            <a:tbl>
              <a:tblPr/>
              <a:tblGrid>
                <a:gridCol w="304800"/>
                <a:gridCol w="303212"/>
                <a:gridCol w="303213"/>
                <a:gridCol w="304800"/>
              </a:tblGrid>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Q</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accent2"/>
                        </a:buClr>
                        <a:buSzPct val="75000"/>
                        <a:buFont typeface="Monotype Sorts" pitchFamily="2" charset="2"/>
                        <a:buNone/>
                        <a:tabLst/>
                      </a:pPr>
                      <a:endParaRPr kumimoji="0" lang="zh-CN" altLang="en-US" sz="1200" b="0" i="0" u="none" strike="noStrike" cap="none" normalizeH="0" baseline="0" smtClean="0">
                        <a:ln>
                          <a:noFill/>
                        </a:ln>
                        <a:solidFill>
                          <a:schemeClr val="tx1"/>
                        </a:solidFill>
                        <a:effectLst/>
                        <a:latin typeface="VW媩$婫`婡p瑙"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167" name="Line 719"/>
          <p:cNvSpPr>
            <a:spLocks noChangeShapeType="1"/>
          </p:cNvSpPr>
          <p:nvPr/>
        </p:nvSpPr>
        <p:spPr bwMode="auto">
          <a:xfrm flipH="1">
            <a:off x="1331913" y="1403350"/>
            <a:ext cx="2474912" cy="31591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68" name="Line 720"/>
          <p:cNvSpPr>
            <a:spLocks noChangeShapeType="1"/>
          </p:cNvSpPr>
          <p:nvPr/>
        </p:nvSpPr>
        <p:spPr bwMode="auto">
          <a:xfrm flipH="1">
            <a:off x="3311525" y="1403350"/>
            <a:ext cx="765175" cy="31591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69" name="Line 721"/>
          <p:cNvSpPr>
            <a:spLocks noChangeShapeType="1"/>
          </p:cNvSpPr>
          <p:nvPr/>
        </p:nvSpPr>
        <p:spPr bwMode="auto">
          <a:xfrm>
            <a:off x="4437063" y="1403350"/>
            <a:ext cx="855662" cy="3603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0" name="Line 722"/>
          <p:cNvSpPr>
            <a:spLocks noChangeShapeType="1"/>
          </p:cNvSpPr>
          <p:nvPr/>
        </p:nvSpPr>
        <p:spPr bwMode="auto">
          <a:xfrm>
            <a:off x="4751388" y="1403350"/>
            <a:ext cx="2655887" cy="31591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1" name="Line 723"/>
          <p:cNvSpPr>
            <a:spLocks noChangeShapeType="1"/>
          </p:cNvSpPr>
          <p:nvPr/>
        </p:nvSpPr>
        <p:spPr bwMode="auto">
          <a:xfrm flipH="1">
            <a:off x="792163" y="2889250"/>
            <a:ext cx="358775" cy="4492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2" name="Line 724"/>
          <p:cNvSpPr>
            <a:spLocks noChangeShapeType="1"/>
          </p:cNvSpPr>
          <p:nvPr/>
        </p:nvSpPr>
        <p:spPr bwMode="auto">
          <a:xfrm>
            <a:off x="1466850" y="2889250"/>
            <a:ext cx="855663" cy="4492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3" name="Line 725"/>
          <p:cNvSpPr>
            <a:spLocks noChangeShapeType="1"/>
          </p:cNvSpPr>
          <p:nvPr/>
        </p:nvSpPr>
        <p:spPr bwMode="auto">
          <a:xfrm>
            <a:off x="2322513" y="4464050"/>
            <a:ext cx="0" cy="49530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5" name="Line 727"/>
          <p:cNvSpPr>
            <a:spLocks noChangeShapeType="1"/>
          </p:cNvSpPr>
          <p:nvPr/>
        </p:nvSpPr>
        <p:spPr bwMode="auto">
          <a:xfrm>
            <a:off x="3311525" y="2843213"/>
            <a:ext cx="539750" cy="49530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6" name="Line 728"/>
          <p:cNvSpPr>
            <a:spLocks noChangeShapeType="1"/>
          </p:cNvSpPr>
          <p:nvPr/>
        </p:nvSpPr>
        <p:spPr bwMode="auto">
          <a:xfrm>
            <a:off x="5292725" y="2889250"/>
            <a:ext cx="0" cy="4492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7" name="Line 729"/>
          <p:cNvSpPr>
            <a:spLocks noChangeShapeType="1"/>
          </p:cNvSpPr>
          <p:nvPr/>
        </p:nvSpPr>
        <p:spPr bwMode="auto">
          <a:xfrm flipH="1">
            <a:off x="6867525" y="2889250"/>
            <a:ext cx="360363" cy="4492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8" name="Line 730"/>
          <p:cNvSpPr>
            <a:spLocks noChangeShapeType="1"/>
          </p:cNvSpPr>
          <p:nvPr/>
        </p:nvSpPr>
        <p:spPr bwMode="auto">
          <a:xfrm>
            <a:off x="7542213" y="2889250"/>
            <a:ext cx="855662" cy="44926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79" name="Line 731"/>
          <p:cNvSpPr>
            <a:spLocks noChangeShapeType="1"/>
          </p:cNvSpPr>
          <p:nvPr/>
        </p:nvSpPr>
        <p:spPr bwMode="auto">
          <a:xfrm>
            <a:off x="6867525" y="4464050"/>
            <a:ext cx="0" cy="49530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80" name="Line 732"/>
          <p:cNvSpPr>
            <a:spLocks noChangeShapeType="1"/>
          </p:cNvSpPr>
          <p:nvPr/>
        </p:nvSpPr>
        <p:spPr bwMode="auto">
          <a:xfrm>
            <a:off x="5337175" y="4464050"/>
            <a:ext cx="0" cy="49530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81" name="Line 733"/>
          <p:cNvSpPr>
            <a:spLocks noChangeShapeType="1"/>
          </p:cNvSpPr>
          <p:nvPr/>
        </p:nvSpPr>
        <p:spPr bwMode="auto">
          <a:xfrm>
            <a:off x="3806825" y="4464050"/>
            <a:ext cx="0" cy="49530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82" name="Line 734"/>
          <p:cNvSpPr>
            <a:spLocks noChangeShapeType="1"/>
          </p:cNvSpPr>
          <p:nvPr/>
        </p:nvSpPr>
        <p:spPr bwMode="auto">
          <a:xfrm>
            <a:off x="3806825" y="6084888"/>
            <a:ext cx="0" cy="404812"/>
          </a:xfrm>
          <a:prstGeom prst="line">
            <a:avLst/>
          </a:prstGeom>
          <a:noFill/>
          <a:ln w="25400">
            <a:solidFill>
              <a:schemeClr val="tx1"/>
            </a:solidFill>
            <a:prstDash val="dash"/>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17183" name="Line 735"/>
          <p:cNvSpPr>
            <a:spLocks noChangeShapeType="1"/>
          </p:cNvSpPr>
          <p:nvPr/>
        </p:nvSpPr>
        <p:spPr bwMode="auto">
          <a:xfrm>
            <a:off x="5337175" y="6084888"/>
            <a:ext cx="0" cy="404812"/>
          </a:xfrm>
          <a:prstGeom prst="line">
            <a:avLst/>
          </a:prstGeom>
          <a:noFill/>
          <a:ln w="25400">
            <a:solidFill>
              <a:schemeClr val="tx1"/>
            </a:solidFill>
            <a:prstDash val="dash"/>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714210236"/>
              </p:ext>
            </p:extLst>
          </p:nvPr>
        </p:nvGraphicFramePr>
        <p:xfrm>
          <a:off x="12850" y="728700"/>
          <a:ext cx="9072564" cy="914400"/>
        </p:xfrm>
        <a:graphic>
          <a:graphicData uri="http://schemas.openxmlformats.org/drawingml/2006/table">
            <a:tbl>
              <a:tblPr firstRow="1" bandRow="1">
                <a:tableStyleId>{5C22544A-7EE6-4342-B048-85BDC9FD1C3A}</a:tableStyleId>
              </a:tblPr>
              <a:tblGrid>
                <a:gridCol w="1624093"/>
                <a:gridCol w="690783"/>
                <a:gridCol w="641442"/>
                <a:gridCol w="597587"/>
                <a:gridCol w="625148"/>
                <a:gridCol w="535841"/>
                <a:gridCol w="669801"/>
                <a:gridCol w="714454"/>
                <a:gridCol w="903185"/>
                <a:gridCol w="1106219"/>
                <a:gridCol w="964011"/>
              </a:tblGrid>
              <a:tr h="151180">
                <a:tc>
                  <a:txBody>
                    <a:bodyPr/>
                    <a:lstStyle/>
                    <a:p>
                      <a:pPr algn="ctr"/>
                      <a:r>
                        <a:rPr lang="zh-CN" altLang="en-US" sz="2400" dirty="0" smtClean="0"/>
                        <a:t>规模</a:t>
                      </a:r>
                      <a:r>
                        <a:rPr lang="en-US" altLang="zh-CN" sz="2400" dirty="0" smtClean="0"/>
                        <a:t>n</a:t>
                      </a:r>
                      <a:endParaRPr lang="zh-CN" altLang="en-US" sz="2400" dirty="0"/>
                    </a:p>
                  </a:txBody>
                  <a:tcPr marL="91441" marR="91441">
                    <a:solidFill>
                      <a:schemeClr val="bg2"/>
                    </a:solidFill>
                  </a:tcPr>
                </a:tc>
                <a:tc>
                  <a:txBody>
                    <a:bodyPr/>
                    <a:lstStyle/>
                    <a:p>
                      <a:pPr algn="ctr"/>
                      <a:r>
                        <a:rPr lang="en-US" altLang="zh-CN" sz="2400" dirty="0" smtClean="0"/>
                        <a:t>4</a:t>
                      </a:r>
                      <a:endParaRPr lang="zh-CN" altLang="en-US" sz="2400" dirty="0"/>
                    </a:p>
                  </a:txBody>
                  <a:tcPr marL="91441" marR="91441">
                    <a:solidFill>
                      <a:schemeClr val="bg2"/>
                    </a:solidFill>
                  </a:tcPr>
                </a:tc>
                <a:tc>
                  <a:txBody>
                    <a:bodyPr/>
                    <a:lstStyle/>
                    <a:p>
                      <a:pPr algn="ctr"/>
                      <a:r>
                        <a:rPr lang="en-US" altLang="zh-CN" sz="2400" dirty="0" smtClean="0"/>
                        <a:t>5</a:t>
                      </a:r>
                      <a:endParaRPr lang="zh-CN" altLang="en-US" sz="2400" dirty="0"/>
                    </a:p>
                  </a:txBody>
                  <a:tcPr marL="91441" marR="91441">
                    <a:solidFill>
                      <a:schemeClr val="bg2"/>
                    </a:solidFill>
                  </a:tcPr>
                </a:tc>
                <a:tc>
                  <a:txBody>
                    <a:bodyPr/>
                    <a:lstStyle/>
                    <a:p>
                      <a:pPr algn="ctr"/>
                      <a:r>
                        <a:rPr lang="en-US" altLang="zh-CN" sz="2400" dirty="0" smtClean="0"/>
                        <a:t>6</a:t>
                      </a:r>
                      <a:endParaRPr lang="zh-CN" altLang="en-US" sz="2400" dirty="0"/>
                    </a:p>
                  </a:txBody>
                  <a:tcPr marL="91441" marR="91441">
                    <a:solidFill>
                      <a:schemeClr val="bg2"/>
                    </a:solidFill>
                  </a:tcPr>
                </a:tc>
                <a:tc>
                  <a:txBody>
                    <a:bodyPr/>
                    <a:lstStyle/>
                    <a:p>
                      <a:pPr algn="ctr"/>
                      <a:r>
                        <a:rPr lang="en-US" altLang="zh-CN" sz="2400" dirty="0" smtClean="0"/>
                        <a:t>7</a:t>
                      </a:r>
                      <a:endParaRPr lang="zh-CN" altLang="en-US" sz="2400" dirty="0"/>
                    </a:p>
                  </a:txBody>
                  <a:tcPr marL="91441" marR="91441">
                    <a:solidFill>
                      <a:schemeClr val="bg2"/>
                    </a:solidFill>
                  </a:tcPr>
                </a:tc>
                <a:tc>
                  <a:txBody>
                    <a:bodyPr/>
                    <a:lstStyle/>
                    <a:p>
                      <a:pPr algn="ctr"/>
                      <a:r>
                        <a:rPr lang="en-US" altLang="zh-CN" sz="2400" dirty="0" smtClean="0"/>
                        <a:t>8</a:t>
                      </a:r>
                      <a:endParaRPr lang="zh-CN" altLang="en-US" sz="2400" dirty="0"/>
                    </a:p>
                  </a:txBody>
                  <a:tcPr marL="91441" marR="91441">
                    <a:solidFill>
                      <a:schemeClr val="bg2"/>
                    </a:solidFill>
                  </a:tcPr>
                </a:tc>
                <a:tc>
                  <a:txBody>
                    <a:bodyPr/>
                    <a:lstStyle/>
                    <a:p>
                      <a:pPr algn="ctr"/>
                      <a:r>
                        <a:rPr lang="en-US" altLang="zh-CN" sz="2400" dirty="0" smtClean="0"/>
                        <a:t>9</a:t>
                      </a:r>
                      <a:endParaRPr lang="zh-CN" altLang="en-US" sz="2400" dirty="0"/>
                    </a:p>
                  </a:txBody>
                  <a:tcPr marL="91441" marR="91441">
                    <a:solidFill>
                      <a:schemeClr val="bg2"/>
                    </a:solidFill>
                  </a:tcPr>
                </a:tc>
                <a:tc>
                  <a:txBody>
                    <a:bodyPr/>
                    <a:lstStyle/>
                    <a:p>
                      <a:pPr algn="ctr"/>
                      <a:r>
                        <a:rPr lang="en-US" altLang="zh-CN" sz="2400" dirty="0" smtClean="0"/>
                        <a:t>10</a:t>
                      </a:r>
                      <a:endParaRPr lang="zh-CN" altLang="en-US" sz="2400" dirty="0"/>
                    </a:p>
                  </a:txBody>
                  <a:tcPr marL="91441" marR="91441">
                    <a:solidFill>
                      <a:schemeClr val="bg2"/>
                    </a:solidFill>
                  </a:tcPr>
                </a:tc>
                <a:tc>
                  <a:txBody>
                    <a:bodyPr/>
                    <a:lstStyle/>
                    <a:p>
                      <a:pPr algn="ctr"/>
                      <a:r>
                        <a:rPr lang="en-US" altLang="zh-CN" sz="2400" dirty="0" smtClean="0"/>
                        <a:t>11</a:t>
                      </a:r>
                      <a:endParaRPr lang="zh-CN" altLang="en-US" sz="2400" dirty="0"/>
                    </a:p>
                  </a:txBody>
                  <a:tcPr marL="91441" marR="91441">
                    <a:solidFill>
                      <a:schemeClr val="bg2"/>
                    </a:solidFill>
                  </a:tcPr>
                </a:tc>
                <a:tc>
                  <a:txBody>
                    <a:bodyPr/>
                    <a:lstStyle/>
                    <a:p>
                      <a:pPr algn="ctr"/>
                      <a:r>
                        <a:rPr lang="en-US" altLang="zh-CN" sz="2400" dirty="0" smtClean="0"/>
                        <a:t>12</a:t>
                      </a:r>
                      <a:endParaRPr lang="zh-CN" altLang="en-US" sz="2400" dirty="0"/>
                    </a:p>
                  </a:txBody>
                  <a:tcPr marL="91441" marR="91441">
                    <a:solidFill>
                      <a:schemeClr val="bg2"/>
                    </a:solidFill>
                  </a:tcPr>
                </a:tc>
                <a:tc>
                  <a:txBody>
                    <a:bodyPr/>
                    <a:lstStyle/>
                    <a:p>
                      <a:pPr algn="ctr"/>
                      <a:r>
                        <a:rPr lang="en-US" altLang="zh-CN" sz="2400" dirty="0" smtClean="0"/>
                        <a:t>13</a:t>
                      </a:r>
                      <a:endParaRPr lang="zh-CN" altLang="en-US" sz="2400" dirty="0"/>
                    </a:p>
                  </a:txBody>
                  <a:tcPr marL="91441" marR="91441">
                    <a:solidFill>
                      <a:schemeClr val="bg2"/>
                    </a:solidFill>
                  </a:tcPr>
                </a:tc>
              </a:tr>
              <a:tr h="370840">
                <a:tc>
                  <a:txBody>
                    <a:bodyPr/>
                    <a:lstStyle/>
                    <a:p>
                      <a:pPr algn="ctr"/>
                      <a:r>
                        <a:rPr lang="zh-CN" altLang="en-US" sz="2400" dirty="0" smtClean="0"/>
                        <a:t>解的数量</a:t>
                      </a:r>
                      <a:endParaRPr lang="zh-CN" altLang="en-US" sz="2400" dirty="0"/>
                    </a:p>
                  </a:txBody>
                  <a:tcPr marL="91441" marR="91441">
                    <a:solidFill>
                      <a:schemeClr val="bg2"/>
                    </a:solidFill>
                  </a:tcPr>
                </a:tc>
                <a:tc>
                  <a:txBody>
                    <a:bodyPr/>
                    <a:lstStyle/>
                    <a:p>
                      <a:pPr algn="ctr"/>
                      <a:r>
                        <a:rPr lang="en-US" altLang="zh-CN" sz="2400" dirty="0" smtClean="0"/>
                        <a:t>2</a:t>
                      </a:r>
                      <a:endParaRPr lang="zh-CN" altLang="en-US" sz="2400" dirty="0"/>
                    </a:p>
                  </a:txBody>
                  <a:tcPr marL="91441" marR="91441">
                    <a:solidFill>
                      <a:schemeClr val="bg2"/>
                    </a:solidFill>
                  </a:tcPr>
                </a:tc>
                <a:tc>
                  <a:txBody>
                    <a:bodyPr/>
                    <a:lstStyle/>
                    <a:p>
                      <a:pPr algn="ctr"/>
                      <a:r>
                        <a:rPr lang="en-US" altLang="zh-CN" sz="2400" dirty="0" smtClean="0"/>
                        <a:t>10</a:t>
                      </a:r>
                      <a:endParaRPr lang="zh-CN" altLang="en-US" sz="2400" dirty="0"/>
                    </a:p>
                  </a:txBody>
                  <a:tcPr marL="91441" marR="91441">
                    <a:solidFill>
                      <a:schemeClr val="bg2"/>
                    </a:solidFill>
                  </a:tcPr>
                </a:tc>
                <a:tc>
                  <a:txBody>
                    <a:bodyPr/>
                    <a:lstStyle/>
                    <a:p>
                      <a:pPr algn="ctr"/>
                      <a:r>
                        <a:rPr lang="en-US" altLang="zh-CN" sz="2400" dirty="0" smtClean="0"/>
                        <a:t>4</a:t>
                      </a:r>
                      <a:endParaRPr lang="zh-CN" altLang="en-US" sz="2400" dirty="0"/>
                    </a:p>
                  </a:txBody>
                  <a:tcPr marL="91441" marR="91441">
                    <a:solidFill>
                      <a:schemeClr val="bg2"/>
                    </a:solidFill>
                  </a:tcPr>
                </a:tc>
                <a:tc>
                  <a:txBody>
                    <a:bodyPr/>
                    <a:lstStyle/>
                    <a:p>
                      <a:pPr algn="ctr"/>
                      <a:r>
                        <a:rPr lang="en-US" altLang="zh-CN" sz="2400" dirty="0" smtClean="0"/>
                        <a:t>40</a:t>
                      </a:r>
                      <a:endParaRPr lang="zh-CN" altLang="en-US" sz="2400" dirty="0"/>
                    </a:p>
                  </a:txBody>
                  <a:tcPr marL="91441" marR="91441">
                    <a:solidFill>
                      <a:schemeClr val="bg2"/>
                    </a:solidFill>
                  </a:tcPr>
                </a:tc>
                <a:tc>
                  <a:txBody>
                    <a:bodyPr/>
                    <a:lstStyle/>
                    <a:p>
                      <a:pPr algn="ctr"/>
                      <a:r>
                        <a:rPr lang="en-US" altLang="zh-CN" sz="2400" dirty="0" smtClean="0"/>
                        <a:t>92</a:t>
                      </a:r>
                      <a:endParaRPr lang="zh-CN" altLang="en-US" sz="2400" dirty="0"/>
                    </a:p>
                  </a:txBody>
                  <a:tcPr marL="91441" marR="91441">
                    <a:solidFill>
                      <a:schemeClr val="bg2"/>
                    </a:solidFill>
                  </a:tcPr>
                </a:tc>
                <a:tc>
                  <a:txBody>
                    <a:bodyPr/>
                    <a:lstStyle/>
                    <a:p>
                      <a:pPr algn="ctr"/>
                      <a:r>
                        <a:rPr lang="en-US" altLang="zh-CN" sz="2400" dirty="0" smtClean="0"/>
                        <a:t>352</a:t>
                      </a:r>
                      <a:endParaRPr lang="zh-CN" altLang="en-US" sz="2400" dirty="0"/>
                    </a:p>
                  </a:txBody>
                  <a:tcPr marL="91441" marR="91441">
                    <a:solidFill>
                      <a:schemeClr val="bg2"/>
                    </a:solidFill>
                  </a:tcPr>
                </a:tc>
                <a:tc>
                  <a:txBody>
                    <a:bodyPr/>
                    <a:lstStyle/>
                    <a:p>
                      <a:pPr algn="ctr"/>
                      <a:r>
                        <a:rPr lang="en-US" altLang="zh-CN" sz="2400" dirty="0" smtClean="0"/>
                        <a:t>724</a:t>
                      </a:r>
                      <a:endParaRPr lang="zh-CN" altLang="en-US" sz="2400" dirty="0"/>
                    </a:p>
                  </a:txBody>
                  <a:tcPr marL="91441" marR="91441">
                    <a:solidFill>
                      <a:schemeClr val="bg2"/>
                    </a:solidFill>
                  </a:tcPr>
                </a:tc>
                <a:tc>
                  <a:txBody>
                    <a:bodyPr/>
                    <a:lstStyle/>
                    <a:p>
                      <a:pPr algn="ctr"/>
                      <a:r>
                        <a:rPr lang="en-US" altLang="zh-CN" sz="2400" dirty="0" smtClean="0"/>
                        <a:t>2680</a:t>
                      </a:r>
                      <a:endParaRPr lang="zh-CN" altLang="en-US" sz="2400" dirty="0"/>
                    </a:p>
                  </a:txBody>
                  <a:tcPr marL="91441" marR="91441">
                    <a:solidFill>
                      <a:schemeClr val="bg2"/>
                    </a:solidFill>
                  </a:tcPr>
                </a:tc>
                <a:tc>
                  <a:txBody>
                    <a:bodyPr/>
                    <a:lstStyle/>
                    <a:p>
                      <a:pPr algn="ctr"/>
                      <a:r>
                        <a:rPr lang="en-US" altLang="zh-CN" sz="2400" dirty="0" smtClean="0"/>
                        <a:t>14200</a:t>
                      </a:r>
                      <a:endParaRPr lang="zh-CN" altLang="en-US" sz="2400" dirty="0"/>
                    </a:p>
                  </a:txBody>
                  <a:tcPr marL="91441" marR="91441">
                    <a:solidFill>
                      <a:schemeClr val="bg2"/>
                    </a:solidFill>
                  </a:tcPr>
                </a:tc>
                <a:tc>
                  <a:txBody>
                    <a:bodyPr/>
                    <a:lstStyle/>
                    <a:p>
                      <a:pPr algn="ctr"/>
                      <a:r>
                        <a:rPr lang="en-US" altLang="zh-CN" sz="2400" dirty="0" smtClean="0"/>
                        <a:t>……</a:t>
                      </a:r>
                      <a:endParaRPr lang="zh-CN" altLang="en-US" sz="2400" dirty="0"/>
                    </a:p>
                  </a:txBody>
                  <a:tcPr marL="91441" marR="91441">
                    <a:solidFill>
                      <a:schemeClr val="bg2"/>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8997528"/>
              </p:ext>
            </p:extLst>
          </p:nvPr>
        </p:nvGraphicFramePr>
        <p:xfrm>
          <a:off x="2096725" y="2468035"/>
          <a:ext cx="4514850" cy="4114800"/>
        </p:xfrm>
        <a:graphic>
          <a:graphicData uri="http://schemas.openxmlformats.org/drawingml/2006/table">
            <a:tbl>
              <a:tblPr firstRow="1" bandRow="1">
                <a:tableStyleId>{5C22544A-7EE6-4342-B048-85BDC9FD1C3A}</a:tableStyleId>
              </a:tblPr>
              <a:tblGrid>
                <a:gridCol w="1308652"/>
                <a:gridCol w="1586741"/>
                <a:gridCol w="1619457"/>
              </a:tblGrid>
              <a:tr h="370840">
                <a:tc>
                  <a:txBody>
                    <a:bodyPr/>
                    <a:lstStyle/>
                    <a:p>
                      <a:pPr algn="ctr"/>
                      <a:r>
                        <a:rPr lang="zh-CN" altLang="en-US" sz="2400" dirty="0" smtClean="0"/>
                        <a:t>规模</a:t>
                      </a:r>
                      <a:r>
                        <a:rPr lang="en-US" altLang="zh-CN" sz="2400" dirty="0" smtClean="0"/>
                        <a:t>n</a:t>
                      </a:r>
                      <a:endParaRPr lang="zh-CN" altLang="en-US" sz="2400" dirty="0"/>
                    </a:p>
                  </a:txBody>
                  <a:tcPr marL="91435" marR="91435">
                    <a:solidFill>
                      <a:schemeClr val="bg2"/>
                    </a:solidFill>
                  </a:tcPr>
                </a:tc>
                <a:tc>
                  <a:txBody>
                    <a:bodyPr/>
                    <a:lstStyle/>
                    <a:p>
                      <a:pPr algn="ctr"/>
                      <a:r>
                        <a:rPr lang="zh-CN" altLang="en-US" sz="2400" dirty="0" smtClean="0"/>
                        <a:t>穷举（秒）</a:t>
                      </a:r>
                      <a:endParaRPr lang="zh-CN" altLang="en-US" sz="2400" dirty="0"/>
                    </a:p>
                  </a:txBody>
                  <a:tcPr marL="91435" marR="91435">
                    <a:solidFill>
                      <a:schemeClr val="bg2"/>
                    </a:solidFill>
                  </a:tcPr>
                </a:tc>
                <a:tc>
                  <a:txBody>
                    <a:bodyPr/>
                    <a:lstStyle/>
                    <a:p>
                      <a:pPr algn="ctr"/>
                      <a:r>
                        <a:rPr lang="zh-CN" altLang="en-US" sz="2400" dirty="0" smtClean="0"/>
                        <a:t>剪枝（秒）</a:t>
                      </a:r>
                      <a:endParaRPr lang="zh-CN" altLang="en-US" sz="2400" dirty="0"/>
                    </a:p>
                  </a:txBody>
                  <a:tcPr marL="91435" marR="91435">
                    <a:solidFill>
                      <a:schemeClr val="bg2"/>
                    </a:solidFill>
                  </a:tcPr>
                </a:tc>
              </a:tr>
              <a:tr h="370840">
                <a:tc>
                  <a:txBody>
                    <a:bodyPr/>
                    <a:lstStyle/>
                    <a:p>
                      <a:pPr algn="ctr"/>
                      <a:r>
                        <a:rPr lang="en-US" altLang="zh-CN" sz="2400" smtClean="0"/>
                        <a:t>6</a:t>
                      </a:r>
                      <a:endParaRPr lang="zh-CN" altLang="en-US" sz="2400" dirty="0"/>
                    </a:p>
                  </a:txBody>
                  <a:tcPr marL="91435" marR="91435">
                    <a:solidFill>
                      <a:schemeClr val="bg2"/>
                    </a:solidFill>
                  </a:tcPr>
                </a:tc>
                <a:tc>
                  <a:txBody>
                    <a:bodyPr/>
                    <a:lstStyle/>
                    <a:p>
                      <a:pPr algn="ctr"/>
                      <a:r>
                        <a:rPr lang="en-US" altLang="zh-CN" sz="2400" dirty="0" smtClean="0"/>
                        <a:t>0.00</a:t>
                      </a:r>
                      <a:endParaRPr lang="zh-CN" altLang="en-US" sz="2400" dirty="0"/>
                    </a:p>
                  </a:txBody>
                  <a:tcPr marL="91435" marR="91435">
                    <a:solidFill>
                      <a:schemeClr val="bg2"/>
                    </a:solidFill>
                  </a:tcPr>
                </a:tc>
                <a:tc>
                  <a:txBody>
                    <a:bodyPr/>
                    <a:lstStyle/>
                    <a:p>
                      <a:pPr algn="ctr"/>
                      <a:r>
                        <a:rPr lang="en-US" altLang="zh-CN" sz="2400" dirty="0" smtClean="0"/>
                        <a:t>0.00</a:t>
                      </a:r>
                      <a:endParaRPr lang="zh-CN" altLang="en-US" sz="2400" dirty="0"/>
                    </a:p>
                  </a:txBody>
                  <a:tcPr marL="91435" marR="91435">
                    <a:solidFill>
                      <a:schemeClr val="bg2"/>
                    </a:solidFill>
                  </a:tcPr>
                </a:tc>
              </a:tr>
              <a:tr h="370840">
                <a:tc>
                  <a:txBody>
                    <a:bodyPr/>
                    <a:lstStyle/>
                    <a:p>
                      <a:pPr algn="ctr"/>
                      <a:r>
                        <a:rPr lang="en-US" altLang="zh-CN" sz="2400" smtClean="0"/>
                        <a:t>7</a:t>
                      </a:r>
                      <a:endParaRPr lang="zh-CN" altLang="en-US" sz="2400" dirty="0"/>
                    </a:p>
                  </a:txBody>
                  <a:tcPr marL="91435" marR="91435">
                    <a:solidFill>
                      <a:schemeClr val="bg2"/>
                    </a:solidFill>
                  </a:tcPr>
                </a:tc>
                <a:tc>
                  <a:txBody>
                    <a:bodyPr/>
                    <a:lstStyle/>
                    <a:p>
                      <a:pPr algn="ctr"/>
                      <a:r>
                        <a:rPr lang="en-US" altLang="zh-CN" sz="2400" smtClean="0"/>
                        <a:t>0.02</a:t>
                      </a:r>
                      <a:endParaRPr lang="zh-CN" altLang="en-US" sz="2400" dirty="0"/>
                    </a:p>
                  </a:txBody>
                  <a:tcPr marL="91435" marR="91435">
                    <a:solidFill>
                      <a:schemeClr val="bg2"/>
                    </a:solidFill>
                  </a:tcPr>
                </a:tc>
                <a:tc>
                  <a:txBody>
                    <a:bodyPr/>
                    <a:lstStyle/>
                    <a:p>
                      <a:pPr algn="ctr"/>
                      <a:r>
                        <a:rPr lang="en-US" altLang="zh-CN" sz="2400" smtClean="0"/>
                        <a:t>0.01</a:t>
                      </a:r>
                      <a:endParaRPr lang="zh-CN" altLang="en-US" sz="2400" dirty="0"/>
                    </a:p>
                  </a:txBody>
                  <a:tcPr marL="91435" marR="91435">
                    <a:solidFill>
                      <a:schemeClr val="bg2"/>
                    </a:solidFill>
                  </a:tcPr>
                </a:tc>
              </a:tr>
              <a:tr h="370840">
                <a:tc>
                  <a:txBody>
                    <a:bodyPr/>
                    <a:lstStyle/>
                    <a:p>
                      <a:pPr algn="ctr"/>
                      <a:r>
                        <a:rPr lang="en-US" altLang="zh-CN" sz="2400" smtClean="0"/>
                        <a:t>8</a:t>
                      </a:r>
                      <a:endParaRPr lang="zh-CN" altLang="en-US" sz="2400" dirty="0"/>
                    </a:p>
                  </a:txBody>
                  <a:tcPr marL="91435" marR="91435">
                    <a:solidFill>
                      <a:schemeClr val="bg2"/>
                    </a:solidFill>
                  </a:tcPr>
                </a:tc>
                <a:tc>
                  <a:txBody>
                    <a:bodyPr/>
                    <a:lstStyle/>
                    <a:p>
                      <a:pPr algn="ctr"/>
                      <a:r>
                        <a:rPr lang="en-US" altLang="zh-CN" sz="2400" smtClean="0"/>
                        <a:t>0.20</a:t>
                      </a:r>
                      <a:endParaRPr lang="zh-CN" altLang="en-US" sz="2400" dirty="0"/>
                    </a:p>
                  </a:txBody>
                  <a:tcPr marL="91435" marR="91435">
                    <a:solidFill>
                      <a:schemeClr val="bg2"/>
                    </a:solidFill>
                  </a:tcPr>
                </a:tc>
                <a:tc>
                  <a:txBody>
                    <a:bodyPr/>
                    <a:lstStyle/>
                    <a:p>
                      <a:pPr algn="ctr"/>
                      <a:r>
                        <a:rPr lang="en-US" altLang="zh-CN" sz="2400" smtClean="0"/>
                        <a:t>0.02</a:t>
                      </a:r>
                      <a:endParaRPr lang="zh-CN" altLang="en-US" sz="2400" dirty="0"/>
                    </a:p>
                  </a:txBody>
                  <a:tcPr marL="91435" marR="91435">
                    <a:solidFill>
                      <a:schemeClr val="bg2"/>
                    </a:solidFill>
                  </a:tcPr>
                </a:tc>
              </a:tr>
              <a:tr h="370840">
                <a:tc>
                  <a:txBody>
                    <a:bodyPr/>
                    <a:lstStyle/>
                    <a:p>
                      <a:pPr algn="ctr"/>
                      <a:r>
                        <a:rPr lang="en-US" altLang="zh-CN" sz="2400" smtClean="0"/>
                        <a:t>9</a:t>
                      </a:r>
                      <a:endParaRPr lang="zh-CN" altLang="en-US" sz="2400" dirty="0"/>
                    </a:p>
                  </a:txBody>
                  <a:tcPr marL="91435" marR="91435">
                    <a:solidFill>
                      <a:schemeClr val="bg2"/>
                    </a:solidFill>
                  </a:tcPr>
                </a:tc>
                <a:tc>
                  <a:txBody>
                    <a:bodyPr/>
                    <a:lstStyle/>
                    <a:p>
                      <a:pPr algn="ctr"/>
                      <a:r>
                        <a:rPr lang="en-US" altLang="zh-CN" sz="2400" smtClean="0"/>
                        <a:t>2.00</a:t>
                      </a:r>
                      <a:endParaRPr lang="zh-CN" altLang="en-US" sz="2400" dirty="0"/>
                    </a:p>
                  </a:txBody>
                  <a:tcPr marL="91435" marR="91435">
                    <a:solidFill>
                      <a:schemeClr val="bg2"/>
                    </a:solidFill>
                  </a:tcPr>
                </a:tc>
                <a:tc>
                  <a:txBody>
                    <a:bodyPr/>
                    <a:lstStyle/>
                    <a:p>
                      <a:pPr algn="ctr"/>
                      <a:r>
                        <a:rPr lang="en-US" altLang="zh-CN" sz="2400" smtClean="0"/>
                        <a:t>0.12</a:t>
                      </a:r>
                      <a:endParaRPr lang="zh-CN" altLang="en-US" sz="2400" dirty="0"/>
                    </a:p>
                  </a:txBody>
                  <a:tcPr marL="91435" marR="91435">
                    <a:solidFill>
                      <a:schemeClr val="bg2"/>
                    </a:solidFill>
                  </a:tcPr>
                </a:tc>
              </a:tr>
              <a:tr h="370840">
                <a:tc>
                  <a:txBody>
                    <a:bodyPr/>
                    <a:lstStyle/>
                    <a:p>
                      <a:pPr algn="ctr"/>
                      <a:r>
                        <a:rPr lang="en-US" altLang="zh-CN" sz="2400" smtClean="0"/>
                        <a:t>10</a:t>
                      </a:r>
                      <a:endParaRPr lang="zh-CN" altLang="en-US" sz="2400" dirty="0"/>
                    </a:p>
                  </a:txBody>
                  <a:tcPr marL="91435" marR="91435">
                    <a:solidFill>
                      <a:schemeClr val="bg2"/>
                    </a:solidFill>
                  </a:tcPr>
                </a:tc>
                <a:tc>
                  <a:txBody>
                    <a:bodyPr/>
                    <a:lstStyle/>
                    <a:p>
                      <a:pPr algn="ctr"/>
                      <a:r>
                        <a:rPr lang="en-US" altLang="zh-CN" sz="2400" smtClean="0"/>
                        <a:t>22.14</a:t>
                      </a:r>
                      <a:endParaRPr lang="zh-CN" altLang="en-US" sz="2400" dirty="0"/>
                    </a:p>
                  </a:txBody>
                  <a:tcPr marL="91435" marR="91435">
                    <a:solidFill>
                      <a:schemeClr val="bg2"/>
                    </a:solidFill>
                  </a:tcPr>
                </a:tc>
                <a:tc>
                  <a:txBody>
                    <a:bodyPr/>
                    <a:lstStyle/>
                    <a:p>
                      <a:pPr algn="ctr"/>
                      <a:r>
                        <a:rPr lang="en-US" altLang="zh-CN" sz="2400" smtClean="0"/>
                        <a:t>0.67</a:t>
                      </a:r>
                      <a:endParaRPr lang="zh-CN" altLang="en-US" sz="2400" dirty="0"/>
                    </a:p>
                  </a:txBody>
                  <a:tcPr marL="91435" marR="91435">
                    <a:solidFill>
                      <a:schemeClr val="bg2"/>
                    </a:solidFill>
                  </a:tcPr>
                </a:tc>
              </a:tr>
              <a:tr h="370840">
                <a:tc>
                  <a:txBody>
                    <a:bodyPr/>
                    <a:lstStyle/>
                    <a:p>
                      <a:pPr algn="ctr"/>
                      <a:r>
                        <a:rPr lang="en-US" altLang="zh-CN" sz="2400" smtClean="0"/>
                        <a:t>11</a:t>
                      </a:r>
                      <a:endParaRPr lang="zh-CN" altLang="en-US" sz="2400" dirty="0"/>
                    </a:p>
                  </a:txBody>
                  <a:tcPr marL="91435" marR="91435">
                    <a:solidFill>
                      <a:schemeClr val="bg2"/>
                    </a:solidFill>
                  </a:tcPr>
                </a:tc>
                <a:tc>
                  <a:txBody>
                    <a:bodyPr/>
                    <a:lstStyle/>
                    <a:p>
                      <a:pPr algn="ctr"/>
                      <a:r>
                        <a:rPr lang="zh-CN" altLang="en-US" sz="2400" dirty="0" smtClean="0"/>
                        <a:t>。。。</a:t>
                      </a:r>
                      <a:endParaRPr lang="zh-CN" altLang="en-US" sz="2400" dirty="0"/>
                    </a:p>
                  </a:txBody>
                  <a:tcPr marL="91435" marR="91435">
                    <a:solidFill>
                      <a:schemeClr val="bg2"/>
                    </a:solidFill>
                  </a:tcPr>
                </a:tc>
                <a:tc>
                  <a:txBody>
                    <a:bodyPr/>
                    <a:lstStyle/>
                    <a:p>
                      <a:pPr algn="ctr"/>
                      <a:r>
                        <a:rPr lang="en-US" altLang="zh-CN" sz="2400" smtClean="0"/>
                        <a:t>3.95</a:t>
                      </a:r>
                      <a:endParaRPr lang="zh-CN" altLang="en-US" sz="2400" dirty="0"/>
                    </a:p>
                  </a:txBody>
                  <a:tcPr marL="91435" marR="91435">
                    <a:solidFill>
                      <a:schemeClr val="bg2"/>
                    </a:solidFill>
                  </a:tcPr>
                </a:tc>
              </a:tr>
              <a:tr h="370840">
                <a:tc>
                  <a:txBody>
                    <a:bodyPr/>
                    <a:lstStyle/>
                    <a:p>
                      <a:pPr algn="ctr"/>
                      <a:r>
                        <a:rPr lang="en-US" altLang="zh-CN" sz="2400" smtClean="0"/>
                        <a:t>12</a:t>
                      </a:r>
                      <a:endParaRPr lang="zh-CN" altLang="en-US" sz="2400" dirty="0"/>
                    </a:p>
                  </a:txBody>
                  <a:tcPr marL="91435" marR="91435">
                    <a:solidFill>
                      <a:schemeClr val="bg2"/>
                    </a:solidFill>
                  </a:tcPr>
                </a:tc>
                <a:tc>
                  <a:txBody>
                    <a:bodyPr/>
                    <a:lstStyle/>
                    <a:p>
                      <a:pPr algn="ctr"/>
                      <a:r>
                        <a:rPr lang="zh-CN" altLang="en-US" sz="2400" smtClean="0"/>
                        <a:t>。。。</a:t>
                      </a:r>
                    </a:p>
                  </a:txBody>
                  <a:tcPr marL="91435" marR="91435">
                    <a:solidFill>
                      <a:schemeClr val="bg2"/>
                    </a:solidFill>
                  </a:tcPr>
                </a:tc>
                <a:tc>
                  <a:txBody>
                    <a:bodyPr/>
                    <a:lstStyle/>
                    <a:p>
                      <a:pPr algn="ctr"/>
                      <a:r>
                        <a:rPr lang="en-US" altLang="zh-CN" sz="2400" smtClean="0"/>
                        <a:t>24.78</a:t>
                      </a:r>
                      <a:endParaRPr lang="zh-CN" altLang="en-US" sz="2400" dirty="0"/>
                    </a:p>
                  </a:txBody>
                  <a:tcPr marL="91435" marR="91435">
                    <a:solidFill>
                      <a:schemeClr val="bg2"/>
                    </a:solidFill>
                  </a:tcPr>
                </a:tc>
              </a:tr>
              <a:tr h="370840">
                <a:tc>
                  <a:txBody>
                    <a:bodyPr/>
                    <a:lstStyle/>
                    <a:p>
                      <a:pPr algn="ctr"/>
                      <a:r>
                        <a:rPr lang="en-US" altLang="zh-CN" sz="2400" smtClean="0"/>
                        <a:t>13</a:t>
                      </a:r>
                      <a:endParaRPr lang="zh-CN" altLang="en-US" sz="2400" dirty="0"/>
                    </a:p>
                  </a:txBody>
                  <a:tcPr marL="91435" marR="91435">
                    <a:solidFill>
                      <a:schemeClr val="bg2"/>
                    </a:solidFill>
                  </a:tcPr>
                </a:tc>
                <a:tc>
                  <a:txBody>
                    <a:bodyPr/>
                    <a:lstStyle/>
                    <a:p>
                      <a:pPr algn="ctr"/>
                      <a:r>
                        <a:rPr lang="zh-CN" altLang="en-US" sz="2400" smtClean="0"/>
                        <a:t>。。。</a:t>
                      </a:r>
                    </a:p>
                  </a:txBody>
                  <a:tcPr marL="91435" marR="91435">
                    <a:solidFill>
                      <a:schemeClr val="bg2"/>
                    </a:solidFill>
                  </a:tcPr>
                </a:tc>
                <a:tc>
                  <a:txBody>
                    <a:bodyPr/>
                    <a:lstStyle/>
                    <a:p>
                      <a:pPr algn="ctr"/>
                      <a:r>
                        <a:rPr lang="en-US" altLang="zh-CN" sz="2400" smtClean="0"/>
                        <a:t>162.85</a:t>
                      </a:r>
                      <a:endParaRPr lang="zh-CN" altLang="en-US" sz="2400" dirty="0"/>
                    </a:p>
                  </a:txBody>
                  <a:tcPr marL="91435" marR="91435">
                    <a:solidFill>
                      <a:schemeClr val="bg2"/>
                    </a:solidFill>
                  </a:tcPr>
                </a:tc>
              </a:tr>
            </a:tbl>
          </a:graphicData>
        </a:graphic>
      </p:graphicFrame>
      <p:sp>
        <p:nvSpPr>
          <p:cNvPr id="9" name="Text Box 2"/>
          <p:cNvSpPr txBox="1">
            <a:spLocks noChangeArrowheads="1"/>
          </p:cNvSpPr>
          <p:nvPr/>
        </p:nvSpPr>
        <p:spPr bwMode="auto">
          <a:xfrm>
            <a:off x="3311860" y="1853825"/>
            <a:ext cx="2276822"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3200" dirty="0" smtClean="0">
                <a:effectLst>
                  <a:outerShdw blurRad="38100" dist="38100" dir="2700000" algn="tl">
                    <a:srgbClr val="C0C0C0"/>
                  </a:outerShdw>
                </a:effectLst>
                <a:latin typeface="Times New Roman" pitchFamily="18" charset="0"/>
              </a:rPr>
              <a:t>效率对比：</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1511" y="1006860"/>
            <a:ext cx="8865984" cy="5262979"/>
          </a:xfrm>
          <a:prstGeom prst="rect">
            <a:avLst/>
          </a:prstGeom>
        </p:spPr>
        <p:txBody>
          <a:bodyPr wrap="square">
            <a:spAutoFit/>
          </a:bodyPr>
          <a:lstStyle/>
          <a:p>
            <a:r>
              <a:rPr lang="zh-CN" altLang="zh-CN" sz="2800" dirty="0">
                <a:latin typeface="Times New Roman" pitchFamily="18" charset="0"/>
                <a:cs typeface="Times New Roman" pitchFamily="18" charset="0"/>
              </a:rPr>
              <a:t>【问题描述】</a:t>
            </a:r>
          </a:p>
          <a:p>
            <a:pPr indent="723900"/>
            <a:r>
              <a:rPr lang="zh-CN" altLang="zh-CN" sz="2800" dirty="0">
                <a:latin typeface="Times New Roman" pitchFamily="18" charset="0"/>
                <a:cs typeface="Times New Roman" pitchFamily="18" charset="0"/>
              </a:rPr>
              <a:t>设</a:t>
            </a:r>
            <a:r>
              <a:rPr lang="en-US" altLang="zh-CN" sz="2800" dirty="0" smtClean="0">
                <a:latin typeface="Times New Roman" pitchFamily="18" charset="0"/>
                <a:cs typeface="Times New Roman" pitchFamily="18" charset="0"/>
              </a:rPr>
              <a:t>S</a:t>
            </a:r>
            <a:r>
              <a:rPr lang="zh-CN" altLang="zh-CN" sz="2800" dirty="0" smtClean="0">
                <a:latin typeface="Times New Roman" pitchFamily="18" charset="0"/>
                <a:cs typeface="Times New Roman" pitchFamily="18" charset="0"/>
              </a:rPr>
              <a:t>是</a:t>
            </a:r>
            <a:r>
              <a:rPr lang="zh-CN" altLang="zh-CN" sz="2800" dirty="0">
                <a:latin typeface="Times New Roman" pitchFamily="18" charset="0"/>
                <a:cs typeface="Times New Roman" pitchFamily="18" charset="0"/>
              </a:rPr>
              <a:t>正整数</a:t>
            </a:r>
            <a:r>
              <a:rPr lang="zh-CN" altLang="zh-CN" sz="2800" dirty="0" smtClean="0">
                <a:latin typeface="Times New Roman" pitchFamily="18" charset="0"/>
                <a:cs typeface="Times New Roman" pitchFamily="18" charset="0"/>
              </a:rPr>
              <a:t>集合</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S</a:t>
            </a:r>
            <a:r>
              <a:rPr lang="zh-CN" altLang="zh-CN" sz="2800" dirty="0" smtClean="0">
                <a:latin typeface="Times New Roman" pitchFamily="18" charset="0"/>
                <a:cs typeface="Times New Roman" pitchFamily="18" charset="0"/>
              </a:rPr>
              <a:t>是</a:t>
            </a:r>
            <a:r>
              <a:rPr lang="zh-CN" altLang="zh-CN" sz="2800" dirty="0">
                <a:latin typeface="Times New Roman" pitchFamily="18" charset="0"/>
                <a:cs typeface="Times New Roman" pitchFamily="18" charset="0"/>
              </a:rPr>
              <a:t>一个无和集，当且仅当</a:t>
            </a:r>
            <a:r>
              <a:rPr lang="en-US" altLang="zh-CN" sz="2800" dirty="0" err="1">
                <a:latin typeface="Times New Roman" pitchFamily="18" charset="0"/>
                <a:cs typeface="Times New Roman" pitchFamily="18" charset="0"/>
              </a:rPr>
              <a:t>x,y</a:t>
            </a:r>
            <a:r>
              <a:rPr lang="zh-CN" altLang="zh-CN" sz="2800" dirty="0">
                <a:latin typeface="Times New Roman" pitchFamily="18" charset="0"/>
                <a:cs typeface="Times New Roman" pitchFamily="18" charset="0"/>
              </a:rPr>
              <a:t>属于</a:t>
            </a:r>
            <a:r>
              <a:rPr lang="en-US" altLang="zh-CN" sz="2800" dirty="0">
                <a:latin typeface="Times New Roman" pitchFamily="18" charset="0"/>
                <a:cs typeface="Times New Roman" pitchFamily="18" charset="0"/>
              </a:rPr>
              <a:t>S, </a:t>
            </a:r>
            <a:r>
              <a:rPr lang="zh-CN" altLang="zh-CN" sz="2800" dirty="0">
                <a:latin typeface="Times New Roman" pitchFamily="18" charset="0"/>
                <a:cs typeface="Times New Roman" pitchFamily="18" charset="0"/>
              </a:rPr>
              <a:t>蕴含</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x+y</a:t>
            </a:r>
            <a:r>
              <a:rPr lang="zh-CN" altLang="zh-CN" sz="2800" dirty="0">
                <a:latin typeface="Times New Roman" pitchFamily="18" charset="0"/>
                <a:cs typeface="Times New Roman" pitchFamily="18" charset="0"/>
              </a:rPr>
              <a:t>不属于</a:t>
            </a:r>
            <a:r>
              <a:rPr lang="en-US" altLang="zh-CN" sz="2800" dirty="0">
                <a:latin typeface="Times New Roman" pitchFamily="18" charset="0"/>
                <a:cs typeface="Times New Roman" pitchFamily="18" charset="0"/>
              </a:rPr>
              <a:t>S</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indent="723900"/>
            <a:r>
              <a:rPr lang="zh-CN" altLang="zh-CN" sz="2800" dirty="0" smtClean="0">
                <a:latin typeface="Times New Roman" pitchFamily="18" charset="0"/>
                <a:cs typeface="Times New Roman" pitchFamily="18" charset="0"/>
              </a:rPr>
              <a:t>对于</a:t>
            </a:r>
            <a:r>
              <a:rPr lang="zh-CN" altLang="zh-CN" sz="2800" dirty="0">
                <a:latin typeface="Times New Roman" pitchFamily="18" charset="0"/>
                <a:cs typeface="Times New Roman" pitchFamily="18" charset="0"/>
              </a:rPr>
              <a:t>任意</a:t>
            </a:r>
            <a:r>
              <a:rPr lang="zh-CN" altLang="zh-CN" sz="2800" dirty="0" smtClean="0">
                <a:latin typeface="Times New Roman" pitchFamily="18" charset="0"/>
                <a:cs typeface="Times New Roman" pitchFamily="18" charset="0"/>
              </a:rPr>
              <a:t>正整数</a:t>
            </a:r>
            <a:r>
              <a:rPr lang="en-US" altLang="zh-CN" sz="2800" dirty="0" smtClean="0">
                <a:latin typeface="Times New Roman" pitchFamily="18" charset="0"/>
                <a:cs typeface="Times New Roman" pitchFamily="18" charset="0"/>
              </a:rPr>
              <a:t>n </a:t>
            </a:r>
            <a:r>
              <a:rPr lang="zh-CN" altLang="zh-CN" sz="2800" dirty="0">
                <a:latin typeface="Times New Roman" pitchFamily="18" charset="0"/>
                <a:cs typeface="Times New Roman" pitchFamily="18" charset="0"/>
              </a:rPr>
              <a:t>，如果可将</a:t>
            </a:r>
            <a:r>
              <a:rPr lang="en-US" altLang="zh-CN" sz="2800" dirty="0">
                <a:latin typeface="Times New Roman" pitchFamily="18" charset="0"/>
                <a:cs typeface="Times New Roman" pitchFamily="18" charset="0"/>
              </a:rPr>
              <a:t> {1</a:t>
            </a:r>
            <a:r>
              <a:rPr lang="en-US" altLang="zh-CN" sz="2800" dirty="0" smtClean="0">
                <a:latin typeface="Times New Roman" pitchFamily="18" charset="0"/>
                <a:cs typeface="Times New Roman" pitchFamily="18" charset="0"/>
              </a:rPr>
              <a:t>, 2, ... , n}</a:t>
            </a:r>
            <a:r>
              <a:rPr lang="zh-CN" altLang="zh-CN" sz="2800" dirty="0">
                <a:latin typeface="Times New Roman" pitchFamily="18" charset="0"/>
                <a:cs typeface="Times New Roman" pitchFamily="18" charset="0"/>
              </a:rPr>
              <a:t>划分</a:t>
            </a:r>
            <a:r>
              <a:rPr lang="zh-CN" altLang="zh-CN" sz="2800" dirty="0" smtClean="0">
                <a:latin typeface="Times New Roman" pitchFamily="18" charset="0"/>
                <a:cs typeface="Times New Roman" pitchFamily="18" charset="0"/>
              </a:rPr>
              <a:t>为</a:t>
            </a:r>
            <a:r>
              <a:rPr lang="en-US" altLang="zh-CN" sz="2800" dirty="0" smtClean="0">
                <a:latin typeface="Times New Roman" pitchFamily="18" charset="0"/>
                <a:cs typeface="Times New Roman" pitchFamily="18" charset="0"/>
              </a:rPr>
              <a:t>m</a:t>
            </a:r>
            <a:r>
              <a:rPr lang="zh-CN" altLang="zh-CN" sz="2800" dirty="0" smtClean="0">
                <a:latin typeface="Times New Roman" pitchFamily="18" charset="0"/>
                <a:cs typeface="Times New Roman" pitchFamily="18" charset="0"/>
              </a:rPr>
              <a:t>个</a:t>
            </a:r>
            <a:r>
              <a:rPr lang="zh-CN" altLang="zh-CN" sz="2800" dirty="0">
                <a:latin typeface="Times New Roman" pitchFamily="18" charset="0"/>
                <a:cs typeface="Times New Roman" pitchFamily="18" charset="0"/>
              </a:rPr>
              <a:t>无和子集</a:t>
            </a:r>
            <a:r>
              <a:rPr lang="en-US" altLang="zh-CN" sz="2800" dirty="0">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S</a:t>
            </a:r>
            <a:r>
              <a:rPr lang="en-US" altLang="zh-CN" sz="2800" baseline="-25000" dirty="0" smtClean="0">
                <a:latin typeface="Times New Roman" pitchFamily="18" charset="0"/>
                <a:cs typeface="Times New Roman" pitchFamily="18" charset="0"/>
              </a:rPr>
              <a:t>m</a:t>
            </a:r>
            <a:r>
              <a:rPr lang="zh-CN" altLang="en-US" sz="2800" dirty="0" smtClean="0">
                <a:latin typeface="Times New Roman" pitchFamily="18" charset="0"/>
                <a:cs typeface="Times New Roman" pitchFamily="18" charset="0"/>
              </a:rPr>
              <a:t>，</a:t>
            </a:r>
            <a:r>
              <a:rPr lang="zh-CN" altLang="zh-CN" sz="2800" dirty="0" smtClean="0">
                <a:latin typeface="Times New Roman" pitchFamily="18" charset="0"/>
                <a:cs typeface="Times New Roman" pitchFamily="18" charset="0"/>
              </a:rPr>
              <a:t>称正整数</a:t>
            </a:r>
            <a:r>
              <a:rPr lang="en-US" altLang="zh-CN" sz="2800" dirty="0" smtClean="0">
                <a:latin typeface="Times New Roman" pitchFamily="18" charset="0"/>
                <a:cs typeface="Times New Roman" pitchFamily="18" charset="0"/>
              </a:rPr>
              <a:t>n</a:t>
            </a:r>
            <a:r>
              <a:rPr lang="zh-CN" altLang="zh-CN" sz="2800" dirty="0" smtClean="0">
                <a:latin typeface="Times New Roman" pitchFamily="18" charset="0"/>
                <a:cs typeface="Times New Roman" pitchFamily="18" charset="0"/>
              </a:rPr>
              <a:t>是</a:t>
            </a:r>
            <a:r>
              <a:rPr lang="en-US" altLang="zh-CN" sz="2800" dirty="0" smtClean="0">
                <a:latin typeface="Times New Roman" pitchFamily="18" charset="0"/>
                <a:cs typeface="Times New Roman" pitchFamily="18" charset="0"/>
              </a:rPr>
              <a:t>m</a:t>
            </a:r>
            <a:r>
              <a:rPr lang="zh-CN" altLang="zh-CN" sz="2800" dirty="0" smtClean="0">
                <a:latin typeface="Times New Roman" pitchFamily="18" charset="0"/>
                <a:cs typeface="Times New Roman" pitchFamily="18" charset="0"/>
              </a:rPr>
              <a:t>可</a:t>
            </a:r>
            <a:r>
              <a:rPr lang="zh-CN" altLang="zh-CN" sz="2800" dirty="0">
                <a:latin typeface="Times New Roman" pitchFamily="18" charset="0"/>
                <a:cs typeface="Times New Roman" pitchFamily="18" charset="0"/>
              </a:rPr>
              <a:t>分的</a:t>
            </a:r>
            <a:r>
              <a:rPr lang="zh-CN" altLang="zh-CN" sz="2800" dirty="0" smtClean="0">
                <a:latin typeface="Times New Roman" pitchFamily="18" charset="0"/>
                <a:cs typeface="Times New Roman" pitchFamily="18" charset="0"/>
              </a:rPr>
              <a:t>。</a:t>
            </a:r>
            <a:endParaRPr lang="zh-CN" altLang="zh-CN" sz="2800" dirty="0">
              <a:latin typeface="Times New Roman" pitchFamily="18" charset="0"/>
              <a:cs typeface="Times New Roman" pitchFamily="18" charset="0"/>
            </a:endParaRPr>
          </a:p>
          <a:p>
            <a:endParaRPr lang="en-US" altLang="zh-CN" sz="2800" dirty="0" smtClean="0">
              <a:latin typeface="Times New Roman" pitchFamily="18" charset="0"/>
              <a:cs typeface="Times New Roman" pitchFamily="18" charset="0"/>
            </a:endParaRPr>
          </a:p>
          <a:p>
            <a:r>
              <a:rPr lang="zh-CN" altLang="zh-CN" sz="2800" dirty="0" smtClean="0">
                <a:latin typeface="Times New Roman" pitchFamily="18" charset="0"/>
                <a:cs typeface="Times New Roman" pitchFamily="18" charset="0"/>
              </a:rPr>
              <a:t>例如</a:t>
            </a:r>
            <a:r>
              <a:rPr lang="zh-CN" altLang="zh-CN" sz="2800" dirty="0">
                <a:latin typeface="Times New Roman" pitchFamily="18" charset="0"/>
                <a:cs typeface="Times New Roman" pitchFamily="18" charset="0"/>
              </a:rPr>
              <a:t>：</a:t>
            </a:r>
            <a:r>
              <a:rPr lang="zh-CN" altLang="zh-CN" sz="2800" dirty="0" smtClean="0">
                <a:latin typeface="Times New Roman" pitchFamily="18" charset="0"/>
                <a:cs typeface="Times New Roman" pitchFamily="18" charset="0"/>
              </a:rPr>
              <a:t>若</a:t>
            </a:r>
            <a:r>
              <a:rPr lang="en-US" altLang="zh-CN" sz="2800" dirty="0" smtClean="0">
                <a:latin typeface="Times New Roman" pitchFamily="18" charset="0"/>
                <a:cs typeface="Times New Roman" pitchFamily="18" charset="0"/>
              </a:rPr>
              <a:t>n= </a:t>
            </a:r>
            <a:r>
              <a:rPr lang="en-US" altLang="zh-CN" sz="2800" dirty="0">
                <a:latin typeface="Times New Roman" pitchFamily="18" charset="0"/>
                <a:cs typeface="Times New Roman" pitchFamily="18" charset="0"/>
              </a:rPr>
              <a:t>22</a:t>
            </a:r>
            <a:r>
              <a:rPr lang="zh-CN" altLang="zh-CN"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m=3</a:t>
            </a:r>
            <a:r>
              <a:rPr lang="zh-CN" altLang="zh-CN" sz="2800" dirty="0">
                <a:latin typeface="Times New Roman" pitchFamily="18" charset="0"/>
                <a:cs typeface="Times New Roman" pitchFamily="18" charset="0"/>
              </a:rPr>
              <a:t>，则可划分为如下三个无</a:t>
            </a:r>
            <a:r>
              <a:rPr lang="zh-CN" altLang="zh-CN" sz="2800" dirty="0" smtClean="0">
                <a:latin typeface="Times New Roman" pitchFamily="18" charset="0"/>
                <a:cs typeface="Times New Roman" pitchFamily="18" charset="0"/>
              </a:rPr>
              <a:t>和</a:t>
            </a:r>
            <a:r>
              <a:rPr lang="zh-CN" altLang="en-US" sz="2800" dirty="0">
                <a:latin typeface="Times New Roman" pitchFamily="18" charset="0"/>
                <a:cs typeface="Times New Roman" pitchFamily="18" charset="0"/>
              </a:rPr>
              <a:t>子</a:t>
            </a:r>
            <a:r>
              <a:rPr lang="zh-CN" altLang="zh-CN" sz="2800" dirty="0" smtClean="0">
                <a:latin typeface="Times New Roman" pitchFamily="18" charset="0"/>
                <a:cs typeface="Times New Roman" pitchFamily="18" charset="0"/>
              </a:rPr>
              <a:t>集</a:t>
            </a:r>
            <a:endParaRPr lang="zh-CN" altLang="zh-CN" sz="2800"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1, 2, 4, 7, 12, 17, 22]</a:t>
            </a:r>
            <a:endParaRPr lang="zh-CN" altLang="zh-CN" sz="2800"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3, 5, 6, 10, 19, 20, 21]</a:t>
            </a:r>
            <a:endParaRPr lang="zh-CN" altLang="zh-CN" sz="2800"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8, 9, 11, 13, 14, 15, 16, 18]</a:t>
            </a:r>
            <a:endParaRPr lang="zh-CN" altLang="zh-CN" sz="2800" dirty="0">
              <a:latin typeface="Times New Roman" pitchFamily="18" charset="0"/>
              <a:cs typeface="Times New Roman" pitchFamily="18" charset="0"/>
            </a:endParaRPr>
          </a:p>
        </p:txBody>
      </p:sp>
      <p:sp>
        <p:nvSpPr>
          <p:cNvPr id="3" name="Text Box 2"/>
          <p:cNvSpPr txBox="1">
            <a:spLocks noChangeArrowheads="1"/>
          </p:cNvSpPr>
          <p:nvPr/>
        </p:nvSpPr>
        <p:spPr bwMode="auto">
          <a:xfrm>
            <a:off x="161510" y="233645"/>
            <a:ext cx="5491163" cy="71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zh-CN" altLang="en-US" sz="3600" dirty="0" smtClean="0">
                <a:solidFill>
                  <a:srgbClr val="FF0000"/>
                </a:solidFill>
                <a:effectLst>
                  <a:outerShdw blurRad="38100" dist="38100" dir="2700000" algn="tl">
                    <a:srgbClr val="C0C0C0"/>
                  </a:outerShdw>
                </a:effectLst>
                <a:latin typeface="Times New Roman" pitchFamily="18" charset="0"/>
              </a:rPr>
              <a:t>无和子集划分问题</a:t>
            </a:r>
            <a:endParaRPr lang="zh-CN" altLang="en-US" sz="3600" dirty="0">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728" y="2843935"/>
            <a:ext cx="9144000" cy="3108543"/>
          </a:xfrm>
          <a:prstGeom prst="rect">
            <a:avLst/>
          </a:prstGeom>
          <a:solidFill>
            <a:srgbClr val="00CC99"/>
          </a:solidFill>
          <a:ln w="9525">
            <a:noFill/>
            <a:miter lim="800000"/>
            <a:headEnd/>
            <a:tailEnd/>
          </a:ln>
          <a:effectLst/>
        </p:spPr>
        <p:txBody>
          <a:bodyPr anchor="ctr">
            <a:spAutoFit/>
          </a:bodyPr>
          <a:lstStyle/>
          <a:p>
            <a:pPr eaLnBrk="1" hangingPunct="1">
              <a:lnSpc>
                <a:spcPct val="100000"/>
              </a:lnSpc>
              <a:tabLst>
                <a:tab pos="466725" algn="l"/>
                <a:tab pos="733425" algn="l"/>
                <a:tab pos="1085850" algn="l"/>
                <a:tab pos="2784475" algn="ctr"/>
              </a:tabLst>
            </a:pP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check(A, n) : # </a:t>
            </a:r>
            <a:r>
              <a:rPr lang="zh-CN" altLang="en-US" sz="2800" dirty="0">
                <a:latin typeface="Times New Roman" pitchFamily="18" charset="0"/>
                <a:ea typeface="宋体" pitchFamily="2" charset="-122"/>
              </a:rPr>
              <a:t>检查</a:t>
            </a:r>
            <a:r>
              <a:rPr lang="en-US" altLang="zh-CN" sz="2800" dirty="0">
                <a:latin typeface="Times New Roman" pitchFamily="18" charset="0"/>
                <a:ea typeface="宋体" pitchFamily="2" charset="-122"/>
              </a:rPr>
              <a:t>n</a:t>
            </a:r>
            <a:r>
              <a:rPr lang="zh-CN" altLang="en-US" sz="2800" dirty="0">
                <a:latin typeface="Times New Roman" pitchFamily="18" charset="0"/>
                <a:ea typeface="宋体" pitchFamily="2" charset="-122"/>
              </a:rPr>
              <a:t>是否是</a:t>
            </a:r>
            <a:r>
              <a:rPr lang="en-US" altLang="zh-CN" sz="2800" dirty="0">
                <a:latin typeface="Times New Roman" pitchFamily="18" charset="0"/>
                <a:ea typeface="宋体" pitchFamily="2" charset="-122"/>
              </a:rPr>
              <a:t>S</a:t>
            </a:r>
            <a:r>
              <a:rPr lang="zh-CN" altLang="en-US" sz="2800" dirty="0">
                <a:latin typeface="Times New Roman" pitchFamily="18" charset="0"/>
                <a:ea typeface="宋体" pitchFamily="2" charset="-122"/>
              </a:rPr>
              <a:t>中两个元素之和。</a:t>
            </a:r>
          </a:p>
          <a:p>
            <a:pPr eaLnBrk="1" hangingPunct="1">
              <a:lnSpc>
                <a:spcPct val="100000"/>
              </a:lnSpc>
              <a:tabLst>
                <a:tab pos="466725" algn="l"/>
                <a:tab pos="733425" algn="l"/>
                <a:tab pos="1085850" algn="l"/>
                <a:tab pos="2784475" algn="ctr"/>
              </a:tabLst>
            </a:pP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 A</a:t>
            </a:r>
            <a:r>
              <a:rPr lang="zh-CN" altLang="en-US" sz="2800" dirty="0">
                <a:latin typeface="Times New Roman" pitchFamily="18" charset="0"/>
                <a:ea typeface="宋体" pitchFamily="2" charset="-122"/>
              </a:rPr>
              <a:t>：子集合列表，</a:t>
            </a:r>
            <a:r>
              <a:rPr lang="en-US" altLang="zh-CN" sz="2800" dirty="0">
                <a:latin typeface="Times New Roman" pitchFamily="18" charset="0"/>
                <a:ea typeface="宋体" pitchFamily="2" charset="-122"/>
              </a:rPr>
              <a:t>n</a:t>
            </a:r>
            <a:r>
              <a:rPr lang="zh-CN" altLang="en-US" sz="2800" dirty="0">
                <a:latin typeface="Times New Roman" pitchFamily="18" charset="0"/>
                <a:ea typeface="宋体" pitchFamily="2" charset="-122"/>
              </a:rPr>
              <a:t>：被检查元素</a:t>
            </a:r>
          </a:p>
          <a:p>
            <a:pPr eaLnBrk="1" hangingPunct="1">
              <a:lnSpc>
                <a:spcPct val="100000"/>
              </a:lnSpc>
              <a:tabLst>
                <a:tab pos="466725" algn="l"/>
                <a:tab pos="733425" algn="l"/>
                <a:tab pos="1085850" algn="l"/>
                <a:tab pos="2784475" algn="ctr"/>
              </a:tabLst>
            </a:pP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if  </a:t>
            </a:r>
            <a:r>
              <a:rPr lang="en-US" altLang="zh-CN" sz="2800" dirty="0" err="1">
                <a:latin typeface="Times New Roman" pitchFamily="18" charset="0"/>
                <a:ea typeface="宋体" pitchFamily="2" charset="-122"/>
              </a:rPr>
              <a:t>len</a:t>
            </a:r>
            <a:r>
              <a:rPr lang="en-US" altLang="zh-CN" sz="2800" dirty="0">
                <a:latin typeface="Times New Roman" pitchFamily="18" charset="0"/>
                <a:ea typeface="宋体" pitchFamily="2" charset="-122"/>
              </a:rPr>
              <a:t>(A) &gt; 0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for  a in A:</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if  n - a in A and n - a != a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return True  # </a:t>
            </a:r>
            <a:r>
              <a:rPr lang="zh-CN" altLang="en-US" sz="2800" dirty="0">
                <a:latin typeface="Times New Roman" pitchFamily="18" charset="0"/>
                <a:ea typeface="宋体" pitchFamily="2" charset="-122"/>
              </a:rPr>
              <a:t>是</a:t>
            </a:r>
          </a:p>
          <a:p>
            <a:pPr eaLnBrk="1" hangingPunct="1">
              <a:lnSpc>
                <a:spcPct val="100000"/>
              </a:lnSpc>
              <a:tabLst>
                <a:tab pos="466725" algn="l"/>
                <a:tab pos="733425" algn="l"/>
                <a:tab pos="1085850" algn="l"/>
                <a:tab pos="2784475" algn="ctr"/>
              </a:tabLst>
            </a:pP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return False             # </a:t>
            </a:r>
            <a:r>
              <a:rPr lang="zh-CN" altLang="en-US" sz="2800" dirty="0">
                <a:latin typeface="Times New Roman" pitchFamily="18" charset="0"/>
                <a:ea typeface="宋体" pitchFamily="2" charset="-122"/>
              </a:rPr>
              <a:t>否</a:t>
            </a:r>
            <a:endParaRPr lang="en-US" altLang="zh-CN" sz="2800" dirty="0">
              <a:latin typeface="Times New Roman" pitchFamily="18" charset="0"/>
              <a:ea typeface="宋体" pitchFamily="2" charset="-122"/>
            </a:endParaRPr>
          </a:p>
        </p:txBody>
      </p:sp>
      <p:sp>
        <p:nvSpPr>
          <p:cNvPr id="3" name="矩形 2"/>
          <p:cNvSpPr/>
          <p:nvPr/>
        </p:nvSpPr>
        <p:spPr>
          <a:xfrm>
            <a:off x="96821" y="2223447"/>
            <a:ext cx="333632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lnSpc>
                <a:spcPct val="100000"/>
              </a:lnSpc>
              <a:spcBef>
                <a:spcPct val="30000"/>
              </a:spcBef>
            </a:pPr>
            <a:r>
              <a:rPr lang="zh-CN" altLang="en-US" sz="2800" dirty="0">
                <a:effectLst>
                  <a:outerShdw blurRad="38100" dist="38100" dir="2700000" algn="tl">
                    <a:srgbClr val="C0C0C0"/>
                  </a:outerShdw>
                </a:effectLst>
                <a:latin typeface="Times New Roman" pitchFamily="18" charset="0"/>
              </a:rPr>
              <a:t>二、约束条件</a:t>
            </a:r>
            <a:endParaRPr lang="en-US" altLang="zh-CN" sz="2800" dirty="0">
              <a:effectLst>
                <a:outerShdw blurRad="38100" dist="38100" dir="2700000" algn="tl">
                  <a:srgbClr val="C0C0C0"/>
                </a:outerShdw>
              </a:effectLst>
              <a:latin typeface="Times New Roman" pitchFamily="18" charset="0"/>
            </a:endParaRPr>
          </a:p>
        </p:txBody>
      </p:sp>
      <p:sp>
        <p:nvSpPr>
          <p:cNvPr id="4" name="Text Box 2"/>
          <p:cNvSpPr txBox="1">
            <a:spLocks noChangeArrowheads="1"/>
          </p:cNvSpPr>
          <p:nvPr/>
        </p:nvSpPr>
        <p:spPr bwMode="auto">
          <a:xfrm>
            <a:off x="101561" y="548680"/>
            <a:ext cx="8461375" cy="110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0" indent="0">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一、确定解的结构</a:t>
            </a:r>
          </a:p>
          <a:p>
            <a:pPr marL="0" indent="720725">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长度为</a:t>
            </a:r>
            <a:r>
              <a:rPr lang="en-US" altLang="zh-CN" sz="2800" dirty="0" smtClean="0">
                <a:effectLst>
                  <a:outerShdw blurRad="38100" dist="38100" dir="2700000" algn="tl">
                    <a:srgbClr val="C0C0C0"/>
                  </a:outerShdw>
                </a:effectLst>
                <a:latin typeface="Times New Roman" pitchFamily="18" charset="0"/>
              </a:rPr>
              <a:t>m</a:t>
            </a:r>
            <a:r>
              <a:rPr lang="zh-CN" altLang="en-US" sz="2800" dirty="0" smtClean="0">
                <a:effectLst>
                  <a:outerShdw blurRad="38100" dist="38100" dir="2700000" algn="tl">
                    <a:srgbClr val="C0C0C0"/>
                  </a:outerShdw>
                </a:effectLst>
                <a:latin typeface="Times New Roman" pitchFamily="18" charset="0"/>
              </a:rPr>
              <a:t>的列表</a:t>
            </a:r>
            <a:r>
              <a:rPr lang="en-US" altLang="zh-CN" sz="2800" dirty="0" smtClean="0">
                <a:effectLst>
                  <a:outerShdw blurRad="38100" dist="38100" dir="2700000" algn="tl">
                    <a:srgbClr val="C0C0C0"/>
                  </a:outerShdw>
                </a:effectLst>
                <a:latin typeface="Times New Roman" pitchFamily="18" charset="0"/>
              </a:rPr>
              <a:t>B</a:t>
            </a:r>
            <a:r>
              <a:rPr lang="zh-CN" altLang="en-US" sz="2800" dirty="0" smtClean="0">
                <a:effectLst>
                  <a:outerShdw blurRad="38100" dist="38100" dir="2700000" algn="tl">
                    <a:srgbClr val="C0C0C0"/>
                  </a:outerShdw>
                </a:effectLst>
                <a:latin typeface="Times New Roman" pitchFamily="18" charset="0"/>
              </a:rPr>
              <a:t>，初始时为：</a:t>
            </a:r>
            <a:r>
              <a:rPr lang="en-US" altLang="zh-CN" sz="2800" dirty="0" smtClean="0">
                <a:effectLst>
                  <a:outerShdw blurRad="38100" dist="38100" dir="2700000" algn="tl">
                    <a:srgbClr val="C0C0C0"/>
                  </a:outerShdw>
                </a:effectLst>
                <a:latin typeface="Times New Roman" pitchFamily="18" charset="0"/>
              </a:rPr>
              <a:t>B=</a:t>
            </a:r>
            <a:r>
              <a:rPr lang="en-US" altLang="zh-CN" sz="2800" dirty="0" smtClean="0">
                <a:solidFill>
                  <a:srgbClr val="000000"/>
                </a:solidFill>
                <a:latin typeface="Times New Roman" panose="02020603050405020304" pitchFamily="18" charset="0"/>
              </a:rPr>
              <a:t>[ [], …, [] ]</a:t>
            </a:r>
            <a:endParaRPr lang="zh-CN" altLang="en-US" sz="28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90" y="796062"/>
            <a:ext cx="9144000" cy="4832092"/>
          </a:xfrm>
          <a:prstGeom prst="rect">
            <a:avLst/>
          </a:prstGeom>
          <a:solidFill>
            <a:srgbClr val="00CC99"/>
          </a:solidFill>
          <a:ln w="9525">
            <a:noFill/>
            <a:miter lim="800000"/>
            <a:headEnd/>
            <a:tailEnd/>
          </a:ln>
          <a:effectLst/>
        </p:spPr>
        <p:txBody>
          <a:bodyPr anchor="ctr">
            <a:spAutoFit/>
          </a:bodyPr>
          <a:lstStyle/>
          <a:p>
            <a:pPr eaLnBrk="1" hangingPunct="1">
              <a:lnSpc>
                <a:spcPct val="100000"/>
              </a:lnSpc>
              <a:tabLst>
                <a:tab pos="466725" algn="l"/>
                <a:tab pos="733425" algn="l"/>
                <a:tab pos="1085850" algn="l"/>
                <a:tab pos="2784475" algn="ctr"/>
              </a:tabLst>
            </a:pP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noSumSet</a:t>
            </a:r>
            <a:r>
              <a:rPr lang="en-US" altLang="zh-CN" sz="2800" dirty="0">
                <a:latin typeface="Times New Roman" pitchFamily="18" charset="0"/>
                <a:ea typeface="宋体" pitchFamily="2" charset="-122"/>
              </a:rPr>
              <a:t>( B, k, n) : #  </a:t>
            </a:r>
            <a:r>
              <a:rPr lang="zh-CN" altLang="en-US" sz="2800" dirty="0">
                <a:latin typeface="Times New Roman" pitchFamily="18" charset="0"/>
                <a:ea typeface="宋体" pitchFamily="2" charset="-122"/>
              </a:rPr>
              <a:t>划分</a:t>
            </a:r>
            <a:r>
              <a:rPr lang="en-US" altLang="zh-CN" sz="2800" dirty="0">
                <a:latin typeface="Times New Roman" pitchFamily="18" charset="0"/>
                <a:ea typeface="宋体" pitchFamily="2" charset="-122"/>
              </a:rPr>
              <a:t>n</a:t>
            </a:r>
            <a:r>
              <a:rPr lang="zh-CN" altLang="en-US" sz="2800" dirty="0">
                <a:latin typeface="Times New Roman" pitchFamily="18" charset="0"/>
                <a:ea typeface="宋体" pitchFamily="2" charset="-122"/>
              </a:rPr>
              <a:t>个自然数为无和子集</a:t>
            </a:r>
          </a:p>
          <a:p>
            <a:pPr eaLnBrk="1" hangingPunct="1">
              <a:lnSpc>
                <a:spcPct val="100000"/>
              </a:lnSpc>
              <a:tabLst>
                <a:tab pos="466725" algn="l"/>
                <a:tab pos="733425" algn="l"/>
                <a:tab pos="1085850" algn="l"/>
                <a:tab pos="2784475" algn="ctr"/>
              </a:tabLst>
            </a:pPr>
            <a:r>
              <a:rPr lang="en-US" altLang="zh-CN" sz="2800" dirty="0" smtClean="0">
                <a:latin typeface="Times New Roman" pitchFamily="18" charset="0"/>
                <a:ea typeface="宋体" pitchFamily="2" charset="-122"/>
              </a:rPr>
              <a:t>    if  </a:t>
            </a:r>
            <a:r>
              <a:rPr lang="en-US" altLang="zh-CN" sz="2800" dirty="0">
                <a:latin typeface="Times New Roman" pitchFamily="18" charset="0"/>
                <a:ea typeface="宋体" pitchFamily="2" charset="-122"/>
              </a:rPr>
              <a:t>k &gt; n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for m in B : print( m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return True</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for </a:t>
            </a:r>
            <a:r>
              <a:rPr lang="en-US" altLang="zh-CN" sz="2800" dirty="0" err="1">
                <a:latin typeface="Times New Roman" pitchFamily="18" charset="0"/>
                <a:ea typeface="宋体" pitchFamily="2" charset="-122"/>
              </a:rPr>
              <a:t>i</a:t>
            </a:r>
            <a:r>
              <a:rPr lang="en-US" altLang="zh-CN" sz="2800" dirty="0">
                <a:latin typeface="Times New Roman" pitchFamily="18" charset="0"/>
                <a:ea typeface="宋体" pitchFamily="2" charset="-122"/>
              </a:rPr>
              <a:t> in range(</a:t>
            </a:r>
            <a:r>
              <a:rPr lang="en-US" altLang="zh-CN" sz="2800" dirty="0" err="1">
                <a:latin typeface="Times New Roman" pitchFamily="18" charset="0"/>
                <a:ea typeface="宋体" pitchFamily="2" charset="-122"/>
              </a:rPr>
              <a:t>len</a:t>
            </a:r>
            <a:r>
              <a:rPr lang="en-US" altLang="zh-CN" sz="2800" dirty="0">
                <a:latin typeface="Times New Roman" pitchFamily="18" charset="0"/>
                <a:ea typeface="宋体" pitchFamily="2" charset="-122"/>
              </a:rPr>
              <a:t>(B))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if  check(B[</a:t>
            </a:r>
            <a:r>
              <a:rPr lang="en-US" altLang="zh-CN" sz="2800" dirty="0" err="1">
                <a:latin typeface="Times New Roman" pitchFamily="18" charset="0"/>
                <a:ea typeface="宋体" pitchFamily="2" charset="-122"/>
              </a:rPr>
              <a:t>i</a:t>
            </a:r>
            <a:r>
              <a:rPr lang="en-US" altLang="zh-CN" sz="2800" dirty="0">
                <a:latin typeface="Times New Roman" pitchFamily="18" charset="0"/>
                <a:ea typeface="宋体" pitchFamily="2" charset="-122"/>
              </a:rPr>
              <a:t>], k) == False :</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B[</a:t>
            </a:r>
            <a:r>
              <a:rPr lang="en-US" altLang="zh-CN" sz="2800" dirty="0" err="1">
                <a:latin typeface="Times New Roman" pitchFamily="18" charset="0"/>
                <a:ea typeface="宋体" pitchFamily="2" charset="-122"/>
              </a:rPr>
              <a:t>i</a:t>
            </a:r>
            <a:r>
              <a:rPr lang="en-US" altLang="zh-CN" sz="2800" dirty="0">
                <a:latin typeface="Times New Roman" pitchFamily="18" charset="0"/>
                <a:ea typeface="宋体" pitchFamily="2" charset="-122"/>
              </a:rPr>
              <a:t>].append(k)</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if  </a:t>
            </a:r>
            <a:r>
              <a:rPr lang="en-US" altLang="zh-CN" sz="2800" dirty="0" err="1">
                <a:latin typeface="Times New Roman" pitchFamily="18" charset="0"/>
                <a:ea typeface="宋体" pitchFamily="2" charset="-122"/>
              </a:rPr>
              <a:t>noSumSet</a:t>
            </a:r>
            <a:r>
              <a:rPr lang="en-US" altLang="zh-CN" sz="2800" dirty="0">
                <a:latin typeface="Times New Roman" pitchFamily="18" charset="0"/>
                <a:ea typeface="宋体" pitchFamily="2" charset="-122"/>
              </a:rPr>
              <a:t>( B, k+1, n) == True:</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return True</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else: B[</a:t>
            </a:r>
            <a:r>
              <a:rPr lang="en-US" altLang="zh-CN" sz="2800" dirty="0" err="1">
                <a:latin typeface="Times New Roman" pitchFamily="18" charset="0"/>
                <a:ea typeface="宋体" pitchFamily="2" charset="-122"/>
              </a:rPr>
              <a:t>i</a:t>
            </a:r>
            <a:r>
              <a:rPr lang="en-US" altLang="zh-CN" sz="2800" dirty="0">
                <a:latin typeface="Times New Roman" pitchFamily="18" charset="0"/>
                <a:ea typeface="宋体" pitchFamily="2" charset="-122"/>
              </a:rPr>
              <a:t>].pop()</a:t>
            </a:r>
          </a:p>
          <a:p>
            <a:pPr eaLnBrk="1" hangingPunct="1">
              <a:lnSpc>
                <a:spcPct val="100000"/>
              </a:lnSpc>
              <a:tabLst>
                <a:tab pos="466725" algn="l"/>
                <a:tab pos="733425" algn="l"/>
                <a:tab pos="1085850" algn="l"/>
                <a:tab pos="2784475" algn="ctr"/>
              </a:tabLst>
            </a:pPr>
            <a:r>
              <a:rPr lang="en-US" altLang="zh-CN" sz="2800" dirty="0">
                <a:latin typeface="Times New Roman" pitchFamily="18" charset="0"/>
                <a:ea typeface="宋体" pitchFamily="2" charset="-122"/>
              </a:rPr>
              <a:t>    return False</a:t>
            </a:r>
          </a:p>
        </p:txBody>
      </p:sp>
      <p:sp>
        <p:nvSpPr>
          <p:cNvPr id="3" name="矩形 2"/>
          <p:cNvSpPr/>
          <p:nvPr/>
        </p:nvSpPr>
        <p:spPr>
          <a:xfrm>
            <a:off x="161510" y="184478"/>
            <a:ext cx="3270447" cy="523220"/>
          </a:xfrm>
          <a:prstGeom prst="rect">
            <a:avLst/>
          </a:prstGeom>
        </p:spPr>
        <p:txBody>
          <a:bodyPr wrap="none">
            <a:spAutoFit/>
          </a:bodyPr>
          <a:lstStyle/>
          <a:p>
            <a:pPr lvl="0" eaLnBrk="1" hangingPunct="1">
              <a:lnSpc>
                <a:spcPct val="100000"/>
              </a:lnSpc>
            </a:pPr>
            <a:r>
              <a:rPr lang="zh-CN" altLang="en-US" sz="2800" dirty="0" smtClean="0">
                <a:solidFill>
                  <a:srgbClr val="000000"/>
                </a:solidFill>
                <a:latin typeface="Times New Roman" pitchFamily="18" charset="0"/>
              </a:rPr>
              <a:t>三、划分</a:t>
            </a:r>
            <a:r>
              <a:rPr lang="en-US" altLang="zh-CN" sz="2800" dirty="0" smtClean="0">
                <a:solidFill>
                  <a:srgbClr val="000000"/>
                </a:solidFill>
                <a:latin typeface="Times New Roman" pitchFamily="18" charset="0"/>
              </a:rPr>
              <a:t>n</a:t>
            </a:r>
            <a:r>
              <a:rPr lang="zh-CN" altLang="en-US" sz="2800" dirty="0" smtClean="0">
                <a:solidFill>
                  <a:srgbClr val="000000"/>
                </a:solidFill>
                <a:latin typeface="Times New Roman" pitchFamily="18" charset="0"/>
              </a:rPr>
              <a:t>个自然数</a:t>
            </a:r>
            <a:endParaRPr lang="en-US" altLang="zh-CN" sz="2800" dirty="0">
              <a:solidFill>
                <a:srgbClr val="000000"/>
              </a:solidFill>
              <a:latin typeface="Times New Roman" pitchFamily="18" charset="0"/>
            </a:endParaRPr>
          </a:p>
        </p:txBody>
      </p:sp>
      <p:sp>
        <p:nvSpPr>
          <p:cNvPr id="4" name="Text Box 2"/>
          <p:cNvSpPr txBox="1">
            <a:spLocks noChangeArrowheads="1"/>
          </p:cNvSpPr>
          <p:nvPr/>
        </p:nvSpPr>
        <p:spPr bwMode="auto">
          <a:xfrm>
            <a:off x="0" y="5716518"/>
            <a:ext cx="8865985"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1347788" indent="-1347788">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t>
            </a:r>
            <a:r>
              <a:rPr lang="zh-CN" altLang="en-US" sz="2800" dirty="0" smtClean="0">
                <a:effectLst>
                  <a:outerShdw blurRad="38100" dist="38100" dir="2700000" algn="tl">
                    <a:srgbClr val="C0C0C0"/>
                  </a:outerShdw>
                </a:effectLst>
                <a:latin typeface="Times New Roman" pitchFamily="18" charset="0"/>
              </a:rPr>
              <a:t>参数</a:t>
            </a:r>
            <a:r>
              <a:rPr lang="en-US" altLang="zh-CN" sz="2800" dirty="0">
                <a:effectLst>
                  <a:outerShdw blurRad="38100" dist="38100" dir="2700000" algn="tl">
                    <a:srgbClr val="C0C0C0"/>
                  </a:outerShdw>
                </a:effectLst>
                <a:latin typeface="Times New Roman" pitchFamily="18" charset="0"/>
              </a:rPr>
              <a:t>】B</a:t>
            </a:r>
            <a:r>
              <a:rPr lang="zh-CN" altLang="en-US" sz="2800" dirty="0">
                <a:effectLst>
                  <a:outerShdw blurRad="38100" dist="38100" dir="2700000" algn="tl">
                    <a:srgbClr val="C0C0C0"/>
                  </a:outerShdw>
                </a:effectLst>
                <a:latin typeface="Times New Roman" pitchFamily="18" charset="0"/>
              </a:rPr>
              <a:t>：记录结果的列表（含</a:t>
            </a:r>
            <a:r>
              <a:rPr lang="en-US" altLang="zh-CN" sz="2800" dirty="0">
                <a:effectLst>
                  <a:outerShdw blurRad="38100" dist="38100" dir="2700000" algn="tl">
                    <a:srgbClr val="C0C0C0"/>
                  </a:outerShdw>
                </a:effectLst>
                <a:latin typeface="Times New Roman" pitchFamily="18" charset="0"/>
              </a:rPr>
              <a:t>m</a:t>
            </a:r>
            <a:r>
              <a:rPr lang="zh-CN" altLang="en-US" sz="2800" dirty="0">
                <a:effectLst>
                  <a:outerShdw blurRad="38100" dist="38100" dir="2700000" algn="tl">
                    <a:srgbClr val="C0C0C0"/>
                  </a:outerShdw>
                </a:effectLst>
                <a:latin typeface="Times New Roman" pitchFamily="18" charset="0"/>
              </a:rPr>
              <a:t>个子表），</a:t>
            </a:r>
            <a:r>
              <a:rPr lang="en-US" altLang="zh-CN" sz="2800" dirty="0">
                <a:effectLst>
                  <a:outerShdw blurRad="38100" dist="38100" dir="2700000" algn="tl">
                    <a:srgbClr val="C0C0C0"/>
                  </a:outerShdw>
                </a:effectLst>
                <a:latin typeface="Times New Roman" pitchFamily="18" charset="0"/>
              </a:rPr>
              <a:t>k</a:t>
            </a:r>
            <a:r>
              <a:rPr lang="zh-CN" altLang="en-US" sz="2800" dirty="0">
                <a:effectLst>
                  <a:outerShdw blurRad="38100" dist="38100" dir="2700000" algn="tl">
                    <a:srgbClr val="C0C0C0"/>
                  </a:outerShdw>
                </a:effectLst>
                <a:latin typeface="Times New Roman" pitchFamily="18" charset="0"/>
              </a:rPr>
              <a:t>：当前数字，</a:t>
            </a:r>
            <a:r>
              <a:rPr lang="en-US" altLang="zh-CN" sz="2800" dirty="0">
                <a:effectLst>
                  <a:outerShdw blurRad="38100" dist="38100" dir="2700000" algn="tl">
                    <a:srgbClr val="C0C0C0"/>
                  </a:outerShdw>
                </a:effectLst>
                <a:latin typeface="Times New Roman" pitchFamily="18" charset="0"/>
              </a:rPr>
              <a:t>n</a:t>
            </a:r>
            <a:r>
              <a:rPr lang="zh-CN" altLang="en-US" sz="2800" dirty="0">
                <a:effectLst>
                  <a:outerShdw blurRad="38100" dist="38100" dir="2700000" algn="tl">
                    <a:srgbClr val="C0C0C0"/>
                  </a:outerShdw>
                </a:effectLst>
                <a:latin typeface="Times New Roman" pitchFamily="18" charset="0"/>
              </a:rPr>
              <a:t>：总数</a:t>
            </a:r>
            <a:endParaRPr lang="zh-CN" altLang="en-US" sz="2800" dirty="0" smtClean="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07504"/>
            <a:ext cx="9144000" cy="2554545"/>
          </a:xfrm>
          <a:prstGeom prst="rect">
            <a:avLst/>
          </a:prstGeom>
          <a:solidFill>
            <a:srgbClr val="00CC99"/>
          </a:solidFill>
          <a:ln w="9525">
            <a:noFill/>
            <a:miter lim="800000"/>
            <a:headEnd/>
            <a:tailEnd/>
          </a:ln>
          <a:effectLst/>
        </p:spPr>
        <p:txBody>
          <a:bodyPr anchor="ctr">
            <a:spAutoFit/>
          </a:bodyPr>
          <a:lstStyle/>
          <a:p>
            <a:pPr eaLnBrk="1" hangingPunct="1">
              <a:lnSpc>
                <a:spcPct val="100000"/>
              </a:lnSpc>
              <a:tabLst>
                <a:tab pos="466725" algn="l"/>
                <a:tab pos="733425" algn="l"/>
                <a:tab pos="1085850" algn="l"/>
                <a:tab pos="2784475" algn="ctr"/>
              </a:tabLst>
            </a:pPr>
            <a:r>
              <a:rPr lang="en-US" altLang="zh-CN" sz="3200" dirty="0">
                <a:latin typeface="Times New Roman" pitchFamily="18" charset="0"/>
                <a:ea typeface="宋体" pitchFamily="2" charset="-122"/>
              </a:rPr>
              <a:t>n = 22</a:t>
            </a:r>
          </a:p>
          <a:p>
            <a:pPr eaLnBrk="1" hangingPunct="1">
              <a:lnSpc>
                <a:spcPct val="100000"/>
              </a:lnSpc>
              <a:tabLst>
                <a:tab pos="466725" algn="l"/>
                <a:tab pos="733425" algn="l"/>
                <a:tab pos="1085850" algn="l"/>
                <a:tab pos="2784475" algn="ctr"/>
              </a:tabLst>
            </a:pPr>
            <a:r>
              <a:rPr lang="en-US" altLang="zh-CN" sz="3200" dirty="0" smtClean="0">
                <a:latin typeface="Times New Roman" pitchFamily="18" charset="0"/>
                <a:ea typeface="宋体" pitchFamily="2" charset="-122"/>
              </a:rPr>
              <a:t>m </a:t>
            </a:r>
            <a:r>
              <a:rPr lang="en-US" altLang="zh-CN" sz="3200" dirty="0">
                <a:latin typeface="Times New Roman" pitchFamily="18" charset="0"/>
                <a:ea typeface="宋体" pitchFamily="2" charset="-122"/>
              </a:rPr>
              <a:t>= 3 </a:t>
            </a:r>
            <a:endParaRPr lang="en-US" altLang="zh-CN" sz="3200" dirty="0" smtClean="0">
              <a:latin typeface="Times New Roman" pitchFamily="18" charset="0"/>
              <a:ea typeface="宋体" pitchFamily="2" charset="-122"/>
            </a:endParaRPr>
          </a:p>
          <a:p>
            <a:pPr eaLnBrk="1" hangingPunct="1">
              <a:lnSpc>
                <a:spcPct val="100000"/>
              </a:lnSpc>
              <a:tabLst>
                <a:tab pos="466725" algn="l"/>
                <a:tab pos="733425" algn="l"/>
                <a:tab pos="1085850" algn="l"/>
                <a:tab pos="2784475" algn="ctr"/>
              </a:tabLst>
            </a:pPr>
            <a:r>
              <a:rPr lang="en-US" altLang="zh-CN" sz="3200" dirty="0" smtClean="0">
                <a:latin typeface="Times New Roman" pitchFamily="18" charset="0"/>
                <a:ea typeface="宋体" pitchFamily="2" charset="-122"/>
              </a:rPr>
              <a:t>B </a:t>
            </a:r>
            <a:r>
              <a:rPr lang="en-US" altLang="zh-CN" sz="3200" dirty="0">
                <a:latin typeface="Times New Roman" pitchFamily="18" charset="0"/>
                <a:ea typeface="宋体" pitchFamily="2" charset="-122"/>
              </a:rPr>
              <a:t>= [[] for </a:t>
            </a:r>
            <a:r>
              <a:rPr lang="en-US" altLang="zh-CN" sz="3200" dirty="0" err="1">
                <a:latin typeface="Times New Roman" pitchFamily="18" charset="0"/>
                <a:ea typeface="宋体" pitchFamily="2" charset="-122"/>
              </a:rPr>
              <a:t>i</a:t>
            </a:r>
            <a:r>
              <a:rPr lang="en-US" altLang="zh-CN" sz="3200" dirty="0">
                <a:latin typeface="Times New Roman" pitchFamily="18" charset="0"/>
                <a:ea typeface="宋体" pitchFamily="2" charset="-122"/>
              </a:rPr>
              <a:t> in range(m)]</a:t>
            </a:r>
          </a:p>
          <a:p>
            <a:pPr eaLnBrk="1" hangingPunct="1">
              <a:lnSpc>
                <a:spcPct val="100000"/>
              </a:lnSpc>
              <a:tabLst>
                <a:tab pos="466725" algn="l"/>
                <a:tab pos="733425" algn="l"/>
                <a:tab pos="1085850" algn="l"/>
                <a:tab pos="2784475" algn="ctr"/>
              </a:tabLst>
            </a:pPr>
            <a:r>
              <a:rPr lang="en-US" altLang="zh-CN" sz="3200" dirty="0" smtClean="0">
                <a:latin typeface="Times New Roman" pitchFamily="18" charset="0"/>
                <a:ea typeface="宋体" pitchFamily="2" charset="-122"/>
              </a:rPr>
              <a:t>print</a:t>
            </a:r>
            <a:r>
              <a:rPr lang="en-US" altLang="zh-CN" sz="3200" dirty="0">
                <a:latin typeface="Times New Roman" pitchFamily="18" charset="0"/>
                <a:ea typeface="宋体" pitchFamily="2" charset="-122"/>
              </a:rPr>
              <a:t>( 'n = ', n, '  m = ', m)</a:t>
            </a:r>
          </a:p>
          <a:p>
            <a:pPr eaLnBrk="1" hangingPunct="1">
              <a:lnSpc>
                <a:spcPct val="100000"/>
              </a:lnSpc>
              <a:tabLst>
                <a:tab pos="466725" algn="l"/>
                <a:tab pos="733425" algn="l"/>
                <a:tab pos="1085850" algn="l"/>
                <a:tab pos="2784475" algn="ctr"/>
              </a:tabLst>
            </a:pPr>
            <a:r>
              <a:rPr lang="en-US" altLang="zh-CN" sz="3200" dirty="0" err="1" smtClean="0">
                <a:latin typeface="Times New Roman" pitchFamily="18" charset="0"/>
                <a:ea typeface="宋体" pitchFamily="2" charset="-122"/>
              </a:rPr>
              <a:t>noSumSet</a:t>
            </a:r>
            <a:r>
              <a:rPr lang="en-US" altLang="zh-CN" sz="3200" dirty="0">
                <a:latin typeface="Times New Roman" pitchFamily="18" charset="0"/>
                <a:ea typeface="宋体" pitchFamily="2" charset="-122"/>
              </a:rPr>
              <a:t>( B, 1, n)</a:t>
            </a:r>
          </a:p>
        </p:txBody>
      </p:sp>
      <p:pic>
        <p:nvPicPr>
          <p:cNvPr id="3" name="图片 2"/>
          <p:cNvPicPr>
            <a:picLocks noChangeAspect="1"/>
          </p:cNvPicPr>
          <p:nvPr/>
        </p:nvPicPr>
        <p:blipFill>
          <a:blip r:embed="rId2"/>
          <a:stretch>
            <a:fillRect/>
          </a:stretch>
        </p:blipFill>
        <p:spPr>
          <a:xfrm>
            <a:off x="1781690" y="3474005"/>
            <a:ext cx="5148133" cy="1800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06515" y="238126"/>
            <a:ext cx="7772400" cy="803275"/>
          </a:xfrm>
          <a:prstGeom prst="rect">
            <a:avLst/>
          </a:prstGeom>
          <a:noFill/>
          <a:ln w="9525">
            <a:noFill/>
            <a:miter lim="800000"/>
            <a:headEnd/>
            <a:tailEnd/>
          </a:ln>
          <a:effectLst/>
        </p:spPr>
        <p:txBody>
          <a:bodyPr anchor="ctr"/>
          <a:lstStyle/>
          <a:p>
            <a:r>
              <a:rPr lang="zh-CN" altLang="en-US" dirty="0">
                <a:latin typeface="Times New Roman" pitchFamily="18" charset="0"/>
              </a:rPr>
              <a:t>穷举法</a:t>
            </a:r>
            <a:r>
              <a:rPr lang="zh-CN" altLang="en-US" dirty="0" smtClean="0">
                <a:latin typeface="Times New Roman" pitchFamily="18" charset="0"/>
              </a:rPr>
              <a:t>例子</a:t>
            </a:r>
            <a:r>
              <a:rPr lang="en-US" altLang="zh-CN" dirty="0" smtClean="0">
                <a:latin typeface="Times New Roman" pitchFamily="18" charset="0"/>
              </a:rPr>
              <a:t>—</a:t>
            </a:r>
            <a:r>
              <a:rPr lang="zh-CN" altLang="en-US" dirty="0" smtClean="0">
                <a:latin typeface="Times New Roman" pitchFamily="18" charset="0"/>
              </a:rPr>
              <a:t>幂集问题</a:t>
            </a:r>
            <a:endParaRPr lang="zh-CN" altLang="en-US" dirty="0">
              <a:latin typeface="Times New Roman" pitchFamily="18" charset="0"/>
            </a:endParaRPr>
          </a:p>
        </p:txBody>
      </p:sp>
      <p:sp>
        <p:nvSpPr>
          <p:cNvPr id="3" name="Rectangle 3"/>
          <p:cNvSpPr>
            <a:spLocks noChangeArrowheads="1"/>
          </p:cNvSpPr>
          <p:nvPr/>
        </p:nvSpPr>
        <p:spPr bwMode="auto">
          <a:xfrm>
            <a:off x="0" y="1133745"/>
            <a:ext cx="9144000" cy="3561146"/>
          </a:xfrm>
          <a:prstGeom prst="rect">
            <a:avLst/>
          </a:prstGeom>
          <a:solidFill>
            <a:srgbClr val="00CC99"/>
          </a:solidFill>
          <a:ln w="9525">
            <a:noFill/>
            <a:miter lim="800000"/>
            <a:headEnd/>
            <a:tailEnd/>
          </a:ln>
          <a:effectLst/>
        </p:spPr>
        <p:txBody>
          <a:bodyPr wrap="square" lIns="112947" tIns="56473" rIns="112947" bIns="56473">
            <a:spAutoFit/>
          </a:bodyPr>
          <a:lstStyle/>
          <a:p>
            <a:pPr>
              <a:lnSpc>
                <a:spcPct val="100000"/>
              </a:lnSpc>
            </a:pPr>
            <a:r>
              <a:rPr lang="en-US" altLang="zh-CN" sz="2800" noProof="1">
                <a:latin typeface="Times New Roman" pitchFamily="18" charset="0"/>
              </a:rPr>
              <a:t>def  </a:t>
            </a:r>
            <a:r>
              <a:rPr lang="en-US" altLang="zh-CN" sz="2800" noProof="1" smtClean="0">
                <a:latin typeface="Times New Roman" pitchFamily="18" charset="0"/>
              </a:rPr>
              <a:t>AllSubset( </a:t>
            </a:r>
            <a:r>
              <a:rPr lang="en-US" altLang="zh-CN" sz="2800" noProof="1">
                <a:latin typeface="Times New Roman" pitchFamily="18" charset="0"/>
              </a:rPr>
              <a:t>A, n, B, k) : # </a:t>
            </a:r>
            <a:r>
              <a:rPr lang="zh-CN" altLang="en-US" sz="2800" noProof="1">
                <a:latin typeface="Times New Roman" pitchFamily="18" charset="0"/>
              </a:rPr>
              <a:t>反映了二叉搜索</a:t>
            </a:r>
          </a:p>
          <a:p>
            <a:pPr>
              <a:lnSpc>
                <a:spcPct val="100000"/>
              </a:lnSpc>
            </a:pPr>
            <a:r>
              <a:rPr lang="zh-CN" altLang="en-US" sz="2800" noProof="1" smtClean="0">
                <a:latin typeface="Times New Roman" pitchFamily="18" charset="0"/>
              </a:rPr>
              <a:t>    </a:t>
            </a:r>
            <a:r>
              <a:rPr lang="en-US" altLang="zh-CN" sz="2800" noProof="1">
                <a:latin typeface="Times New Roman" pitchFamily="18" charset="0"/>
              </a:rPr>
              <a:t>if  k == n :</a:t>
            </a:r>
          </a:p>
          <a:p>
            <a:pPr>
              <a:lnSpc>
                <a:spcPct val="100000"/>
              </a:lnSpc>
            </a:pPr>
            <a:r>
              <a:rPr lang="en-US" altLang="zh-CN" sz="2800" noProof="1">
                <a:latin typeface="Times New Roman" pitchFamily="18" charset="0"/>
              </a:rPr>
              <a:t>        print(B)</a:t>
            </a:r>
          </a:p>
          <a:p>
            <a:pPr>
              <a:lnSpc>
                <a:spcPct val="100000"/>
              </a:lnSpc>
            </a:pPr>
            <a:r>
              <a:rPr lang="en-US" altLang="zh-CN" sz="2800" noProof="1">
                <a:latin typeface="Times New Roman" pitchFamily="18" charset="0"/>
              </a:rPr>
              <a:t>    else :</a:t>
            </a:r>
          </a:p>
          <a:p>
            <a:pPr>
              <a:lnSpc>
                <a:spcPct val="100000"/>
              </a:lnSpc>
            </a:pPr>
            <a:r>
              <a:rPr lang="en-US" altLang="zh-CN" sz="2800" noProof="1">
                <a:latin typeface="Times New Roman" pitchFamily="18" charset="0"/>
              </a:rPr>
              <a:t>        B1 = copy(B)</a:t>
            </a:r>
          </a:p>
          <a:p>
            <a:pPr>
              <a:lnSpc>
                <a:spcPct val="100000"/>
              </a:lnSpc>
            </a:pPr>
            <a:r>
              <a:rPr lang="en-US" altLang="zh-CN" sz="2800" noProof="1">
                <a:latin typeface="Times New Roman" pitchFamily="18" charset="0"/>
              </a:rPr>
              <a:t>        </a:t>
            </a:r>
            <a:r>
              <a:rPr lang="en-US" altLang="zh-CN" sz="2800" noProof="1" smtClean="0">
                <a:latin typeface="Times New Roman" pitchFamily="18" charset="0"/>
              </a:rPr>
              <a:t>AllSubset( </a:t>
            </a:r>
            <a:r>
              <a:rPr lang="en-US" altLang="zh-CN" sz="2800" noProof="1">
                <a:latin typeface="Times New Roman" pitchFamily="18" charset="0"/>
              </a:rPr>
              <a:t>A, n, B1, k+1)    # </a:t>
            </a:r>
            <a:r>
              <a:rPr lang="zh-CN" altLang="en-US" sz="2800" noProof="1">
                <a:latin typeface="Times New Roman" pitchFamily="18" charset="0"/>
              </a:rPr>
              <a:t>不包括</a:t>
            </a:r>
            <a:r>
              <a:rPr lang="en-US" altLang="zh-CN" sz="2800" noProof="1" smtClean="0">
                <a:latin typeface="Times New Roman" pitchFamily="18" charset="0"/>
              </a:rPr>
              <a:t>A[k]</a:t>
            </a:r>
            <a:endParaRPr lang="en-US" altLang="zh-CN" sz="2800" noProof="1">
              <a:latin typeface="Times New Roman" pitchFamily="18" charset="0"/>
            </a:endParaRPr>
          </a:p>
          <a:p>
            <a:pPr>
              <a:lnSpc>
                <a:spcPct val="100000"/>
              </a:lnSpc>
            </a:pPr>
            <a:r>
              <a:rPr lang="en-US" altLang="zh-CN" sz="2800" noProof="1">
                <a:latin typeface="Times New Roman" pitchFamily="18" charset="0"/>
              </a:rPr>
              <a:t>        B1.append(A[k])</a:t>
            </a:r>
          </a:p>
          <a:p>
            <a:pPr>
              <a:lnSpc>
                <a:spcPct val="100000"/>
              </a:lnSpc>
            </a:pPr>
            <a:r>
              <a:rPr lang="en-US" altLang="zh-CN" sz="2800" noProof="1">
                <a:latin typeface="Times New Roman" pitchFamily="18" charset="0"/>
              </a:rPr>
              <a:t>        </a:t>
            </a:r>
            <a:r>
              <a:rPr lang="en-US" altLang="zh-CN" sz="2800" noProof="1" smtClean="0">
                <a:latin typeface="Times New Roman" pitchFamily="18" charset="0"/>
              </a:rPr>
              <a:t>AllSubset(A</a:t>
            </a:r>
            <a:r>
              <a:rPr lang="en-US" altLang="zh-CN" sz="2800" noProof="1">
                <a:latin typeface="Times New Roman" pitchFamily="18" charset="0"/>
              </a:rPr>
              <a:t>, n, B1, k+1)     # </a:t>
            </a:r>
            <a:r>
              <a:rPr lang="zh-CN" altLang="en-US" sz="2800" noProof="1">
                <a:latin typeface="Times New Roman" pitchFamily="18" charset="0"/>
              </a:rPr>
              <a:t>包括</a:t>
            </a:r>
            <a:r>
              <a:rPr lang="en-US" altLang="zh-CN" sz="2800" noProof="1" smtClean="0">
                <a:latin typeface="Times New Roman" pitchFamily="18" charset="0"/>
              </a:rPr>
              <a:t>A[k]</a:t>
            </a:r>
            <a:endParaRPr lang="en-US" altLang="zh-CN" sz="2800" noProof="1">
              <a:latin typeface="Times New Roman" pitchFamily="18" charset="0"/>
            </a:endParaRPr>
          </a:p>
        </p:txBody>
      </p:sp>
      <p:sp>
        <p:nvSpPr>
          <p:cNvPr id="4" name="矩形 3"/>
          <p:cNvSpPr/>
          <p:nvPr/>
        </p:nvSpPr>
        <p:spPr>
          <a:xfrm>
            <a:off x="7885" y="5004175"/>
            <a:ext cx="9019610" cy="954107"/>
          </a:xfrm>
          <a:prstGeom prst="rect">
            <a:avLst/>
          </a:prstGeom>
        </p:spPr>
        <p:txBody>
          <a:bodyPr wrap="square">
            <a:spAutoFit/>
          </a:bodyPr>
          <a:lstStyle/>
          <a:p>
            <a:pPr marL="1439863" indent="-1439863">
              <a:lnSpc>
                <a:spcPct val="100000"/>
              </a:lnSpc>
            </a:pPr>
            <a:r>
              <a:rPr lang="zh-CN" altLang="en-US" sz="2800" noProof="1">
                <a:latin typeface="Times New Roman" pitchFamily="18" charset="0"/>
              </a:rPr>
              <a:t> </a:t>
            </a:r>
            <a:r>
              <a:rPr lang="en-US" altLang="zh-CN" sz="2800" noProof="1" smtClean="0">
                <a:latin typeface="Times New Roman" pitchFamily="18" charset="0"/>
              </a:rPr>
              <a:t>【</a:t>
            </a:r>
            <a:r>
              <a:rPr lang="zh-CN" altLang="en-US" sz="2800" noProof="1" smtClean="0">
                <a:latin typeface="Times New Roman" pitchFamily="18" charset="0"/>
              </a:rPr>
              <a:t>参数</a:t>
            </a:r>
            <a:r>
              <a:rPr lang="en-US" altLang="zh-CN" sz="2800" noProof="1" smtClean="0">
                <a:latin typeface="Times New Roman" pitchFamily="18" charset="0"/>
              </a:rPr>
              <a:t>】A</a:t>
            </a:r>
            <a:r>
              <a:rPr lang="zh-CN" altLang="en-US" sz="2800" noProof="1">
                <a:latin typeface="Times New Roman" pitchFamily="18" charset="0"/>
              </a:rPr>
              <a:t>：全集合列表，</a:t>
            </a:r>
            <a:r>
              <a:rPr lang="en-US" altLang="zh-CN" sz="2800" noProof="1">
                <a:latin typeface="Times New Roman" pitchFamily="18" charset="0"/>
              </a:rPr>
              <a:t>n</a:t>
            </a:r>
            <a:r>
              <a:rPr lang="zh-CN" altLang="en-US" sz="2800" noProof="1">
                <a:latin typeface="Times New Roman" pitchFamily="18" charset="0"/>
              </a:rPr>
              <a:t>：</a:t>
            </a:r>
            <a:r>
              <a:rPr lang="en-US" altLang="zh-CN" sz="2800" noProof="1">
                <a:latin typeface="Times New Roman" pitchFamily="18" charset="0"/>
              </a:rPr>
              <a:t>A</a:t>
            </a:r>
            <a:r>
              <a:rPr lang="zh-CN" altLang="en-US" sz="2800" noProof="1">
                <a:latin typeface="Times New Roman" pitchFamily="18" charset="0"/>
              </a:rPr>
              <a:t>的长度，</a:t>
            </a:r>
            <a:r>
              <a:rPr lang="en-US" altLang="zh-CN" sz="2800" noProof="1">
                <a:latin typeface="Times New Roman" pitchFamily="18" charset="0"/>
              </a:rPr>
              <a:t>B</a:t>
            </a:r>
            <a:r>
              <a:rPr lang="zh-CN" altLang="en-US" sz="2800" noProof="1">
                <a:latin typeface="Times New Roman" pitchFamily="18" charset="0"/>
              </a:rPr>
              <a:t>：最终</a:t>
            </a:r>
            <a:r>
              <a:rPr lang="zh-CN" altLang="en-US" sz="2800" noProof="1" smtClean="0">
                <a:latin typeface="Times New Roman" pitchFamily="18" charset="0"/>
              </a:rPr>
              <a:t>结果，</a:t>
            </a:r>
            <a:r>
              <a:rPr lang="en-US" altLang="zh-CN" sz="2800" noProof="1" smtClean="0">
                <a:latin typeface="Times New Roman" pitchFamily="18" charset="0"/>
              </a:rPr>
              <a:t>k</a:t>
            </a:r>
            <a:r>
              <a:rPr lang="zh-CN" altLang="en-US" sz="2800" noProof="1" smtClean="0">
                <a:latin typeface="Times New Roman" pitchFamily="18" charset="0"/>
              </a:rPr>
              <a:t>：</a:t>
            </a:r>
            <a:r>
              <a:rPr lang="en-US" altLang="zh-CN" sz="2800" noProof="1">
                <a:latin typeface="Times New Roman" pitchFamily="18" charset="0"/>
              </a:rPr>
              <a:t>B</a:t>
            </a:r>
            <a:r>
              <a:rPr lang="zh-CN" altLang="en-US" sz="2800" noProof="1">
                <a:latin typeface="Times New Roman" pitchFamily="18" charset="0"/>
              </a:rPr>
              <a:t>的当前位置</a:t>
            </a:r>
            <a:endParaRPr lang="zh-CN" alt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132706"/>
            <a:ext cx="8937485" cy="183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1074738" indent="-1074738" algn="just">
              <a:lnSpc>
                <a:spcPct val="100000"/>
              </a:lnSpc>
            </a:pPr>
            <a:r>
              <a:rPr lang="en-US" altLang="zh-CN" sz="2800" smtClean="0">
                <a:solidFill>
                  <a:srgbClr val="000000"/>
                </a:solidFill>
                <a:latin typeface="Times New Roman" panose="02020603050405020304" pitchFamily="18" charset="0"/>
              </a:rPr>
              <a:t>【</a:t>
            </a:r>
            <a:r>
              <a:rPr lang="zh-CN" altLang="en-US" sz="2800" smtClean="0">
                <a:solidFill>
                  <a:srgbClr val="000000"/>
                </a:solidFill>
                <a:latin typeface="Times New Roman" panose="02020603050405020304" pitchFamily="18" charset="0"/>
              </a:rPr>
              <a:t>问题描述</a:t>
            </a:r>
            <a:r>
              <a:rPr lang="en-US" altLang="zh-CN" sz="2800" smtClean="0">
                <a:solidFill>
                  <a:srgbClr val="000000"/>
                </a:solidFill>
                <a:latin typeface="Times New Roman" panose="02020603050405020304" pitchFamily="18" charset="0"/>
              </a:rPr>
              <a:t>】</a:t>
            </a:r>
          </a:p>
          <a:p>
            <a:pPr indent="720725" algn="just">
              <a:lnSpc>
                <a:spcPct val="100000"/>
              </a:lnSpc>
            </a:pPr>
            <a:r>
              <a:rPr lang="zh-CN" altLang="en-US" sz="2800" smtClean="0">
                <a:solidFill>
                  <a:srgbClr val="000000"/>
                </a:solidFill>
                <a:latin typeface="Times New Roman" panose="02020603050405020304" pitchFamily="18" charset="0"/>
              </a:rPr>
              <a:t>在</a:t>
            </a:r>
            <a:r>
              <a:rPr lang="zh-CN" altLang="en-US" sz="2800">
                <a:solidFill>
                  <a:srgbClr val="000000"/>
                </a:solidFill>
                <a:latin typeface="Times New Roman" panose="02020603050405020304" pitchFamily="18" charset="0"/>
              </a:rPr>
              <a:t>一</a:t>
            </a:r>
            <a:r>
              <a:rPr lang="zh-CN" altLang="en-US" sz="2800" smtClean="0">
                <a:solidFill>
                  <a:srgbClr val="000000"/>
                </a:solidFill>
                <a:latin typeface="Times New Roman" panose="02020603050405020304" pitchFamily="18" charset="0"/>
              </a:rPr>
              <a:t>个连通图</a:t>
            </a:r>
            <a:r>
              <a:rPr lang="en-US" altLang="zh-CN" sz="2800" smtClean="0">
                <a:solidFill>
                  <a:srgbClr val="000000"/>
                </a:solidFill>
                <a:latin typeface="Times New Roman" panose="02020603050405020304" pitchFamily="18" charset="0"/>
              </a:rPr>
              <a:t>G</a:t>
            </a:r>
            <a:r>
              <a:rPr lang="zh-CN" altLang="en-US" sz="2800" smtClean="0">
                <a:solidFill>
                  <a:srgbClr val="000000"/>
                </a:solidFill>
                <a:latin typeface="Times New Roman" panose="02020603050405020304" pitchFamily="18" charset="0"/>
              </a:rPr>
              <a:t>上找</a:t>
            </a:r>
            <a:r>
              <a:rPr lang="en-US" altLang="zh-CN" sz="2800" smtClean="0">
                <a:solidFill>
                  <a:srgbClr val="000000"/>
                </a:solidFill>
                <a:latin typeface="Times New Roman" panose="02020603050405020304" pitchFamily="18" charset="0"/>
              </a:rPr>
              <a:t>Hamilton</a:t>
            </a:r>
            <a:r>
              <a:rPr lang="zh-CN" altLang="en-US" sz="2800" smtClean="0">
                <a:solidFill>
                  <a:srgbClr val="000000"/>
                </a:solidFill>
                <a:latin typeface="Times New Roman" panose="02020603050405020304" pitchFamily="18" charset="0"/>
              </a:rPr>
              <a:t>回路</a:t>
            </a:r>
            <a:r>
              <a:rPr lang="zh-CN" altLang="en-US" sz="2800" smtClean="0">
                <a:solidFill>
                  <a:srgbClr val="000000"/>
                </a:solidFill>
                <a:latin typeface="Times New Roman" panose="02020603050405020304" pitchFamily="18" charset="0"/>
              </a:rPr>
              <a:t>。所谓</a:t>
            </a:r>
            <a:r>
              <a:rPr lang="en-US" altLang="zh-CN" sz="2800" smtClean="0">
                <a:solidFill>
                  <a:srgbClr val="000000"/>
                </a:solidFill>
                <a:latin typeface="Times New Roman" panose="02020603050405020304" pitchFamily="18" charset="0"/>
              </a:rPr>
              <a:t>Hamilton</a:t>
            </a:r>
            <a:r>
              <a:rPr lang="zh-CN" altLang="en-US" sz="2800" smtClean="0">
                <a:solidFill>
                  <a:srgbClr val="000000"/>
                </a:solidFill>
                <a:latin typeface="Times New Roman" panose="02020603050405020304" pitchFamily="18" charset="0"/>
              </a:rPr>
              <a:t>回路</a:t>
            </a:r>
            <a:r>
              <a:rPr lang="en-US" altLang="zh-CN" sz="2800" smtClean="0">
                <a:solidFill>
                  <a:srgbClr val="000000"/>
                </a:solidFill>
                <a:latin typeface="Times New Roman" panose="02020603050405020304" pitchFamily="18" charset="0"/>
              </a:rPr>
              <a:t>R</a:t>
            </a:r>
            <a:r>
              <a:rPr lang="zh-CN" altLang="en-US" sz="2800" smtClean="0">
                <a:solidFill>
                  <a:srgbClr val="000000"/>
                </a:solidFill>
                <a:latin typeface="Times New Roman" panose="02020603050405020304" pitchFamily="18" charset="0"/>
              </a:rPr>
              <a:t>是指：</a:t>
            </a:r>
            <a:r>
              <a:rPr lang="en-US" altLang="zh-CN" sz="2800" smtClean="0">
                <a:solidFill>
                  <a:srgbClr val="000000"/>
                </a:solidFill>
                <a:latin typeface="Times New Roman" panose="02020603050405020304" pitchFamily="18" charset="0"/>
              </a:rPr>
              <a:t>G</a:t>
            </a:r>
            <a:r>
              <a:rPr lang="zh-CN" altLang="en-US" sz="2800" smtClean="0">
                <a:solidFill>
                  <a:srgbClr val="000000"/>
                </a:solidFill>
                <a:latin typeface="Times New Roman" panose="02020603050405020304" pitchFamily="18" charset="0"/>
              </a:rPr>
              <a:t>中的</a:t>
            </a:r>
            <a:r>
              <a:rPr lang="zh-CN" altLang="en-US" sz="2800">
                <a:solidFill>
                  <a:srgbClr val="000000"/>
                </a:solidFill>
                <a:latin typeface="Times New Roman" panose="02020603050405020304" pitchFamily="18" charset="0"/>
              </a:rPr>
              <a:t>所有</a:t>
            </a:r>
            <a:r>
              <a:rPr lang="zh-CN" altLang="en-US" sz="2800" smtClean="0">
                <a:solidFill>
                  <a:srgbClr val="000000"/>
                </a:solidFill>
                <a:latin typeface="Times New Roman" panose="02020603050405020304" pitchFamily="18" charset="0"/>
              </a:rPr>
              <a:t>顶点在</a:t>
            </a:r>
            <a:r>
              <a:rPr lang="en-US" altLang="zh-CN" sz="2800" smtClean="0">
                <a:solidFill>
                  <a:srgbClr val="000000"/>
                </a:solidFill>
                <a:latin typeface="Times New Roman" panose="02020603050405020304" pitchFamily="18" charset="0"/>
              </a:rPr>
              <a:t>R</a:t>
            </a:r>
            <a:r>
              <a:rPr lang="zh-CN" altLang="en-US" sz="2800" smtClean="0">
                <a:solidFill>
                  <a:srgbClr val="000000"/>
                </a:solidFill>
                <a:latin typeface="Times New Roman" panose="02020603050405020304" pitchFamily="18" charset="0"/>
              </a:rPr>
              <a:t>上出现且仅出现一次（起点、终点除外）。</a:t>
            </a:r>
            <a:endParaRPr lang="zh-CN" altLang="en-US" sz="2800">
              <a:solidFill>
                <a:srgbClr val="000000"/>
              </a:solidFill>
              <a:latin typeface="Times New Roman" panose="02020603050405020304" pitchFamily="18" charset="0"/>
            </a:endParaRPr>
          </a:p>
        </p:txBody>
      </p:sp>
      <p:sp>
        <p:nvSpPr>
          <p:cNvPr id="3" name="Text Box 2"/>
          <p:cNvSpPr txBox="1">
            <a:spLocks noChangeArrowheads="1"/>
          </p:cNvSpPr>
          <p:nvPr/>
        </p:nvSpPr>
        <p:spPr bwMode="auto">
          <a:xfrm>
            <a:off x="143675" y="3154126"/>
            <a:ext cx="8461375" cy="110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0" indent="0">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一、确定解的结构</a:t>
            </a:r>
          </a:p>
          <a:p>
            <a:pPr marL="0" indent="720725">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最大长度为</a:t>
            </a:r>
            <a:r>
              <a:rPr lang="en-US" altLang="zh-CN" sz="2800" dirty="0" smtClean="0">
                <a:effectLst>
                  <a:outerShdw blurRad="38100" dist="38100" dir="2700000" algn="tl">
                    <a:srgbClr val="C0C0C0"/>
                  </a:outerShdw>
                </a:effectLst>
                <a:latin typeface="Times New Roman" pitchFamily="18" charset="0"/>
              </a:rPr>
              <a:t>n</a:t>
            </a:r>
            <a:r>
              <a:rPr lang="zh-CN" altLang="en-US" sz="2800" dirty="0" smtClean="0">
                <a:effectLst>
                  <a:outerShdw blurRad="38100" dist="38100" dir="2700000" algn="tl">
                    <a:srgbClr val="C0C0C0"/>
                  </a:outerShdw>
                </a:effectLst>
                <a:latin typeface="Times New Roman" pitchFamily="18" charset="0"/>
              </a:rPr>
              <a:t>的列表，例如：</a:t>
            </a:r>
            <a:r>
              <a:rPr lang="en-US" altLang="zh-CN" sz="2800" dirty="0" smtClean="0">
                <a:effectLst>
                  <a:outerShdw blurRad="38100" dist="38100" dir="2700000" algn="tl">
                    <a:srgbClr val="C0C0C0"/>
                  </a:outerShdw>
                </a:effectLst>
                <a:latin typeface="Times New Roman" pitchFamily="18" charset="0"/>
              </a:rPr>
              <a:t>R=</a:t>
            </a:r>
            <a:r>
              <a:rPr lang="en-US" altLang="zh-CN" sz="2800" dirty="0" smtClean="0">
                <a:solidFill>
                  <a:srgbClr val="000000"/>
                </a:solidFill>
                <a:latin typeface="Times New Roman" panose="02020603050405020304" pitchFamily="18" charset="0"/>
              </a:rPr>
              <a:t>[0</a:t>
            </a:r>
            <a:r>
              <a:rPr lang="en-US" altLang="zh-CN" sz="2800" dirty="0">
                <a:solidFill>
                  <a:srgbClr val="000000"/>
                </a:solidFill>
                <a:latin typeface="Times New Roman" panose="02020603050405020304" pitchFamily="18" charset="0"/>
              </a:rPr>
              <a:t>, 1, 2, 3, 4, 0]</a:t>
            </a:r>
            <a:endParaRPr lang="zh-CN" altLang="en-US" sz="2800" dirty="0">
              <a:solidFill>
                <a:srgbClr val="000000"/>
              </a:solidFill>
              <a:latin typeface="Times New Roman" panose="02020603050405020304" pitchFamily="18" charset="0"/>
            </a:endParaRPr>
          </a:p>
        </p:txBody>
      </p:sp>
      <p:sp>
        <p:nvSpPr>
          <p:cNvPr id="4" name="Text Box 2"/>
          <p:cNvSpPr txBox="1">
            <a:spLocks noChangeArrowheads="1"/>
          </p:cNvSpPr>
          <p:nvPr/>
        </p:nvSpPr>
        <p:spPr bwMode="auto">
          <a:xfrm>
            <a:off x="161510" y="233645"/>
            <a:ext cx="5491163" cy="77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3600" smtClean="0">
                <a:solidFill>
                  <a:srgbClr val="FF0000"/>
                </a:solidFill>
                <a:effectLst>
                  <a:outerShdw blurRad="38100" dist="38100" dir="2700000" algn="tl">
                    <a:srgbClr val="C0C0C0"/>
                  </a:outerShdw>
                </a:effectLst>
                <a:latin typeface="Times New Roman" pitchFamily="18" charset="0"/>
              </a:rPr>
              <a:t>Hamilton</a:t>
            </a:r>
            <a:r>
              <a:rPr lang="zh-CN" altLang="en-US" sz="3600" smtClean="0">
                <a:solidFill>
                  <a:srgbClr val="FF0000"/>
                </a:solidFill>
                <a:effectLst>
                  <a:outerShdw blurRad="38100" dist="38100" dir="2700000" algn="tl">
                    <a:srgbClr val="C0C0C0"/>
                  </a:outerShdw>
                </a:effectLst>
                <a:latin typeface="Times New Roman" pitchFamily="18" charset="0"/>
              </a:rPr>
              <a:t>回路</a:t>
            </a:r>
            <a:r>
              <a:rPr lang="zh-CN" altLang="en-US" sz="3600">
                <a:solidFill>
                  <a:srgbClr val="FF0000"/>
                </a:solidFill>
                <a:effectLst>
                  <a:outerShdw blurRad="38100" dist="38100" dir="2700000" algn="tl">
                    <a:srgbClr val="C0C0C0"/>
                  </a:outerShdw>
                </a:effectLst>
                <a:latin typeface="Times New Roman" pitchFamily="18" charset="0"/>
              </a:rPr>
              <a:t>问题</a:t>
            </a:r>
            <a:endParaRPr lang="zh-CN" altLang="en-US" sz="3600" dirty="0">
              <a:solidFill>
                <a:srgbClr val="FF0000"/>
              </a:solidFill>
              <a:effectLst>
                <a:outerShdw blurRad="38100" dist="38100" dir="2700000" algn="tl">
                  <a:srgbClr val="C0C0C0"/>
                </a:outerShdw>
              </a:effectLst>
              <a:latin typeface="Times New Roman" pitchFamily="18" charset="0"/>
            </a:endParaRPr>
          </a:p>
        </p:txBody>
      </p:sp>
      <p:pic>
        <p:nvPicPr>
          <p:cNvPr id="5" name="图片 4"/>
          <p:cNvPicPr>
            <a:picLocks noChangeAspect="1"/>
          </p:cNvPicPr>
          <p:nvPr/>
        </p:nvPicPr>
        <p:blipFill>
          <a:blip r:embed="rId2"/>
          <a:stretch>
            <a:fillRect/>
          </a:stretch>
        </p:blipFill>
        <p:spPr>
          <a:xfrm>
            <a:off x="2834887" y="4259216"/>
            <a:ext cx="3078950" cy="212514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515" y="233645"/>
            <a:ext cx="4771225" cy="282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二、图的表示（邻接矩阵）</a:t>
            </a:r>
            <a:endParaRPr lang="en-US" altLang="zh-CN" sz="2800" dirty="0" smtClean="0">
              <a:effectLst>
                <a:outerShdw blurRad="38100" dist="38100" dir="2700000" algn="tl">
                  <a:srgbClr val="C0C0C0"/>
                </a:outerShdw>
              </a:effectLst>
              <a:latin typeface="Times New Roman" pitchFamily="18" charset="0"/>
            </a:endParaRPr>
          </a:p>
          <a:p>
            <a:pPr marL="0" lvl="0" indent="0" eaLnBrk="1" fontAlgn="auto" hangingPunct="1">
              <a:lnSpc>
                <a:spcPct val="100000"/>
              </a:lnSpc>
              <a:spcBef>
                <a:spcPts val="0"/>
              </a:spcBef>
              <a:spcAft>
                <a:spcPts val="0"/>
              </a:spcAft>
            </a:pPr>
            <a:r>
              <a:rPr lang="en-US" altLang="zh-CN" sz="3600" dirty="0" smtClean="0">
                <a:solidFill>
                  <a:prstClr val="black"/>
                </a:solidFill>
                <a:latin typeface="Times New Roman" pitchFamily="18" charset="0"/>
                <a:ea typeface="宋体" panose="02010600030101010101" pitchFamily="2" charset="-122"/>
                <a:cs typeface="Times New Roman" pitchFamily="18" charset="0"/>
              </a:rPr>
              <a:t>   </a:t>
            </a:r>
            <a:r>
              <a:rPr lang="en-US" altLang="zh-CN" sz="2800" dirty="0" smtClean="0">
                <a:solidFill>
                  <a:prstClr val="black"/>
                </a:solidFill>
                <a:latin typeface="Times New Roman" pitchFamily="18" charset="0"/>
                <a:ea typeface="宋体" panose="02010600030101010101" pitchFamily="2" charset="-122"/>
                <a:cs typeface="Times New Roman" pitchFamily="18" charset="0"/>
              </a:rPr>
              <a:t>E</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a:solidFill>
                  <a:prstClr val="black"/>
                </a:solidFill>
                <a:latin typeface="Times New Roman" pitchFamily="18" charset="0"/>
                <a:ea typeface="宋体" panose="02010600030101010101" pitchFamily="2" charset="-122"/>
                <a:cs typeface="Times New Roman" pitchFamily="18" charset="0"/>
              </a:rPr>
              <a:t>= [ [ 0, 1, 0, 1, 1 ],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 </a:t>
            </a:r>
            <a:r>
              <a:rPr lang="pt-BR" altLang="zh-CN" sz="2800" dirty="0">
                <a:solidFill>
                  <a:prstClr val="black"/>
                </a:solidFill>
                <a:latin typeface="Times New Roman" pitchFamily="18" charset="0"/>
                <a:ea typeface="宋体" panose="02010600030101010101" pitchFamily="2" charset="-122"/>
                <a:cs typeface="Times New Roman" pitchFamily="18" charset="0"/>
              </a:rPr>
              <a:t>1, 0, 1, 1, 1 ],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 </a:t>
            </a:r>
            <a:r>
              <a:rPr lang="pt-BR" altLang="zh-CN" sz="2800" dirty="0">
                <a:solidFill>
                  <a:prstClr val="black"/>
                </a:solidFill>
                <a:latin typeface="Times New Roman" pitchFamily="18" charset="0"/>
                <a:ea typeface="宋体" panose="02010600030101010101" pitchFamily="2" charset="-122"/>
                <a:cs typeface="Times New Roman" pitchFamily="18" charset="0"/>
              </a:rPr>
              <a:t>0, 1, 0, 1, 1 ],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 </a:t>
            </a:r>
            <a:r>
              <a:rPr lang="pt-BR" altLang="zh-CN" sz="2800" dirty="0">
                <a:solidFill>
                  <a:prstClr val="black"/>
                </a:solidFill>
                <a:latin typeface="Times New Roman" pitchFamily="18" charset="0"/>
                <a:ea typeface="宋体" panose="02010600030101010101" pitchFamily="2" charset="-122"/>
                <a:cs typeface="Times New Roman" pitchFamily="18" charset="0"/>
              </a:rPr>
              <a:t>1, 1, 1, 0, 1 ],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 </a:t>
            </a:r>
            <a:r>
              <a:rPr lang="pt-BR" altLang="zh-CN" sz="2800" dirty="0">
                <a:solidFill>
                  <a:prstClr val="black"/>
                </a:solidFill>
                <a:latin typeface="Times New Roman" pitchFamily="18" charset="0"/>
                <a:ea typeface="宋体" panose="02010600030101010101" pitchFamily="2" charset="-122"/>
                <a:cs typeface="Times New Roman" pitchFamily="18" charset="0"/>
              </a:rPr>
              <a:t>1, 1, 1, 1, 0 ]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a:t>
            </a:r>
            <a:endParaRPr lang="zh-CN" altLang="en-US" sz="2800" dirty="0">
              <a:solidFill>
                <a:prstClr val="black"/>
              </a:solidFill>
              <a:latin typeface="Times New Roman" pitchFamily="18" charset="0"/>
              <a:ea typeface="宋体" panose="02010600030101010101" pitchFamily="2" charset="-122"/>
              <a:cs typeface="Times New Roman" pitchFamily="18" charset="0"/>
            </a:endParaRPr>
          </a:p>
        </p:txBody>
      </p:sp>
      <p:pic>
        <p:nvPicPr>
          <p:cNvPr id="4" name="图片 3"/>
          <p:cNvPicPr>
            <a:picLocks noChangeAspect="1"/>
          </p:cNvPicPr>
          <p:nvPr/>
        </p:nvPicPr>
        <p:blipFill>
          <a:blip r:embed="rId2"/>
          <a:stretch>
            <a:fillRect/>
          </a:stretch>
        </p:blipFill>
        <p:spPr>
          <a:xfrm>
            <a:off x="5427095" y="925948"/>
            <a:ext cx="3078950" cy="2125145"/>
          </a:xfrm>
          <a:prstGeom prst="rect">
            <a:avLst/>
          </a:prstGeom>
        </p:spPr>
      </p:pic>
      <p:sp>
        <p:nvSpPr>
          <p:cNvPr id="7" name="Text Box 2"/>
          <p:cNvSpPr txBox="1">
            <a:spLocks noChangeArrowheads="1"/>
          </p:cNvSpPr>
          <p:nvPr/>
        </p:nvSpPr>
        <p:spPr bwMode="auto">
          <a:xfrm>
            <a:off x="196993" y="3351473"/>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三、找当前顶点的所有未被访问的邻接顶点</a:t>
            </a:r>
          </a:p>
        </p:txBody>
      </p:sp>
      <p:sp>
        <p:nvSpPr>
          <p:cNvPr id="8" name="Text Box 9"/>
          <p:cNvSpPr txBox="1">
            <a:spLocks noChangeArrowheads="1"/>
          </p:cNvSpPr>
          <p:nvPr/>
        </p:nvSpPr>
        <p:spPr bwMode="auto">
          <a:xfrm>
            <a:off x="7595" y="4071553"/>
            <a:ext cx="9144000" cy="1837598"/>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dirty="0" err="1">
                <a:solidFill>
                  <a:srgbClr val="000000"/>
                </a:solidFill>
                <a:latin typeface="Times New Roman" panose="02020603050405020304" pitchFamily="18" charset="0"/>
              </a:rPr>
              <a:t>def</a:t>
            </a:r>
            <a:r>
              <a:rPr lang="en-US" altLang="zh-CN" sz="2800" dirty="0">
                <a:solidFill>
                  <a:srgbClr val="000000"/>
                </a:solidFill>
                <a:latin typeface="Times New Roman" panose="02020603050405020304" pitchFamily="18" charset="0"/>
              </a:rPr>
              <a:t>  Neighbor(E, R, v, n):</a:t>
            </a:r>
          </a:p>
          <a:p>
            <a:pPr>
              <a:lnSpc>
                <a:spcPct val="100000"/>
              </a:lnSpc>
            </a:pPr>
            <a:r>
              <a:rPr lang="en-US" altLang="zh-CN" sz="2800" dirty="0">
                <a:solidFill>
                  <a:srgbClr val="000000"/>
                </a:solidFill>
                <a:latin typeface="Times New Roman" panose="02020603050405020304" pitchFamily="18" charset="0"/>
              </a:rPr>
              <a:t>    # </a:t>
            </a:r>
            <a:r>
              <a:rPr lang="zh-CN" altLang="en-US" sz="2800" dirty="0">
                <a:solidFill>
                  <a:srgbClr val="000000"/>
                </a:solidFill>
                <a:latin typeface="Times New Roman" panose="02020603050405020304" pitchFamily="18" charset="0"/>
              </a:rPr>
              <a:t>找出与</a:t>
            </a:r>
            <a:r>
              <a:rPr lang="en-US" altLang="zh-CN" sz="2800" dirty="0">
                <a:solidFill>
                  <a:srgbClr val="000000"/>
                </a:solidFill>
                <a:latin typeface="Times New Roman" panose="02020603050405020304" pitchFamily="18" charset="0"/>
              </a:rPr>
              <a:t>v</a:t>
            </a:r>
            <a:r>
              <a:rPr lang="zh-CN" altLang="en-US" sz="2800" dirty="0">
                <a:solidFill>
                  <a:srgbClr val="000000"/>
                </a:solidFill>
                <a:latin typeface="Times New Roman" panose="02020603050405020304" pitchFamily="18" charset="0"/>
              </a:rPr>
              <a:t>连接的未被访问过的顶点</a:t>
            </a:r>
          </a:p>
          <a:p>
            <a:pPr>
              <a:lnSpc>
                <a:spcPct val="100000"/>
              </a:lnSpc>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return [d for d in [</a:t>
            </a:r>
            <a:r>
              <a:rPr lang="en-US" altLang="zh-CN" sz="2800" dirty="0" err="1">
                <a:solidFill>
                  <a:srgbClr val="000000"/>
                </a:solidFill>
                <a:latin typeface="Times New Roman" panose="02020603050405020304" pitchFamily="18" charset="0"/>
              </a:rPr>
              <a:t>i</a:t>
            </a:r>
            <a:r>
              <a:rPr lang="en-US" altLang="zh-CN" sz="2800" dirty="0">
                <a:solidFill>
                  <a:srgbClr val="000000"/>
                </a:solidFill>
                <a:latin typeface="Times New Roman" panose="02020603050405020304" pitchFamily="18" charset="0"/>
              </a:rPr>
              <a:t> for </a:t>
            </a:r>
            <a:r>
              <a:rPr lang="en-US" altLang="zh-CN" sz="2800" dirty="0" err="1">
                <a:solidFill>
                  <a:srgbClr val="000000"/>
                </a:solidFill>
                <a:latin typeface="Times New Roman" panose="02020603050405020304" pitchFamily="18" charset="0"/>
              </a:rPr>
              <a:t>i</a:t>
            </a:r>
            <a:r>
              <a:rPr lang="en-US" altLang="zh-CN" sz="2800" dirty="0">
                <a:solidFill>
                  <a:srgbClr val="000000"/>
                </a:solidFill>
                <a:latin typeface="Times New Roman" panose="02020603050405020304" pitchFamily="18" charset="0"/>
              </a:rPr>
              <a:t> in range(n)] \</a:t>
            </a:r>
          </a:p>
          <a:p>
            <a:pPr>
              <a:lnSpc>
                <a:spcPct val="100000"/>
              </a:lnSpc>
            </a:pPr>
            <a:r>
              <a:rPr lang="en-US" altLang="zh-CN" sz="2800" dirty="0">
                <a:solidFill>
                  <a:srgbClr val="000000"/>
                </a:solidFill>
                <a:latin typeface="Times New Roman" panose="02020603050405020304" pitchFamily="18" charset="0"/>
              </a:rPr>
              <a:t>            if  E[v][d] == 1 and d not in R]</a:t>
            </a:r>
            <a:endParaRPr lang="en-US" altLang="zh-CN" sz="2800" dirty="0" smtClean="0">
              <a:solidFill>
                <a:srgbClr val="000000"/>
              </a:solidFill>
              <a:latin typeface="Times New Roman" panose="02020603050405020304" pitchFamily="18" charset="0"/>
            </a:endParaRPr>
          </a:p>
        </p:txBody>
      </p:sp>
      <p:sp>
        <p:nvSpPr>
          <p:cNvPr id="9" name="Text Box 2"/>
          <p:cNvSpPr txBox="1">
            <a:spLocks noChangeArrowheads="1"/>
          </p:cNvSpPr>
          <p:nvPr/>
        </p:nvSpPr>
        <p:spPr bwMode="auto">
          <a:xfrm>
            <a:off x="-5992" y="5949280"/>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t>
            </a:r>
            <a:r>
              <a:rPr lang="zh-CN" altLang="en-US" sz="2800" dirty="0" smtClean="0">
                <a:effectLst>
                  <a:outerShdw blurRad="38100" dist="38100" dir="2700000" algn="tl">
                    <a:srgbClr val="C0C0C0"/>
                  </a:outerShdw>
                </a:effectLst>
                <a:latin typeface="Times New Roman" pitchFamily="18" charset="0"/>
              </a:rPr>
              <a:t>参数</a:t>
            </a:r>
            <a:r>
              <a:rPr lang="en-US" altLang="zh-CN" sz="2800" dirty="0" smtClean="0">
                <a:effectLst>
                  <a:outerShdw blurRad="38100" dist="38100" dir="2700000" algn="tl">
                    <a:srgbClr val="C0C0C0"/>
                  </a:outerShdw>
                </a:effectLst>
                <a:latin typeface="Times New Roman" pitchFamily="18" charset="0"/>
              </a:rPr>
              <a:t>】E</a:t>
            </a:r>
            <a:r>
              <a:rPr lang="zh-CN" altLang="en-US" sz="2800" dirty="0" smtClean="0">
                <a:effectLst>
                  <a:outerShdw blurRad="38100" dist="38100" dir="2700000" algn="tl">
                    <a:srgbClr val="C0C0C0"/>
                  </a:outerShdw>
                </a:effectLst>
                <a:latin typeface="Times New Roman" pitchFamily="18" charset="0"/>
              </a:rPr>
              <a:t>：边矩阵，</a:t>
            </a:r>
            <a:r>
              <a:rPr lang="en-US" altLang="zh-CN" sz="2800" dirty="0" smtClean="0">
                <a:effectLst>
                  <a:outerShdw blurRad="38100" dist="38100" dir="2700000" algn="tl">
                    <a:srgbClr val="C0C0C0"/>
                  </a:outerShdw>
                </a:effectLst>
                <a:latin typeface="Times New Roman" pitchFamily="18" charset="0"/>
              </a:rPr>
              <a:t>R</a:t>
            </a:r>
            <a:r>
              <a:rPr lang="zh-CN" altLang="en-US" sz="2800" dirty="0" smtClean="0">
                <a:effectLst>
                  <a:outerShdw blurRad="38100" dist="38100" dir="2700000" algn="tl">
                    <a:srgbClr val="C0C0C0"/>
                  </a:outerShdw>
                </a:effectLst>
                <a:latin typeface="Times New Roman" pitchFamily="18" charset="0"/>
              </a:rPr>
              <a:t>：走过的顶点，</a:t>
            </a:r>
            <a:r>
              <a:rPr lang="en-US" altLang="zh-CN" sz="2800" dirty="0" smtClean="0">
                <a:effectLst>
                  <a:outerShdw blurRad="38100" dist="38100" dir="2700000" algn="tl">
                    <a:srgbClr val="C0C0C0"/>
                  </a:outerShdw>
                </a:effectLst>
                <a:latin typeface="Times New Roman" pitchFamily="18" charset="0"/>
              </a:rPr>
              <a:t>v</a:t>
            </a:r>
            <a:r>
              <a:rPr lang="zh-CN" altLang="en-US" sz="2800" dirty="0" smtClean="0">
                <a:effectLst>
                  <a:outerShdw blurRad="38100" dist="38100" dir="2700000" algn="tl">
                    <a:srgbClr val="C0C0C0"/>
                  </a:outerShdw>
                </a:effectLst>
                <a:latin typeface="Times New Roman" pitchFamily="18" charset="0"/>
              </a:rPr>
              <a:t>：当前顶点</a:t>
            </a:r>
          </a:p>
        </p:txBody>
      </p:sp>
    </p:spTree>
    <p:extLst>
      <p:ext uri="{BB962C8B-B14F-4D97-AF65-F5344CB8AC3E}">
        <p14:creationId xmlns:p14="http://schemas.microsoft.com/office/powerpoint/2010/main" val="4086271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515" y="278650"/>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四、找出所有可能的</a:t>
            </a:r>
            <a:r>
              <a:rPr lang="en-US" altLang="zh-CN" sz="2800" dirty="0" smtClean="0">
                <a:solidFill>
                  <a:srgbClr val="000000"/>
                </a:solidFill>
                <a:latin typeface="Times New Roman" panose="02020603050405020304" pitchFamily="18" charset="0"/>
              </a:rPr>
              <a:t>Hamilton</a:t>
            </a:r>
            <a:r>
              <a:rPr lang="zh-CN" altLang="en-US" sz="2800" dirty="0">
                <a:solidFill>
                  <a:srgbClr val="000000"/>
                </a:solidFill>
                <a:latin typeface="Times New Roman" panose="02020603050405020304" pitchFamily="18" charset="0"/>
              </a:rPr>
              <a:t>回路</a:t>
            </a:r>
            <a:endParaRPr lang="zh-CN" altLang="en-US" sz="2800" dirty="0" smtClean="0">
              <a:effectLst>
                <a:outerShdw blurRad="38100" dist="38100" dir="2700000" algn="tl">
                  <a:srgbClr val="C0C0C0"/>
                </a:outerShdw>
              </a:effectLst>
              <a:latin typeface="Times New Roman" pitchFamily="18" charset="0"/>
            </a:endParaRPr>
          </a:p>
        </p:txBody>
      </p:sp>
      <p:sp>
        <p:nvSpPr>
          <p:cNvPr id="3" name="Text Box 9"/>
          <p:cNvSpPr txBox="1">
            <a:spLocks noChangeArrowheads="1"/>
          </p:cNvSpPr>
          <p:nvPr/>
        </p:nvSpPr>
        <p:spPr bwMode="auto">
          <a:xfrm>
            <a:off x="0" y="953725"/>
            <a:ext cx="9144000" cy="5715582"/>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dirty="0" err="1">
                <a:solidFill>
                  <a:srgbClr val="000000"/>
                </a:solidFill>
                <a:latin typeface="Times New Roman" panose="02020603050405020304" pitchFamily="18" charset="0"/>
              </a:rPr>
              <a:t>def</a:t>
            </a:r>
            <a:r>
              <a:rPr lang="en-US" altLang="zh-CN" sz="2800" dirty="0">
                <a:solidFill>
                  <a:srgbClr val="000000"/>
                </a:solidFill>
                <a:latin typeface="Times New Roman" panose="02020603050405020304" pitchFamily="18" charset="0"/>
              </a:rPr>
              <a:t>  Hamilton(E, R, s, e, k, n):</a:t>
            </a:r>
          </a:p>
          <a:p>
            <a:pPr>
              <a:lnSpc>
                <a:spcPct val="100000"/>
              </a:lnSpc>
            </a:pPr>
            <a:r>
              <a:rPr lang="en-US" altLang="zh-CN" sz="2800" dirty="0" smtClean="0">
                <a:solidFill>
                  <a:srgbClr val="000000"/>
                </a:solidFill>
                <a:latin typeface="Times New Roman" panose="02020603050405020304" pitchFamily="18" charset="0"/>
              </a:rPr>
              <a:t>    v </a:t>
            </a:r>
            <a:r>
              <a:rPr lang="en-US" altLang="zh-CN" sz="2800" dirty="0">
                <a:solidFill>
                  <a:srgbClr val="000000"/>
                </a:solidFill>
                <a:latin typeface="Times New Roman" panose="02020603050405020304" pitchFamily="18" charset="0"/>
              </a:rPr>
              <a:t>= s</a:t>
            </a:r>
          </a:p>
          <a:p>
            <a:pPr>
              <a:lnSpc>
                <a:spcPct val="100000"/>
              </a:lnSpc>
            </a:pPr>
            <a:r>
              <a:rPr lang="en-US" altLang="zh-CN" sz="2800" dirty="0">
                <a:solidFill>
                  <a:srgbClr val="000000"/>
                </a:solidFill>
                <a:latin typeface="Times New Roman" panose="02020603050405020304" pitchFamily="18" charset="0"/>
              </a:rPr>
              <a:t>    </a:t>
            </a:r>
            <a:r>
              <a:rPr lang="en-US" altLang="zh-CN" sz="2800" dirty="0" err="1">
                <a:solidFill>
                  <a:srgbClr val="000000"/>
                </a:solidFill>
                <a:latin typeface="Times New Roman" panose="02020603050405020304" pitchFamily="18" charset="0"/>
              </a:rPr>
              <a:t>R.append</a:t>
            </a:r>
            <a:r>
              <a:rPr lang="en-US" altLang="zh-CN" sz="2800" dirty="0">
                <a:solidFill>
                  <a:srgbClr val="000000"/>
                </a:solidFill>
                <a:latin typeface="Times New Roman" panose="02020603050405020304" pitchFamily="18" charset="0"/>
              </a:rPr>
              <a:t>(v)                   # </a:t>
            </a:r>
            <a:r>
              <a:rPr lang="zh-CN" altLang="en-US" sz="2800" dirty="0">
                <a:solidFill>
                  <a:srgbClr val="000000"/>
                </a:solidFill>
                <a:latin typeface="Times New Roman" panose="02020603050405020304" pitchFamily="18" charset="0"/>
              </a:rPr>
              <a:t>把</a:t>
            </a:r>
            <a:r>
              <a:rPr lang="en-US" altLang="zh-CN" sz="2800" dirty="0">
                <a:solidFill>
                  <a:srgbClr val="000000"/>
                </a:solidFill>
                <a:latin typeface="Times New Roman" panose="02020603050405020304" pitchFamily="18" charset="0"/>
              </a:rPr>
              <a:t>v</a:t>
            </a:r>
            <a:r>
              <a:rPr lang="zh-CN" altLang="en-US" sz="2800" dirty="0">
                <a:solidFill>
                  <a:srgbClr val="000000"/>
                </a:solidFill>
                <a:latin typeface="Times New Roman" panose="02020603050405020304" pitchFamily="18" charset="0"/>
              </a:rPr>
              <a:t>加入顶点序列</a:t>
            </a:r>
          </a:p>
          <a:p>
            <a:pPr>
              <a:lnSpc>
                <a:spcPct val="100000"/>
              </a:lnSpc>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if  k == n-1 :</a:t>
            </a:r>
          </a:p>
          <a:p>
            <a:pPr>
              <a:lnSpc>
                <a:spcPct val="100000"/>
              </a:lnSpc>
            </a:pPr>
            <a:r>
              <a:rPr lang="en-US" altLang="zh-CN" sz="2800" dirty="0">
                <a:solidFill>
                  <a:srgbClr val="000000"/>
                </a:solidFill>
                <a:latin typeface="Times New Roman" panose="02020603050405020304" pitchFamily="18" charset="0"/>
              </a:rPr>
              <a:t>        if  E[s][e] == 1 :  </a:t>
            </a:r>
            <a:r>
              <a:rPr lang="en-US" altLang="zh-CN" sz="2800" dirty="0" smtClean="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形成回路</a:t>
            </a:r>
            <a:r>
              <a:rPr lang="en-US" altLang="zh-CN" sz="2800" dirty="0">
                <a:solidFill>
                  <a:srgbClr val="000000"/>
                </a:solidFill>
                <a:latin typeface="Times New Roman" panose="02020603050405020304" pitchFamily="18" charset="0"/>
              </a:rPr>
              <a:t>?</a:t>
            </a:r>
          </a:p>
          <a:p>
            <a:pPr>
              <a:lnSpc>
                <a:spcPct val="100000"/>
              </a:lnSpc>
            </a:pPr>
            <a:r>
              <a:rPr lang="en-US" altLang="zh-CN" sz="2800" dirty="0">
                <a:solidFill>
                  <a:srgbClr val="000000"/>
                </a:solidFill>
                <a:latin typeface="Times New Roman" panose="02020603050405020304" pitchFamily="18" charset="0"/>
              </a:rPr>
              <a:t>            </a:t>
            </a:r>
            <a:r>
              <a:rPr lang="en-US" altLang="zh-CN" sz="2800" dirty="0" err="1">
                <a:solidFill>
                  <a:srgbClr val="000000"/>
                </a:solidFill>
                <a:latin typeface="Times New Roman" panose="02020603050405020304" pitchFamily="18" charset="0"/>
              </a:rPr>
              <a:t>R.append</a:t>
            </a:r>
            <a:r>
              <a:rPr lang="en-US" altLang="zh-CN" sz="2800" dirty="0">
                <a:solidFill>
                  <a:srgbClr val="000000"/>
                </a:solidFill>
                <a:latin typeface="Times New Roman" panose="02020603050405020304" pitchFamily="18" charset="0"/>
              </a:rPr>
              <a:t>(e)           # </a:t>
            </a:r>
            <a:r>
              <a:rPr lang="zh-CN" altLang="en-US" sz="2800" dirty="0">
                <a:solidFill>
                  <a:srgbClr val="000000"/>
                </a:solidFill>
                <a:latin typeface="Times New Roman" panose="02020603050405020304" pitchFamily="18" charset="0"/>
              </a:rPr>
              <a:t>把起点加入顶点序列</a:t>
            </a:r>
          </a:p>
          <a:p>
            <a:pPr>
              <a:lnSpc>
                <a:spcPct val="100000"/>
              </a:lnSpc>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print( 'R=', R )</a:t>
            </a:r>
          </a:p>
          <a:p>
            <a:pPr>
              <a:lnSpc>
                <a:spcPct val="100000"/>
              </a:lnSpc>
            </a:pPr>
            <a:r>
              <a:rPr lang="en-US" altLang="zh-CN" sz="2800" dirty="0" smtClean="0">
                <a:solidFill>
                  <a:srgbClr val="000000"/>
                </a:solidFill>
                <a:latin typeface="Times New Roman" panose="02020603050405020304" pitchFamily="18" charset="0"/>
              </a:rPr>
              <a:t>            return</a:t>
            </a:r>
          </a:p>
          <a:p>
            <a:pPr>
              <a:lnSpc>
                <a:spcPct val="100000"/>
              </a:lnSpc>
            </a:pPr>
            <a:r>
              <a:rPr lang="en-US" altLang="zh-CN" sz="2800" dirty="0" smtClean="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D = Neighbor(E, R, v, n)  # </a:t>
            </a:r>
            <a:r>
              <a:rPr lang="en-US" altLang="zh-CN" sz="2800" dirty="0" smtClean="0">
                <a:solidFill>
                  <a:srgbClr val="000000"/>
                </a:solidFill>
                <a:latin typeface="Times New Roman" panose="02020603050405020304" pitchFamily="18" charset="0"/>
              </a:rPr>
              <a:t>v</a:t>
            </a:r>
            <a:r>
              <a:rPr lang="zh-CN" altLang="en-US" sz="2800" dirty="0" smtClean="0">
                <a:solidFill>
                  <a:srgbClr val="000000"/>
                </a:solidFill>
                <a:latin typeface="Times New Roman" panose="02020603050405020304" pitchFamily="18" charset="0"/>
              </a:rPr>
              <a:t>的未</a:t>
            </a:r>
            <a:r>
              <a:rPr lang="zh-CN" altLang="en-US" sz="2800" dirty="0">
                <a:solidFill>
                  <a:srgbClr val="000000"/>
                </a:solidFill>
                <a:latin typeface="Times New Roman" panose="02020603050405020304" pitchFamily="18" charset="0"/>
              </a:rPr>
              <a:t>被访问过的邻接顶点</a:t>
            </a:r>
          </a:p>
          <a:p>
            <a:pPr>
              <a:lnSpc>
                <a:spcPct val="100000"/>
              </a:lnSpc>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for  </a:t>
            </a:r>
            <a:r>
              <a:rPr lang="en-US" altLang="zh-CN" sz="2800" dirty="0" smtClean="0">
                <a:solidFill>
                  <a:srgbClr val="000000"/>
                </a:solidFill>
                <a:latin typeface="Times New Roman" panose="02020603050405020304" pitchFamily="18" charset="0"/>
              </a:rPr>
              <a:t>d </a:t>
            </a:r>
            <a:r>
              <a:rPr lang="en-US" altLang="zh-CN" sz="2800" dirty="0">
                <a:solidFill>
                  <a:srgbClr val="000000"/>
                </a:solidFill>
                <a:latin typeface="Times New Roman" panose="02020603050405020304" pitchFamily="18" charset="0"/>
              </a:rPr>
              <a:t>in D :</a:t>
            </a:r>
          </a:p>
          <a:p>
            <a:pPr>
              <a:lnSpc>
                <a:spcPct val="100000"/>
              </a:lnSpc>
            </a:pPr>
            <a:r>
              <a:rPr lang="en-US" altLang="zh-CN" sz="2800" dirty="0">
                <a:solidFill>
                  <a:srgbClr val="000000"/>
                </a:solidFill>
                <a:latin typeface="Times New Roman" panose="02020603050405020304" pitchFamily="18" charset="0"/>
              </a:rPr>
              <a:t>        R1 = copy(R)</a:t>
            </a:r>
          </a:p>
          <a:p>
            <a:pPr>
              <a:lnSpc>
                <a:spcPct val="100000"/>
              </a:lnSpc>
            </a:pPr>
            <a:r>
              <a:rPr lang="en-US" altLang="zh-CN" sz="2800" dirty="0">
                <a:solidFill>
                  <a:srgbClr val="000000"/>
                </a:solidFill>
                <a:latin typeface="Times New Roman" panose="02020603050405020304" pitchFamily="18" charset="0"/>
              </a:rPr>
              <a:t>        Hamilton(E, R1, </a:t>
            </a:r>
            <a:r>
              <a:rPr lang="en-US" altLang="zh-CN" sz="2800" dirty="0" smtClean="0">
                <a:solidFill>
                  <a:srgbClr val="000000"/>
                </a:solidFill>
                <a:latin typeface="Times New Roman" panose="02020603050405020304" pitchFamily="18" charset="0"/>
              </a:rPr>
              <a:t>d, </a:t>
            </a:r>
            <a:r>
              <a:rPr lang="en-US" altLang="zh-CN" sz="2800" dirty="0">
                <a:solidFill>
                  <a:srgbClr val="000000"/>
                </a:solidFill>
                <a:latin typeface="Times New Roman" panose="02020603050405020304" pitchFamily="18" charset="0"/>
              </a:rPr>
              <a:t>e, k+1, n)</a:t>
            </a:r>
          </a:p>
          <a:p>
            <a:pPr>
              <a:lnSpc>
                <a:spcPct val="100000"/>
              </a:lnSpc>
            </a:pPr>
            <a:r>
              <a:rPr lang="en-US" altLang="zh-CN" sz="2800" dirty="0">
                <a:solidFill>
                  <a:srgbClr val="000000"/>
                </a:solidFill>
                <a:latin typeface="Times New Roman" panose="02020603050405020304" pitchFamily="18" charset="0"/>
              </a:rPr>
              <a:t>    return</a:t>
            </a:r>
            <a:endParaRPr lang="en-US" altLang="zh-CN" sz="2800" dirty="0" smtClean="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323655"/>
            <a:ext cx="9072500" cy="14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1349375" indent="-1349375">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t>
            </a:r>
            <a:r>
              <a:rPr lang="zh-CN" altLang="en-US" sz="2800" dirty="0" smtClean="0">
                <a:effectLst>
                  <a:outerShdw blurRad="38100" dist="38100" dir="2700000" algn="tl">
                    <a:srgbClr val="C0C0C0"/>
                  </a:outerShdw>
                </a:effectLst>
                <a:latin typeface="Times New Roman" pitchFamily="18" charset="0"/>
              </a:rPr>
              <a:t>参数</a:t>
            </a:r>
            <a:r>
              <a:rPr lang="en-US" altLang="zh-CN" sz="2800" dirty="0" smtClean="0">
                <a:effectLst>
                  <a:outerShdw blurRad="38100" dist="38100" dir="2700000" algn="tl">
                    <a:srgbClr val="C0C0C0"/>
                  </a:outerShdw>
                </a:effectLst>
                <a:latin typeface="Times New Roman" pitchFamily="18" charset="0"/>
              </a:rPr>
              <a:t>】E</a:t>
            </a:r>
            <a:r>
              <a:rPr lang="zh-CN" altLang="en-US" sz="2800" dirty="0">
                <a:effectLst>
                  <a:outerShdw blurRad="38100" dist="38100" dir="2700000" algn="tl">
                    <a:srgbClr val="C0C0C0"/>
                  </a:outerShdw>
                </a:effectLst>
                <a:latin typeface="Times New Roman" pitchFamily="18" charset="0"/>
              </a:rPr>
              <a:t>：邻接矩阵</a:t>
            </a:r>
            <a:r>
              <a:rPr lang="zh-CN" altLang="en-US" sz="2800" dirty="0" smtClean="0">
                <a:effectLst>
                  <a:outerShdw blurRad="38100" dist="38100" dir="2700000" algn="tl">
                    <a:srgbClr val="C0C0C0"/>
                  </a:outerShdw>
                </a:effectLst>
                <a:latin typeface="Times New Roman" pitchFamily="18" charset="0"/>
              </a:rPr>
              <a:t>，</a:t>
            </a:r>
            <a:r>
              <a:rPr lang="en-US" altLang="zh-CN" sz="2800" dirty="0" smtClean="0">
                <a:effectLst>
                  <a:outerShdw blurRad="38100" dist="38100" dir="2700000" algn="tl">
                    <a:srgbClr val="C0C0C0"/>
                  </a:outerShdw>
                </a:effectLst>
                <a:latin typeface="Times New Roman" pitchFamily="18" charset="0"/>
              </a:rPr>
              <a:t>R</a:t>
            </a:r>
            <a:r>
              <a:rPr lang="zh-CN" altLang="en-US" sz="2800" dirty="0">
                <a:effectLst>
                  <a:outerShdw blurRad="38100" dist="38100" dir="2700000" algn="tl">
                    <a:srgbClr val="C0C0C0"/>
                  </a:outerShdw>
                </a:effectLst>
                <a:latin typeface="Times New Roman" pitchFamily="18" charset="0"/>
              </a:rPr>
              <a:t>：选中</a:t>
            </a:r>
            <a:r>
              <a:rPr lang="zh-CN" altLang="en-US" sz="2800" dirty="0" smtClean="0">
                <a:effectLst>
                  <a:outerShdw blurRad="38100" dist="38100" dir="2700000" algn="tl">
                    <a:srgbClr val="C0C0C0"/>
                  </a:outerShdw>
                </a:effectLst>
                <a:latin typeface="Times New Roman" pitchFamily="18" charset="0"/>
              </a:rPr>
              <a:t>的顶点序列，</a:t>
            </a:r>
            <a:r>
              <a:rPr lang="en-US" altLang="zh-CN" sz="2800" dirty="0" smtClean="0">
                <a:effectLst>
                  <a:outerShdw blurRad="38100" dist="38100" dir="2700000" algn="tl">
                    <a:srgbClr val="C0C0C0"/>
                  </a:outerShdw>
                </a:effectLst>
                <a:latin typeface="Times New Roman" pitchFamily="18" charset="0"/>
              </a:rPr>
              <a:t>s</a:t>
            </a:r>
            <a:r>
              <a:rPr lang="zh-CN" altLang="en-US" sz="2800" dirty="0">
                <a:effectLst>
                  <a:outerShdw blurRad="38100" dist="38100" dir="2700000" algn="tl">
                    <a:srgbClr val="C0C0C0"/>
                  </a:outerShdw>
                </a:effectLst>
                <a:latin typeface="Times New Roman" pitchFamily="18" charset="0"/>
              </a:rPr>
              <a:t>：当前顶点，</a:t>
            </a:r>
            <a:r>
              <a:rPr lang="en-US" altLang="zh-CN" sz="2800" dirty="0">
                <a:effectLst>
                  <a:outerShdw blurRad="38100" dist="38100" dir="2700000" algn="tl">
                    <a:srgbClr val="C0C0C0"/>
                  </a:outerShdw>
                </a:effectLst>
                <a:latin typeface="Times New Roman" pitchFamily="18" charset="0"/>
              </a:rPr>
              <a:t>e</a:t>
            </a:r>
            <a:r>
              <a:rPr lang="zh-CN" altLang="en-US" sz="2800" dirty="0">
                <a:effectLst>
                  <a:outerShdw blurRad="38100" dist="38100" dir="2700000" algn="tl">
                    <a:srgbClr val="C0C0C0"/>
                  </a:outerShdw>
                </a:effectLst>
                <a:latin typeface="Times New Roman" pitchFamily="18" charset="0"/>
              </a:rPr>
              <a:t>：终点</a:t>
            </a:r>
            <a:r>
              <a:rPr lang="zh-CN" altLang="en-US" sz="2800" dirty="0" smtClean="0">
                <a:effectLst>
                  <a:outerShdw blurRad="38100" dist="38100" dir="2700000" algn="tl">
                    <a:srgbClr val="C0C0C0"/>
                  </a:outerShdw>
                </a:effectLst>
                <a:latin typeface="Times New Roman" pitchFamily="18" charset="0"/>
              </a:rPr>
              <a:t>，</a:t>
            </a:r>
            <a:r>
              <a:rPr lang="en-US" altLang="zh-CN" sz="2800" dirty="0">
                <a:effectLst>
                  <a:outerShdw blurRad="38100" dist="38100" dir="2700000" algn="tl">
                    <a:srgbClr val="C0C0C0"/>
                  </a:outerShdw>
                </a:effectLst>
                <a:latin typeface="Times New Roman" pitchFamily="18" charset="0"/>
              </a:rPr>
              <a:t>k</a:t>
            </a:r>
            <a:r>
              <a:rPr lang="zh-CN" altLang="en-US" sz="2800" dirty="0" smtClean="0">
                <a:effectLst>
                  <a:outerShdw blurRad="38100" dist="38100" dir="2700000" algn="tl">
                    <a:srgbClr val="C0C0C0"/>
                  </a:outerShdw>
                </a:effectLst>
                <a:latin typeface="Times New Roman" pitchFamily="18" charset="0"/>
              </a:rPr>
              <a:t>：当前顶点数（</a:t>
            </a:r>
            <a:r>
              <a:rPr lang="zh-CN" altLang="en-US" sz="2800" dirty="0">
                <a:effectLst>
                  <a:outerShdw blurRad="38100" dist="38100" dir="2700000" algn="tl">
                    <a:srgbClr val="C0C0C0"/>
                  </a:outerShdw>
                </a:effectLst>
                <a:latin typeface="Times New Roman" pitchFamily="18" charset="0"/>
              </a:rPr>
              <a:t>从</a:t>
            </a:r>
            <a:r>
              <a:rPr lang="en-US" altLang="zh-CN" sz="2800" dirty="0">
                <a:effectLst>
                  <a:outerShdw blurRad="38100" dist="38100" dir="2700000" algn="tl">
                    <a:srgbClr val="C0C0C0"/>
                  </a:outerShdw>
                </a:effectLst>
                <a:latin typeface="Times New Roman" pitchFamily="18" charset="0"/>
              </a:rPr>
              <a:t>0</a:t>
            </a:r>
            <a:r>
              <a:rPr lang="zh-CN" altLang="en-US" sz="2800" dirty="0">
                <a:effectLst>
                  <a:outerShdw blurRad="38100" dist="38100" dir="2700000" algn="tl">
                    <a:srgbClr val="C0C0C0"/>
                  </a:outerShdw>
                </a:effectLst>
                <a:latin typeface="Times New Roman" pitchFamily="18" charset="0"/>
              </a:rPr>
              <a:t>开始</a:t>
            </a:r>
            <a:r>
              <a:rPr lang="zh-CN" altLang="en-US" sz="2800" dirty="0" smtClean="0">
                <a:effectLst>
                  <a:outerShdw blurRad="38100" dist="38100" dir="2700000" algn="tl">
                    <a:srgbClr val="C0C0C0"/>
                  </a:outerShdw>
                </a:effectLst>
                <a:latin typeface="Times New Roman" pitchFamily="18" charset="0"/>
              </a:rPr>
              <a:t>），</a:t>
            </a:r>
            <a:r>
              <a:rPr lang="en-US" altLang="zh-CN" sz="2800" dirty="0" smtClean="0">
                <a:effectLst>
                  <a:outerShdw blurRad="38100" dist="38100" dir="2700000" algn="tl">
                    <a:srgbClr val="C0C0C0"/>
                  </a:outerShdw>
                </a:effectLst>
                <a:latin typeface="Times New Roman" pitchFamily="18" charset="0"/>
              </a:rPr>
              <a:t>n</a:t>
            </a:r>
            <a:r>
              <a:rPr lang="zh-CN" altLang="en-US" sz="2800" dirty="0">
                <a:effectLst>
                  <a:outerShdw blurRad="38100" dist="38100" dir="2700000" algn="tl">
                    <a:srgbClr val="C0C0C0"/>
                  </a:outerShdw>
                </a:effectLst>
                <a:latin typeface="Times New Roman" pitchFamily="18" charset="0"/>
              </a:rPr>
              <a:t>：总顶点</a:t>
            </a:r>
            <a:r>
              <a:rPr lang="zh-CN" altLang="en-US" sz="2800" dirty="0" smtClean="0">
                <a:effectLst>
                  <a:outerShdw blurRad="38100" dist="38100" dir="2700000" algn="tl">
                    <a:srgbClr val="C0C0C0"/>
                  </a:outerShdw>
                </a:effectLst>
                <a:latin typeface="Times New Roman" pitchFamily="18" charset="0"/>
              </a:rPr>
              <a:t>数。</a:t>
            </a:r>
            <a:endParaRPr lang="zh-CN" altLang="en-US" sz="2800" dirty="0">
              <a:effectLst>
                <a:outerShdw blurRad="38100" dist="38100" dir="2700000" algn="tl">
                  <a:srgbClr val="C0C0C0"/>
                </a:outerShdw>
              </a:effectLst>
              <a:latin typeface="Times New Roman" pitchFamily="18" charset="0"/>
            </a:endParaRPr>
          </a:p>
        </p:txBody>
      </p:sp>
      <p:pic>
        <p:nvPicPr>
          <p:cNvPr id="4" name="图片 3"/>
          <p:cNvPicPr>
            <a:picLocks noChangeAspect="1"/>
          </p:cNvPicPr>
          <p:nvPr/>
        </p:nvPicPr>
        <p:blipFill>
          <a:blip r:embed="rId2"/>
          <a:stretch>
            <a:fillRect/>
          </a:stretch>
        </p:blipFill>
        <p:spPr>
          <a:xfrm>
            <a:off x="5067055" y="2888940"/>
            <a:ext cx="3078950" cy="2125145"/>
          </a:xfrm>
          <a:prstGeom prst="rect">
            <a:avLst/>
          </a:prstGeom>
        </p:spPr>
      </p:pic>
      <p:pic>
        <p:nvPicPr>
          <p:cNvPr id="3" name="图片 2"/>
          <p:cNvPicPr>
            <a:picLocks noChangeAspect="1"/>
          </p:cNvPicPr>
          <p:nvPr/>
        </p:nvPicPr>
        <p:blipFill>
          <a:blip r:embed="rId3"/>
          <a:stretch>
            <a:fillRect/>
          </a:stretch>
        </p:blipFill>
        <p:spPr>
          <a:xfrm>
            <a:off x="1466655" y="1723911"/>
            <a:ext cx="3330370" cy="5086177"/>
          </a:xfrm>
          <a:prstGeom prst="rect">
            <a:avLst/>
          </a:prstGeom>
        </p:spPr>
      </p:pic>
    </p:spTree>
    <p:extLst>
      <p:ext uri="{BB962C8B-B14F-4D97-AF65-F5344CB8AC3E}">
        <p14:creationId xmlns:p14="http://schemas.microsoft.com/office/powerpoint/2010/main" val="2100060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1560" y="1628798"/>
            <a:ext cx="4095750" cy="3990975"/>
          </a:xfrm>
          <a:prstGeom prst="rect">
            <a:avLst/>
          </a:prstGeom>
        </p:spPr>
      </p:pic>
      <p:pic>
        <p:nvPicPr>
          <p:cNvPr id="3" name="图片 2"/>
          <p:cNvPicPr>
            <a:picLocks noChangeAspect="1"/>
          </p:cNvPicPr>
          <p:nvPr/>
        </p:nvPicPr>
        <p:blipFill>
          <a:blip r:embed="rId3"/>
          <a:stretch>
            <a:fillRect/>
          </a:stretch>
        </p:blipFill>
        <p:spPr>
          <a:xfrm>
            <a:off x="5562110" y="1628798"/>
            <a:ext cx="3078950" cy="2125145"/>
          </a:xfrm>
          <a:prstGeom prst="rect">
            <a:avLst/>
          </a:prstGeom>
        </p:spPr>
      </p:pic>
    </p:spTree>
    <p:extLst>
      <p:ext uri="{BB962C8B-B14F-4D97-AF65-F5344CB8AC3E}">
        <p14:creationId xmlns:p14="http://schemas.microsoft.com/office/powerpoint/2010/main" val="839956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1510" y="233645"/>
            <a:ext cx="5491163" cy="77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3600" smtClean="0">
                <a:solidFill>
                  <a:srgbClr val="FF0000"/>
                </a:solidFill>
                <a:effectLst>
                  <a:outerShdw blurRad="38100" dist="38100" dir="2700000" algn="tl">
                    <a:srgbClr val="C0C0C0"/>
                  </a:outerShdw>
                </a:effectLst>
                <a:latin typeface="Times New Roman" pitchFamily="18" charset="0"/>
              </a:rPr>
              <a:t>Hamilton</a:t>
            </a:r>
            <a:r>
              <a:rPr lang="zh-CN" altLang="en-US" sz="3600" smtClean="0">
                <a:solidFill>
                  <a:srgbClr val="FF0000"/>
                </a:solidFill>
                <a:effectLst>
                  <a:outerShdw blurRad="38100" dist="38100" dir="2700000" algn="tl">
                    <a:srgbClr val="C0C0C0"/>
                  </a:outerShdw>
                </a:effectLst>
                <a:latin typeface="Times New Roman" pitchFamily="18" charset="0"/>
              </a:rPr>
              <a:t>最短回路</a:t>
            </a:r>
            <a:endParaRPr lang="zh-CN" altLang="en-US" sz="3600" dirty="0">
              <a:solidFill>
                <a:srgbClr val="FF0000"/>
              </a:solidFill>
              <a:effectLst>
                <a:outerShdw blurRad="38100" dist="38100" dir="2700000" algn="tl">
                  <a:srgbClr val="C0C0C0"/>
                </a:outerShdw>
              </a:effectLst>
              <a:latin typeface="Times New Roman" pitchFamily="18" charset="0"/>
            </a:endParaRPr>
          </a:p>
        </p:txBody>
      </p:sp>
      <p:sp>
        <p:nvSpPr>
          <p:cNvPr id="3" name="Text Box 2"/>
          <p:cNvSpPr txBox="1">
            <a:spLocks noChangeArrowheads="1"/>
          </p:cNvSpPr>
          <p:nvPr/>
        </p:nvSpPr>
        <p:spPr bwMode="auto">
          <a:xfrm>
            <a:off x="161510" y="1448780"/>
            <a:ext cx="4771225" cy="282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一、图的表示（邻接矩阵）</a:t>
            </a:r>
            <a:endParaRPr lang="en-US" altLang="zh-CN" sz="2800" dirty="0" smtClean="0">
              <a:effectLst>
                <a:outerShdw blurRad="38100" dist="38100" dir="2700000" algn="tl">
                  <a:srgbClr val="C0C0C0"/>
                </a:outerShdw>
              </a:effectLst>
              <a:latin typeface="Times New Roman" pitchFamily="18" charset="0"/>
            </a:endParaRPr>
          </a:p>
          <a:p>
            <a:pPr marL="0" lvl="0" indent="0" eaLnBrk="1" fontAlgn="auto" hangingPunct="1">
              <a:lnSpc>
                <a:spcPct val="100000"/>
              </a:lnSpc>
              <a:spcBef>
                <a:spcPts val="0"/>
              </a:spcBef>
              <a:spcAft>
                <a:spcPts val="0"/>
              </a:spcAft>
            </a:pPr>
            <a:r>
              <a:rPr lang="en-US" altLang="zh-CN" sz="36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E </a:t>
            </a:r>
            <a:r>
              <a:rPr lang="pt-BR" altLang="zh-CN" sz="2800" dirty="0">
                <a:solidFill>
                  <a:prstClr val="black"/>
                </a:solidFill>
                <a:latin typeface="Times New Roman" pitchFamily="18" charset="0"/>
                <a:ea typeface="宋体" panose="02010600030101010101" pitchFamily="2" charset="-122"/>
                <a:cs typeface="Times New Roman" pitchFamily="18" charset="0"/>
              </a:rPr>
              <a:t>= [[ 0, 3,∞, 8, 9 ],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a:solidFill>
                  <a:prstClr val="black"/>
                </a:solidFill>
                <a:latin typeface="Times New Roman" pitchFamily="18" charset="0"/>
                <a:ea typeface="宋体" panose="02010600030101010101" pitchFamily="2" charset="-122"/>
                <a:cs typeface="Times New Roman" pitchFamily="18" charset="0"/>
              </a:rPr>
              <a:t>[ 3, 0, 3,10, 5 ],</a:t>
            </a:r>
          </a:p>
          <a:p>
            <a:pPr marL="0" lvl="0" indent="0" eaLnBrk="1" fontAlgn="auto" hangingPunct="1">
              <a:lnSpc>
                <a:spcPct val="100000"/>
              </a:lnSpc>
              <a:spcBef>
                <a:spcPts val="0"/>
              </a:spcBef>
              <a:spcAft>
                <a:spcPts val="0"/>
              </a:spcAft>
            </a:pPr>
            <a:r>
              <a:rPr lang="pt-BR" altLang="zh-CN" sz="28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a:solidFill>
                  <a:prstClr val="black"/>
                </a:solidFill>
                <a:latin typeface="Times New Roman" pitchFamily="18" charset="0"/>
                <a:ea typeface="宋体" panose="02010600030101010101" pitchFamily="2" charset="-122"/>
                <a:cs typeface="Times New Roman" pitchFamily="18" charset="0"/>
              </a:rPr>
              <a:t>[∞, 3, 0, 4, 3 ],</a:t>
            </a:r>
          </a:p>
          <a:p>
            <a:pPr marL="0" lvl="0" indent="0" eaLnBrk="1" fontAlgn="auto" hangingPunct="1">
              <a:lnSpc>
                <a:spcPct val="100000"/>
              </a:lnSpc>
              <a:spcBef>
                <a:spcPts val="0"/>
              </a:spcBef>
              <a:spcAft>
                <a:spcPts val="0"/>
              </a:spcAft>
            </a:pPr>
            <a:r>
              <a:rPr lang="pt-BR" altLang="zh-CN" sz="2800" dirty="0">
                <a:solidFill>
                  <a:prstClr val="black"/>
                </a:solidFill>
                <a:latin typeface="Times New Roman" pitchFamily="18" charset="0"/>
                <a:ea typeface="宋体" panose="02010600030101010101" pitchFamily="2" charset="-122"/>
                <a:cs typeface="Times New Roman" pitchFamily="18" charset="0"/>
              </a:rPr>
              <a:t>	</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a:solidFill>
                  <a:prstClr val="black"/>
                </a:solidFill>
                <a:latin typeface="Times New Roman" pitchFamily="18" charset="0"/>
                <a:ea typeface="宋体" panose="02010600030101010101" pitchFamily="2" charset="-122"/>
                <a:cs typeface="Times New Roman" pitchFamily="18" charset="0"/>
              </a:rPr>
              <a:t>[ 8,10, 4, 0,20 ],</a:t>
            </a:r>
          </a:p>
          <a:p>
            <a:pPr marL="0" lvl="0" indent="0" eaLnBrk="1" fontAlgn="auto" hangingPunct="1">
              <a:lnSpc>
                <a:spcPct val="100000"/>
              </a:lnSpc>
              <a:spcBef>
                <a:spcPts val="0"/>
              </a:spcBef>
              <a:spcAft>
                <a:spcPts val="0"/>
              </a:spcAft>
            </a:pPr>
            <a:r>
              <a:rPr lang="pt-BR" altLang="zh-CN" sz="2800" dirty="0" smtClean="0">
                <a:solidFill>
                  <a:prstClr val="black"/>
                </a:solidFill>
                <a:latin typeface="Times New Roman" pitchFamily="18" charset="0"/>
                <a:ea typeface="宋体" panose="02010600030101010101" pitchFamily="2" charset="-122"/>
                <a:cs typeface="Times New Roman" pitchFamily="18" charset="0"/>
              </a:rPr>
              <a:t>            </a:t>
            </a:r>
            <a:r>
              <a:rPr lang="pt-BR" altLang="zh-CN" sz="2800" dirty="0">
                <a:solidFill>
                  <a:prstClr val="black"/>
                </a:solidFill>
                <a:latin typeface="Times New Roman" pitchFamily="18" charset="0"/>
                <a:ea typeface="宋体" panose="02010600030101010101" pitchFamily="2" charset="-122"/>
                <a:cs typeface="Times New Roman" pitchFamily="18" charset="0"/>
              </a:rPr>
              <a:t>[ 9, 5, 3,20, 0 ]]</a:t>
            </a:r>
          </a:p>
        </p:txBody>
      </p:sp>
      <p:pic>
        <p:nvPicPr>
          <p:cNvPr id="5" name="图片 4"/>
          <p:cNvPicPr>
            <a:picLocks noChangeAspect="1"/>
          </p:cNvPicPr>
          <p:nvPr/>
        </p:nvPicPr>
        <p:blipFill>
          <a:blip r:embed="rId2"/>
          <a:stretch>
            <a:fillRect/>
          </a:stretch>
        </p:blipFill>
        <p:spPr>
          <a:xfrm>
            <a:off x="5337085" y="2051938"/>
            <a:ext cx="3295650" cy="2219325"/>
          </a:xfrm>
          <a:prstGeom prst="rect">
            <a:avLst/>
          </a:prstGeom>
        </p:spPr>
      </p:pic>
      <p:sp>
        <p:nvSpPr>
          <p:cNvPr id="6" name="Text Box 2"/>
          <p:cNvSpPr txBox="1">
            <a:spLocks noChangeArrowheads="1"/>
          </p:cNvSpPr>
          <p:nvPr/>
        </p:nvSpPr>
        <p:spPr bwMode="auto">
          <a:xfrm>
            <a:off x="161510" y="4703252"/>
            <a:ext cx="8730970"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gn="just">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可以用一个很大的数（比如</a:t>
            </a:r>
            <a:r>
              <a:rPr lang="en-US" altLang="zh-CN" sz="2800" dirty="0" smtClean="0">
                <a:effectLst>
                  <a:outerShdw blurRad="38100" dist="38100" dir="2700000" algn="tl">
                    <a:srgbClr val="C0C0C0"/>
                  </a:outerShdw>
                </a:effectLst>
                <a:latin typeface="Times New Roman" pitchFamily="18" charset="0"/>
              </a:rPr>
              <a:t>99</a:t>
            </a:r>
            <a:r>
              <a:rPr lang="zh-CN" altLang="en-US" sz="2800" dirty="0" smtClean="0">
                <a:effectLst>
                  <a:outerShdw blurRad="38100" dist="38100" dir="2700000" algn="tl">
                    <a:srgbClr val="C0C0C0"/>
                  </a:outerShdw>
                </a:effectLst>
                <a:latin typeface="Times New Roman" pitchFamily="18" charset="0"/>
              </a:rPr>
              <a:t>）来表示</a:t>
            </a:r>
            <a:r>
              <a:rPr lang="pt-BR" altLang="zh-CN" sz="2800" dirty="0" smtClean="0">
                <a:solidFill>
                  <a:prstClr val="black"/>
                </a:solidFill>
                <a:latin typeface="Times New Roman" pitchFamily="18" charset="0"/>
                <a:ea typeface="宋体" panose="02010600030101010101" pitchFamily="2" charset="-122"/>
                <a:cs typeface="Times New Roman" pitchFamily="18" charset="0"/>
              </a:rPr>
              <a:t>∞</a:t>
            </a:r>
            <a:r>
              <a:rPr lang="zh-CN" altLang="en-US" sz="2800" dirty="0" smtClean="0">
                <a:solidFill>
                  <a:prstClr val="black"/>
                </a:solidFill>
                <a:latin typeface="Times New Roman" pitchFamily="18" charset="0"/>
                <a:ea typeface="宋体" panose="02010600030101010101" pitchFamily="2" charset="-122"/>
                <a:cs typeface="Times New Roman" pitchFamily="18" charset="0"/>
              </a:rPr>
              <a:t>。</a:t>
            </a:r>
            <a:endParaRPr lang="zh-CN" altLang="en-US" sz="2800" dirty="0" smtClean="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96525" y="413665"/>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二、找当前顶点的所有未被访问的邻接顶点</a:t>
            </a:r>
          </a:p>
        </p:txBody>
      </p:sp>
      <p:sp>
        <p:nvSpPr>
          <p:cNvPr id="3" name="Text Box 9"/>
          <p:cNvSpPr txBox="1">
            <a:spLocks noChangeArrowheads="1"/>
          </p:cNvSpPr>
          <p:nvPr/>
        </p:nvSpPr>
        <p:spPr bwMode="auto">
          <a:xfrm>
            <a:off x="0" y="1178750"/>
            <a:ext cx="9144000" cy="1837598"/>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800" dirty="0" err="1">
                <a:solidFill>
                  <a:srgbClr val="000000"/>
                </a:solidFill>
                <a:latin typeface="Times New Roman" panose="02020603050405020304" pitchFamily="18" charset="0"/>
              </a:rPr>
              <a:t>def</a:t>
            </a:r>
            <a:r>
              <a:rPr lang="en-US" altLang="zh-CN" sz="2800" dirty="0">
                <a:solidFill>
                  <a:srgbClr val="000000"/>
                </a:solidFill>
                <a:latin typeface="Times New Roman" panose="02020603050405020304" pitchFamily="18" charset="0"/>
              </a:rPr>
              <a:t>  Neighbor(E, R, v, n):</a:t>
            </a:r>
          </a:p>
          <a:p>
            <a:pPr>
              <a:lnSpc>
                <a:spcPct val="100000"/>
              </a:lnSpc>
            </a:pPr>
            <a:r>
              <a:rPr lang="en-US" altLang="zh-CN" sz="2800" dirty="0">
                <a:solidFill>
                  <a:srgbClr val="000000"/>
                </a:solidFill>
                <a:latin typeface="Times New Roman" panose="02020603050405020304" pitchFamily="18" charset="0"/>
              </a:rPr>
              <a:t>    # </a:t>
            </a:r>
            <a:r>
              <a:rPr lang="zh-CN" altLang="en-US" sz="2800" dirty="0">
                <a:solidFill>
                  <a:srgbClr val="000000"/>
                </a:solidFill>
                <a:latin typeface="Times New Roman" panose="02020603050405020304" pitchFamily="18" charset="0"/>
              </a:rPr>
              <a:t>找出与</a:t>
            </a:r>
            <a:r>
              <a:rPr lang="en-US" altLang="zh-CN" sz="2800" dirty="0">
                <a:solidFill>
                  <a:srgbClr val="000000"/>
                </a:solidFill>
                <a:latin typeface="Times New Roman" panose="02020603050405020304" pitchFamily="18" charset="0"/>
              </a:rPr>
              <a:t>v</a:t>
            </a:r>
            <a:r>
              <a:rPr lang="zh-CN" altLang="en-US" sz="2800" dirty="0">
                <a:solidFill>
                  <a:srgbClr val="000000"/>
                </a:solidFill>
                <a:latin typeface="Times New Roman" panose="02020603050405020304" pitchFamily="18" charset="0"/>
              </a:rPr>
              <a:t>连接的未被访问过的顶点</a:t>
            </a:r>
          </a:p>
          <a:p>
            <a:pPr>
              <a:lnSpc>
                <a:spcPct val="100000"/>
              </a:lnSpc>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return [d for d in [</a:t>
            </a:r>
            <a:r>
              <a:rPr lang="en-US" altLang="zh-CN" sz="2800" dirty="0" err="1">
                <a:solidFill>
                  <a:srgbClr val="000000"/>
                </a:solidFill>
                <a:latin typeface="Times New Roman" panose="02020603050405020304" pitchFamily="18" charset="0"/>
              </a:rPr>
              <a:t>i</a:t>
            </a:r>
            <a:r>
              <a:rPr lang="en-US" altLang="zh-CN" sz="2800" dirty="0">
                <a:solidFill>
                  <a:srgbClr val="000000"/>
                </a:solidFill>
                <a:latin typeface="Times New Roman" panose="02020603050405020304" pitchFamily="18" charset="0"/>
              </a:rPr>
              <a:t> for </a:t>
            </a:r>
            <a:r>
              <a:rPr lang="en-US" altLang="zh-CN" sz="2800" dirty="0" err="1">
                <a:solidFill>
                  <a:srgbClr val="000000"/>
                </a:solidFill>
                <a:latin typeface="Times New Roman" panose="02020603050405020304" pitchFamily="18" charset="0"/>
              </a:rPr>
              <a:t>i</a:t>
            </a:r>
            <a:r>
              <a:rPr lang="en-US" altLang="zh-CN" sz="2800" dirty="0">
                <a:solidFill>
                  <a:srgbClr val="000000"/>
                </a:solidFill>
                <a:latin typeface="Times New Roman" panose="02020603050405020304" pitchFamily="18" charset="0"/>
              </a:rPr>
              <a:t> in range(n)] \</a:t>
            </a:r>
          </a:p>
          <a:p>
            <a:pPr>
              <a:lnSpc>
                <a:spcPct val="100000"/>
              </a:lnSpc>
            </a:pPr>
            <a:r>
              <a:rPr lang="en-US" altLang="zh-CN" sz="2800" dirty="0">
                <a:solidFill>
                  <a:srgbClr val="000000"/>
                </a:solidFill>
                <a:latin typeface="Times New Roman" panose="02020603050405020304" pitchFamily="18" charset="0"/>
              </a:rPr>
              <a:t>            if  E[v][d] &lt; 99 and d not in R]</a:t>
            </a:r>
            <a:endParaRPr lang="en-US" altLang="zh-CN" sz="2800" dirty="0" smtClean="0">
              <a:solidFill>
                <a:srgbClr val="000000"/>
              </a:solidFill>
              <a:latin typeface="Times New Roman" panose="02020603050405020304" pitchFamily="18" charset="0"/>
            </a:endParaRPr>
          </a:p>
        </p:txBody>
      </p:sp>
      <p:sp>
        <p:nvSpPr>
          <p:cNvPr id="4" name="Text Box 2"/>
          <p:cNvSpPr txBox="1">
            <a:spLocks noChangeArrowheads="1"/>
          </p:cNvSpPr>
          <p:nvPr/>
        </p:nvSpPr>
        <p:spPr bwMode="auto">
          <a:xfrm>
            <a:off x="0" y="3236497"/>
            <a:ext cx="898249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1347788" indent="-1347788">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t>
            </a:r>
            <a:r>
              <a:rPr lang="zh-CN" altLang="en-US" sz="2800" dirty="0" smtClean="0">
                <a:effectLst>
                  <a:outerShdw blurRad="38100" dist="38100" dir="2700000" algn="tl">
                    <a:srgbClr val="C0C0C0"/>
                  </a:outerShdw>
                </a:effectLst>
                <a:latin typeface="Times New Roman" pitchFamily="18" charset="0"/>
              </a:rPr>
              <a:t>参数</a:t>
            </a:r>
            <a:r>
              <a:rPr lang="en-US" altLang="zh-CN" sz="2800" dirty="0" smtClean="0">
                <a:effectLst>
                  <a:outerShdw blurRad="38100" dist="38100" dir="2700000" algn="tl">
                    <a:srgbClr val="C0C0C0"/>
                  </a:outerShdw>
                </a:effectLst>
                <a:latin typeface="Times New Roman" pitchFamily="18" charset="0"/>
              </a:rPr>
              <a:t>】E</a:t>
            </a:r>
            <a:r>
              <a:rPr lang="zh-CN" altLang="en-US" sz="2800" dirty="0" smtClean="0">
                <a:effectLst>
                  <a:outerShdw blurRad="38100" dist="38100" dir="2700000" algn="tl">
                    <a:srgbClr val="C0C0C0"/>
                  </a:outerShdw>
                </a:effectLst>
                <a:latin typeface="Times New Roman" pitchFamily="18" charset="0"/>
              </a:rPr>
              <a:t>：邻接矩阵，</a:t>
            </a:r>
            <a:r>
              <a:rPr lang="en-US" altLang="zh-CN" sz="2800" dirty="0" smtClean="0">
                <a:effectLst>
                  <a:outerShdw blurRad="38100" dist="38100" dir="2700000" algn="tl">
                    <a:srgbClr val="C0C0C0"/>
                  </a:outerShdw>
                </a:effectLst>
                <a:latin typeface="Times New Roman" pitchFamily="18" charset="0"/>
              </a:rPr>
              <a:t>R</a:t>
            </a:r>
            <a:r>
              <a:rPr lang="zh-CN" altLang="en-US" sz="2800" dirty="0">
                <a:effectLst>
                  <a:outerShdw blurRad="38100" dist="38100" dir="2700000" algn="tl">
                    <a:srgbClr val="C0C0C0"/>
                  </a:outerShdw>
                </a:effectLst>
                <a:latin typeface="Times New Roman" pitchFamily="18" charset="0"/>
              </a:rPr>
              <a:t>：走过的顶点，</a:t>
            </a:r>
            <a:r>
              <a:rPr lang="en-US" altLang="zh-CN" sz="2800" dirty="0" smtClean="0">
                <a:effectLst>
                  <a:outerShdw blurRad="38100" dist="38100" dir="2700000" algn="tl">
                    <a:srgbClr val="C0C0C0"/>
                  </a:outerShdw>
                </a:effectLst>
                <a:latin typeface="Times New Roman" pitchFamily="18" charset="0"/>
              </a:rPr>
              <a:t>v</a:t>
            </a:r>
            <a:r>
              <a:rPr lang="zh-CN" altLang="en-US" sz="2800" dirty="0" smtClean="0">
                <a:effectLst>
                  <a:outerShdw blurRad="38100" dist="38100" dir="2700000" algn="tl">
                    <a:srgbClr val="C0C0C0"/>
                  </a:outerShdw>
                </a:effectLst>
                <a:latin typeface="Times New Roman" pitchFamily="18" charset="0"/>
              </a:rPr>
              <a:t>：当前顶点，</a:t>
            </a:r>
            <a:r>
              <a:rPr lang="en-US" altLang="zh-CN" sz="2800" dirty="0" smtClean="0">
                <a:effectLst>
                  <a:outerShdw blurRad="38100" dist="38100" dir="2700000" algn="tl">
                    <a:srgbClr val="C0C0C0"/>
                  </a:outerShdw>
                </a:effectLst>
                <a:latin typeface="Times New Roman" pitchFamily="18" charset="0"/>
              </a:rPr>
              <a:t>n</a:t>
            </a:r>
            <a:r>
              <a:rPr lang="zh-CN" altLang="en-US" sz="2800" dirty="0" smtClean="0">
                <a:effectLst>
                  <a:outerShdw blurRad="38100" dist="38100" dir="2700000" algn="tl">
                    <a:srgbClr val="C0C0C0"/>
                  </a:outerShdw>
                </a:effectLst>
                <a:latin typeface="Times New Roman" pitchFamily="18" charset="0"/>
              </a:rPr>
              <a:t>：总的顶点数</a:t>
            </a:r>
          </a:p>
        </p:txBody>
      </p:sp>
      <p:sp>
        <p:nvSpPr>
          <p:cNvPr id="5" name="Text Box 2"/>
          <p:cNvSpPr txBox="1">
            <a:spLocks noChangeArrowheads="1"/>
          </p:cNvSpPr>
          <p:nvPr/>
        </p:nvSpPr>
        <p:spPr bwMode="auto">
          <a:xfrm>
            <a:off x="260557" y="4554125"/>
            <a:ext cx="8461375" cy="14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0" indent="720725">
              <a:lnSpc>
                <a:spcPct val="100000"/>
              </a:lnSpc>
              <a:spcBef>
                <a:spcPct val="30000"/>
              </a:spcBef>
              <a:defRPr/>
            </a:pPr>
            <a:r>
              <a:rPr lang="zh-CN" altLang="en-US" sz="2800" smtClean="0">
                <a:effectLst>
                  <a:outerShdw blurRad="38100" dist="38100" dir="2700000" algn="tl">
                    <a:srgbClr val="C0C0C0"/>
                  </a:outerShdw>
                </a:effectLst>
                <a:latin typeface="Times New Roman" pitchFamily="18" charset="0"/>
              </a:rPr>
              <a:t>找当前</a:t>
            </a:r>
            <a:r>
              <a:rPr lang="zh-CN" altLang="en-US" sz="2800" dirty="0" smtClean="0">
                <a:effectLst>
                  <a:outerShdw blurRad="38100" dist="38100" dir="2700000" algn="tl">
                    <a:srgbClr val="C0C0C0"/>
                  </a:outerShdw>
                </a:effectLst>
                <a:latin typeface="Times New Roman" pitchFamily="18" charset="0"/>
              </a:rPr>
              <a:t>顶点的所有未被访问的</a:t>
            </a:r>
            <a:r>
              <a:rPr lang="zh-CN" altLang="en-US" sz="2800" smtClean="0">
                <a:effectLst>
                  <a:outerShdw blurRad="38100" dist="38100" dir="2700000" algn="tl">
                    <a:srgbClr val="C0C0C0"/>
                  </a:outerShdw>
                </a:effectLst>
                <a:latin typeface="Times New Roman" pitchFamily="18" charset="0"/>
              </a:rPr>
              <a:t>邻接</a:t>
            </a:r>
            <a:r>
              <a:rPr lang="zh-CN" altLang="en-US" sz="2800" smtClean="0">
                <a:effectLst>
                  <a:outerShdw blurRad="38100" dist="38100" dir="2700000" algn="tl">
                    <a:srgbClr val="C0C0C0"/>
                  </a:outerShdw>
                </a:effectLst>
                <a:latin typeface="Times New Roman" pitchFamily="18" charset="0"/>
              </a:rPr>
              <a:t>顶点时，将没有邻接关系的顶点排除在外，这体现了约束条件，所以这一操作起到了剪枝的作用</a:t>
            </a:r>
            <a:endParaRPr lang="zh-CN" altLang="en-US" sz="2800" dirty="0" smtClean="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515" y="278650"/>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三、计算路径长度</a:t>
            </a:r>
          </a:p>
        </p:txBody>
      </p:sp>
      <p:sp>
        <p:nvSpPr>
          <p:cNvPr id="3" name="Text Box 9"/>
          <p:cNvSpPr txBox="1">
            <a:spLocks noChangeArrowheads="1"/>
          </p:cNvSpPr>
          <p:nvPr/>
        </p:nvSpPr>
        <p:spPr bwMode="auto">
          <a:xfrm>
            <a:off x="0" y="1070505"/>
            <a:ext cx="9144000" cy="226848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pt-BR" altLang="zh-CN" sz="2800">
                <a:solidFill>
                  <a:srgbClr val="000000"/>
                </a:solidFill>
                <a:latin typeface="Times New Roman" panose="02020603050405020304" pitchFamily="18" charset="0"/>
              </a:rPr>
              <a:t>def  routeLength(E, R, m):</a:t>
            </a:r>
          </a:p>
          <a:p>
            <a:pPr>
              <a:lnSpc>
                <a:spcPct val="100000"/>
              </a:lnSpc>
            </a:pPr>
            <a:r>
              <a:rPr lang="pt-BR" altLang="zh-CN" sz="2800">
                <a:solidFill>
                  <a:srgbClr val="000000"/>
                </a:solidFill>
                <a:latin typeface="Times New Roman" panose="02020603050405020304" pitchFamily="18" charset="0"/>
              </a:rPr>
              <a:t>    s = 0</a:t>
            </a:r>
          </a:p>
          <a:p>
            <a:pPr>
              <a:lnSpc>
                <a:spcPct val="100000"/>
              </a:lnSpc>
            </a:pPr>
            <a:r>
              <a:rPr lang="pt-BR" altLang="zh-CN" sz="2800">
                <a:solidFill>
                  <a:srgbClr val="000000"/>
                </a:solidFill>
                <a:latin typeface="Times New Roman" panose="02020603050405020304" pitchFamily="18" charset="0"/>
              </a:rPr>
              <a:t>    for i in range(m):</a:t>
            </a:r>
          </a:p>
          <a:p>
            <a:pPr>
              <a:lnSpc>
                <a:spcPct val="100000"/>
              </a:lnSpc>
            </a:pPr>
            <a:r>
              <a:rPr lang="pt-BR" altLang="zh-CN" sz="2800">
                <a:solidFill>
                  <a:srgbClr val="000000"/>
                </a:solidFill>
                <a:latin typeface="Times New Roman" panose="02020603050405020304" pitchFamily="18" charset="0"/>
              </a:rPr>
              <a:t>        s = s + E[R[i]][R[i+1]]</a:t>
            </a:r>
          </a:p>
          <a:p>
            <a:pPr>
              <a:lnSpc>
                <a:spcPct val="100000"/>
              </a:lnSpc>
            </a:pPr>
            <a:r>
              <a:rPr lang="pt-BR" altLang="zh-CN" sz="2800">
                <a:solidFill>
                  <a:srgbClr val="000000"/>
                </a:solidFill>
                <a:latin typeface="Times New Roman" panose="02020603050405020304" pitchFamily="18" charset="0"/>
              </a:rPr>
              <a:t>    return s</a:t>
            </a:r>
            <a:endParaRPr lang="en-US" altLang="zh-CN" sz="2800" smtClean="0">
              <a:solidFill>
                <a:srgbClr val="000000"/>
              </a:solidFill>
              <a:latin typeface="Times New Roman" panose="02020603050405020304" pitchFamily="18" charset="0"/>
            </a:endParaRPr>
          </a:p>
        </p:txBody>
      </p:sp>
      <p:sp>
        <p:nvSpPr>
          <p:cNvPr id="4" name="Text Box 2"/>
          <p:cNvSpPr txBox="1">
            <a:spLocks noChangeArrowheads="1"/>
          </p:cNvSpPr>
          <p:nvPr/>
        </p:nvSpPr>
        <p:spPr bwMode="auto">
          <a:xfrm>
            <a:off x="4209" y="3623307"/>
            <a:ext cx="8865985"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en-US" altLang="zh-CN" sz="2800" dirty="0" smtClean="0">
                <a:effectLst>
                  <a:outerShdw blurRad="38100" dist="38100" dir="2700000" algn="tl">
                    <a:srgbClr val="C0C0C0"/>
                  </a:outerShdw>
                </a:effectLst>
                <a:latin typeface="Times New Roman" pitchFamily="18" charset="0"/>
              </a:rPr>
              <a:t>【</a:t>
            </a:r>
            <a:r>
              <a:rPr lang="zh-CN" altLang="en-US" sz="2800" dirty="0" smtClean="0">
                <a:effectLst>
                  <a:outerShdw blurRad="38100" dist="38100" dir="2700000" algn="tl">
                    <a:srgbClr val="C0C0C0"/>
                  </a:outerShdw>
                </a:effectLst>
                <a:latin typeface="Times New Roman" pitchFamily="18" charset="0"/>
              </a:rPr>
              <a:t>参数</a:t>
            </a:r>
            <a:r>
              <a:rPr lang="en-US" altLang="zh-CN" sz="2800" dirty="0" smtClean="0">
                <a:effectLst>
                  <a:outerShdw blurRad="38100" dist="38100" dir="2700000" algn="tl">
                    <a:srgbClr val="C0C0C0"/>
                  </a:outerShdw>
                </a:effectLst>
                <a:latin typeface="Times New Roman" pitchFamily="18" charset="0"/>
              </a:rPr>
              <a:t>】E</a:t>
            </a:r>
            <a:r>
              <a:rPr lang="zh-CN" altLang="en-US" sz="2800" dirty="0" smtClean="0">
                <a:effectLst>
                  <a:outerShdw blurRad="38100" dist="38100" dir="2700000" algn="tl">
                    <a:srgbClr val="C0C0C0"/>
                  </a:outerShdw>
                </a:effectLst>
                <a:latin typeface="Times New Roman" pitchFamily="18" charset="0"/>
              </a:rPr>
              <a:t>：邻接矩阵，</a:t>
            </a:r>
            <a:r>
              <a:rPr lang="en-US" altLang="zh-CN" sz="2800" dirty="0" smtClean="0">
                <a:effectLst>
                  <a:outerShdw blurRad="38100" dist="38100" dir="2700000" algn="tl">
                    <a:srgbClr val="C0C0C0"/>
                  </a:outerShdw>
                </a:effectLst>
                <a:latin typeface="Times New Roman" pitchFamily="18" charset="0"/>
              </a:rPr>
              <a:t>R</a:t>
            </a:r>
            <a:r>
              <a:rPr lang="zh-CN" altLang="en-US" sz="2800" dirty="0" smtClean="0">
                <a:effectLst>
                  <a:outerShdw blurRad="38100" dist="38100" dir="2700000" algn="tl">
                    <a:srgbClr val="C0C0C0"/>
                  </a:outerShdw>
                </a:effectLst>
                <a:latin typeface="Times New Roman" pitchFamily="18" charset="0"/>
              </a:rPr>
              <a:t>：表示路径的顶点列表，</a:t>
            </a:r>
            <a:r>
              <a:rPr lang="en-US" altLang="zh-CN" sz="2800" dirty="0" smtClean="0">
                <a:effectLst>
                  <a:outerShdw blurRad="38100" dist="38100" dir="2700000" algn="tl">
                    <a:srgbClr val="C0C0C0"/>
                  </a:outerShdw>
                </a:effectLst>
                <a:latin typeface="Times New Roman" pitchFamily="18" charset="0"/>
              </a:rPr>
              <a:t>m</a:t>
            </a:r>
            <a:r>
              <a:rPr lang="zh-CN" altLang="en-US" sz="2800" dirty="0" smtClean="0">
                <a:effectLst>
                  <a:outerShdw blurRad="38100" dist="38100" dir="2700000" algn="tl">
                    <a:srgbClr val="C0C0C0"/>
                  </a:outerShdw>
                </a:effectLst>
                <a:latin typeface="Times New Roman" pitchFamily="18" charset="0"/>
              </a:rPr>
              <a:t>：顶点数量</a:t>
            </a:r>
          </a:p>
        </p:txBody>
      </p:sp>
      <p:sp>
        <p:nvSpPr>
          <p:cNvPr id="6" name="Text Box 2"/>
          <p:cNvSpPr txBox="1">
            <a:spLocks noChangeArrowheads="1"/>
          </p:cNvSpPr>
          <p:nvPr/>
        </p:nvSpPr>
        <p:spPr bwMode="auto">
          <a:xfrm>
            <a:off x="0" y="5004175"/>
            <a:ext cx="8865985" cy="110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smtClean="0">
                <a:effectLst>
                  <a:outerShdw blurRad="38100" dist="38100" dir="2700000" algn="tl">
                    <a:srgbClr val="C0C0C0"/>
                  </a:outerShdw>
                </a:effectLst>
                <a:latin typeface="Times New Roman" pitchFamily="18" charset="0"/>
              </a:rPr>
              <a:t>用列表</a:t>
            </a:r>
            <a:r>
              <a:rPr lang="en-US" altLang="zh-CN" sz="2800" smtClean="0">
                <a:effectLst>
                  <a:outerShdw blurRad="38100" dist="38100" dir="2700000" algn="tl">
                    <a:srgbClr val="C0C0C0"/>
                  </a:outerShdw>
                </a:effectLst>
                <a:latin typeface="Times New Roman" pitchFamily="18" charset="0"/>
              </a:rPr>
              <a:t>M</a:t>
            </a:r>
            <a:r>
              <a:rPr lang="zh-CN" altLang="en-US" sz="2800" smtClean="0">
                <a:effectLst>
                  <a:outerShdw blurRad="38100" dist="38100" dir="2700000" algn="tl">
                    <a:srgbClr val="C0C0C0"/>
                  </a:outerShdw>
                </a:effectLst>
                <a:latin typeface="Times New Roman" pitchFamily="18" charset="0"/>
              </a:rPr>
              <a:t>记录当前求得的最短路径，格式为：</a:t>
            </a:r>
            <a:endParaRPr lang="en-US" altLang="zh-CN" sz="2800" smtClean="0">
              <a:effectLst>
                <a:outerShdw blurRad="38100" dist="38100" dir="2700000" algn="tl">
                  <a:srgbClr val="C0C0C0"/>
                </a:outerShdw>
              </a:effectLst>
              <a:latin typeface="Times New Roman" pitchFamily="18" charset="0"/>
            </a:endParaRPr>
          </a:p>
          <a:p>
            <a:pPr>
              <a:lnSpc>
                <a:spcPct val="100000"/>
              </a:lnSpc>
              <a:spcBef>
                <a:spcPct val="30000"/>
              </a:spcBef>
              <a:defRPr/>
            </a:pPr>
            <a:r>
              <a:rPr lang="en-US" altLang="zh-CN" sz="2800" smtClean="0">
                <a:effectLst>
                  <a:outerShdw blurRad="38100" dist="38100" dir="2700000" algn="tl">
                    <a:srgbClr val="C0C0C0"/>
                  </a:outerShdw>
                </a:effectLst>
                <a:latin typeface="Times New Roman" pitchFamily="18" charset="0"/>
              </a:rPr>
              <a:t>                   [ </a:t>
            </a:r>
            <a:r>
              <a:rPr lang="zh-CN" altLang="en-US" sz="2800" smtClean="0">
                <a:effectLst>
                  <a:outerShdw blurRad="38100" dist="38100" dir="2700000" algn="tl">
                    <a:srgbClr val="C0C0C0"/>
                  </a:outerShdw>
                </a:effectLst>
                <a:latin typeface="Times New Roman" pitchFamily="18" charset="0"/>
              </a:rPr>
              <a:t>最短路径</a:t>
            </a:r>
            <a:r>
              <a:rPr lang="en-US" altLang="zh-CN" sz="2800" smtClean="0">
                <a:effectLst>
                  <a:outerShdw blurRad="38100" dist="38100" dir="2700000" algn="tl">
                    <a:srgbClr val="C0C0C0"/>
                  </a:outerShdw>
                </a:effectLst>
                <a:latin typeface="Times New Roman" pitchFamily="18" charset="0"/>
              </a:rPr>
              <a:t>(</a:t>
            </a:r>
            <a:r>
              <a:rPr lang="zh-CN" altLang="en-US" sz="2800" smtClean="0">
                <a:effectLst>
                  <a:outerShdw blurRad="38100" dist="38100" dir="2700000" algn="tl">
                    <a:srgbClr val="C0C0C0"/>
                  </a:outerShdw>
                </a:effectLst>
                <a:latin typeface="Times New Roman" pitchFamily="18" charset="0"/>
              </a:rPr>
              <a:t>顶点列表</a:t>
            </a:r>
            <a:r>
              <a:rPr lang="en-US" altLang="zh-CN" sz="2800" smtClean="0">
                <a:effectLst>
                  <a:outerShdw blurRad="38100" dist="38100" dir="2700000" algn="tl">
                    <a:srgbClr val="C0C0C0"/>
                  </a:outerShdw>
                </a:effectLst>
                <a:latin typeface="Times New Roman" pitchFamily="18" charset="0"/>
              </a:rPr>
              <a:t>)</a:t>
            </a:r>
            <a:r>
              <a:rPr lang="zh-CN" altLang="en-US" sz="2800" smtClean="0">
                <a:effectLst>
                  <a:outerShdw blurRad="38100" dist="38100" dir="2700000" algn="tl">
                    <a:srgbClr val="C0C0C0"/>
                  </a:outerShdw>
                </a:effectLst>
                <a:latin typeface="Times New Roman" pitchFamily="18" charset="0"/>
              </a:rPr>
              <a:t>，</a:t>
            </a:r>
            <a:r>
              <a:rPr lang="zh-CN" altLang="en-US" sz="2800">
                <a:effectLst>
                  <a:outerShdw blurRad="38100" dist="38100" dir="2700000" algn="tl">
                    <a:srgbClr val="C0C0C0"/>
                  </a:outerShdw>
                </a:effectLst>
                <a:latin typeface="Times New Roman" pitchFamily="18" charset="0"/>
              </a:rPr>
              <a:t>长度</a:t>
            </a:r>
            <a:r>
              <a:rPr lang="en-US" altLang="zh-CN" sz="2800" smtClean="0">
                <a:effectLst>
                  <a:outerShdw blurRad="38100" dist="38100" dir="2700000" algn="tl">
                    <a:srgbClr val="C0C0C0"/>
                  </a:outerShdw>
                </a:effectLst>
                <a:latin typeface="Times New Roman" pitchFamily="18" charset="0"/>
              </a:rPr>
              <a:t> ]</a:t>
            </a:r>
            <a:endParaRPr lang="zh-CN" altLang="en-US" sz="2800" dirty="0" smtClean="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0683" y="413665"/>
            <a:ext cx="8640762" cy="1776042"/>
          </a:xfrm>
          <a:prstGeom prst="rect">
            <a:avLst/>
          </a:prstGeom>
          <a:solidFill>
            <a:srgbClr val="00CC99"/>
          </a:solidFill>
          <a:ln w="9525">
            <a:noFill/>
            <a:miter lim="800000"/>
            <a:headEnd/>
            <a:tailEnd/>
          </a:ln>
          <a:effectLst/>
        </p:spPr>
        <p:txBody>
          <a:bodyPr lIns="112947" tIns="56473" rIns="112947" bIns="56473">
            <a:spAutoFit/>
          </a:bodyPr>
          <a:lstStyle/>
          <a:p>
            <a:pPr>
              <a:lnSpc>
                <a:spcPct val="100000"/>
              </a:lnSpc>
            </a:pPr>
            <a:r>
              <a:rPr lang="en-US" altLang="zh-CN" sz="3600" noProof="1">
                <a:latin typeface="Times New Roman" pitchFamily="18" charset="0"/>
              </a:rPr>
              <a:t>A =  ['a', 'b', 'c'] </a:t>
            </a:r>
          </a:p>
          <a:p>
            <a:pPr>
              <a:lnSpc>
                <a:spcPct val="100000"/>
              </a:lnSpc>
            </a:pPr>
            <a:r>
              <a:rPr lang="en-US" altLang="zh-CN" sz="3600" noProof="1" smtClean="0">
                <a:latin typeface="Times New Roman" pitchFamily="18" charset="0"/>
              </a:rPr>
              <a:t>B </a:t>
            </a:r>
            <a:r>
              <a:rPr lang="en-US" altLang="zh-CN" sz="3600" noProof="1">
                <a:latin typeface="Times New Roman" pitchFamily="18" charset="0"/>
              </a:rPr>
              <a:t>= []</a:t>
            </a:r>
          </a:p>
          <a:p>
            <a:pPr>
              <a:lnSpc>
                <a:spcPct val="100000"/>
              </a:lnSpc>
            </a:pPr>
            <a:r>
              <a:rPr lang="en-US" altLang="zh-CN" sz="3600" noProof="1" smtClean="0">
                <a:latin typeface="Times New Roman" pitchFamily="18" charset="0"/>
              </a:rPr>
              <a:t>AllSubset(A</a:t>
            </a:r>
            <a:r>
              <a:rPr lang="en-US" altLang="zh-CN" sz="3600" noProof="1">
                <a:latin typeface="Times New Roman" pitchFamily="18" charset="0"/>
              </a:rPr>
              <a:t>, 3, B, 0)</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769" y="2573905"/>
            <a:ext cx="4005445" cy="375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41530" y="728700"/>
            <a:ext cx="4771225" cy="226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pt-BR" altLang="zh-CN" sz="2800" smtClean="0">
                <a:solidFill>
                  <a:prstClr val="black"/>
                </a:solidFill>
                <a:latin typeface="Times New Roman" pitchFamily="18" charset="0"/>
                <a:ea typeface="宋体" panose="02010600030101010101" pitchFamily="2" charset="-122"/>
                <a:cs typeface="Times New Roman" pitchFamily="18" charset="0"/>
              </a:rPr>
              <a:t>E </a:t>
            </a:r>
            <a:r>
              <a:rPr lang="pt-BR" altLang="zh-CN" sz="2800">
                <a:solidFill>
                  <a:prstClr val="black"/>
                </a:solidFill>
                <a:latin typeface="Times New Roman" pitchFamily="18" charset="0"/>
                <a:ea typeface="宋体" panose="02010600030101010101" pitchFamily="2" charset="-122"/>
                <a:cs typeface="Times New Roman" pitchFamily="18" charset="0"/>
              </a:rPr>
              <a:t>= [[ 0, </a:t>
            </a:r>
            <a:r>
              <a:rPr lang="pt-BR" altLang="zh-CN" sz="2800" smtClean="0">
                <a:solidFill>
                  <a:prstClr val="black"/>
                </a:solidFill>
                <a:latin typeface="Times New Roman" pitchFamily="18" charset="0"/>
                <a:ea typeface="宋体" panose="02010600030101010101" pitchFamily="2" charset="-122"/>
                <a:cs typeface="Times New Roman" pitchFamily="18" charset="0"/>
              </a:rPr>
              <a:t>3,99, </a:t>
            </a:r>
            <a:r>
              <a:rPr lang="pt-BR" altLang="zh-CN" sz="2800">
                <a:solidFill>
                  <a:prstClr val="black"/>
                </a:solidFill>
                <a:latin typeface="Times New Roman" pitchFamily="18" charset="0"/>
                <a:ea typeface="宋体" panose="02010600030101010101" pitchFamily="2" charset="-122"/>
                <a:cs typeface="Times New Roman" pitchFamily="18" charset="0"/>
              </a:rPr>
              <a:t>8, 9 ], </a:t>
            </a:r>
          </a:p>
          <a:p>
            <a:pPr marL="0" lvl="0" indent="0" eaLnBrk="1" fontAlgn="auto" hangingPunct="1">
              <a:lnSpc>
                <a:spcPct val="100000"/>
              </a:lnSpc>
              <a:spcBef>
                <a:spcPts val="0"/>
              </a:spcBef>
              <a:spcAft>
                <a:spcPts val="0"/>
              </a:spcAft>
            </a:pPr>
            <a:r>
              <a:rPr lang="pt-BR" altLang="zh-CN" sz="2800">
                <a:solidFill>
                  <a:prstClr val="black"/>
                </a:solidFill>
                <a:latin typeface="Times New Roman" pitchFamily="18" charset="0"/>
                <a:ea typeface="宋体" panose="02010600030101010101" pitchFamily="2" charset="-122"/>
                <a:cs typeface="Times New Roman" pitchFamily="18" charset="0"/>
              </a:rPr>
              <a:t>    </a:t>
            </a:r>
            <a:r>
              <a:rPr lang="pt-BR" altLang="zh-CN" sz="2800" smtClean="0">
                <a:solidFill>
                  <a:prstClr val="black"/>
                </a:solidFill>
                <a:latin typeface="Times New Roman" pitchFamily="18" charset="0"/>
                <a:ea typeface="宋体" panose="02010600030101010101" pitchFamily="2" charset="-122"/>
                <a:cs typeface="Times New Roman" pitchFamily="18" charset="0"/>
              </a:rPr>
              <a:t>     </a:t>
            </a:r>
            <a:r>
              <a:rPr lang="pt-BR" altLang="zh-CN" sz="2800">
                <a:solidFill>
                  <a:prstClr val="black"/>
                </a:solidFill>
                <a:latin typeface="Times New Roman" pitchFamily="18" charset="0"/>
                <a:ea typeface="宋体" panose="02010600030101010101" pitchFamily="2" charset="-122"/>
                <a:cs typeface="Times New Roman" pitchFamily="18" charset="0"/>
              </a:rPr>
              <a:t>[ 3, 0, 3,10, 5 ],</a:t>
            </a:r>
          </a:p>
          <a:p>
            <a:pPr marL="0" lvl="0" indent="0" eaLnBrk="1" fontAlgn="auto" hangingPunct="1">
              <a:lnSpc>
                <a:spcPct val="100000"/>
              </a:lnSpc>
              <a:spcBef>
                <a:spcPts val="0"/>
              </a:spcBef>
              <a:spcAft>
                <a:spcPts val="0"/>
              </a:spcAft>
            </a:pPr>
            <a:r>
              <a:rPr lang="pt-BR" altLang="zh-CN" sz="2800" smtClean="0">
                <a:solidFill>
                  <a:prstClr val="black"/>
                </a:solidFill>
                <a:latin typeface="Times New Roman" pitchFamily="18" charset="0"/>
                <a:ea typeface="宋体" panose="02010600030101010101" pitchFamily="2" charset="-122"/>
                <a:cs typeface="Times New Roman" pitchFamily="18" charset="0"/>
              </a:rPr>
              <a:t>         [99, </a:t>
            </a:r>
            <a:r>
              <a:rPr lang="pt-BR" altLang="zh-CN" sz="2800">
                <a:solidFill>
                  <a:prstClr val="black"/>
                </a:solidFill>
                <a:latin typeface="Times New Roman" pitchFamily="18" charset="0"/>
                <a:ea typeface="宋体" panose="02010600030101010101" pitchFamily="2" charset="-122"/>
                <a:cs typeface="Times New Roman" pitchFamily="18" charset="0"/>
              </a:rPr>
              <a:t>3, 0, 4, 3 ],</a:t>
            </a:r>
          </a:p>
          <a:p>
            <a:pPr marL="0" lvl="0" indent="0" eaLnBrk="1" fontAlgn="auto" hangingPunct="1">
              <a:lnSpc>
                <a:spcPct val="100000"/>
              </a:lnSpc>
              <a:spcBef>
                <a:spcPts val="0"/>
              </a:spcBef>
              <a:spcAft>
                <a:spcPts val="0"/>
              </a:spcAft>
            </a:pPr>
            <a:r>
              <a:rPr lang="pt-BR" altLang="zh-CN" sz="2800" smtClean="0">
                <a:solidFill>
                  <a:prstClr val="black"/>
                </a:solidFill>
                <a:latin typeface="Times New Roman" pitchFamily="18" charset="0"/>
                <a:ea typeface="宋体" panose="02010600030101010101" pitchFamily="2" charset="-122"/>
                <a:cs typeface="Times New Roman" pitchFamily="18" charset="0"/>
              </a:rPr>
              <a:t>         [ </a:t>
            </a:r>
            <a:r>
              <a:rPr lang="pt-BR" altLang="zh-CN" sz="2800">
                <a:solidFill>
                  <a:prstClr val="black"/>
                </a:solidFill>
                <a:latin typeface="Times New Roman" pitchFamily="18" charset="0"/>
                <a:ea typeface="宋体" panose="02010600030101010101" pitchFamily="2" charset="-122"/>
                <a:cs typeface="Times New Roman" pitchFamily="18" charset="0"/>
              </a:rPr>
              <a:t>8,10, 4, 0,20 ],</a:t>
            </a:r>
          </a:p>
          <a:p>
            <a:pPr marL="0" lvl="0" indent="0" eaLnBrk="1" fontAlgn="auto" hangingPunct="1">
              <a:lnSpc>
                <a:spcPct val="100000"/>
              </a:lnSpc>
              <a:spcBef>
                <a:spcPts val="0"/>
              </a:spcBef>
              <a:spcAft>
                <a:spcPts val="0"/>
              </a:spcAft>
            </a:pPr>
            <a:r>
              <a:rPr lang="pt-BR" altLang="zh-CN" sz="2800" smtClean="0">
                <a:solidFill>
                  <a:prstClr val="black"/>
                </a:solidFill>
                <a:latin typeface="Times New Roman" pitchFamily="18" charset="0"/>
                <a:ea typeface="宋体" panose="02010600030101010101" pitchFamily="2" charset="-122"/>
                <a:cs typeface="Times New Roman" pitchFamily="18" charset="0"/>
              </a:rPr>
              <a:t>         [ </a:t>
            </a:r>
            <a:r>
              <a:rPr lang="pt-BR" altLang="zh-CN" sz="2800">
                <a:solidFill>
                  <a:prstClr val="black"/>
                </a:solidFill>
                <a:latin typeface="Times New Roman" pitchFamily="18" charset="0"/>
                <a:ea typeface="宋体" panose="02010600030101010101" pitchFamily="2" charset="-122"/>
                <a:cs typeface="Times New Roman" pitchFamily="18" charset="0"/>
              </a:rPr>
              <a:t>9, 5, 3,20, 0 ]]</a:t>
            </a:r>
          </a:p>
        </p:txBody>
      </p:sp>
      <p:pic>
        <p:nvPicPr>
          <p:cNvPr id="3" name="图片 2"/>
          <p:cNvPicPr>
            <a:picLocks noChangeAspect="1"/>
          </p:cNvPicPr>
          <p:nvPr/>
        </p:nvPicPr>
        <p:blipFill>
          <a:blip r:embed="rId2"/>
          <a:stretch>
            <a:fillRect/>
          </a:stretch>
        </p:blipFill>
        <p:spPr>
          <a:xfrm>
            <a:off x="5112755" y="781435"/>
            <a:ext cx="3295650" cy="2219325"/>
          </a:xfrm>
          <a:prstGeom prst="rect">
            <a:avLst/>
          </a:prstGeom>
        </p:spPr>
      </p:pic>
      <p:sp>
        <p:nvSpPr>
          <p:cNvPr id="4" name="Text Box 2"/>
          <p:cNvSpPr txBox="1">
            <a:spLocks noChangeArrowheads="1"/>
          </p:cNvSpPr>
          <p:nvPr/>
        </p:nvSpPr>
        <p:spPr bwMode="auto">
          <a:xfrm>
            <a:off x="341530" y="3564015"/>
            <a:ext cx="6885765" cy="166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smtClean="0">
                <a:solidFill>
                  <a:prstClr val="black"/>
                </a:solidFill>
                <a:latin typeface="Times New Roman" pitchFamily="18" charset="0"/>
                <a:ea typeface="宋体" panose="02010600030101010101" pitchFamily="2" charset="-122"/>
                <a:cs typeface="Times New Roman" pitchFamily="18" charset="0"/>
              </a:rPr>
              <a:t>最短回路：</a:t>
            </a:r>
            <a:r>
              <a:rPr lang="pt-BR" altLang="zh-CN" sz="2800" smtClean="0">
                <a:solidFill>
                  <a:prstClr val="black"/>
                </a:solidFill>
                <a:latin typeface="Times New Roman" pitchFamily="18" charset="0"/>
                <a:ea typeface="宋体" panose="02010600030101010101" pitchFamily="2" charset="-122"/>
                <a:cs typeface="Times New Roman" pitchFamily="18" charset="0"/>
              </a:rPr>
              <a:t>[</a:t>
            </a:r>
            <a:r>
              <a:rPr lang="pt-BR" altLang="zh-CN" sz="2800">
                <a:solidFill>
                  <a:prstClr val="black"/>
                </a:solidFill>
                <a:latin typeface="Times New Roman" pitchFamily="18" charset="0"/>
                <a:ea typeface="宋体" panose="02010600030101010101" pitchFamily="2" charset="-122"/>
                <a:cs typeface="Times New Roman" pitchFamily="18" charset="0"/>
              </a:rPr>
              <a:t>0, 1, 4, 2, 3, 0</a:t>
            </a:r>
            <a:r>
              <a:rPr lang="pt-BR" altLang="zh-CN" sz="2800" smtClean="0">
                <a:solidFill>
                  <a:prstClr val="black"/>
                </a:solidFill>
                <a:latin typeface="Times New Roman" pitchFamily="18" charset="0"/>
                <a:ea typeface="宋体" panose="02010600030101010101" pitchFamily="2" charset="-122"/>
                <a:cs typeface="Times New Roman" pitchFamily="18" charset="0"/>
              </a:rPr>
              <a:t>]</a:t>
            </a:r>
            <a:r>
              <a:rPr lang="zh-CN" altLang="en-US" sz="2800" smtClean="0">
                <a:solidFill>
                  <a:prstClr val="black"/>
                </a:solidFill>
                <a:latin typeface="Times New Roman" pitchFamily="18" charset="0"/>
                <a:ea typeface="宋体" panose="02010600030101010101" pitchFamily="2" charset="-122"/>
                <a:cs typeface="Times New Roman" pitchFamily="18" charset="0"/>
              </a:rPr>
              <a:t>，</a:t>
            </a:r>
            <a:r>
              <a:rPr lang="en-US" altLang="zh-CN" sz="2800" smtClean="0">
                <a:solidFill>
                  <a:prstClr val="black"/>
                </a:solidFill>
                <a:latin typeface="Times New Roman" pitchFamily="18" charset="0"/>
                <a:ea typeface="宋体" panose="02010600030101010101" pitchFamily="2" charset="-122"/>
                <a:cs typeface="Times New Roman" pitchFamily="18" charset="0"/>
              </a:rPr>
              <a:t>23</a:t>
            </a:r>
          </a:p>
          <a:p>
            <a:pPr>
              <a:lnSpc>
                <a:spcPct val="100000"/>
              </a:lnSpc>
              <a:spcBef>
                <a:spcPct val="30000"/>
              </a:spcBef>
              <a:defRPr/>
            </a:pPr>
            <a:r>
              <a:rPr lang="pt-BR" altLang="zh-CN" sz="2800" smtClean="0">
                <a:solidFill>
                  <a:prstClr val="black"/>
                </a:solidFill>
                <a:latin typeface="Times New Roman" pitchFamily="18" charset="0"/>
                <a:ea typeface="宋体" panose="02010600030101010101" pitchFamily="2" charset="-122"/>
                <a:cs typeface="Times New Roman" pitchFamily="18" charset="0"/>
              </a:rPr>
              <a:t>(0, 1), (1, 4), (4, 2), (2, 3), (3, 0)</a:t>
            </a:r>
          </a:p>
          <a:p>
            <a:pPr>
              <a:lnSpc>
                <a:spcPct val="100000"/>
              </a:lnSpc>
              <a:spcBef>
                <a:spcPct val="30000"/>
              </a:spcBef>
              <a:defRPr/>
            </a:pPr>
            <a:r>
              <a:rPr lang="pt-BR" altLang="zh-CN" sz="2800" smtClean="0">
                <a:solidFill>
                  <a:prstClr val="black"/>
                </a:solidFill>
                <a:latin typeface="Times New Roman" pitchFamily="18" charset="0"/>
                <a:ea typeface="宋体" panose="02010600030101010101" pitchFamily="2" charset="-122"/>
                <a:cs typeface="Times New Roman" pitchFamily="18" charset="0"/>
              </a:rPr>
              <a:t>3 + 5 + 3 + 4 + 8 = 23</a:t>
            </a:r>
            <a:endParaRPr lang="pt-BR" altLang="zh-CN" sz="2800">
              <a:solidFill>
                <a:prstClr val="black"/>
              </a:solidFill>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443563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6515" y="278650"/>
            <a:ext cx="8461375"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dirty="0" smtClean="0">
                <a:effectLst>
                  <a:outerShdw blurRad="38100" dist="38100" dir="2700000" algn="tl">
                    <a:srgbClr val="C0C0C0"/>
                  </a:outerShdw>
                </a:effectLst>
                <a:latin typeface="Times New Roman" pitchFamily="18" charset="0"/>
              </a:rPr>
              <a:t>四、找出最短的</a:t>
            </a:r>
            <a:r>
              <a:rPr lang="en-US" altLang="zh-CN" sz="2800" dirty="0" smtClean="0">
                <a:solidFill>
                  <a:srgbClr val="000000"/>
                </a:solidFill>
                <a:latin typeface="Times New Roman" panose="02020603050405020304" pitchFamily="18" charset="0"/>
              </a:rPr>
              <a:t>Hamilton</a:t>
            </a:r>
            <a:r>
              <a:rPr lang="zh-CN" altLang="en-US" sz="2800" dirty="0">
                <a:solidFill>
                  <a:srgbClr val="000000"/>
                </a:solidFill>
                <a:latin typeface="Times New Roman" panose="02020603050405020304" pitchFamily="18" charset="0"/>
              </a:rPr>
              <a:t>回路</a:t>
            </a:r>
            <a:endParaRPr lang="zh-CN" altLang="en-US" sz="2800" dirty="0" smtClean="0">
              <a:effectLst>
                <a:outerShdw blurRad="38100" dist="38100" dir="2700000" algn="tl">
                  <a:srgbClr val="C0C0C0"/>
                </a:outerShdw>
              </a:effectLst>
              <a:latin typeface="Times New Roman" pitchFamily="18" charset="0"/>
            </a:endParaRPr>
          </a:p>
        </p:txBody>
      </p:sp>
      <p:sp>
        <p:nvSpPr>
          <p:cNvPr id="3" name="Text Box 9"/>
          <p:cNvSpPr txBox="1">
            <a:spLocks noChangeArrowheads="1"/>
          </p:cNvSpPr>
          <p:nvPr/>
        </p:nvSpPr>
        <p:spPr bwMode="auto">
          <a:xfrm>
            <a:off x="0" y="908720"/>
            <a:ext cx="9144000" cy="5654027"/>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pPr>
            <a:r>
              <a:rPr lang="en-US" altLang="zh-CN" sz="2400" dirty="0" err="1">
                <a:solidFill>
                  <a:srgbClr val="000000"/>
                </a:solidFill>
                <a:latin typeface="Times New Roman" panose="02020603050405020304" pitchFamily="18" charset="0"/>
              </a:rPr>
              <a:t>def</a:t>
            </a:r>
            <a:r>
              <a:rPr lang="en-US" altLang="zh-CN" sz="2400" dirty="0">
                <a:solidFill>
                  <a:srgbClr val="000000"/>
                </a:solidFill>
                <a:latin typeface="Times New Roman" panose="02020603050405020304" pitchFamily="18" charset="0"/>
              </a:rPr>
              <a:t>  Hamilton(E, R, s, e, k, n, M):</a:t>
            </a:r>
          </a:p>
          <a:p>
            <a:pPr>
              <a:lnSpc>
                <a:spcPct val="100000"/>
              </a:lnSpc>
            </a:pPr>
            <a:r>
              <a:rPr lang="en-US" altLang="zh-CN" sz="2400" dirty="0" smtClean="0">
                <a:solidFill>
                  <a:srgbClr val="000000"/>
                </a:solidFill>
                <a:latin typeface="Times New Roman" panose="02020603050405020304" pitchFamily="18" charset="0"/>
              </a:rPr>
              <a:t>    v </a:t>
            </a:r>
            <a:r>
              <a:rPr lang="en-US" altLang="zh-CN" sz="2400" dirty="0">
                <a:solidFill>
                  <a:srgbClr val="000000"/>
                </a:solidFill>
                <a:latin typeface="Times New Roman" panose="02020603050405020304" pitchFamily="18" charset="0"/>
              </a:rPr>
              <a:t>= s</a:t>
            </a:r>
          </a:p>
          <a:p>
            <a:pPr>
              <a:lnSpc>
                <a:spcPct val="100000"/>
              </a:lnSpc>
            </a:pPr>
            <a:r>
              <a:rPr lang="en-US" altLang="zh-CN" sz="2400" dirty="0">
                <a:solidFill>
                  <a:srgbClr val="000000"/>
                </a:solidFill>
                <a:latin typeface="Times New Roman" panose="02020603050405020304" pitchFamily="18" charset="0"/>
              </a:rPr>
              <a:t>    </a:t>
            </a:r>
            <a:r>
              <a:rPr lang="en-US" altLang="zh-CN" sz="2400" dirty="0" err="1">
                <a:solidFill>
                  <a:srgbClr val="000000"/>
                </a:solidFill>
                <a:latin typeface="Times New Roman" panose="02020603050405020304" pitchFamily="18" charset="0"/>
              </a:rPr>
              <a:t>R.append</a:t>
            </a:r>
            <a:r>
              <a:rPr lang="en-US" altLang="zh-CN" sz="2400" dirty="0">
                <a:solidFill>
                  <a:srgbClr val="000000"/>
                </a:solidFill>
                <a:latin typeface="Times New Roman" panose="02020603050405020304" pitchFamily="18" charset="0"/>
              </a:rPr>
              <a:t>(v)</a:t>
            </a:r>
          </a:p>
          <a:p>
            <a:pPr>
              <a:lnSpc>
                <a:spcPct val="100000"/>
              </a:lnSpc>
            </a:pPr>
            <a:r>
              <a:rPr lang="en-US" altLang="zh-CN" sz="2400" dirty="0">
                <a:solidFill>
                  <a:srgbClr val="000000"/>
                </a:solidFill>
                <a:latin typeface="Times New Roman" panose="02020603050405020304" pitchFamily="18" charset="0"/>
              </a:rPr>
              <a:t>    if  k == n-1 :</a:t>
            </a:r>
          </a:p>
          <a:p>
            <a:pPr>
              <a:lnSpc>
                <a:spcPct val="100000"/>
              </a:lnSpc>
            </a:pPr>
            <a:r>
              <a:rPr lang="en-US" altLang="zh-CN" sz="2400" dirty="0">
                <a:solidFill>
                  <a:srgbClr val="000000"/>
                </a:solidFill>
                <a:latin typeface="Times New Roman" panose="02020603050405020304" pitchFamily="18" charset="0"/>
              </a:rPr>
              <a:t>        if  E[s][e] &lt; 99 :        </a:t>
            </a:r>
            <a:r>
              <a:rPr lang="en-US" altLang="zh-CN" sz="2400" dirty="0" smtClean="0">
                <a:solidFill>
                  <a:srgbClr val="000000"/>
                </a:solidFill>
                <a:latin typeface="Times New Roman" panose="02020603050405020304" pitchFamily="18" charset="0"/>
              </a:rPr>
              <a:t> # </a:t>
            </a:r>
            <a:r>
              <a:rPr lang="zh-CN" altLang="en-US" sz="2400" dirty="0">
                <a:solidFill>
                  <a:srgbClr val="000000"/>
                </a:solidFill>
                <a:latin typeface="Times New Roman" panose="02020603050405020304" pitchFamily="18" charset="0"/>
              </a:rPr>
              <a:t>形成回路</a:t>
            </a:r>
            <a:r>
              <a:rPr lang="en-US" altLang="zh-CN" sz="2400" dirty="0">
                <a:solidFill>
                  <a:srgbClr val="000000"/>
                </a:solidFill>
                <a:latin typeface="Times New Roman" panose="02020603050405020304" pitchFamily="18" charset="0"/>
              </a:rPr>
              <a:t>?</a:t>
            </a:r>
          </a:p>
          <a:p>
            <a:pPr>
              <a:lnSpc>
                <a:spcPct val="100000"/>
              </a:lnSpc>
            </a:pPr>
            <a:r>
              <a:rPr lang="en-US" altLang="zh-CN" sz="2400" dirty="0">
                <a:solidFill>
                  <a:srgbClr val="000000"/>
                </a:solidFill>
                <a:latin typeface="Times New Roman" panose="02020603050405020304" pitchFamily="18" charset="0"/>
              </a:rPr>
              <a:t>            </a:t>
            </a:r>
            <a:r>
              <a:rPr lang="en-US" altLang="zh-CN" sz="2400" dirty="0" err="1">
                <a:solidFill>
                  <a:srgbClr val="000000"/>
                </a:solidFill>
                <a:latin typeface="Times New Roman" panose="02020603050405020304" pitchFamily="18" charset="0"/>
              </a:rPr>
              <a:t>R.append</a:t>
            </a:r>
            <a:r>
              <a:rPr lang="en-US" altLang="zh-CN" sz="2400" dirty="0">
                <a:solidFill>
                  <a:srgbClr val="000000"/>
                </a:solidFill>
                <a:latin typeface="Times New Roman" panose="02020603050405020304" pitchFamily="18" charset="0"/>
              </a:rPr>
              <a:t>(e)           # </a:t>
            </a:r>
            <a:r>
              <a:rPr lang="zh-CN" altLang="en-US" sz="2400" dirty="0">
                <a:solidFill>
                  <a:srgbClr val="000000"/>
                </a:solidFill>
                <a:latin typeface="Times New Roman" panose="02020603050405020304" pitchFamily="18" charset="0"/>
              </a:rPr>
              <a:t>把起点加入序列</a:t>
            </a:r>
          </a:p>
          <a:p>
            <a:pPr>
              <a:lnSpc>
                <a:spcPct val="100000"/>
              </a:lnSpc>
            </a:pPr>
            <a:r>
              <a:rPr lang="en-US" altLang="zh-CN" sz="2400" dirty="0" smtClean="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L = </a:t>
            </a:r>
            <a:r>
              <a:rPr lang="en-US" altLang="zh-CN" sz="2400" dirty="0" err="1">
                <a:solidFill>
                  <a:srgbClr val="000000"/>
                </a:solidFill>
                <a:latin typeface="Times New Roman" panose="02020603050405020304" pitchFamily="18" charset="0"/>
              </a:rPr>
              <a:t>routeLength</a:t>
            </a:r>
            <a:r>
              <a:rPr lang="en-US" altLang="zh-CN" sz="2400" dirty="0">
                <a:solidFill>
                  <a:srgbClr val="000000"/>
                </a:solidFill>
                <a:latin typeface="Times New Roman" panose="02020603050405020304" pitchFamily="18" charset="0"/>
              </a:rPr>
              <a:t>( E, R, n )</a:t>
            </a:r>
          </a:p>
          <a:p>
            <a:pPr>
              <a:lnSpc>
                <a:spcPct val="100000"/>
              </a:lnSpc>
            </a:pPr>
            <a:r>
              <a:rPr lang="en-US" altLang="zh-CN" sz="2400" dirty="0" smtClean="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if  M[1] &gt; L:</a:t>
            </a:r>
          </a:p>
          <a:p>
            <a:pPr>
              <a:lnSpc>
                <a:spcPct val="100000"/>
              </a:lnSpc>
            </a:pPr>
            <a:r>
              <a:rPr lang="en-US" altLang="zh-CN" sz="2400" dirty="0">
                <a:solidFill>
                  <a:srgbClr val="000000"/>
                </a:solidFill>
                <a:latin typeface="Times New Roman" panose="02020603050405020304" pitchFamily="18" charset="0"/>
              </a:rPr>
              <a:t>                del M[:]             </a:t>
            </a:r>
            <a:r>
              <a:rPr lang="en-US" altLang="zh-CN" sz="2400" dirty="0" smtClean="0">
                <a:solidFill>
                  <a:srgbClr val="000000"/>
                </a:solidFill>
                <a:latin typeface="Times New Roman" panose="02020603050405020304" pitchFamily="18" charset="0"/>
              </a:rPr>
              <a:t> # </a:t>
            </a:r>
            <a:r>
              <a:rPr lang="zh-CN" altLang="en-US" sz="2400" dirty="0">
                <a:solidFill>
                  <a:srgbClr val="000000"/>
                </a:solidFill>
                <a:latin typeface="Times New Roman" panose="02020603050405020304" pitchFamily="18" charset="0"/>
              </a:rPr>
              <a:t>记住较短路径和长度</a:t>
            </a:r>
          </a:p>
          <a:p>
            <a:pPr>
              <a:lnSpc>
                <a:spcPct val="100000"/>
              </a:lnSpc>
            </a:pPr>
            <a:r>
              <a:rPr lang="zh-CN" altLang="en-US" sz="2400" dirty="0">
                <a:solidFill>
                  <a:srgbClr val="000000"/>
                </a:solidFill>
                <a:latin typeface="Times New Roman" panose="02020603050405020304" pitchFamily="18" charset="0"/>
              </a:rPr>
              <a:t>                </a:t>
            </a:r>
            <a:r>
              <a:rPr lang="en-US" altLang="zh-CN" sz="2400" dirty="0" err="1">
                <a:solidFill>
                  <a:srgbClr val="000000"/>
                </a:solidFill>
                <a:latin typeface="Times New Roman" panose="02020603050405020304" pitchFamily="18" charset="0"/>
              </a:rPr>
              <a:t>M.extend</a:t>
            </a:r>
            <a:r>
              <a:rPr lang="en-US" altLang="zh-CN" sz="2400" dirty="0">
                <a:solidFill>
                  <a:srgbClr val="000000"/>
                </a:solidFill>
                <a:latin typeface="Times New Roman" panose="02020603050405020304" pitchFamily="18" charset="0"/>
              </a:rPr>
              <a:t>([R, L])</a:t>
            </a:r>
          </a:p>
          <a:p>
            <a:pPr>
              <a:lnSpc>
                <a:spcPct val="100000"/>
              </a:lnSpc>
            </a:pPr>
            <a:r>
              <a:rPr lang="en-US" altLang="zh-CN" sz="2400" dirty="0">
                <a:solidFill>
                  <a:srgbClr val="000000"/>
                </a:solidFill>
                <a:latin typeface="Times New Roman" panose="02020603050405020304" pitchFamily="18" charset="0"/>
              </a:rPr>
              <a:t>        return</a:t>
            </a:r>
          </a:p>
          <a:p>
            <a:pPr>
              <a:lnSpc>
                <a:spcPct val="100000"/>
              </a:lnSpc>
            </a:pPr>
            <a:r>
              <a:rPr lang="en-US" altLang="zh-CN" sz="2400" dirty="0">
                <a:solidFill>
                  <a:srgbClr val="000000"/>
                </a:solidFill>
                <a:latin typeface="Times New Roman" panose="02020603050405020304" pitchFamily="18" charset="0"/>
              </a:rPr>
              <a:t>    D = Neighbor(E, R, v, n)  # </a:t>
            </a:r>
            <a:r>
              <a:rPr lang="zh-CN" altLang="en-US" sz="2400" dirty="0" smtClean="0">
                <a:solidFill>
                  <a:srgbClr val="000000"/>
                </a:solidFill>
                <a:latin typeface="Times New Roman" panose="02020603050405020304" pitchFamily="18" charset="0"/>
              </a:rPr>
              <a:t>找</a:t>
            </a:r>
            <a:r>
              <a:rPr lang="en-US" altLang="zh-CN" sz="2400" dirty="0" smtClean="0">
                <a:solidFill>
                  <a:srgbClr val="000000"/>
                </a:solidFill>
                <a:latin typeface="Times New Roman" panose="02020603050405020304" pitchFamily="18" charset="0"/>
              </a:rPr>
              <a:t>v</a:t>
            </a:r>
            <a:r>
              <a:rPr lang="zh-CN" altLang="en-US" sz="2400" dirty="0" smtClean="0">
                <a:solidFill>
                  <a:srgbClr val="000000"/>
                </a:solidFill>
                <a:latin typeface="Times New Roman" panose="02020603050405020304" pitchFamily="18" charset="0"/>
              </a:rPr>
              <a:t>未</a:t>
            </a:r>
            <a:r>
              <a:rPr lang="zh-CN" altLang="en-US" sz="2400" dirty="0">
                <a:solidFill>
                  <a:srgbClr val="000000"/>
                </a:solidFill>
                <a:latin typeface="Times New Roman" panose="02020603050405020304" pitchFamily="18" charset="0"/>
              </a:rPr>
              <a:t>访问过的邻接顶点</a:t>
            </a:r>
          </a:p>
          <a:p>
            <a:pPr>
              <a:lnSpc>
                <a:spcPct val="100000"/>
              </a:lnSpc>
            </a:pPr>
            <a:r>
              <a:rPr lang="zh-CN" altLang="en-US"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for  d in D :</a:t>
            </a:r>
          </a:p>
          <a:p>
            <a:pPr>
              <a:lnSpc>
                <a:spcPct val="100000"/>
              </a:lnSpc>
            </a:pPr>
            <a:r>
              <a:rPr lang="en-US" altLang="zh-CN" sz="2400" dirty="0">
                <a:solidFill>
                  <a:srgbClr val="000000"/>
                </a:solidFill>
                <a:latin typeface="Times New Roman" panose="02020603050405020304" pitchFamily="18" charset="0"/>
              </a:rPr>
              <a:t>        R1 = copy(R)</a:t>
            </a:r>
          </a:p>
          <a:p>
            <a:pPr>
              <a:lnSpc>
                <a:spcPct val="100000"/>
              </a:lnSpc>
            </a:pPr>
            <a:r>
              <a:rPr lang="en-US" altLang="zh-CN" sz="2400" dirty="0">
                <a:solidFill>
                  <a:srgbClr val="000000"/>
                </a:solidFill>
                <a:latin typeface="Times New Roman" panose="02020603050405020304" pitchFamily="18" charset="0"/>
              </a:rPr>
              <a:t>        Hamilton(E, R1, d, e, k+1, n, M)</a:t>
            </a:r>
          </a:p>
        </p:txBody>
      </p:sp>
    </p:spTree>
    <p:extLst>
      <p:ext uri="{BB962C8B-B14F-4D97-AF65-F5344CB8AC3E}">
        <p14:creationId xmlns:p14="http://schemas.microsoft.com/office/powerpoint/2010/main" val="274759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86635" y="151377"/>
            <a:ext cx="6885765" cy="670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marL="1162050" indent="-116205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30000"/>
              </a:spcBef>
              <a:defRPr/>
            </a:pPr>
            <a:r>
              <a:rPr lang="zh-CN" altLang="en-US" sz="2800" smtClean="0">
                <a:solidFill>
                  <a:prstClr val="black"/>
                </a:solidFill>
                <a:latin typeface="Times New Roman" pitchFamily="18" charset="0"/>
                <a:ea typeface="宋体" panose="02010600030101010101" pitchFamily="2" charset="-122"/>
                <a:cs typeface="Times New Roman" pitchFamily="18" charset="0"/>
              </a:rPr>
              <a:t>求得的回路及长度：</a:t>
            </a:r>
            <a:r>
              <a:rPr lang="pt-BR" altLang="zh-CN" sz="2800">
                <a:solidFill>
                  <a:prstClr val="black"/>
                </a:solidFill>
                <a:latin typeface="Times New Roman" pitchFamily="18" charset="0"/>
                <a:ea typeface="宋体" panose="02010600030101010101" pitchFamily="2" charset="-122"/>
                <a:cs typeface="Times New Roman" pitchFamily="18" charset="0"/>
              </a:rPr>
              <a:t>[0, 1, 2, 3, 4, 0] 39</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1, 2, 4, 3, 0] 37</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1, 3, 2, 4, 0] 29</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1, 4, 2, 3, 0] 23</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3, 1, 2, 4, 0] 33</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3, 2, 1, 4, 0] 29</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3, 2, 4, 1, 0] 23</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3, 4, 2, 1, 0] 37</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4, 1, 2, 3, 0] 29</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4, 2, 1, 3, 0] 33</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4, 2, 3, 1, 0] 29</a:t>
            </a:r>
          </a:p>
          <a:p>
            <a:pPr indent="2073275">
              <a:lnSpc>
                <a:spcPct val="100000"/>
              </a:lnSpc>
              <a:spcBef>
                <a:spcPct val="30000"/>
              </a:spcBef>
              <a:defRPr/>
            </a:pPr>
            <a:r>
              <a:rPr lang="pt-BR" altLang="zh-CN" sz="2800">
                <a:solidFill>
                  <a:prstClr val="black"/>
                </a:solidFill>
                <a:latin typeface="Times New Roman" pitchFamily="18" charset="0"/>
                <a:ea typeface="宋体" panose="02010600030101010101" pitchFamily="2" charset="-122"/>
                <a:cs typeface="Times New Roman" pitchFamily="18" charset="0"/>
              </a:rPr>
              <a:t>[0, 4, 3, 2, 1, 0] 39</a:t>
            </a:r>
          </a:p>
        </p:txBody>
      </p:sp>
      <p:pic>
        <p:nvPicPr>
          <p:cNvPr id="3" name="图片 2"/>
          <p:cNvPicPr>
            <a:picLocks noChangeAspect="1"/>
          </p:cNvPicPr>
          <p:nvPr/>
        </p:nvPicPr>
        <p:blipFill>
          <a:blip r:embed="rId2"/>
          <a:stretch>
            <a:fillRect/>
          </a:stretch>
        </p:blipFill>
        <p:spPr>
          <a:xfrm>
            <a:off x="566555" y="2213865"/>
            <a:ext cx="3295650" cy="2219325"/>
          </a:xfrm>
          <a:prstGeom prst="rect">
            <a:avLst/>
          </a:prstGeom>
        </p:spPr>
      </p:pic>
    </p:spTree>
    <p:extLst>
      <p:ext uri="{BB962C8B-B14F-4D97-AF65-F5344CB8AC3E}">
        <p14:creationId xmlns:p14="http://schemas.microsoft.com/office/powerpoint/2010/main" val="3492038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06515" y="278415"/>
            <a:ext cx="5491163" cy="71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3600" smtClean="0">
                <a:solidFill>
                  <a:srgbClr val="FF0000"/>
                </a:solidFill>
                <a:effectLst>
                  <a:outerShdw blurRad="38100" dist="38100" dir="2700000" algn="tl">
                    <a:srgbClr val="C0C0C0"/>
                  </a:outerShdw>
                </a:effectLst>
                <a:latin typeface="Times New Roman" pitchFamily="18" charset="0"/>
              </a:rPr>
              <a:t>0 / 1</a:t>
            </a:r>
            <a:r>
              <a:rPr lang="zh-CN" altLang="en-US" sz="3600" smtClean="0">
                <a:solidFill>
                  <a:srgbClr val="FF0000"/>
                </a:solidFill>
                <a:effectLst>
                  <a:outerShdw blurRad="38100" dist="38100" dir="2700000" algn="tl">
                    <a:srgbClr val="C0C0C0"/>
                  </a:outerShdw>
                </a:effectLst>
                <a:latin typeface="Times New Roman" pitchFamily="18" charset="0"/>
              </a:rPr>
              <a:t>背包问题</a:t>
            </a:r>
            <a:endParaRPr lang="zh-CN" altLang="en-US" sz="3600" dirty="0">
              <a:solidFill>
                <a:srgbClr val="FF0000"/>
              </a:solidFill>
              <a:effectLst>
                <a:outerShdw blurRad="38100" dist="38100" dir="2700000" algn="tl">
                  <a:srgbClr val="C0C0C0"/>
                </a:outerShdw>
              </a:effectLst>
              <a:latin typeface="Times New Roman" pitchFamily="18" charset="0"/>
            </a:endParaRPr>
          </a:p>
        </p:txBody>
      </p:sp>
      <p:sp>
        <p:nvSpPr>
          <p:cNvPr id="5" name="矩形 4"/>
          <p:cNvSpPr/>
          <p:nvPr/>
        </p:nvSpPr>
        <p:spPr>
          <a:xfrm>
            <a:off x="116505" y="1163332"/>
            <a:ext cx="8865984" cy="2160591"/>
          </a:xfrm>
          <a:prstGeom prst="rect">
            <a:avLst/>
          </a:prstGeom>
        </p:spPr>
        <p:txBody>
          <a:bodyPr wrap="square">
            <a:spAutoFit/>
          </a:bodyPr>
          <a:lstStyle/>
          <a:p>
            <a:r>
              <a:rPr lang="zh-CN" altLang="zh-CN" sz="2800" dirty="0">
                <a:latin typeface="Times New Roman" pitchFamily="18" charset="0"/>
                <a:cs typeface="Times New Roman" pitchFamily="18" charset="0"/>
              </a:rPr>
              <a:t>【问题描述】</a:t>
            </a:r>
          </a:p>
          <a:p>
            <a:pPr indent="723900"/>
            <a:r>
              <a:rPr lang="zh-CN" altLang="en-US" sz="2800">
                <a:latin typeface="Times New Roman" pitchFamily="18" charset="0"/>
                <a:cs typeface="Times New Roman" pitchFamily="18" charset="0"/>
              </a:rPr>
              <a:t>有</a:t>
            </a:r>
            <a:r>
              <a:rPr lang="en-US" altLang="zh-CN" sz="2800">
                <a:latin typeface="Times New Roman" pitchFamily="18" charset="0"/>
                <a:cs typeface="Times New Roman" pitchFamily="18" charset="0"/>
              </a:rPr>
              <a:t>m</a:t>
            </a:r>
            <a:r>
              <a:rPr lang="zh-CN" altLang="en-US" sz="2800">
                <a:latin typeface="Times New Roman" pitchFamily="18" charset="0"/>
                <a:cs typeface="Times New Roman" pitchFamily="18" charset="0"/>
              </a:rPr>
              <a:t>件物品，它们的重量分别是</a:t>
            </a:r>
            <a:r>
              <a:rPr lang="en-US" altLang="zh-CN" sz="2800">
                <a:latin typeface="Times New Roman" pitchFamily="18" charset="0"/>
                <a:cs typeface="Times New Roman" pitchFamily="18" charset="0"/>
              </a:rPr>
              <a:t>W</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,W</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,…,W</a:t>
            </a:r>
            <a:r>
              <a:rPr lang="en-US" altLang="zh-CN" sz="2800" baseline="-25000">
                <a:latin typeface="Times New Roman" pitchFamily="18" charset="0"/>
                <a:cs typeface="Times New Roman" pitchFamily="18" charset="0"/>
              </a:rPr>
              <a:t>m</a:t>
            </a:r>
            <a:r>
              <a:rPr lang="zh-CN" altLang="en-US" sz="2800">
                <a:latin typeface="Times New Roman" pitchFamily="18" charset="0"/>
                <a:cs typeface="Times New Roman" pitchFamily="18" charset="0"/>
              </a:rPr>
              <a:t>，它们的价值分别是</a:t>
            </a:r>
            <a:r>
              <a:rPr lang="en-US" altLang="zh-CN" sz="2800">
                <a:latin typeface="Times New Roman" pitchFamily="18" charset="0"/>
                <a:cs typeface="Times New Roman" pitchFamily="18" charset="0"/>
              </a:rPr>
              <a:t>V</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,V</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,…,V</a:t>
            </a:r>
            <a:r>
              <a:rPr lang="en-US" altLang="zh-CN" sz="2800" baseline="-25000">
                <a:latin typeface="Times New Roman" pitchFamily="18" charset="0"/>
                <a:cs typeface="Times New Roman" pitchFamily="18" charset="0"/>
              </a:rPr>
              <a:t>m</a:t>
            </a:r>
            <a:r>
              <a:rPr lang="zh-CN" altLang="en-US" sz="2800">
                <a:latin typeface="Times New Roman" pitchFamily="18" charset="0"/>
                <a:cs typeface="Times New Roman" pitchFamily="18" charset="0"/>
              </a:rPr>
              <a:t>，现在给你个承重</a:t>
            </a:r>
            <a:r>
              <a:rPr lang="zh-CN" altLang="en-US" sz="2800" smtClean="0">
                <a:latin typeface="Times New Roman" pitchFamily="18" charset="0"/>
                <a:cs typeface="Times New Roman" pitchFamily="18" charset="0"/>
              </a:rPr>
              <a:t>为</a:t>
            </a:r>
            <a:r>
              <a:rPr lang="en-US" altLang="zh-CN" sz="2800" smtClean="0">
                <a:latin typeface="Times New Roman" pitchFamily="18" charset="0"/>
                <a:cs typeface="Times New Roman" pitchFamily="18" charset="0"/>
              </a:rPr>
              <a:t>C</a:t>
            </a:r>
            <a:r>
              <a:rPr lang="zh-CN" altLang="en-US" sz="2800" smtClean="0">
                <a:latin typeface="Times New Roman" pitchFamily="18" charset="0"/>
                <a:cs typeface="Times New Roman" pitchFamily="18" charset="0"/>
              </a:rPr>
              <a:t>的</a:t>
            </a:r>
            <a:r>
              <a:rPr lang="zh-CN" altLang="en-US" sz="2800">
                <a:latin typeface="Times New Roman" pitchFamily="18" charset="0"/>
                <a:cs typeface="Times New Roman" pitchFamily="18" charset="0"/>
              </a:rPr>
              <a:t>背包，如何让背包里装入的物品具有最大的价值总和</a:t>
            </a:r>
            <a:r>
              <a:rPr lang="zh-CN" altLang="en-US" sz="280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p:txBody>
      </p:sp>
      <p:sp>
        <p:nvSpPr>
          <p:cNvPr id="6" name="矩形 5"/>
          <p:cNvSpPr/>
          <p:nvPr/>
        </p:nvSpPr>
        <p:spPr>
          <a:xfrm>
            <a:off x="116505" y="3663279"/>
            <a:ext cx="8865984" cy="1643527"/>
          </a:xfrm>
          <a:prstGeom prst="rect">
            <a:avLst/>
          </a:prstGeom>
        </p:spPr>
        <p:txBody>
          <a:bodyPr wrap="square">
            <a:spAutoFit/>
          </a:bodyPr>
          <a:lstStyle/>
          <a:p>
            <a:r>
              <a:rPr lang="zh-CN" altLang="en-US" sz="2800" dirty="0" smtClean="0">
                <a:latin typeface="Times New Roman" pitchFamily="18" charset="0"/>
                <a:cs typeface="Times New Roman" pitchFamily="18" charset="0"/>
              </a:rPr>
              <a:t>一、确定解的结构</a:t>
            </a:r>
            <a:endParaRPr lang="en-US" altLang="zh-CN" sz="2800" dirty="0" smtClean="0">
              <a:latin typeface="Times New Roman" pitchFamily="18" charset="0"/>
              <a:cs typeface="Times New Roman" pitchFamily="18" charset="0"/>
            </a:endParaRPr>
          </a:p>
          <a:p>
            <a:pPr indent="720725"/>
            <a:r>
              <a:rPr lang="zh-CN" altLang="en-US" sz="2800" dirty="0" smtClean="0">
                <a:latin typeface="Times New Roman" pitchFamily="18" charset="0"/>
                <a:cs typeface="Times New Roman" pitchFamily="18" charset="0"/>
              </a:rPr>
              <a:t>对于</a:t>
            </a:r>
            <a:r>
              <a:rPr lang="zh-CN" altLang="en-US" sz="2800" dirty="0">
                <a:latin typeface="Times New Roman" pitchFamily="18" charset="0"/>
                <a:cs typeface="Times New Roman" pitchFamily="18" charset="0"/>
              </a:rPr>
              <a:t>有</a:t>
            </a:r>
            <a:r>
              <a:rPr lang="en-US" altLang="zh-CN" sz="2800"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种可选物品的</a:t>
            </a:r>
            <a:r>
              <a:rPr lang="en-US" altLang="zh-CN" sz="2800" dirty="0">
                <a:latin typeface="Times New Roman" pitchFamily="18" charset="0"/>
                <a:cs typeface="Times New Roman" pitchFamily="18" charset="0"/>
              </a:rPr>
              <a:t>0/1</a:t>
            </a:r>
            <a:r>
              <a:rPr lang="zh-CN" altLang="en-US" sz="2800" dirty="0">
                <a:latin typeface="Times New Roman" pitchFamily="18" charset="0"/>
                <a:cs typeface="Times New Roman" pitchFamily="18" charset="0"/>
              </a:rPr>
              <a:t>背包问题，其解空间由长度为</a:t>
            </a:r>
            <a:r>
              <a:rPr lang="en-US" altLang="zh-CN" sz="2800"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0-1</a:t>
            </a:r>
            <a:r>
              <a:rPr lang="zh-CN" altLang="en-US" sz="2800" dirty="0">
                <a:latin typeface="Times New Roman" pitchFamily="18" charset="0"/>
                <a:cs typeface="Times New Roman" pitchFamily="18" charset="0"/>
              </a:rPr>
              <a:t>向量</a:t>
            </a:r>
            <a:r>
              <a:rPr lang="zh-CN" altLang="en-US" sz="2800" dirty="0" smtClean="0">
                <a:latin typeface="Times New Roman" pitchFamily="18" charset="0"/>
                <a:cs typeface="Times New Roman" pitchFamily="18" charset="0"/>
              </a:rPr>
              <a:t>组成，可用子集表示。</a:t>
            </a:r>
            <a:endParaRPr lang="en-US" altLang="zh-CN"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23995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61510" y="323655"/>
            <a:ext cx="8865984" cy="3711785"/>
          </a:xfrm>
          <a:prstGeom prst="rect">
            <a:avLst/>
          </a:prstGeom>
        </p:spPr>
        <p:txBody>
          <a:bodyPr wrap="square">
            <a:spAutoFit/>
          </a:bodyPr>
          <a:lstStyle/>
          <a:p>
            <a:r>
              <a:rPr lang="zh-CN" altLang="en-US" sz="2800" dirty="0" smtClean="0">
                <a:latin typeface="Times New Roman" pitchFamily="18" charset="0"/>
                <a:cs typeface="Times New Roman" pitchFamily="18" charset="0"/>
              </a:rPr>
              <a:t>二、搜索</a:t>
            </a:r>
            <a:endParaRPr lang="en-US" altLang="zh-CN" sz="2800" dirty="0" smtClean="0">
              <a:latin typeface="Times New Roman" pitchFamily="18" charset="0"/>
              <a:cs typeface="Times New Roman" pitchFamily="18" charset="0"/>
            </a:endParaRPr>
          </a:p>
          <a:p>
            <a:pPr indent="720725"/>
            <a:r>
              <a:rPr lang="zh-CN" altLang="en-US" sz="2800" dirty="0" smtClean="0">
                <a:latin typeface="Times New Roman" pitchFamily="18" charset="0"/>
                <a:cs typeface="Times New Roman" pitchFamily="18" charset="0"/>
              </a:rPr>
              <a:t>在</a:t>
            </a:r>
            <a:r>
              <a:rPr lang="zh-CN" altLang="en-US" sz="2800" dirty="0">
                <a:latin typeface="Times New Roman" pitchFamily="18" charset="0"/>
                <a:cs typeface="Times New Roman" pitchFamily="18" charset="0"/>
              </a:rPr>
              <a:t>搜索解空间树</a:t>
            </a:r>
            <a:r>
              <a:rPr lang="zh-CN" altLang="en-US" sz="2800">
                <a:latin typeface="Times New Roman" pitchFamily="18" charset="0"/>
                <a:cs typeface="Times New Roman" pitchFamily="18" charset="0"/>
              </a:rPr>
              <a:t>时</a:t>
            </a:r>
            <a:r>
              <a:rPr lang="zh-CN" altLang="en-US" sz="2800" smtClean="0">
                <a:latin typeface="Times New Roman" pitchFamily="18" charset="0"/>
                <a:cs typeface="Times New Roman" pitchFamily="18" charset="0"/>
              </a:rPr>
              <a:t>，采用深度优先方式搜索</a:t>
            </a:r>
            <a:r>
              <a:rPr lang="zh-CN" altLang="en-US" sz="2800" dirty="0">
                <a:latin typeface="Times New Roman" pitchFamily="18" charset="0"/>
                <a:cs typeface="Times New Roman" pitchFamily="18" charset="0"/>
              </a:rPr>
              <a:t>每一个结点，无论是否可能产生最优解，都遍历至叶子结点</a:t>
            </a:r>
            <a:r>
              <a:rPr lang="zh-CN" altLang="en-US" sz="2800" dirty="0" smtClean="0">
                <a:latin typeface="Times New Roman" pitchFamily="18" charset="0"/>
                <a:cs typeface="Times New Roman" pitchFamily="18" charset="0"/>
              </a:rPr>
              <a:t>，得到每一个子集对应的装入总重量和装入</a:t>
            </a:r>
            <a:r>
              <a:rPr lang="zh-CN" altLang="en-US" sz="2800" dirty="0">
                <a:latin typeface="Times New Roman" pitchFamily="18" charset="0"/>
                <a:cs typeface="Times New Roman" pitchFamily="18" charset="0"/>
              </a:rPr>
              <a:t>总价值</a:t>
            </a:r>
            <a:r>
              <a:rPr lang="zh-CN" altLang="en-US" sz="2800" dirty="0" smtClean="0">
                <a:latin typeface="Times New Roman" pitchFamily="18" charset="0"/>
                <a:cs typeface="Times New Roman" pitchFamily="18" charset="0"/>
              </a:rPr>
              <a:t>，记录下满足承重要求的最大总价值。</a:t>
            </a:r>
            <a:endParaRPr lang="en-US" altLang="zh-CN" sz="2800" dirty="0" smtClean="0">
              <a:latin typeface="Times New Roman" pitchFamily="18" charset="0"/>
              <a:cs typeface="Times New Roman" pitchFamily="18" charset="0"/>
            </a:endParaRPr>
          </a:p>
          <a:p>
            <a:pPr indent="720725"/>
            <a:r>
              <a:rPr lang="zh-CN" altLang="en-US" sz="2800" dirty="0" smtClean="0">
                <a:latin typeface="Times New Roman" pitchFamily="18" charset="0"/>
                <a:cs typeface="Times New Roman" pitchFamily="18" charset="0"/>
              </a:rPr>
              <a:t>记录较优解的格式为：</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选择的</a:t>
            </a:r>
            <a:r>
              <a:rPr lang="zh-CN" altLang="en-US" sz="2800" smtClean="0">
                <a:latin typeface="Times New Roman" pitchFamily="18" charset="0"/>
                <a:cs typeface="Times New Roman" pitchFamily="18" charset="0"/>
              </a:rPr>
              <a:t>物品</a:t>
            </a:r>
            <a:r>
              <a:rPr lang="en-US" altLang="zh-CN" sz="2800" smtClean="0">
                <a:latin typeface="Times New Roman" pitchFamily="18" charset="0"/>
                <a:cs typeface="Times New Roman" pitchFamily="18" charset="0"/>
              </a:rPr>
              <a:t>] ]</a:t>
            </a:r>
            <a:r>
              <a:rPr lang="zh-CN" altLang="en-US" sz="2800" smtClean="0">
                <a:latin typeface="Times New Roman" pitchFamily="18" charset="0"/>
                <a:cs typeface="Times New Roman" pitchFamily="18" charset="0"/>
              </a:rPr>
              <a:t>。</a:t>
            </a:r>
            <a:endParaRPr lang="en-US" altLang="zh-CN" sz="2800" smtClean="0">
              <a:latin typeface="Times New Roman" pitchFamily="18" charset="0"/>
              <a:cs typeface="Times New Roman" pitchFamily="18" charset="0"/>
            </a:endParaRPr>
          </a:p>
          <a:p>
            <a:pPr indent="720725"/>
            <a:r>
              <a:rPr lang="zh-CN" altLang="en-US" sz="2800" smtClean="0">
                <a:latin typeface="Times New Roman" pitchFamily="18" charset="0"/>
                <a:cs typeface="Times New Roman" pitchFamily="18" charset="0"/>
              </a:rPr>
              <a:t>例如：</a:t>
            </a:r>
            <a:endParaRPr lang="en-US" altLang="zh-CN" sz="2800" dirty="0" smtClean="0">
              <a:latin typeface="Times New Roman" pitchFamily="18" charset="0"/>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45371712"/>
              </p:ext>
            </p:extLst>
          </p:nvPr>
        </p:nvGraphicFramePr>
        <p:xfrm>
          <a:off x="1554124" y="4194085"/>
          <a:ext cx="6080755" cy="1371600"/>
        </p:xfrm>
        <a:graphic>
          <a:graphicData uri="http://schemas.openxmlformats.org/drawingml/2006/table">
            <a:tbl>
              <a:tblPr firstRow="1" bandRow="1">
                <a:tableStyleId>{F5AB1C69-6EDB-4FF4-983F-18BD219EF322}</a:tableStyleId>
              </a:tblPr>
              <a:tblGrid>
                <a:gridCol w="1658473"/>
                <a:gridCol w="1105650"/>
                <a:gridCol w="1066382"/>
                <a:gridCol w="1125125"/>
                <a:gridCol w="1125125"/>
              </a:tblGrid>
              <a:tr h="370840">
                <a:tc>
                  <a:txBody>
                    <a:bodyPr/>
                    <a:lstStyle/>
                    <a:p>
                      <a:pPr algn="ctr"/>
                      <a:r>
                        <a:rPr lang="zh-CN" altLang="en-US" sz="2400" smtClean="0">
                          <a:solidFill>
                            <a:schemeClr val="tx1"/>
                          </a:solidFill>
                        </a:rPr>
                        <a:t>物品编号</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1</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2</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3</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4</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smtClean="0">
                          <a:solidFill>
                            <a:schemeClr val="tx1"/>
                          </a:solidFill>
                        </a:rPr>
                        <a:t>物品重量</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2</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5</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4</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2</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smtClean="0">
                          <a:solidFill>
                            <a:schemeClr val="tx1"/>
                          </a:solidFill>
                        </a:rPr>
                        <a:t>物品价值</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6</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3</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5</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smtClean="0">
                          <a:solidFill>
                            <a:schemeClr val="tx1"/>
                          </a:solidFill>
                        </a:rPr>
                        <a:t>4</a:t>
                      </a:r>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8636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187752"/>
            <a:ext cx="9144000" cy="5593839"/>
          </a:xfrm>
          <a:prstGeom prst="rect">
            <a:avLst/>
          </a:prstGeom>
          <a:solidFill>
            <a:srgbClr val="00CC99"/>
          </a:solidFill>
          <a:ln w="9525">
            <a:noFill/>
            <a:miter lim="800000"/>
            <a:headEnd/>
            <a:tailEnd/>
          </a:ln>
          <a:effectLst/>
        </p:spPr>
        <p:txBody>
          <a:bodyPr anchor="ctr">
            <a:spAutoFit/>
          </a:bodyPr>
          <a:lstStyle/>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def  findMaxE( A, n, B, C, p, M) : # </a:t>
            </a:r>
            <a:r>
              <a:rPr lang="zh-CN" altLang="en-US" sz="2800">
                <a:latin typeface="Times New Roman" pitchFamily="18" charset="0"/>
                <a:ea typeface="宋体" pitchFamily="2" charset="-122"/>
              </a:rPr>
              <a:t>通过参数保存结果</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X </a:t>
            </a:r>
            <a:r>
              <a:rPr lang="en-US" altLang="zh-CN" sz="2800">
                <a:latin typeface="Times New Roman" pitchFamily="18" charset="0"/>
                <a:ea typeface="宋体" pitchFamily="2" charset="-122"/>
              </a:rPr>
              <a:t>= deepcopy(B)</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sw = sum([w[0] for w in X])   # </a:t>
            </a:r>
            <a:r>
              <a:rPr lang="zh-CN" altLang="en-US" sz="2800">
                <a:latin typeface="Times New Roman" pitchFamily="18" charset="0"/>
                <a:ea typeface="宋体" pitchFamily="2" charset="-122"/>
              </a:rPr>
              <a:t>当前求得总重量</a:t>
            </a:r>
          </a:p>
          <a:p>
            <a:pPr eaLnBrk="1" hangingPunct="1">
              <a:lnSpc>
                <a:spcPts val="33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sv = sum([v[1] for v in X])    </a:t>
            </a:r>
            <a:r>
              <a:rPr lang="en-US" altLang="zh-CN" sz="2800" smtClean="0">
                <a:latin typeface="Times New Roman" pitchFamily="18" charset="0"/>
                <a:ea typeface="宋体" pitchFamily="2" charset="-122"/>
              </a:rPr>
              <a:t>  # </a:t>
            </a:r>
            <a:r>
              <a:rPr lang="zh-CN" altLang="en-US" sz="2800">
                <a:latin typeface="Times New Roman" pitchFamily="18" charset="0"/>
                <a:ea typeface="宋体" pitchFamily="2" charset="-122"/>
              </a:rPr>
              <a:t>当前求得总价值</a:t>
            </a:r>
          </a:p>
          <a:p>
            <a:pPr eaLnBrk="1" hangingPunct="1">
              <a:lnSpc>
                <a:spcPts val="33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sm = sum([m[1] for m in M]) </a:t>
            </a:r>
            <a:r>
              <a:rPr lang="en-US" altLang="zh-CN" sz="2800" smtClean="0">
                <a:latin typeface="Times New Roman" pitchFamily="18" charset="0"/>
                <a:ea typeface="宋体" pitchFamily="2" charset="-122"/>
              </a:rPr>
              <a:t># </a:t>
            </a:r>
            <a:r>
              <a:rPr lang="zh-CN" altLang="en-US" sz="2800">
                <a:latin typeface="Times New Roman" pitchFamily="18" charset="0"/>
                <a:ea typeface="宋体" pitchFamily="2" charset="-122"/>
              </a:rPr>
              <a:t>当前的最大总价值                                                 </a:t>
            </a:r>
          </a:p>
          <a:p>
            <a:pPr eaLnBrk="1" hangingPunct="1">
              <a:lnSpc>
                <a:spcPts val="33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if  p == n:</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if   sw &lt;= C and sv &gt; sm :</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del M[:]</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M.extend(X)</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else:</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findMaxE( A, n, X, C, p + 1, M )</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X.append(A[p])</a:t>
            </a:r>
          </a:p>
          <a:p>
            <a:pPr eaLnBrk="1" hangingPunct="1">
              <a:lnSpc>
                <a:spcPts val="3300"/>
              </a:lnSpc>
              <a:tabLst>
                <a:tab pos="466725" algn="l"/>
                <a:tab pos="733425" algn="l"/>
                <a:tab pos="1085850" algn="l"/>
                <a:tab pos="2784475" algn="ctr"/>
              </a:tabLst>
            </a:pPr>
            <a:r>
              <a:rPr lang="en-US" altLang="zh-CN" sz="2800">
                <a:latin typeface="Times New Roman" pitchFamily="18" charset="0"/>
                <a:ea typeface="宋体" pitchFamily="2" charset="-122"/>
              </a:rPr>
              <a:t>        findMaxE( A, n, X, C, p + 1, M )</a:t>
            </a:r>
            <a:endParaRPr lang="en-US" altLang="zh-CN" sz="2800" dirty="0">
              <a:latin typeface="Times New Roman" pitchFamily="18" charset="0"/>
              <a:ea typeface="宋体" pitchFamily="2" charset="-122"/>
            </a:endParaRPr>
          </a:p>
        </p:txBody>
      </p:sp>
      <p:sp>
        <p:nvSpPr>
          <p:cNvPr id="3" name="矩形 2"/>
          <p:cNvSpPr/>
          <p:nvPr/>
        </p:nvSpPr>
        <p:spPr>
          <a:xfrm>
            <a:off x="0" y="233645"/>
            <a:ext cx="8982490" cy="830997"/>
          </a:xfrm>
          <a:prstGeom prst="rect">
            <a:avLst/>
          </a:prstGeom>
        </p:spPr>
        <p:txBody>
          <a:bodyPr wrap="square">
            <a:spAutoFit/>
          </a:bodyPr>
          <a:lstStyle/>
          <a:p>
            <a:pPr marL="1163638" lvl="0" indent="-1163638" eaLnBrk="1" hangingPunct="1">
              <a:lnSpc>
                <a:spcPct val="100000"/>
              </a:lnSpc>
            </a:pPr>
            <a:r>
              <a:rPr lang="en-US" altLang="zh-CN" sz="2400" dirty="0" smtClean="0">
                <a:solidFill>
                  <a:srgbClr val="000000"/>
                </a:solidFill>
                <a:latin typeface="Times New Roman" pitchFamily="18" charset="0"/>
              </a:rPr>
              <a:t>【</a:t>
            </a:r>
            <a:r>
              <a:rPr lang="zh-CN" altLang="en-US" sz="2400" dirty="0">
                <a:solidFill>
                  <a:srgbClr val="000000"/>
                </a:solidFill>
                <a:latin typeface="Times New Roman" pitchFamily="18" charset="0"/>
              </a:rPr>
              <a:t>参数</a:t>
            </a:r>
            <a:r>
              <a:rPr lang="en-US" altLang="zh-CN" sz="2400" dirty="0" smtClean="0">
                <a:solidFill>
                  <a:srgbClr val="000000"/>
                </a:solidFill>
                <a:latin typeface="Times New Roman" pitchFamily="18" charset="0"/>
              </a:rPr>
              <a:t>】A:</a:t>
            </a:r>
            <a:r>
              <a:rPr lang="zh-CN" altLang="en-US" sz="2400" dirty="0" smtClean="0">
                <a:solidFill>
                  <a:srgbClr val="000000"/>
                </a:solidFill>
                <a:latin typeface="Times New Roman" pitchFamily="18" charset="0"/>
              </a:rPr>
              <a:t>物品数据</a:t>
            </a:r>
            <a:r>
              <a:rPr lang="zh-CN" altLang="en-US" sz="2400" dirty="0">
                <a:solidFill>
                  <a:srgbClr val="000000"/>
                </a:solidFill>
                <a:latin typeface="Times New Roman" pitchFamily="18" charset="0"/>
              </a:rPr>
              <a:t>列表，</a:t>
            </a:r>
            <a:r>
              <a:rPr lang="en-US" altLang="zh-CN" sz="2400" dirty="0" smtClean="0">
                <a:solidFill>
                  <a:srgbClr val="000000"/>
                </a:solidFill>
                <a:latin typeface="Times New Roman" pitchFamily="18" charset="0"/>
              </a:rPr>
              <a:t>n:A</a:t>
            </a:r>
            <a:r>
              <a:rPr lang="zh-CN" altLang="en-US" sz="2400" dirty="0">
                <a:solidFill>
                  <a:srgbClr val="000000"/>
                </a:solidFill>
                <a:latin typeface="Times New Roman" pitchFamily="18" charset="0"/>
              </a:rPr>
              <a:t>的长度，</a:t>
            </a:r>
            <a:r>
              <a:rPr lang="en-US" altLang="zh-CN" sz="2400" dirty="0" smtClean="0">
                <a:solidFill>
                  <a:srgbClr val="000000"/>
                </a:solidFill>
                <a:latin typeface="Times New Roman" pitchFamily="18" charset="0"/>
              </a:rPr>
              <a:t>B:</a:t>
            </a:r>
            <a:r>
              <a:rPr lang="zh-CN" altLang="en-US" sz="2400" dirty="0" smtClean="0">
                <a:solidFill>
                  <a:srgbClr val="000000"/>
                </a:solidFill>
                <a:latin typeface="Times New Roman" pitchFamily="18" charset="0"/>
              </a:rPr>
              <a:t>存放</a:t>
            </a:r>
            <a:r>
              <a:rPr lang="zh-CN" altLang="en-US" sz="2400" dirty="0">
                <a:solidFill>
                  <a:srgbClr val="000000"/>
                </a:solidFill>
                <a:latin typeface="Times New Roman" pitchFamily="18" charset="0"/>
              </a:rPr>
              <a:t>当前</a:t>
            </a:r>
            <a:r>
              <a:rPr lang="zh-CN" altLang="en-US" sz="2400" dirty="0" smtClean="0">
                <a:solidFill>
                  <a:srgbClr val="000000"/>
                </a:solidFill>
                <a:latin typeface="Times New Roman" pitchFamily="18" charset="0"/>
              </a:rPr>
              <a:t>物品，</a:t>
            </a:r>
            <a:r>
              <a:rPr lang="en-US" altLang="zh-CN" sz="2400" dirty="0" smtClean="0">
                <a:solidFill>
                  <a:srgbClr val="000000"/>
                </a:solidFill>
                <a:latin typeface="Times New Roman" pitchFamily="18" charset="0"/>
              </a:rPr>
              <a:t>C:</a:t>
            </a:r>
            <a:r>
              <a:rPr lang="zh-CN" altLang="en-US" sz="2400" dirty="0" smtClean="0">
                <a:solidFill>
                  <a:srgbClr val="000000"/>
                </a:solidFill>
                <a:latin typeface="Times New Roman" pitchFamily="18" charset="0"/>
              </a:rPr>
              <a:t>背包容量</a:t>
            </a:r>
            <a:r>
              <a:rPr lang="zh-CN" altLang="en-US" sz="2400" dirty="0">
                <a:solidFill>
                  <a:srgbClr val="000000"/>
                </a:solidFill>
                <a:latin typeface="Times New Roman" pitchFamily="18" charset="0"/>
              </a:rPr>
              <a:t>，</a:t>
            </a:r>
            <a:r>
              <a:rPr lang="en-US" altLang="zh-CN" sz="2400" dirty="0" smtClean="0">
                <a:solidFill>
                  <a:srgbClr val="000000"/>
                </a:solidFill>
                <a:latin typeface="Times New Roman" pitchFamily="18" charset="0"/>
              </a:rPr>
              <a:t>p:A</a:t>
            </a:r>
            <a:r>
              <a:rPr lang="zh-CN" altLang="en-US" sz="2400" dirty="0" smtClean="0">
                <a:solidFill>
                  <a:srgbClr val="000000"/>
                </a:solidFill>
                <a:latin typeface="Times New Roman" pitchFamily="18" charset="0"/>
              </a:rPr>
              <a:t>的当前位置，</a:t>
            </a:r>
            <a:r>
              <a:rPr lang="en-US" altLang="zh-CN" sz="2400" dirty="0" smtClean="0">
                <a:solidFill>
                  <a:srgbClr val="000000"/>
                </a:solidFill>
                <a:latin typeface="Times New Roman" pitchFamily="18" charset="0"/>
              </a:rPr>
              <a:t>M:</a:t>
            </a:r>
            <a:r>
              <a:rPr lang="zh-CN" altLang="en-US" sz="2400" dirty="0" smtClean="0">
                <a:solidFill>
                  <a:srgbClr val="000000"/>
                </a:solidFill>
                <a:latin typeface="Times New Roman" pitchFamily="18" charset="0"/>
              </a:rPr>
              <a:t>存放当前的选择</a:t>
            </a:r>
            <a:endParaRPr lang="en-US" altLang="zh-CN" sz="2400" dirty="0">
              <a:solidFill>
                <a:srgbClr val="000000"/>
              </a:solidFill>
              <a:latin typeface="Times New Roman" pitchFamily="18" charset="0"/>
            </a:endParaRPr>
          </a:p>
        </p:txBody>
      </p:sp>
    </p:spTree>
    <p:extLst>
      <p:ext uri="{BB962C8B-B14F-4D97-AF65-F5344CB8AC3E}">
        <p14:creationId xmlns:p14="http://schemas.microsoft.com/office/powerpoint/2010/main" val="1071864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458670"/>
            <a:ext cx="6102170" cy="3901068"/>
          </a:xfrm>
          <a:prstGeom prst="rect">
            <a:avLst/>
          </a:prstGeom>
          <a:solidFill>
            <a:srgbClr val="00CC99"/>
          </a:solidFill>
          <a:ln w="9525">
            <a:noFill/>
            <a:miter lim="800000"/>
            <a:headEnd/>
            <a:tailEnd/>
          </a:ln>
          <a:effectLst/>
        </p:spPr>
        <p:txBody>
          <a:bodyPr wrap="square" anchor="ctr">
            <a:spAutoFit/>
          </a:bodyPr>
          <a:lstStyle/>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A </a:t>
            </a:r>
            <a:r>
              <a:rPr lang="en-US" altLang="zh-CN" sz="2800">
                <a:latin typeface="Times New Roman" pitchFamily="18" charset="0"/>
                <a:ea typeface="宋体" pitchFamily="2" charset="-122"/>
              </a:rPr>
              <a:t>= [(2, 6), (5, 3), (4, 5), (2, 4)]</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n </a:t>
            </a:r>
            <a:r>
              <a:rPr lang="en-US" altLang="zh-CN" sz="2800">
                <a:latin typeface="Times New Roman" pitchFamily="18" charset="0"/>
                <a:ea typeface="宋体" pitchFamily="2" charset="-122"/>
              </a:rPr>
              <a:t>= len(A)</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m </a:t>
            </a:r>
            <a:r>
              <a:rPr lang="en-US" altLang="zh-CN" sz="2800">
                <a:latin typeface="Times New Roman" pitchFamily="18" charset="0"/>
                <a:ea typeface="宋体" pitchFamily="2" charset="-122"/>
              </a:rPr>
              <a:t>= 10</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B </a:t>
            </a:r>
            <a:r>
              <a:rPr lang="en-US" altLang="zh-CN" sz="2800">
                <a:latin typeface="Times New Roman" pitchFamily="18" charset="0"/>
                <a:ea typeface="宋体" pitchFamily="2" charset="-122"/>
              </a:rPr>
              <a:t>= []</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MAX </a:t>
            </a:r>
            <a:r>
              <a:rPr lang="en-US" altLang="zh-CN" sz="2800">
                <a:latin typeface="Times New Roman" pitchFamily="18" charset="0"/>
                <a:ea typeface="宋体" pitchFamily="2" charset="-122"/>
              </a:rPr>
              <a:t>= []</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FindMaxB(A</a:t>
            </a:r>
            <a:r>
              <a:rPr lang="en-US" altLang="zh-CN" sz="2800">
                <a:latin typeface="Times New Roman" pitchFamily="18" charset="0"/>
                <a:ea typeface="宋体" pitchFamily="2" charset="-122"/>
              </a:rPr>
              <a:t>, n, B, m, 0, MAX)</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print</a:t>
            </a:r>
            <a:r>
              <a:rPr lang="en-US" altLang="zh-CN" sz="2800">
                <a:latin typeface="Times New Roman" pitchFamily="18" charset="0"/>
                <a:ea typeface="宋体" pitchFamily="2" charset="-122"/>
              </a:rPr>
              <a:t>( A )</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print</a:t>
            </a:r>
            <a:r>
              <a:rPr lang="en-US" altLang="zh-CN" sz="2800">
                <a:latin typeface="Times New Roman" pitchFamily="18" charset="0"/>
                <a:ea typeface="宋体" pitchFamily="2" charset="-122"/>
              </a:rPr>
              <a:t>( MAX)</a:t>
            </a: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print(sum([s[1</a:t>
            </a:r>
            <a:r>
              <a:rPr lang="en-US" altLang="zh-CN" sz="2800">
                <a:latin typeface="Times New Roman" pitchFamily="18" charset="0"/>
                <a:ea typeface="宋体" pitchFamily="2" charset="-122"/>
              </a:rPr>
              <a:t>] for </a:t>
            </a:r>
            <a:r>
              <a:rPr lang="en-US" altLang="zh-CN" sz="2800" smtClean="0">
                <a:latin typeface="Times New Roman" pitchFamily="18" charset="0"/>
                <a:ea typeface="宋体" pitchFamily="2" charset="-122"/>
              </a:rPr>
              <a:t>s in </a:t>
            </a:r>
            <a:r>
              <a:rPr lang="en-US" altLang="zh-CN" sz="2800">
                <a:latin typeface="Times New Roman" pitchFamily="18" charset="0"/>
                <a:ea typeface="宋体" pitchFamily="2" charset="-122"/>
              </a:rPr>
              <a:t>MAX]))</a:t>
            </a:r>
            <a:endParaRPr lang="en-US" altLang="zh-CN" sz="2800" dirty="0">
              <a:latin typeface="Times New Roman" pitchFamily="18" charset="0"/>
              <a:ea typeface="宋体" pitchFamily="2" charset="-122"/>
            </a:endParaRPr>
          </a:p>
        </p:txBody>
      </p:sp>
      <p:sp>
        <p:nvSpPr>
          <p:cNvPr id="4" name="Rectangle 2"/>
          <p:cNvSpPr>
            <a:spLocks noChangeArrowheads="1"/>
          </p:cNvSpPr>
          <p:nvPr/>
        </p:nvSpPr>
        <p:spPr bwMode="auto">
          <a:xfrm>
            <a:off x="5134245" y="458670"/>
            <a:ext cx="4005445" cy="3901068"/>
          </a:xfrm>
          <a:prstGeom prst="rect">
            <a:avLst/>
          </a:prstGeom>
          <a:solidFill>
            <a:srgbClr val="00CC99"/>
          </a:solidFill>
          <a:ln w="9525">
            <a:noFill/>
            <a:miter lim="800000"/>
            <a:headEnd/>
            <a:tailEnd/>
          </a:ln>
          <a:effectLst/>
        </p:spPr>
        <p:txBody>
          <a:bodyPr wrap="square" anchor="ctr">
            <a:spAutoFit/>
          </a:bodyPr>
          <a:lstStyle/>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zh-CN" altLang="en-US" sz="2800" smtClean="0">
                <a:latin typeface="Times New Roman" pitchFamily="18" charset="0"/>
                <a:ea typeface="宋体" pitchFamily="2" charset="-122"/>
              </a:rPr>
              <a:t>所有物品</a:t>
            </a: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zh-CN" altLang="en-US" sz="2800" smtClean="0">
                <a:latin typeface="Times New Roman" pitchFamily="18" charset="0"/>
                <a:ea typeface="宋体" pitchFamily="2" charset="-122"/>
              </a:rPr>
              <a:t>物品数量</a:t>
            </a: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zh-CN" altLang="en-US" sz="2800" smtClean="0">
                <a:latin typeface="Times New Roman" pitchFamily="18" charset="0"/>
                <a:ea typeface="宋体" pitchFamily="2" charset="-122"/>
              </a:rPr>
              <a:t>承重</a:t>
            </a: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zh-CN" altLang="en-US" sz="2800" smtClean="0">
                <a:latin typeface="Times New Roman" pitchFamily="18" charset="0"/>
                <a:ea typeface="宋体" pitchFamily="2" charset="-122"/>
              </a:rPr>
              <a:t>存放当前选择</a:t>
            </a: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zh-CN" altLang="en-US" sz="2800" smtClean="0">
                <a:latin typeface="Times New Roman" pitchFamily="18" charset="0"/>
                <a:ea typeface="宋体" pitchFamily="2" charset="-122"/>
              </a:rPr>
              <a:t>存放当前最佳选择</a:t>
            </a: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endParaRPr lang="en-US" altLang="zh-CN" sz="280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endParaRPr lang="en-US" altLang="zh-CN" sz="2800" smtClean="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endParaRPr lang="en-US" altLang="zh-CN" sz="2800">
              <a:latin typeface="Times New Roman" pitchFamily="18" charset="0"/>
              <a:ea typeface="宋体" pitchFamily="2" charset="-122"/>
            </a:endParaRPr>
          </a:p>
          <a:p>
            <a:pPr eaLnBrk="1" hangingPunct="1">
              <a:lnSpc>
                <a:spcPts val="3300"/>
              </a:lnSpc>
              <a:tabLst>
                <a:tab pos="466725" algn="l"/>
                <a:tab pos="733425" algn="l"/>
                <a:tab pos="1085850" algn="l"/>
                <a:tab pos="2784475" algn="ctr"/>
              </a:tabLst>
            </a:pPr>
            <a:endParaRPr lang="en-US" altLang="zh-CN" sz="2800" dirty="0">
              <a:latin typeface="Times New Roman" pitchFamily="18" charset="0"/>
              <a:ea typeface="宋体" pitchFamily="2" charset="-122"/>
            </a:endParaRPr>
          </a:p>
        </p:txBody>
      </p:sp>
      <p:pic>
        <p:nvPicPr>
          <p:cNvPr id="5" name="图片 4"/>
          <p:cNvPicPr>
            <a:picLocks noChangeAspect="1"/>
          </p:cNvPicPr>
          <p:nvPr/>
        </p:nvPicPr>
        <p:blipFill>
          <a:blip r:embed="rId2"/>
          <a:stretch>
            <a:fillRect/>
          </a:stretch>
        </p:blipFill>
        <p:spPr>
          <a:xfrm>
            <a:off x="2006715" y="4689140"/>
            <a:ext cx="4770530" cy="1414709"/>
          </a:xfrm>
          <a:prstGeom prst="rect">
            <a:avLst/>
          </a:prstGeom>
        </p:spPr>
      </p:pic>
    </p:spTree>
    <p:extLst>
      <p:ext uri="{BB962C8B-B14F-4D97-AF65-F5344CB8AC3E}">
        <p14:creationId xmlns:p14="http://schemas.microsoft.com/office/powerpoint/2010/main" val="2300914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78016" y="503675"/>
                <a:ext cx="8865984" cy="2677656"/>
              </a:xfrm>
              <a:prstGeom prst="rect">
                <a:avLst/>
              </a:prstGeom>
            </p:spPr>
            <p:txBody>
              <a:bodyPr wrap="square">
                <a:spAutoFit/>
              </a:bodyPr>
              <a:lstStyle/>
              <a:p>
                <a:r>
                  <a:rPr lang="zh-CN" altLang="en-US" sz="2800" dirty="0" smtClean="0">
                    <a:latin typeface="Times New Roman" pitchFamily="18" charset="0"/>
                    <a:cs typeface="Times New Roman" pitchFamily="18" charset="0"/>
                  </a:rPr>
                  <a:t>三、约束</a:t>
                </a:r>
                <a:endParaRPr lang="en-US" altLang="zh-CN" sz="2800" dirty="0" smtClean="0">
                  <a:latin typeface="Times New Roman" pitchFamily="18" charset="0"/>
                  <a:cs typeface="Times New Roman" pitchFamily="18" charset="0"/>
                </a:endParaRPr>
              </a:p>
              <a:p>
                <a:pPr indent="720725"/>
                <a:r>
                  <a:rPr lang="zh-CN" altLang="en-US" sz="2800" dirty="0" smtClean="0">
                    <a:latin typeface="Times New Roman" pitchFamily="18" charset="0"/>
                    <a:cs typeface="Times New Roman" pitchFamily="18" charset="0"/>
                  </a:rPr>
                  <a:t>搜索到每</a:t>
                </a:r>
                <a:r>
                  <a:rPr lang="zh-CN" altLang="en-US" sz="2800" dirty="0">
                    <a:latin typeface="Times New Roman" pitchFamily="18" charset="0"/>
                    <a:cs typeface="Times New Roman" pitchFamily="18" charset="0"/>
                  </a:rPr>
                  <a:t>一个</a:t>
                </a:r>
                <a:r>
                  <a:rPr lang="zh-CN" altLang="en-US" sz="2800" dirty="0" smtClean="0">
                    <a:latin typeface="Times New Roman" pitchFamily="18" charset="0"/>
                    <a:cs typeface="Times New Roman" pitchFamily="18" charset="0"/>
                  </a:rPr>
                  <a:t>结点</a:t>
                </a:r>
                <a:r>
                  <a:rPr lang="en-US" altLang="zh-CN" sz="2800" dirty="0" smtClean="0">
                    <a:latin typeface="Times New Roman" pitchFamily="18" charset="0"/>
                    <a:cs typeface="Times New Roman" pitchFamily="18" charset="0"/>
                  </a:rPr>
                  <a:t>v</a:t>
                </a:r>
                <a:r>
                  <a:rPr lang="zh-CN" altLang="en-US" sz="2800" dirty="0" smtClean="0">
                    <a:latin typeface="Times New Roman" pitchFamily="18" charset="0"/>
                    <a:cs typeface="Times New Roman" pitchFamily="18" charset="0"/>
                  </a:rPr>
                  <a:t>时，只有在满足重量承载要求的前提下，才能继续向</a:t>
                </a:r>
                <a:r>
                  <a:rPr lang="en-US" altLang="zh-CN" sz="2800" dirty="0" smtClean="0">
                    <a:latin typeface="Times New Roman" pitchFamily="18" charset="0"/>
                    <a:cs typeface="Times New Roman" pitchFamily="18" charset="0"/>
                  </a:rPr>
                  <a:t>v</a:t>
                </a:r>
                <a:r>
                  <a:rPr lang="zh-CN" altLang="en-US" sz="2800" dirty="0" smtClean="0">
                    <a:latin typeface="Times New Roman" pitchFamily="18" charset="0"/>
                    <a:cs typeface="Times New Roman" pitchFamily="18" charset="0"/>
                  </a:rPr>
                  <a:t>的</a:t>
                </a:r>
                <a:r>
                  <a:rPr lang="zh-CN" altLang="en-US" sz="2800" smtClean="0">
                    <a:latin typeface="Times New Roman" pitchFamily="18" charset="0"/>
                    <a:cs typeface="Times New Roman" pitchFamily="18" charset="0"/>
                  </a:rPr>
                  <a:t>子结点搜索。</a:t>
                </a:r>
                <a:r>
                  <a:rPr lang="zh-CN" altLang="en-US" sz="2800" dirty="0" smtClean="0">
                    <a:latin typeface="Times New Roman" pitchFamily="18" charset="0"/>
                    <a:cs typeface="Times New Roman" pitchFamily="18" charset="0"/>
                  </a:rPr>
                  <a:t>依然是</a:t>
                </a:r>
                <a:r>
                  <a:rPr lang="zh-CN" altLang="en-US" sz="2800" smtClean="0">
                    <a:latin typeface="Times New Roman" pitchFamily="18" charset="0"/>
                    <a:cs typeface="Times New Roman" pitchFamily="18" charset="0"/>
                  </a:rPr>
                  <a:t>在遍历至</a:t>
                </a:r>
                <a:r>
                  <a:rPr lang="zh-CN" altLang="en-US" sz="2800">
                    <a:latin typeface="Times New Roman" pitchFamily="18" charset="0"/>
                    <a:cs typeface="Times New Roman" pitchFamily="18" charset="0"/>
                  </a:rPr>
                  <a:t>叶子</a:t>
                </a:r>
                <a:r>
                  <a:rPr lang="zh-CN" altLang="en-US" sz="2800" smtClean="0">
                    <a:latin typeface="Times New Roman" pitchFamily="18" charset="0"/>
                    <a:cs typeface="Times New Roman" pitchFamily="18" charset="0"/>
                  </a:rPr>
                  <a:t>结点后，进行是否最佳选择的判断。</a:t>
                </a:r>
                <a:endParaRPr lang="en-US" altLang="zh-CN" sz="2800" smtClean="0">
                  <a:latin typeface="Times New Roman" pitchFamily="18" charset="0"/>
                  <a:cs typeface="Times New Roman" pitchFamily="18" charset="0"/>
                </a:endParaRPr>
              </a:p>
              <a:p>
                <a:pPr indent="720725"/>
                <a:r>
                  <a:rPr lang="zh-CN" altLang="en-US" sz="2800" smtClean="0">
                    <a:latin typeface="Times New Roman" pitchFamily="18" charset="0"/>
                    <a:cs typeface="Times New Roman" pitchFamily="18" charset="0"/>
                  </a:rPr>
                  <a:t>判断是否满足承载要求：</a:t>
                </a:r>
                <a14:m>
                  <m:oMath xmlns:m="http://schemas.openxmlformats.org/officeDocument/2006/math">
                    <m:nary>
                      <m:naryPr>
                        <m:chr m:val="∑"/>
                        <m:subHide m:val="on"/>
                        <m:supHide m:val="on"/>
                        <m:ctrlPr>
                          <a:rPr lang="en-US" altLang="zh-CN" sz="2800" i="1" smtClean="0">
                            <a:latin typeface="Cambria Math" panose="02040503050406030204" pitchFamily="18" charset="0"/>
                            <a:cs typeface="Times New Roman" pitchFamily="18" charset="0"/>
                          </a:rPr>
                        </m:ctrlPr>
                      </m:naryPr>
                      <m:sub/>
                      <m:sup/>
                      <m:e>
                        <m:r>
                          <a:rPr lang="en-US" altLang="zh-CN" sz="2800" b="1" i="1" smtClean="0">
                            <a:latin typeface="Cambria Math" panose="02040503050406030204" pitchFamily="18" charset="0"/>
                            <a:cs typeface="Times New Roman" pitchFamily="18" charset="0"/>
                          </a:rPr>
                          <m:t>𝒘</m:t>
                        </m:r>
                        <m:r>
                          <a:rPr lang="en-US" altLang="zh-CN" sz="2800" b="1" i="1" smtClean="0">
                            <a:latin typeface="Cambria Math" panose="02040503050406030204" pitchFamily="18" charset="0"/>
                            <a:cs typeface="Times New Roman" pitchFamily="18" charset="0"/>
                          </a:rPr>
                          <m:t>&lt;</m:t>
                        </m:r>
                      </m:e>
                    </m:nary>
                  </m:oMath>
                </a14:m>
                <a:r>
                  <a:rPr lang="en-US" altLang="zh-CN" sz="2800" dirty="0" smtClean="0">
                    <a:latin typeface="Times New Roman" pitchFamily="18" charset="0"/>
                    <a:cs typeface="Times New Roman" pitchFamily="18" charset="0"/>
                  </a:rPr>
                  <a:t>m</a:t>
                </a:r>
              </a:p>
            </p:txBody>
          </p:sp>
        </mc:Choice>
        <mc:Fallback xmlns="">
          <p:sp>
            <p:nvSpPr>
              <p:cNvPr id="2" name="矩形 1"/>
              <p:cNvSpPr>
                <a:spLocks noRot="1" noChangeAspect="1" noMove="1" noResize="1" noEditPoints="1" noAdjustHandles="1" noChangeArrowheads="1" noChangeShapeType="1" noTextEdit="1"/>
              </p:cNvSpPr>
              <p:nvPr/>
            </p:nvSpPr>
            <p:spPr>
              <a:xfrm>
                <a:off x="278016" y="503675"/>
                <a:ext cx="8865984" cy="2677656"/>
              </a:xfrm>
              <a:prstGeom prst="rect">
                <a:avLst/>
              </a:prstGeom>
              <a:blipFill rotWithShape="0">
                <a:blip r:embed="rId3"/>
                <a:stretch>
                  <a:fillRect l="-1444" t="-1822" b="-38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78016" y="3519010"/>
                <a:ext cx="8865984" cy="2792239"/>
              </a:xfrm>
              <a:prstGeom prst="rect">
                <a:avLst/>
              </a:prstGeom>
            </p:spPr>
            <p:txBody>
              <a:bodyPr wrap="square">
                <a:spAutoFit/>
              </a:bodyPr>
              <a:lstStyle/>
              <a:p>
                <a:r>
                  <a:rPr lang="zh-CN" altLang="en-US" sz="2800" smtClean="0">
                    <a:latin typeface="Times New Roman" pitchFamily="18" charset="0"/>
                    <a:cs typeface="Times New Roman" pitchFamily="18" charset="0"/>
                  </a:rPr>
                  <a:t>四、限界</a:t>
                </a:r>
                <a:endParaRPr lang="en-US" altLang="zh-CN" sz="2800" dirty="0" smtClean="0">
                  <a:latin typeface="Times New Roman" pitchFamily="18" charset="0"/>
                  <a:cs typeface="Times New Roman" pitchFamily="18" charset="0"/>
                </a:endParaRPr>
              </a:p>
              <a:p>
                <a:pPr indent="720725"/>
                <a:r>
                  <a:rPr lang="zh-CN" altLang="en-US" sz="2800" dirty="0" smtClean="0">
                    <a:latin typeface="Times New Roman" pitchFamily="18" charset="0"/>
                    <a:cs typeface="Times New Roman" pitchFamily="18" charset="0"/>
                  </a:rPr>
                  <a:t>搜索到每</a:t>
                </a:r>
                <a:r>
                  <a:rPr lang="zh-CN" altLang="en-US" sz="2800" dirty="0">
                    <a:latin typeface="Times New Roman" pitchFamily="18" charset="0"/>
                    <a:cs typeface="Times New Roman" pitchFamily="18" charset="0"/>
                  </a:rPr>
                  <a:t>一个</a:t>
                </a:r>
                <a:r>
                  <a:rPr lang="zh-CN" altLang="en-US" sz="2800" dirty="0" smtClean="0">
                    <a:latin typeface="Times New Roman" pitchFamily="18" charset="0"/>
                    <a:cs typeface="Times New Roman" pitchFamily="18" charset="0"/>
                  </a:rPr>
                  <a:t>结点</a:t>
                </a:r>
                <a:r>
                  <a:rPr lang="en-US" altLang="zh-CN" sz="2800" dirty="0" smtClean="0">
                    <a:latin typeface="Times New Roman" pitchFamily="18" charset="0"/>
                    <a:cs typeface="Times New Roman" pitchFamily="18" charset="0"/>
                  </a:rPr>
                  <a:t>v</a:t>
                </a:r>
                <a:r>
                  <a:rPr lang="zh-CN" altLang="en-US" sz="2800" smtClean="0">
                    <a:latin typeface="Times New Roman" pitchFamily="18" charset="0"/>
                    <a:cs typeface="Times New Roman" pitchFamily="18" charset="0"/>
                  </a:rPr>
                  <a:t>时，若当前已选物品的价值加上后面所有可选物品的价值不大于当前保存的最大价值，则不必继续搜索。</a:t>
                </a:r>
                <a:endParaRPr lang="en-US" altLang="zh-CN" sz="2800" smtClean="0">
                  <a:latin typeface="Times New Roman" pitchFamily="18" charset="0"/>
                  <a:cs typeface="Times New Roman" pitchFamily="18" charset="0"/>
                </a:endParaRPr>
              </a:p>
              <a:p>
                <a:pPr indent="720725"/>
                <a:r>
                  <a:rPr lang="zh-CN" altLang="en-US" sz="2800" smtClean="0">
                    <a:latin typeface="Times New Roman" pitchFamily="18" charset="0"/>
                    <a:cs typeface="Times New Roman" pitchFamily="18" charset="0"/>
                  </a:rPr>
                  <a:t>判断限界条件：</a:t>
                </a:r>
                <a14:m>
                  <m:oMath xmlns:m="http://schemas.openxmlformats.org/officeDocument/2006/math">
                    <m:nary>
                      <m:naryPr>
                        <m:chr m:val="∑"/>
                        <m:subHide m:val="on"/>
                        <m:supHide m:val="on"/>
                        <m:ctrlPr>
                          <a:rPr lang="en-US" altLang="zh-CN" sz="2800" i="1" smtClean="0">
                            <a:latin typeface="Cambria Math" panose="02040503050406030204" pitchFamily="18" charset="0"/>
                            <a:cs typeface="Times New Roman" pitchFamily="18" charset="0"/>
                          </a:rPr>
                        </m:ctrlPr>
                      </m:naryPr>
                      <m:sub/>
                      <m:sup/>
                      <m:e>
                        <m:sSub>
                          <m:sSubPr>
                            <m:ctrlPr>
                              <a:rPr lang="en-US" altLang="zh-CN" sz="2800" i="1" smtClean="0">
                                <a:latin typeface="Cambria Math" panose="02040503050406030204" pitchFamily="18" charset="0"/>
                                <a:cs typeface="Times New Roman" pitchFamily="18" charset="0"/>
                              </a:rPr>
                            </m:ctrlPr>
                          </m:sSubPr>
                          <m:e>
                            <m:r>
                              <a:rPr lang="en-US" altLang="zh-CN" sz="2800" b="1" i="1" smtClean="0">
                                <a:latin typeface="Cambria Math" panose="02040503050406030204" pitchFamily="18" charset="0"/>
                                <a:cs typeface="Times New Roman" pitchFamily="18" charset="0"/>
                              </a:rPr>
                              <m:t>𝒘</m:t>
                            </m:r>
                          </m:e>
                          <m:sub>
                            <m:r>
                              <a:rPr lang="zh-CN" altLang="en-US" sz="2800" i="1">
                                <a:latin typeface="Cambria Math" panose="02040503050406030204" pitchFamily="18" charset="0"/>
                                <a:cs typeface="Times New Roman" pitchFamily="18" charset="0"/>
                              </a:rPr>
                              <m:t>已选</m:t>
                            </m:r>
                          </m:sub>
                        </m:sSub>
                        <m:r>
                          <a:rPr lang="en-US" altLang="zh-CN" sz="2800" b="1" i="1" smtClean="0">
                            <a:latin typeface="Cambria Math" panose="02040503050406030204" pitchFamily="18" charset="0"/>
                            <a:cs typeface="Times New Roman" pitchFamily="18" charset="0"/>
                          </a:rPr>
                          <m:t>+</m:t>
                        </m:r>
                        <m:nary>
                          <m:naryPr>
                            <m:chr m:val="∑"/>
                            <m:subHide m:val="on"/>
                            <m:supHide m:val="on"/>
                            <m:ctrlPr>
                              <a:rPr lang="en-US" altLang="zh-CN" sz="2800" b="1" i="1" smtClean="0">
                                <a:latin typeface="Cambria Math" panose="02040503050406030204" pitchFamily="18" charset="0"/>
                                <a:cs typeface="Times New Roman" pitchFamily="18" charset="0"/>
                              </a:rPr>
                            </m:ctrlPr>
                          </m:naryPr>
                          <m:sub/>
                          <m:sup/>
                          <m:e>
                            <m:sSub>
                              <m:sSubPr>
                                <m:ctrlPr>
                                  <a:rPr lang="en-US" altLang="zh-CN" sz="2800" b="1" i="1" smtClean="0">
                                    <a:latin typeface="Cambria Math" panose="02040503050406030204" pitchFamily="18" charset="0"/>
                                    <a:cs typeface="Times New Roman" pitchFamily="18" charset="0"/>
                                  </a:rPr>
                                </m:ctrlPr>
                              </m:sSubPr>
                              <m:e>
                                <m:r>
                                  <a:rPr lang="en-US" altLang="zh-CN" sz="2800" b="1" i="1" smtClean="0">
                                    <a:latin typeface="Cambria Math" panose="02040503050406030204" pitchFamily="18" charset="0"/>
                                    <a:cs typeface="Times New Roman" pitchFamily="18" charset="0"/>
                                  </a:rPr>
                                  <m:t>𝒘</m:t>
                                </m:r>
                              </m:e>
                              <m:sub>
                                <m:r>
                                  <a:rPr lang="zh-CN" altLang="en-US" sz="2800" i="1">
                                    <a:latin typeface="Cambria Math" panose="02040503050406030204" pitchFamily="18" charset="0"/>
                                    <a:cs typeface="Times New Roman" pitchFamily="18" charset="0"/>
                                  </a:rPr>
                                  <m:t>可选</m:t>
                                </m:r>
                              </m:sub>
                            </m:sSub>
                          </m:e>
                        </m:nary>
                        <m:r>
                          <a:rPr lang="en-US" altLang="zh-CN" sz="2800" b="1" i="1" smtClean="0">
                            <a:latin typeface="Cambria Math" panose="02040503050406030204" pitchFamily="18" charset="0"/>
                            <a:cs typeface="Times New Roman" pitchFamily="18" charset="0"/>
                          </a:rPr>
                          <m:t>&lt;</m:t>
                        </m:r>
                      </m:e>
                    </m:nary>
                  </m:oMath>
                </a14:m>
                <a:r>
                  <a:rPr lang="en-US" altLang="zh-CN" sz="2800" dirty="0" smtClean="0">
                    <a:latin typeface="Times New Roman" pitchFamily="18" charset="0"/>
                    <a:cs typeface="Times New Roman" pitchFamily="18" charset="0"/>
                  </a:rPr>
                  <a:t> M</a:t>
                </a:r>
              </a:p>
            </p:txBody>
          </p:sp>
        </mc:Choice>
        <mc:Fallback xmlns="">
          <p:sp>
            <p:nvSpPr>
              <p:cNvPr id="5" name="矩形 4"/>
              <p:cNvSpPr>
                <a:spLocks noRot="1" noChangeAspect="1" noMove="1" noResize="1" noEditPoints="1" noAdjustHandles="1" noChangeArrowheads="1" noChangeShapeType="1" noTextEdit="1"/>
              </p:cNvSpPr>
              <p:nvPr/>
            </p:nvSpPr>
            <p:spPr>
              <a:xfrm>
                <a:off x="278016" y="3519010"/>
                <a:ext cx="8865984" cy="2792239"/>
              </a:xfrm>
              <a:prstGeom prst="rect">
                <a:avLst/>
              </a:prstGeom>
              <a:blipFill rotWithShape="0">
                <a:blip r:embed="rId4"/>
                <a:stretch>
                  <a:fillRect l="-1444" t="-1528" r="-138" b="-1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5264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680" y="413665"/>
            <a:ext cx="9144000" cy="5478423"/>
          </a:xfrm>
          <a:prstGeom prst="rect">
            <a:avLst/>
          </a:prstGeom>
          <a:solidFill>
            <a:srgbClr val="00CC99"/>
          </a:solidFill>
          <a:ln w="9525">
            <a:noFill/>
            <a:miter lim="800000"/>
            <a:headEnd/>
            <a:tailEnd/>
          </a:ln>
          <a:effectLst/>
        </p:spPr>
        <p:txBody>
          <a:bodyPr anchor="ctr">
            <a:spAutoFit/>
          </a:bodyPr>
          <a:lstStyle/>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def  FindMaxB( A, n, B, C, p, M) : # </a:t>
            </a:r>
            <a:r>
              <a:rPr lang="zh-CN" altLang="en-US" sz="2800">
                <a:latin typeface="Times New Roman" pitchFamily="18" charset="0"/>
                <a:ea typeface="宋体" pitchFamily="2" charset="-122"/>
              </a:rPr>
              <a:t>通过参数保存结果</a:t>
            </a:r>
          </a:p>
          <a:p>
            <a:pPr eaLnBrk="1" hangingPunct="1">
              <a:lnSpc>
                <a:spcPts val="3000"/>
              </a:lnSpc>
              <a:tabLst>
                <a:tab pos="466725" algn="l"/>
                <a:tab pos="733425" algn="l"/>
                <a:tab pos="1085850" algn="l"/>
                <a:tab pos="2784475" algn="ctr"/>
              </a:tabLst>
            </a:pPr>
            <a:r>
              <a:rPr lang="en-US" altLang="zh-CN" sz="2800" smtClean="0">
                <a:latin typeface="Times New Roman" pitchFamily="18" charset="0"/>
                <a:ea typeface="宋体" pitchFamily="2" charset="-122"/>
              </a:rPr>
              <a:t>    X </a:t>
            </a:r>
            <a:r>
              <a:rPr lang="en-US" altLang="zh-CN" sz="2800">
                <a:latin typeface="Times New Roman" pitchFamily="18" charset="0"/>
                <a:ea typeface="宋体" pitchFamily="2" charset="-122"/>
              </a:rPr>
              <a:t>= deepcopy(B)</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sw = sum([w[0] for w in X])   </a:t>
            </a:r>
            <a:r>
              <a:rPr lang="en-US" altLang="zh-CN" sz="2800" smtClean="0">
                <a:latin typeface="Times New Roman" pitchFamily="18" charset="0"/>
                <a:ea typeface="宋体" pitchFamily="2" charset="-122"/>
              </a:rPr>
              <a:t># </a:t>
            </a:r>
            <a:r>
              <a:rPr lang="zh-CN" altLang="en-US" sz="2800">
                <a:latin typeface="Times New Roman" pitchFamily="18" charset="0"/>
                <a:ea typeface="宋体" pitchFamily="2" charset="-122"/>
              </a:rPr>
              <a:t>当前求得总重量</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sv = sum([v[1] for v in X])      # </a:t>
            </a:r>
            <a:r>
              <a:rPr lang="zh-CN" altLang="en-US" sz="2800">
                <a:latin typeface="Times New Roman" pitchFamily="18" charset="0"/>
                <a:ea typeface="宋体" pitchFamily="2" charset="-122"/>
              </a:rPr>
              <a:t>当前求得总价值</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sm = sum([m[1] for m in M]) </a:t>
            </a:r>
            <a:r>
              <a:rPr lang="en-US" altLang="zh-CN" sz="2800" smtClean="0">
                <a:latin typeface="Times New Roman" pitchFamily="18" charset="0"/>
                <a:ea typeface="宋体" pitchFamily="2" charset="-122"/>
              </a:rPr>
              <a:t># </a:t>
            </a:r>
            <a:r>
              <a:rPr lang="zh-CN" altLang="en-US" sz="2800">
                <a:latin typeface="Times New Roman" pitchFamily="18" charset="0"/>
                <a:ea typeface="宋体" pitchFamily="2" charset="-122"/>
              </a:rPr>
              <a:t>当前的最大总价值                                                 </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if  p == n:</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if   sw &lt;= C and sv &gt; sm :  </a:t>
            </a:r>
            <a:r>
              <a:rPr lang="en-US" altLang="zh-CN" sz="2800" smtClean="0">
                <a:latin typeface="Times New Roman" pitchFamily="18" charset="0"/>
                <a:ea typeface="宋体" pitchFamily="2" charset="-122"/>
              </a:rPr>
              <a:t>  # </a:t>
            </a:r>
            <a:r>
              <a:rPr lang="zh-CN" altLang="en-US" sz="2800">
                <a:latin typeface="Times New Roman" pitchFamily="18" charset="0"/>
                <a:ea typeface="宋体" pitchFamily="2" charset="-122"/>
              </a:rPr>
              <a:t>有更大的总价值</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del M[:]                           </a:t>
            </a:r>
            <a:r>
              <a:rPr lang="en-US" altLang="zh-CN" sz="2800" smtClean="0">
                <a:latin typeface="Times New Roman" pitchFamily="18" charset="0"/>
                <a:ea typeface="宋体" pitchFamily="2" charset="-122"/>
              </a:rPr>
              <a:t>  # </a:t>
            </a:r>
            <a:r>
              <a:rPr lang="zh-CN" altLang="en-US" sz="2800">
                <a:latin typeface="Times New Roman" pitchFamily="18" charset="0"/>
                <a:ea typeface="宋体" pitchFamily="2" charset="-122"/>
              </a:rPr>
              <a:t>记住更大的总价值</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a:latin typeface="Times New Roman" pitchFamily="18" charset="0"/>
                <a:ea typeface="宋体" pitchFamily="2" charset="-122"/>
              </a:rPr>
              <a:t>M.extend(X)</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elif  sw &gt; C:                             </a:t>
            </a:r>
            <a:r>
              <a:rPr lang="en-US" altLang="zh-CN" sz="2800" smtClean="0">
                <a:latin typeface="Times New Roman" pitchFamily="18" charset="0"/>
                <a:ea typeface="宋体" pitchFamily="2" charset="-122"/>
              </a:rPr>
              <a:t>  # </a:t>
            </a:r>
            <a:r>
              <a:rPr lang="zh-CN" altLang="en-US" sz="2800">
                <a:latin typeface="Times New Roman" pitchFamily="18" charset="0"/>
                <a:ea typeface="宋体" pitchFamily="2" charset="-122"/>
              </a:rPr>
              <a:t>容量超过，剪枝</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zh-CN" altLang="en-US" sz="2800" smtClean="0">
                <a:latin typeface="Times New Roman" pitchFamily="18" charset="0"/>
                <a:ea typeface="宋体" pitchFamily="2" charset="-122"/>
              </a:rPr>
              <a:t>       </a:t>
            </a:r>
            <a:r>
              <a:rPr lang="en-US" altLang="zh-CN" sz="2800">
                <a:latin typeface="Times New Roman" pitchFamily="18" charset="0"/>
                <a:ea typeface="宋体" pitchFamily="2" charset="-122"/>
              </a:rPr>
              <a:t>return</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elif  sv + sum([m[1] for m in A[p:]]) &lt;= sm :</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 </a:t>
            </a:r>
            <a:r>
              <a:rPr lang="zh-CN" altLang="en-US" sz="2800" smtClean="0">
                <a:latin typeface="Times New Roman" pitchFamily="18" charset="0"/>
                <a:ea typeface="宋体" pitchFamily="2" charset="-122"/>
              </a:rPr>
              <a:t>最终价值不</a:t>
            </a:r>
            <a:r>
              <a:rPr lang="zh-CN" altLang="en-US" sz="2800">
                <a:latin typeface="Times New Roman" pitchFamily="18" charset="0"/>
                <a:ea typeface="宋体" pitchFamily="2" charset="-122"/>
              </a:rPr>
              <a:t>大于当前记住的最大总价值，剪枝 </a:t>
            </a:r>
          </a:p>
          <a:p>
            <a:pPr eaLnBrk="1" hangingPunct="1">
              <a:lnSpc>
                <a:spcPts val="3000"/>
              </a:lnSpc>
              <a:tabLst>
                <a:tab pos="466725" algn="l"/>
                <a:tab pos="733425" algn="l"/>
                <a:tab pos="1085850" algn="l"/>
                <a:tab pos="2784475" algn="ctr"/>
              </a:tabLst>
            </a:pPr>
            <a:r>
              <a:rPr lang="zh-CN" altLang="en-US" sz="2800">
                <a:latin typeface="Times New Roman" pitchFamily="18" charset="0"/>
                <a:ea typeface="宋体" pitchFamily="2" charset="-122"/>
              </a:rPr>
              <a:t>        </a:t>
            </a:r>
            <a:r>
              <a:rPr lang="en-US" altLang="zh-CN" sz="2800" smtClean="0">
                <a:latin typeface="Times New Roman" pitchFamily="18" charset="0"/>
                <a:ea typeface="宋体" pitchFamily="2" charset="-122"/>
              </a:rPr>
              <a:t>return</a:t>
            </a:r>
            <a:endParaRPr lang="en-US" altLang="zh-CN" sz="2800">
              <a:latin typeface="Times New Roman" pitchFamily="18" charset="0"/>
              <a:ea typeface="宋体" pitchFamily="2" charset="-122"/>
            </a:endParaRPr>
          </a:p>
        </p:txBody>
      </p:sp>
      <p:sp>
        <p:nvSpPr>
          <p:cNvPr id="4" name="矩形 3"/>
          <p:cNvSpPr/>
          <p:nvPr/>
        </p:nvSpPr>
        <p:spPr bwMode="auto">
          <a:xfrm>
            <a:off x="161510" y="3879050"/>
            <a:ext cx="8730970" cy="1935215"/>
          </a:xfrm>
          <a:prstGeom prst="rect">
            <a:avLst/>
          </a:prstGeom>
          <a:noFill/>
          <a:ln w="508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Tree>
    <p:extLst>
      <p:ext uri="{BB962C8B-B14F-4D97-AF65-F5344CB8AC3E}">
        <p14:creationId xmlns:p14="http://schemas.microsoft.com/office/powerpoint/2010/main" val="4294580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160" y="548680"/>
            <a:ext cx="9144000" cy="1631216"/>
          </a:xfrm>
          <a:prstGeom prst="rect">
            <a:avLst/>
          </a:prstGeom>
          <a:solidFill>
            <a:srgbClr val="00CC99"/>
          </a:solidFill>
          <a:ln w="9525">
            <a:noFill/>
            <a:miter lim="800000"/>
            <a:headEnd/>
            <a:tailEnd/>
          </a:ln>
          <a:effectLst/>
        </p:spPr>
        <p:txBody>
          <a:bodyPr anchor="ctr">
            <a:spAutoFit/>
          </a:bodyPr>
          <a:lstStyle/>
          <a:p>
            <a:pPr eaLnBrk="1" hangingPunct="1">
              <a:lnSpc>
                <a:spcPts val="3000"/>
              </a:lnSpc>
              <a:tabLst>
                <a:tab pos="466725" algn="l"/>
                <a:tab pos="733425" algn="l"/>
                <a:tab pos="1085850" algn="l"/>
                <a:tab pos="2784475" algn="ctr"/>
              </a:tabLst>
            </a:pPr>
            <a:r>
              <a:rPr lang="en-US" altLang="zh-CN" sz="2800" smtClean="0">
                <a:latin typeface="Times New Roman" pitchFamily="18" charset="0"/>
                <a:ea typeface="宋体" pitchFamily="2" charset="-122"/>
              </a:rPr>
              <a:t>    else:</a:t>
            </a:r>
          </a:p>
          <a:p>
            <a:pPr eaLnBrk="1" hangingPunct="1">
              <a:lnSpc>
                <a:spcPts val="3000"/>
              </a:lnSpc>
              <a:tabLst>
                <a:tab pos="466725" algn="l"/>
                <a:tab pos="733425" algn="l"/>
                <a:tab pos="1085850" algn="l"/>
                <a:tab pos="2784475" algn="ctr"/>
              </a:tabLst>
            </a:pPr>
            <a:r>
              <a:rPr lang="en-US" altLang="zh-CN" sz="2800" smtClean="0">
                <a:latin typeface="Times New Roman" pitchFamily="18" charset="0"/>
                <a:ea typeface="宋体" pitchFamily="2" charset="-122"/>
              </a:rPr>
              <a:t>        </a:t>
            </a:r>
            <a:r>
              <a:rPr lang="en-US" altLang="zh-CN" sz="2800">
                <a:latin typeface="Times New Roman" pitchFamily="18" charset="0"/>
                <a:ea typeface="宋体" pitchFamily="2" charset="-122"/>
              </a:rPr>
              <a:t>FindMaxB( A, n, X, C, p + 1, M )</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X.append(A[p])</a:t>
            </a:r>
          </a:p>
          <a:p>
            <a:pPr eaLnBrk="1" hangingPunct="1">
              <a:lnSpc>
                <a:spcPts val="3000"/>
              </a:lnSpc>
              <a:tabLst>
                <a:tab pos="466725" algn="l"/>
                <a:tab pos="733425" algn="l"/>
                <a:tab pos="1085850" algn="l"/>
                <a:tab pos="2784475" algn="ctr"/>
              </a:tabLst>
            </a:pPr>
            <a:r>
              <a:rPr lang="en-US" altLang="zh-CN" sz="2800">
                <a:latin typeface="Times New Roman" pitchFamily="18" charset="0"/>
                <a:ea typeface="宋体" pitchFamily="2" charset="-122"/>
              </a:rPr>
              <a:t>        FindMaxB( A, n, X, C, p + 1, M )</a:t>
            </a:r>
            <a:endParaRPr lang="en-US" altLang="zh-CN" sz="2800" dirty="0">
              <a:latin typeface="Times New Roman" pitchFamily="18" charset="0"/>
              <a:ea typeface="宋体" pitchFamily="2" charset="-122"/>
            </a:endParaRPr>
          </a:p>
        </p:txBody>
      </p:sp>
      <p:pic>
        <p:nvPicPr>
          <p:cNvPr id="4" name="图片 3"/>
          <p:cNvPicPr>
            <a:picLocks noChangeAspect="1"/>
          </p:cNvPicPr>
          <p:nvPr/>
        </p:nvPicPr>
        <p:blipFill>
          <a:blip r:embed="rId2"/>
          <a:stretch>
            <a:fillRect/>
          </a:stretch>
        </p:blipFill>
        <p:spPr>
          <a:xfrm>
            <a:off x="926595" y="3248980"/>
            <a:ext cx="6618660" cy="3015335"/>
          </a:xfrm>
          <a:prstGeom prst="rect">
            <a:avLst/>
          </a:prstGeom>
        </p:spPr>
      </p:pic>
      <p:sp>
        <p:nvSpPr>
          <p:cNvPr id="5" name="矩形 4"/>
          <p:cNvSpPr/>
          <p:nvPr/>
        </p:nvSpPr>
        <p:spPr>
          <a:xfrm>
            <a:off x="2366755" y="2438890"/>
            <a:ext cx="4572000" cy="559897"/>
          </a:xfrm>
          <a:prstGeom prst="rect">
            <a:avLst/>
          </a:prstGeom>
        </p:spPr>
        <p:txBody>
          <a:bodyPr>
            <a:spAutoFit/>
          </a:bodyPr>
          <a:lstStyle/>
          <a:p>
            <a:pPr indent="720725"/>
            <a:r>
              <a:rPr lang="zh-CN" altLang="en-US" sz="2800" dirty="0" smtClean="0">
                <a:latin typeface="Times New Roman" pitchFamily="18" charset="0"/>
                <a:cs typeface="Times New Roman" pitchFamily="18" charset="0"/>
              </a:rPr>
              <a:t>剪枝的效果</a:t>
            </a:r>
            <a:endParaRPr lang="en-US" altLang="zh-CN" sz="2800" dirty="0">
              <a:latin typeface="Times New Roman" pitchFamily="18" charset="0"/>
              <a:cs typeface="Times New Roman" pitchFamily="18" charset="0"/>
            </a:endParaRPr>
          </a:p>
        </p:txBody>
      </p:sp>
    </p:spTree>
    <p:extLst>
      <p:ext uri="{BB962C8B-B14F-4D97-AF65-F5344CB8AC3E}">
        <p14:creationId xmlns:p14="http://schemas.microsoft.com/office/powerpoint/2010/main" val="380337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矩形 85"/>
          <p:cNvSpPr/>
          <p:nvPr/>
        </p:nvSpPr>
        <p:spPr>
          <a:xfrm>
            <a:off x="2064614" y="420929"/>
            <a:ext cx="4815742" cy="830997"/>
          </a:xfrm>
          <a:prstGeom prst="rect">
            <a:avLst/>
          </a:prstGeom>
        </p:spPr>
        <p:txBody>
          <a:bodyPr wrap="none">
            <a:spAutoFit/>
          </a:bodyPr>
          <a:lstStyle/>
          <a:p>
            <a:r>
              <a:rPr lang="zh-CN" altLang="en-US" dirty="0" smtClean="0"/>
              <a:t>求幂集</a:t>
            </a:r>
            <a:r>
              <a:rPr lang="zh-CN" altLang="en-US" smtClean="0"/>
              <a:t>问题的搜索树</a:t>
            </a:r>
            <a:endParaRPr lang="zh-CN" altLang="en-US" dirty="0"/>
          </a:p>
        </p:txBody>
      </p:sp>
      <p:grpSp>
        <p:nvGrpSpPr>
          <p:cNvPr id="121" name="组合 120"/>
          <p:cNvGrpSpPr/>
          <p:nvPr/>
        </p:nvGrpSpPr>
        <p:grpSpPr>
          <a:xfrm>
            <a:off x="82425" y="1582154"/>
            <a:ext cx="9059764" cy="3627933"/>
            <a:chOff x="82425" y="1582154"/>
            <a:chExt cx="9059764" cy="3627933"/>
          </a:xfrm>
        </p:grpSpPr>
        <p:cxnSp>
          <p:nvCxnSpPr>
            <p:cNvPr id="62" name="直接连接符 61"/>
            <p:cNvCxnSpPr/>
            <p:nvPr/>
          </p:nvCxnSpPr>
          <p:spPr bwMode="auto">
            <a:xfrm flipH="1">
              <a:off x="2469338" y="2249302"/>
              <a:ext cx="1798805" cy="5099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flipH="1" flipV="1">
              <a:off x="4672600" y="2255340"/>
              <a:ext cx="1699600" cy="49786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flipH="1">
              <a:off x="1232729" y="2932504"/>
              <a:ext cx="831885" cy="5949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2244847" y="2932504"/>
              <a:ext cx="860873" cy="71636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1" name="直接连接符 70"/>
            <p:cNvCxnSpPr/>
            <p:nvPr/>
          </p:nvCxnSpPr>
          <p:spPr bwMode="auto">
            <a:xfrm>
              <a:off x="1189961" y="3940967"/>
              <a:ext cx="434783"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2" name="直接连接符 71"/>
            <p:cNvCxnSpPr/>
            <p:nvPr/>
          </p:nvCxnSpPr>
          <p:spPr bwMode="auto">
            <a:xfrm flipH="1">
              <a:off x="504486" y="3952272"/>
              <a:ext cx="410569"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flipH="1">
              <a:off x="5772281" y="2978950"/>
              <a:ext cx="824944" cy="5283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4" name="直接连接符 73"/>
            <p:cNvCxnSpPr>
              <a:stCxn id="89" idx="2"/>
            </p:cNvCxnSpPr>
            <p:nvPr/>
          </p:nvCxnSpPr>
          <p:spPr bwMode="auto">
            <a:xfrm>
              <a:off x="6778365" y="2978950"/>
              <a:ext cx="832592" cy="548502"/>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6" name="矩形 75"/>
            <p:cNvSpPr/>
            <p:nvPr/>
          </p:nvSpPr>
          <p:spPr>
            <a:xfrm>
              <a:off x="4166955" y="1582154"/>
              <a:ext cx="611065"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t>
              </a:r>
              <a:endParaRPr lang="zh-CN" altLang="en-US" sz="3200" dirty="0">
                <a:solidFill>
                  <a:srgbClr val="000000"/>
                </a:solidFill>
                <a:latin typeface="Times New Roman" pitchFamily="18" charset="0"/>
                <a:cs typeface="Times New Roman" pitchFamily="18" charset="0"/>
              </a:endParaRPr>
            </a:p>
          </p:txBody>
        </p:sp>
        <p:sp>
          <p:nvSpPr>
            <p:cNvPr id="88" name="矩形 87"/>
            <p:cNvSpPr/>
            <p:nvPr/>
          </p:nvSpPr>
          <p:spPr>
            <a:xfrm>
              <a:off x="1858272" y="2347239"/>
              <a:ext cx="611065"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t>
              </a:r>
              <a:endParaRPr lang="zh-CN" altLang="en-US" sz="3200" dirty="0">
                <a:solidFill>
                  <a:srgbClr val="000000"/>
                </a:solidFill>
                <a:latin typeface="Times New Roman" pitchFamily="18" charset="0"/>
                <a:cs typeface="Times New Roman" pitchFamily="18" charset="0"/>
              </a:endParaRPr>
            </a:p>
          </p:txBody>
        </p:sp>
        <p:sp>
          <p:nvSpPr>
            <p:cNvPr id="89" name="矩形 88"/>
            <p:cNvSpPr/>
            <p:nvPr/>
          </p:nvSpPr>
          <p:spPr>
            <a:xfrm>
              <a:off x="6318944" y="2347239"/>
              <a:ext cx="918841"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 }</a:t>
              </a:r>
              <a:endParaRPr lang="zh-CN" altLang="en-US" sz="3200" dirty="0">
                <a:solidFill>
                  <a:srgbClr val="000000"/>
                </a:solidFill>
                <a:latin typeface="Times New Roman" pitchFamily="18" charset="0"/>
                <a:cs typeface="Times New Roman" pitchFamily="18" charset="0"/>
              </a:endParaRPr>
            </a:p>
          </p:txBody>
        </p:sp>
        <p:cxnSp>
          <p:nvCxnSpPr>
            <p:cNvPr id="94" name="直接连接符 93"/>
            <p:cNvCxnSpPr/>
            <p:nvPr/>
          </p:nvCxnSpPr>
          <p:spPr bwMode="auto">
            <a:xfrm>
              <a:off x="3630913" y="4017775"/>
              <a:ext cx="434783"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flipH="1">
              <a:off x="2929158" y="4017775"/>
              <a:ext cx="410569"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a:off x="5690375" y="3964847"/>
              <a:ext cx="434783"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flipH="1">
              <a:off x="4988620" y="3964847"/>
              <a:ext cx="410569"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8001350" y="3952272"/>
              <a:ext cx="434783"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flipH="1">
              <a:off x="7299595" y="3952272"/>
              <a:ext cx="410569"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0" name="矩形 99"/>
            <p:cNvSpPr/>
            <p:nvPr/>
          </p:nvSpPr>
          <p:spPr>
            <a:xfrm>
              <a:off x="5062979" y="3309256"/>
              <a:ext cx="918841"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 }</a:t>
              </a:r>
              <a:endParaRPr lang="zh-CN" altLang="en-US" sz="3200" dirty="0">
                <a:solidFill>
                  <a:srgbClr val="000000"/>
                </a:solidFill>
                <a:latin typeface="Times New Roman" pitchFamily="18" charset="0"/>
                <a:cs typeface="Times New Roman" pitchFamily="18" charset="0"/>
              </a:endParaRPr>
            </a:p>
          </p:txBody>
        </p:sp>
        <p:sp>
          <p:nvSpPr>
            <p:cNvPr id="101" name="矩形 100"/>
            <p:cNvSpPr/>
            <p:nvPr/>
          </p:nvSpPr>
          <p:spPr>
            <a:xfrm>
              <a:off x="7291041" y="3283479"/>
              <a:ext cx="1043876" cy="683264"/>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t>
              </a:r>
              <a:r>
                <a:rPr lang="en-US" altLang="zh-CN" sz="3200" dirty="0" err="1" smtClean="0">
                  <a:solidFill>
                    <a:srgbClr val="000000"/>
                  </a:solidFill>
                  <a:latin typeface="Times New Roman" pitchFamily="18" charset="0"/>
                  <a:cs typeface="Times New Roman" pitchFamily="18" charset="0"/>
                </a:rPr>
                <a:t>a,b</a:t>
              </a:r>
              <a:r>
                <a:rPr lang="en-US" altLang="zh-CN" sz="3200" dirty="0" smtClean="0">
                  <a:solidFill>
                    <a:srgbClr val="000000"/>
                  </a:solidFill>
                  <a:latin typeface="Times New Roman" pitchFamily="18" charset="0"/>
                  <a:cs typeface="Times New Roman" pitchFamily="18" charset="0"/>
                </a:rPr>
                <a:t>}</a:t>
              </a:r>
              <a:endParaRPr lang="zh-CN" altLang="en-US" sz="3200" dirty="0">
                <a:solidFill>
                  <a:srgbClr val="000000"/>
                </a:solidFill>
                <a:latin typeface="Times New Roman" pitchFamily="18" charset="0"/>
                <a:cs typeface="Times New Roman" pitchFamily="18" charset="0"/>
              </a:endParaRPr>
            </a:p>
          </p:txBody>
        </p:sp>
        <p:sp>
          <p:nvSpPr>
            <p:cNvPr id="102" name="矩形 101"/>
            <p:cNvSpPr/>
            <p:nvPr/>
          </p:nvSpPr>
          <p:spPr>
            <a:xfrm>
              <a:off x="4603559" y="4552600"/>
              <a:ext cx="713657"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a:t>
              </a:r>
              <a:endParaRPr lang="zh-CN" altLang="en-US" sz="3200" dirty="0">
                <a:solidFill>
                  <a:srgbClr val="000000"/>
                </a:solidFill>
                <a:latin typeface="Times New Roman" pitchFamily="18" charset="0"/>
                <a:cs typeface="Times New Roman" pitchFamily="18" charset="0"/>
              </a:endParaRPr>
            </a:p>
          </p:txBody>
        </p:sp>
        <p:sp>
          <p:nvSpPr>
            <p:cNvPr id="103" name="矩形 102"/>
            <p:cNvSpPr/>
            <p:nvPr/>
          </p:nvSpPr>
          <p:spPr>
            <a:xfrm>
              <a:off x="5669790" y="4526823"/>
              <a:ext cx="998991" cy="683264"/>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t>
              </a:r>
              <a:r>
                <a:rPr lang="en-US" altLang="zh-CN" sz="3200" dirty="0" err="1" smtClean="0">
                  <a:solidFill>
                    <a:srgbClr val="000000"/>
                  </a:solidFill>
                  <a:latin typeface="Times New Roman" pitchFamily="18" charset="0"/>
                  <a:cs typeface="Times New Roman" pitchFamily="18" charset="0"/>
                </a:rPr>
                <a:t>a,c</a:t>
              </a:r>
              <a:r>
                <a:rPr lang="en-US" altLang="zh-CN" sz="3200" dirty="0" smtClean="0">
                  <a:solidFill>
                    <a:srgbClr val="000000"/>
                  </a:solidFill>
                  <a:latin typeface="Times New Roman" pitchFamily="18" charset="0"/>
                  <a:cs typeface="Times New Roman" pitchFamily="18" charset="0"/>
                </a:rPr>
                <a:t>}</a:t>
              </a:r>
              <a:endParaRPr lang="zh-CN" altLang="en-US" sz="3200" dirty="0">
                <a:solidFill>
                  <a:srgbClr val="000000"/>
                </a:solidFill>
                <a:latin typeface="Times New Roman" pitchFamily="18" charset="0"/>
                <a:cs typeface="Times New Roman" pitchFamily="18" charset="0"/>
              </a:endParaRPr>
            </a:p>
          </p:txBody>
        </p:sp>
        <p:sp>
          <p:nvSpPr>
            <p:cNvPr id="104" name="矩形 103"/>
            <p:cNvSpPr/>
            <p:nvPr/>
          </p:nvSpPr>
          <p:spPr>
            <a:xfrm>
              <a:off x="765580" y="3309256"/>
              <a:ext cx="611065"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t>
              </a:r>
              <a:endParaRPr lang="zh-CN" altLang="en-US" sz="3200" dirty="0">
                <a:solidFill>
                  <a:srgbClr val="000000"/>
                </a:solidFill>
                <a:latin typeface="Times New Roman" pitchFamily="18" charset="0"/>
                <a:cs typeface="Times New Roman" pitchFamily="18" charset="0"/>
              </a:endParaRPr>
            </a:p>
          </p:txBody>
        </p:sp>
        <p:sp>
          <p:nvSpPr>
            <p:cNvPr id="105" name="矩形 104"/>
            <p:cNvSpPr/>
            <p:nvPr/>
          </p:nvSpPr>
          <p:spPr>
            <a:xfrm>
              <a:off x="3105720" y="3283479"/>
              <a:ext cx="736099" cy="683264"/>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{b}</a:t>
              </a:r>
              <a:endParaRPr lang="zh-CN" altLang="en-US" sz="3200" dirty="0">
                <a:solidFill>
                  <a:srgbClr val="000000"/>
                </a:solidFill>
                <a:latin typeface="Times New Roman" pitchFamily="18" charset="0"/>
                <a:cs typeface="Times New Roman" pitchFamily="18" charset="0"/>
              </a:endParaRPr>
            </a:p>
          </p:txBody>
        </p:sp>
        <p:sp>
          <p:nvSpPr>
            <p:cNvPr id="106" name="矩形 105"/>
            <p:cNvSpPr/>
            <p:nvPr/>
          </p:nvSpPr>
          <p:spPr>
            <a:xfrm>
              <a:off x="82425" y="4552600"/>
              <a:ext cx="611065"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 }</a:t>
              </a:r>
              <a:endParaRPr lang="zh-CN" altLang="en-US" sz="3200" dirty="0">
                <a:solidFill>
                  <a:srgbClr val="000000"/>
                </a:solidFill>
                <a:latin typeface="Times New Roman" pitchFamily="18" charset="0"/>
                <a:cs typeface="Times New Roman" pitchFamily="18" charset="0"/>
              </a:endParaRPr>
            </a:p>
          </p:txBody>
        </p:sp>
        <p:sp>
          <p:nvSpPr>
            <p:cNvPr id="107" name="矩形 106"/>
            <p:cNvSpPr/>
            <p:nvPr/>
          </p:nvSpPr>
          <p:spPr>
            <a:xfrm>
              <a:off x="1297586" y="4552600"/>
              <a:ext cx="691215"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{c}</a:t>
              </a:r>
              <a:endParaRPr lang="zh-CN" altLang="en-US" sz="3200" dirty="0">
                <a:solidFill>
                  <a:srgbClr val="000000"/>
                </a:solidFill>
                <a:latin typeface="Times New Roman" pitchFamily="18" charset="0"/>
                <a:cs typeface="Times New Roman" pitchFamily="18" charset="0"/>
              </a:endParaRPr>
            </a:p>
          </p:txBody>
        </p:sp>
        <p:sp>
          <p:nvSpPr>
            <p:cNvPr id="108" name="矩形 107"/>
            <p:cNvSpPr/>
            <p:nvPr/>
          </p:nvSpPr>
          <p:spPr>
            <a:xfrm>
              <a:off x="2406926" y="4552600"/>
              <a:ext cx="736099"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{b}</a:t>
              </a:r>
              <a:endParaRPr lang="zh-CN" altLang="en-US" sz="3200" dirty="0">
                <a:solidFill>
                  <a:srgbClr val="000000"/>
                </a:solidFill>
                <a:latin typeface="Times New Roman" pitchFamily="18" charset="0"/>
                <a:cs typeface="Times New Roman" pitchFamily="18" charset="0"/>
              </a:endParaRPr>
            </a:p>
          </p:txBody>
        </p:sp>
        <p:sp>
          <p:nvSpPr>
            <p:cNvPr id="109" name="矩形 108"/>
            <p:cNvSpPr/>
            <p:nvPr/>
          </p:nvSpPr>
          <p:spPr>
            <a:xfrm>
              <a:off x="3422346" y="4552600"/>
              <a:ext cx="1021433"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t>
              </a:r>
              <a:r>
                <a:rPr lang="en-US" altLang="zh-CN" sz="3200" dirty="0" err="1" smtClean="0">
                  <a:solidFill>
                    <a:srgbClr val="000000"/>
                  </a:solidFill>
                  <a:latin typeface="Times New Roman" pitchFamily="18" charset="0"/>
                  <a:cs typeface="Times New Roman" pitchFamily="18" charset="0"/>
                </a:rPr>
                <a:t>b,c</a:t>
              </a:r>
              <a:r>
                <a:rPr lang="en-US" altLang="zh-CN" sz="3200" dirty="0" smtClean="0">
                  <a:solidFill>
                    <a:srgbClr val="000000"/>
                  </a:solidFill>
                  <a:latin typeface="Times New Roman" pitchFamily="18" charset="0"/>
                  <a:cs typeface="Times New Roman" pitchFamily="18" charset="0"/>
                </a:rPr>
                <a:t>}</a:t>
              </a:r>
              <a:endParaRPr lang="zh-CN" altLang="en-US" sz="3200" dirty="0">
                <a:solidFill>
                  <a:srgbClr val="000000"/>
                </a:solidFill>
                <a:latin typeface="Times New Roman" pitchFamily="18" charset="0"/>
                <a:cs typeface="Times New Roman" pitchFamily="18" charset="0"/>
              </a:endParaRPr>
            </a:p>
          </p:txBody>
        </p:sp>
        <p:sp>
          <p:nvSpPr>
            <p:cNvPr id="110" name="矩形 109"/>
            <p:cNvSpPr/>
            <p:nvPr/>
          </p:nvSpPr>
          <p:spPr>
            <a:xfrm>
              <a:off x="6757667" y="4552600"/>
              <a:ext cx="1043876"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t>
              </a:r>
              <a:r>
                <a:rPr lang="en-US" altLang="zh-CN" sz="3200" dirty="0" err="1" smtClean="0">
                  <a:solidFill>
                    <a:srgbClr val="000000"/>
                  </a:solidFill>
                  <a:latin typeface="Times New Roman" pitchFamily="18" charset="0"/>
                  <a:cs typeface="Times New Roman" pitchFamily="18" charset="0"/>
                </a:rPr>
                <a:t>a,b</a:t>
              </a:r>
              <a:r>
                <a:rPr lang="en-US" altLang="zh-CN" sz="3200" dirty="0" smtClean="0">
                  <a:solidFill>
                    <a:srgbClr val="000000"/>
                  </a:solidFill>
                  <a:latin typeface="Times New Roman" pitchFamily="18" charset="0"/>
                  <a:cs typeface="Times New Roman" pitchFamily="18" charset="0"/>
                </a:rPr>
                <a:t>}</a:t>
              </a:r>
              <a:endParaRPr lang="zh-CN" altLang="en-US" sz="3200" dirty="0">
                <a:solidFill>
                  <a:srgbClr val="000000"/>
                </a:solidFill>
                <a:latin typeface="Times New Roman" pitchFamily="18" charset="0"/>
                <a:cs typeface="Times New Roman" pitchFamily="18" charset="0"/>
              </a:endParaRPr>
            </a:p>
          </p:txBody>
        </p:sp>
        <p:sp>
          <p:nvSpPr>
            <p:cNvPr id="111" name="矩形 110"/>
            <p:cNvSpPr/>
            <p:nvPr/>
          </p:nvSpPr>
          <p:spPr>
            <a:xfrm>
              <a:off x="7812979" y="4526823"/>
              <a:ext cx="1329210" cy="631711"/>
            </a:xfrm>
            <a:prstGeom prst="rect">
              <a:avLst/>
            </a:prstGeom>
          </p:spPr>
          <p:txBody>
            <a:bodyPr wrap="none">
              <a:spAutoFit/>
            </a:bodyPr>
            <a:lstStyle/>
            <a:p>
              <a:pPr lvl="0"/>
              <a:r>
                <a:rPr lang="en-US" altLang="zh-CN" sz="3200" dirty="0" smtClean="0">
                  <a:solidFill>
                    <a:srgbClr val="000000"/>
                  </a:solidFill>
                  <a:latin typeface="Times New Roman" pitchFamily="18" charset="0"/>
                  <a:cs typeface="Times New Roman" pitchFamily="18" charset="0"/>
                </a:rPr>
                <a:t>{</a:t>
              </a:r>
              <a:r>
                <a:rPr lang="en-US" altLang="zh-CN" sz="3200" dirty="0" err="1" smtClean="0">
                  <a:solidFill>
                    <a:srgbClr val="000000"/>
                  </a:solidFill>
                  <a:latin typeface="Times New Roman" pitchFamily="18" charset="0"/>
                  <a:cs typeface="Times New Roman" pitchFamily="18" charset="0"/>
                </a:rPr>
                <a:t>a,b,c</a:t>
              </a:r>
              <a:r>
                <a:rPr lang="en-US" altLang="zh-CN" sz="3200" dirty="0" smtClean="0">
                  <a:solidFill>
                    <a:srgbClr val="000000"/>
                  </a:solidFill>
                  <a:latin typeface="Times New Roman" pitchFamily="18" charset="0"/>
                  <a:cs typeface="Times New Roman" pitchFamily="18" charset="0"/>
                </a:rPr>
                <a:t>}</a:t>
              </a:r>
              <a:endParaRPr lang="zh-CN" altLang="en-US" sz="3200" dirty="0">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495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6535" y="233645"/>
            <a:ext cx="7772400" cy="803275"/>
          </a:xfrm>
          <a:prstGeom prst="rect">
            <a:avLst/>
          </a:prstGeom>
          <a:noFill/>
          <a:ln w="9525">
            <a:noFill/>
            <a:miter lim="800000"/>
            <a:headEnd/>
            <a:tailEnd/>
          </a:ln>
          <a:effectLst/>
        </p:spPr>
        <p:txBody>
          <a:bodyPr anchor="ctr"/>
          <a:lstStyle/>
          <a:p>
            <a:pPr algn="ctr"/>
            <a:r>
              <a:rPr lang="zh-CN" altLang="en-US" smtClean="0">
                <a:solidFill>
                  <a:schemeClr val="tx2"/>
                </a:solidFill>
                <a:ea typeface="黑体" pitchFamily="49" charset="-122"/>
              </a:rPr>
              <a:t>回溯法总结</a:t>
            </a:r>
            <a:endParaRPr lang="zh-CN" altLang="en-US">
              <a:solidFill>
                <a:schemeClr val="tx2"/>
              </a:solidFill>
              <a:ea typeface="黑体" pitchFamily="49" charset="-122"/>
            </a:endParaRPr>
          </a:p>
        </p:txBody>
      </p:sp>
      <p:sp>
        <p:nvSpPr>
          <p:cNvPr id="3" name="Rectangle 5"/>
          <p:cNvSpPr>
            <a:spLocks noChangeArrowheads="1"/>
          </p:cNvSpPr>
          <p:nvPr/>
        </p:nvSpPr>
        <p:spPr bwMode="auto">
          <a:xfrm>
            <a:off x="10020" y="1036920"/>
            <a:ext cx="9161140" cy="3735415"/>
          </a:xfrm>
          <a:prstGeom prst="rect">
            <a:avLst/>
          </a:prstGeom>
          <a:noFill/>
          <a:ln w="9525">
            <a:noFill/>
            <a:miter lim="800000"/>
            <a:headEnd/>
            <a:tailEnd/>
          </a:ln>
          <a:effectLst/>
        </p:spPr>
        <p:txBody>
          <a:bodyPr/>
          <a:lstStyle/>
          <a:p>
            <a:pPr marL="457200" indent="-457200">
              <a:buFont typeface="Wingdings" panose="05000000000000000000" pitchFamily="2" charset="2"/>
              <a:buChar char="Ø"/>
            </a:pPr>
            <a:r>
              <a:rPr lang="zh-CN" altLang="en-US" sz="2800"/>
              <a:t>在回溯法中，每次扩大当前部分解时，都面临一个可选的状态集合，新的</a:t>
            </a:r>
            <a:r>
              <a:rPr lang="zh-CN" altLang="en-US" sz="2800"/>
              <a:t>部</a:t>
            </a:r>
            <a:r>
              <a:rPr lang="zh-CN" altLang="en-US" sz="2800" smtClean="0"/>
              <a:t>分解通过对该</a:t>
            </a:r>
            <a:r>
              <a:rPr lang="zh-CN" altLang="en-US" sz="2800"/>
              <a:t>集合</a:t>
            </a:r>
            <a:r>
              <a:rPr lang="zh-CN" altLang="en-US" sz="2800" smtClean="0"/>
              <a:t>中的选择</a:t>
            </a:r>
            <a:r>
              <a:rPr lang="zh-CN" altLang="en-US" sz="2800"/>
              <a:t>构造而</a:t>
            </a:r>
            <a:r>
              <a:rPr lang="zh-CN" altLang="en-US" sz="2800"/>
              <a:t>成</a:t>
            </a:r>
            <a:r>
              <a:rPr lang="zh-CN" altLang="en-US" sz="2800" smtClean="0"/>
              <a:t>。</a:t>
            </a:r>
            <a:endParaRPr lang="en-US" altLang="zh-CN" sz="2800" smtClean="0"/>
          </a:p>
          <a:p>
            <a:pPr marL="457200" indent="-457200">
              <a:buFont typeface="Wingdings" panose="05000000000000000000" pitchFamily="2" charset="2"/>
              <a:buChar char="Ø"/>
            </a:pPr>
            <a:r>
              <a:rPr lang="zh-CN" altLang="en-US" sz="2800" smtClean="0"/>
              <a:t>状态集合的结构</a:t>
            </a:r>
            <a:r>
              <a:rPr lang="zh-CN" altLang="en-US" sz="2800"/>
              <a:t>是一棵多叉树，每个树结点代表一个可能的部分解，它的儿子是在它的基础上生成的其他部分解。树根为初始状态，这样的状态集合称为状态空间树。</a:t>
            </a:r>
          </a:p>
          <a:p>
            <a:pPr marL="457200" indent="-457200">
              <a:buFont typeface="Wingdings" panose="05000000000000000000" pitchFamily="2" charset="2"/>
              <a:buChar char="Ø"/>
            </a:pPr>
            <a:r>
              <a:rPr lang="zh-CN" altLang="en-US" sz="2800"/>
              <a:t>回溯法对任一解的生成，一般都采用逐步扩大解的方式。每前进一步，都试图在当前部分解的基础上扩大该部</a:t>
            </a:r>
            <a:r>
              <a:rPr lang="zh-CN" altLang="en-US" sz="2800"/>
              <a:t>分解</a:t>
            </a:r>
            <a:r>
              <a:rPr lang="zh-CN" altLang="en-US" sz="2800" smtClean="0"/>
              <a:t>。</a:t>
            </a:r>
            <a:endParaRPr lang="en-US" altLang="zh-CN"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6535" y="233645"/>
            <a:ext cx="7772400" cy="803275"/>
          </a:xfrm>
          <a:prstGeom prst="rect">
            <a:avLst/>
          </a:prstGeom>
          <a:noFill/>
          <a:ln w="9525">
            <a:noFill/>
            <a:miter lim="800000"/>
            <a:headEnd/>
            <a:tailEnd/>
          </a:ln>
          <a:effectLst/>
        </p:spPr>
        <p:txBody>
          <a:bodyPr anchor="ctr"/>
          <a:lstStyle/>
          <a:p>
            <a:pPr algn="ctr"/>
            <a:r>
              <a:rPr lang="zh-CN" altLang="en-US" smtClean="0">
                <a:solidFill>
                  <a:schemeClr val="tx2"/>
                </a:solidFill>
                <a:ea typeface="黑体" pitchFamily="49" charset="-122"/>
              </a:rPr>
              <a:t>回溯法总结</a:t>
            </a:r>
            <a:r>
              <a:rPr lang="en-US" altLang="zh-CN" smtClean="0">
                <a:solidFill>
                  <a:schemeClr val="tx2"/>
                </a:solidFill>
                <a:ea typeface="黑体" pitchFamily="49" charset="-122"/>
              </a:rPr>
              <a:t>-</a:t>
            </a:r>
            <a:r>
              <a:rPr lang="zh-CN" altLang="en-US" smtClean="0">
                <a:solidFill>
                  <a:schemeClr val="tx2"/>
                </a:solidFill>
                <a:ea typeface="黑体" pitchFamily="49" charset="-122"/>
              </a:rPr>
              <a:t>续</a:t>
            </a:r>
            <a:endParaRPr lang="zh-CN" altLang="en-US">
              <a:solidFill>
                <a:schemeClr val="tx2"/>
              </a:solidFill>
              <a:ea typeface="黑体" pitchFamily="49" charset="-122"/>
            </a:endParaRPr>
          </a:p>
        </p:txBody>
      </p:sp>
      <p:sp>
        <p:nvSpPr>
          <p:cNvPr id="3" name="Rectangle 5"/>
          <p:cNvSpPr>
            <a:spLocks noChangeArrowheads="1"/>
          </p:cNvSpPr>
          <p:nvPr/>
        </p:nvSpPr>
        <p:spPr bwMode="auto">
          <a:xfrm>
            <a:off x="10020" y="1036920"/>
            <a:ext cx="9161140" cy="3735415"/>
          </a:xfrm>
          <a:prstGeom prst="rect">
            <a:avLst/>
          </a:prstGeom>
          <a:noFill/>
          <a:ln w="9525">
            <a:noFill/>
            <a:miter lim="800000"/>
            <a:headEnd/>
            <a:tailEnd/>
          </a:ln>
          <a:effectLst/>
        </p:spPr>
        <p:txBody>
          <a:bodyPr/>
          <a:lstStyle/>
          <a:p>
            <a:pPr marL="457200" indent="-457200">
              <a:buFont typeface="Wingdings" panose="05000000000000000000" pitchFamily="2" charset="2"/>
              <a:buChar char="Ø"/>
            </a:pPr>
            <a:r>
              <a:rPr lang="zh-CN" altLang="en-US" sz="2600" smtClean="0"/>
              <a:t>回溯法从</a:t>
            </a:r>
            <a:r>
              <a:rPr lang="zh-CN" altLang="en-US" sz="2600"/>
              <a:t>开始结点（根结点）出发，</a:t>
            </a:r>
            <a:r>
              <a:rPr lang="zh-CN" altLang="en-US" sz="2600"/>
              <a:t>以</a:t>
            </a:r>
            <a:r>
              <a:rPr lang="zh-CN" altLang="en-US" sz="2600" smtClean="0"/>
              <a:t>深度优先搜索的方式搜索整个状态空间树。</a:t>
            </a:r>
            <a:endParaRPr lang="en-US" altLang="zh-CN" sz="2600" smtClean="0"/>
          </a:p>
          <a:p>
            <a:pPr marL="457200" indent="-457200">
              <a:buFont typeface="Wingdings" panose="05000000000000000000" pitchFamily="2" charset="2"/>
              <a:buChar char="Ø"/>
            </a:pPr>
            <a:r>
              <a:rPr lang="zh-CN" altLang="en-US" sz="2600" smtClean="0"/>
              <a:t>如果</a:t>
            </a:r>
            <a:r>
              <a:rPr lang="zh-CN" altLang="en-US" sz="2600"/>
              <a:t>在当前扩展结点处不能再向</a:t>
            </a:r>
            <a:r>
              <a:rPr lang="zh-CN" altLang="en-US" sz="2600"/>
              <a:t>纵深</a:t>
            </a:r>
            <a:r>
              <a:rPr lang="zh-CN" altLang="en-US" sz="2600" smtClean="0"/>
              <a:t>方向搜索，</a:t>
            </a:r>
            <a:r>
              <a:rPr lang="zh-CN" altLang="en-US" sz="2600"/>
              <a:t>则当前扩展结点就成为死结点。此时，应往回移动（回溯）至最近的活结</a:t>
            </a:r>
            <a:r>
              <a:rPr lang="zh-CN" altLang="en-US" sz="2600"/>
              <a:t>点</a:t>
            </a:r>
            <a:r>
              <a:rPr lang="zh-CN" altLang="en-US" sz="2600" smtClean="0"/>
              <a:t>处继续搜索，直到</a:t>
            </a:r>
            <a:r>
              <a:rPr lang="zh-CN" altLang="en-US" sz="2600"/>
              <a:t>找到所要求的解或解空间中已无活结点时为止。</a:t>
            </a:r>
          </a:p>
          <a:p>
            <a:pPr marL="457200" indent="-457200">
              <a:buFont typeface="Wingdings" panose="05000000000000000000" pitchFamily="2" charset="2"/>
              <a:buChar char="Ø"/>
            </a:pPr>
            <a:r>
              <a:rPr lang="zh-CN" altLang="en-US" sz="2600"/>
              <a:t>回溯法与</a:t>
            </a:r>
            <a:r>
              <a:rPr lang="zh-CN" altLang="en-US" sz="2600"/>
              <a:t>穷举</a:t>
            </a:r>
            <a:r>
              <a:rPr lang="zh-CN" altLang="en-US" sz="2600" smtClean="0"/>
              <a:t>法是相似的，都是</a:t>
            </a:r>
            <a:r>
              <a:rPr lang="zh-CN" altLang="en-US" sz="2600"/>
              <a:t>基于</a:t>
            </a:r>
            <a:r>
              <a:rPr lang="zh-CN" altLang="en-US" sz="2600" smtClean="0"/>
              <a:t>试探。</a:t>
            </a:r>
            <a:r>
              <a:rPr lang="zh-CN" altLang="en-US" sz="2600"/>
              <a:t>穷举法要将</a:t>
            </a:r>
            <a:r>
              <a:rPr lang="zh-CN" altLang="en-US" sz="2600"/>
              <a:t>一</a:t>
            </a:r>
            <a:r>
              <a:rPr lang="zh-CN" altLang="en-US" sz="2600" smtClean="0"/>
              <a:t>个可能解全部</a:t>
            </a:r>
            <a:r>
              <a:rPr lang="zh-CN" altLang="en-US" sz="2600"/>
              <a:t>生成后，才检查是否满足</a:t>
            </a:r>
            <a:r>
              <a:rPr lang="zh-CN" altLang="en-US" sz="2600"/>
              <a:t>条件</a:t>
            </a:r>
            <a:r>
              <a:rPr lang="zh-CN" altLang="en-US" sz="2600" smtClean="0"/>
              <a:t>，然后回退。</a:t>
            </a:r>
            <a:endParaRPr lang="en-US" altLang="zh-CN" sz="2600" smtClean="0"/>
          </a:p>
          <a:p>
            <a:pPr marL="457200" indent="-457200">
              <a:buFont typeface="Wingdings" panose="05000000000000000000" pitchFamily="2" charset="2"/>
              <a:buChar char="Ø"/>
            </a:pPr>
            <a:r>
              <a:rPr lang="zh-CN" altLang="en-US" sz="2600" smtClean="0"/>
              <a:t>而</a:t>
            </a:r>
            <a:r>
              <a:rPr lang="zh-CN" altLang="en-US" sz="2600"/>
              <a:t>对于回溯法，一个解的各个部分是逐步生成的，当发现当前生成的某部分不满足约束条件时，就放弃该步所做的工作，退到上一步进行新</a:t>
            </a:r>
            <a:r>
              <a:rPr lang="zh-CN" altLang="en-US" sz="2600"/>
              <a:t>的</a:t>
            </a:r>
            <a:r>
              <a:rPr lang="zh-CN" altLang="en-US" sz="2600" smtClean="0"/>
              <a:t>尝试。</a:t>
            </a:r>
            <a:endParaRPr lang="zh-CN" altLang="en-US" sz="2600"/>
          </a:p>
        </p:txBody>
      </p:sp>
    </p:spTree>
    <p:extLst>
      <p:ext uri="{BB962C8B-B14F-4D97-AF65-F5344CB8AC3E}">
        <p14:creationId xmlns:p14="http://schemas.microsoft.com/office/powerpoint/2010/main" val="25201567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5225"/>
            <a:ext cx="2289175"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974A9195-ECF8-48B9-B42A-B2B9807B8996}" type="slidenum">
              <a:rPr lang="zh-CN" altLang="en-US"/>
              <a:pPr>
                <a:defRPr/>
              </a:pPr>
              <a:t>53</a:t>
            </a:fld>
            <a:endParaRPr lang="en-US" altLang="zh-CN"/>
          </a:p>
        </p:txBody>
      </p:sp>
      <p:sp>
        <p:nvSpPr>
          <p:cNvPr id="25603" name="Rectangle 4"/>
          <p:cNvSpPr>
            <a:spLocks noChangeArrowheads="1"/>
          </p:cNvSpPr>
          <p:nvPr/>
        </p:nvSpPr>
        <p:spPr bwMode="auto">
          <a:xfrm>
            <a:off x="431540" y="23813"/>
            <a:ext cx="7772400" cy="803275"/>
          </a:xfrm>
          <a:prstGeom prst="rect">
            <a:avLst/>
          </a:prstGeom>
          <a:noFill/>
          <a:ln w="9525">
            <a:noFill/>
            <a:miter lim="800000"/>
            <a:headEnd/>
            <a:tailEnd/>
          </a:ln>
          <a:effectLst/>
        </p:spPr>
        <p:txBody>
          <a:bodyPr anchor="ctr"/>
          <a:lstStyle/>
          <a:p>
            <a:pPr algn="ctr"/>
            <a:r>
              <a:rPr lang="en-US" altLang="en-US" sz="4400">
                <a:solidFill>
                  <a:schemeClr val="tx2"/>
                </a:solidFill>
                <a:ea typeface="黑体" pitchFamily="49" charset="-122"/>
              </a:rPr>
              <a:t>重排原理</a:t>
            </a:r>
            <a:endParaRPr lang="zh-CN" altLang="en-US" sz="4400">
              <a:solidFill>
                <a:schemeClr val="tx2"/>
              </a:solidFill>
              <a:ea typeface="黑体" pitchFamily="49" charset="-122"/>
            </a:endParaRPr>
          </a:p>
        </p:txBody>
      </p:sp>
      <p:sp>
        <p:nvSpPr>
          <p:cNvPr id="25604" name="Text Box 5"/>
          <p:cNvSpPr txBox="1">
            <a:spLocks noChangeArrowheads="1"/>
          </p:cNvSpPr>
          <p:nvPr/>
        </p:nvSpPr>
        <p:spPr bwMode="auto">
          <a:xfrm>
            <a:off x="323850" y="836613"/>
            <a:ext cx="8569325" cy="1865126"/>
          </a:xfrm>
          <a:prstGeom prst="rect">
            <a:avLst/>
          </a:prstGeom>
          <a:noFill/>
          <a:ln w="6350" algn="ctr">
            <a:noFill/>
            <a:miter lim="800000"/>
            <a:headEnd/>
            <a:tailEnd/>
          </a:ln>
          <a:effectLst/>
        </p:spPr>
        <p:txBody>
          <a:bodyPr>
            <a:spAutoFit/>
          </a:bodyPr>
          <a:lstStyle/>
          <a:p>
            <a:r>
              <a:rPr lang="zh-CN" altLang="en-US" sz="2400">
                <a:latin typeface="Times New Roman" panose="02020603050405020304" pitchFamily="18" charset="0"/>
                <a:cs typeface="Times New Roman" panose="02020603050405020304" pitchFamily="18" charset="0"/>
              </a:rPr>
              <a:t>对于许多问题而言，在搜索试探时选取</a:t>
            </a:r>
            <a:r>
              <a:rPr lang="en-US" altLang="zh-CN" sz="2400">
                <a:latin typeface="Times New Roman" panose="02020603050405020304" pitchFamily="18" charset="0"/>
                <a:cs typeface="Times New Roman" panose="02020603050405020304" pitchFamily="18" charset="0"/>
              </a:rPr>
              <a:t>x[i]</a:t>
            </a:r>
            <a:r>
              <a:rPr lang="zh-CN" altLang="en-US" sz="2400">
                <a:latin typeface="Times New Roman" panose="02020603050405020304" pitchFamily="18" charset="0"/>
                <a:cs typeface="Times New Roman" panose="02020603050405020304" pitchFamily="18" charset="0"/>
              </a:rPr>
              <a:t>的值顺序是任意的。</a:t>
            </a:r>
            <a:r>
              <a:rPr lang="zh-CN" altLang="en-US" sz="2400">
                <a:solidFill>
                  <a:srgbClr val="FF3300"/>
                </a:solidFill>
                <a:latin typeface="Times New Roman" panose="02020603050405020304" pitchFamily="18" charset="0"/>
                <a:ea typeface="黑体" pitchFamily="49" charset="-122"/>
                <a:cs typeface="Times New Roman" panose="02020603050405020304" pitchFamily="18" charset="0"/>
              </a:rPr>
              <a:t>在其它条件相当的前提下，让可取值最少的</a:t>
            </a:r>
            <a:r>
              <a:rPr lang="en-US" altLang="zh-CN" sz="2400">
                <a:solidFill>
                  <a:srgbClr val="FF3300"/>
                </a:solidFill>
                <a:latin typeface="Times New Roman" panose="02020603050405020304" pitchFamily="18" charset="0"/>
                <a:ea typeface="黑体" pitchFamily="49" charset="-122"/>
                <a:cs typeface="Times New Roman" panose="02020603050405020304" pitchFamily="18" charset="0"/>
              </a:rPr>
              <a:t>x[i]</a:t>
            </a:r>
            <a:r>
              <a:rPr lang="zh-CN" altLang="en-US" sz="2400">
                <a:solidFill>
                  <a:srgbClr val="FF3300"/>
                </a:solidFill>
                <a:latin typeface="Times New Roman" panose="02020603050405020304" pitchFamily="18" charset="0"/>
                <a:ea typeface="黑体" pitchFamily="49" charset="-122"/>
                <a:cs typeface="Times New Roman" panose="02020603050405020304" pitchFamily="18" charset="0"/>
              </a:rPr>
              <a:t>优先</a:t>
            </a:r>
            <a:r>
              <a:rPr lang="zh-CN" altLang="en-US" sz="2400">
                <a:latin typeface="Times New Roman" panose="02020603050405020304" pitchFamily="18" charset="0"/>
                <a:cs typeface="Times New Roman" panose="02020603050405020304" pitchFamily="18" charset="0"/>
              </a:rPr>
              <a:t>。从图中关于同一问题的</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棵不同解空间树，可以体会到这种策略的潜力。</a:t>
            </a:r>
          </a:p>
        </p:txBody>
      </p:sp>
      <p:pic>
        <p:nvPicPr>
          <p:cNvPr id="25605" name="Picture 6" descr="t510a"/>
          <p:cNvPicPr>
            <a:picLocks noChangeAspect="1" noChangeArrowheads="1"/>
          </p:cNvPicPr>
          <p:nvPr/>
        </p:nvPicPr>
        <p:blipFill>
          <a:blip r:embed="rId2" cstate="print"/>
          <a:srcRect/>
          <a:stretch>
            <a:fillRect/>
          </a:stretch>
        </p:blipFill>
        <p:spPr bwMode="auto">
          <a:xfrm>
            <a:off x="1619250" y="2211388"/>
            <a:ext cx="5183188" cy="1362075"/>
          </a:xfrm>
          <a:prstGeom prst="rect">
            <a:avLst/>
          </a:prstGeom>
          <a:noFill/>
          <a:ln w="9525">
            <a:noFill/>
            <a:miter lim="800000"/>
            <a:headEnd/>
            <a:tailEnd/>
          </a:ln>
        </p:spPr>
      </p:pic>
      <p:pic>
        <p:nvPicPr>
          <p:cNvPr id="25606" name="Picture 7" descr="t510b"/>
          <p:cNvPicPr>
            <a:picLocks noChangeAspect="1" noChangeArrowheads="1"/>
          </p:cNvPicPr>
          <p:nvPr/>
        </p:nvPicPr>
        <p:blipFill>
          <a:blip r:embed="rId3" cstate="print"/>
          <a:srcRect/>
          <a:stretch>
            <a:fillRect/>
          </a:stretch>
        </p:blipFill>
        <p:spPr bwMode="auto">
          <a:xfrm>
            <a:off x="1619250" y="3573463"/>
            <a:ext cx="5184775" cy="1398587"/>
          </a:xfrm>
          <a:prstGeom prst="rect">
            <a:avLst/>
          </a:prstGeom>
          <a:noFill/>
          <a:ln w="9525">
            <a:noFill/>
            <a:miter lim="800000"/>
            <a:headEnd/>
            <a:tailEnd/>
          </a:ln>
        </p:spPr>
      </p:pic>
      <p:sp>
        <p:nvSpPr>
          <p:cNvPr id="25607" name="Text Box 8"/>
          <p:cNvSpPr txBox="1">
            <a:spLocks noChangeArrowheads="1"/>
          </p:cNvSpPr>
          <p:nvPr/>
        </p:nvSpPr>
        <p:spPr bwMode="auto">
          <a:xfrm>
            <a:off x="303213" y="5103813"/>
            <a:ext cx="8589962" cy="1552575"/>
          </a:xfrm>
          <a:prstGeom prst="rect">
            <a:avLst/>
          </a:prstGeom>
          <a:solidFill>
            <a:srgbClr val="FFCC00"/>
          </a:solidFill>
          <a:ln w="6350" algn="ctr">
            <a:noFill/>
            <a:miter lim="800000"/>
            <a:headEnd/>
            <a:tailEnd/>
          </a:ln>
          <a:effectLst/>
        </p:spPr>
        <p:txBody>
          <a:bodyPr>
            <a:normAutofit fontScale="92500"/>
          </a:bodyPr>
          <a:lstStyle/>
          <a:p>
            <a:pPr algn="just"/>
            <a:r>
              <a:rPr lang="zh-CN" altLang="en-US" sz="2400" dirty="0">
                <a:latin typeface="Arial" pitchFamily="34" charset="0"/>
              </a:rPr>
              <a:t>图</a:t>
            </a:r>
            <a:r>
              <a:rPr lang="en-US" altLang="zh-CN" sz="2400" dirty="0">
                <a:latin typeface="Arial" pitchFamily="34" charset="0"/>
              </a:rPr>
              <a:t>(a)</a:t>
            </a:r>
            <a:r>
              <a:rPr lang="zh-CN" altLang="en-US" sz="2400" dirty="0">
                <a:latin typeface="Arial" pitchFamily="34" charset="0"/>
              </a:rPr>
              <a:t>中，从第</a:t>
            </a:r>
            <a:r>
              <a:rPr lang="en-US" altLang="zh-CN" sz="2400" dirty="0">
                <a:latin typeface="Arial" pitchFamily="34" charset="0"/>
              </a:rPr>
              <a:t>1</a:t>
            </a:r>
            <a:r>
              <a:rPr lang="zh-CN" altLang="en-US" sz="2400" dirty="0">
                <a:latin typeface="Arial" pitchFamily="34" charset="0"/>
              </a:rPr>
              <a:t>层剪去</a:t>
            </a:r>
            <a:r>
              <a:rPr lang="en-US" altLang="zh-CN" sz="2400" dirty="0">
                <a:latin typeface="Arial" pitchFamily="34" charset="0"/>
              </a:rPr>
              <a:t>1</a:t>
            </a:r>
            <a:r>
              <a:rPr lang="zh-CN" altLang="en-US" sz="2400" dirty="0">
                <a:latin typeface="Arial" pitchFamily="34" charset="0"/>
              </a:rPr>
              <a:t>棵子树，则从所有应当考虑的</a:t>
            </a:r>
            <a:r>
              <a:rPr lang="en-US" altLang="zh-CN" sz="2400" dirty="0">
                <a:latin typeface="Arial" pitchFamily="34" charset="0"/>
              </a:rPr>
              <a:t>3</a:t>
            </a:r>
            <a:r>
              <a:rPr lang="zh-CN" altLang="en-US" sz="2400" dirty="0">
                <a:latin typeface="Arial" pitchFamily="34" charset="0"/>
              </a:rPr>
              <a:t>元组中一次消去</a:t>
            </a:r>
            <a:r>
              <a:rPr lang="en-US" altLang="zh-CN" sz="2400" dirty="0">
                <a:latin typeface="Arial" pitchFamily="34" charset="0"/>
              </a:rPr>
              <a:t>12</a:t>
            </a:r>
            <a:r>
              <a:rPr lang="zh-CN" altLang="en-US" sz="2400" dirty="0">
                <a:latin typeface="Arial" pitchFamily="34" charset="0"/>
              </a:rPr>
              <a:t>个</a:t>
            </a:r>
            <a:r>
              <a:rPr lang="en-US" altLang="zh-CN" sz="2400" dirty="0">
                <a:latin typeface="Arial" pitchFamily="34" charset="0"/>
              </a:rPr>
              <a:t>3</a:t>
            </a:r>
            <a:r>
              <a:rPr lang="zh-CN" altLang="en-US" sz="2400" dirty="0">
                <a:latin typeface="Arial" pitchFamily="34" charset="0"/>
              </a:rPr>
              <a:t>元组。对于图</a:t>
            </a:r>
            <a:r>
              <a:rPr lang="en-US" altLang="zh-CN" sz="2400" dirty="0">
                <a:latin typeface="Arial" pitchFamily="34" charset="0"/>
              </a:rPr>
              <a:t>(b)</a:t>
            </a:r>
            <a:r>
              <a:rPr lang="zh-CN" altLang="en-US" sz="2400" dirty="0">
                <a:latin typeface="Arial" pitchFamily="34" charset="0"/>
              </a:rPr>
              <a:t>，虽然同样从第</a:t>
            </a:r>
            <a:r>
              <a:rPr lang="en-US" altLang="zh-CN" sz="2400" dirty="0">
                <a:latin typeface="Arial" pitchFamily="34" charset="0"/>
              </a:rPr>
              <a:t>1</a:t>
            </a:r>
            <a:r>
              <a:rPr lang="zh-CN" altLang="en-US" sz="2400" dirty="0">
                <a:latin typeface="Arial" pitchFamily="34" charset="0"/>
              </a:rPr>
              <a:t>层剪去</a:t>
            </a:r>
            <a:r>
              <a:rPr lang="en-US" altLang="zh-CN" sz="2400" dirty="0">
                <a:latin typeface="Arial" pitchFamily="34" charset="0"/>
              </a:rPr>
              <a:t>1</a:t>
            </a:r>
            <a:r>
              <a:rPr lang="zh-CN" altLang="en-US" sz="2400" dirty="0">
                <a:latin typeface="Arial" pitchFamily="34" charset="0"/>
              </a:rPr>
              <a:t>棵子树，却只从应当考虑的</a:t>
            </a:r>
            <a:r>
              <a:rPr lang="en-US" altLang="zh-CN" sz="2400" dirty="0">
                <a:latin typeface="Arial" pitchFamily="34" charset="0"/>
              </a:rPr>
              <a:t>3</a:t>
            </a:r>
            <a:r>
              <a:rPr lang="zh-CN" altLang="en-US" sz="2400" dirty="0">
                <a:latin typeface="Arial" pitchFamily="34" charset="0"/>
              </a:rPr>
              <a:t>元组中消去</a:t>
            </a:r>
            <a:r>
              <a:rPr lang="en-US" altLang="zh-CN" sz="2400" dirty="0">
                <a:latin typeface="Arial" pitchFamily="34" charset="0"/>
              </a:rPr>
              <a:t>8</a:t>
            </a:r>
            <a:r>
              <a:rPr lang="zh-CN" altLang="en-US" sz="2400" dirty="0">
                <a:latin typeface="Arial" pitchFamily="34" charset="0"/>
              </a:rPr>
              <a:t>个</a:t>
            </a:r>
            <a:r>
              <a:rPr lang="en-US" altLang="zh-CN" sz="2400" dirty="0">
                <a:latin typeface="Arial" pitchFamily="34" charset="0"/>
              </a:rPr>
              <a:t>3</a:t>
            </a:r>
            <a:r>
              <a:rPr lang="zh-CN" altLang="en-US" sz="2400" dirty="0">
                <a:latin typeface="Arial" pitchFamily="34" charset="0"/>
              </a:rPr>
              <a:t>元组。前者的效果明显比后者好。</a:t>
            </a:r>
          </a:p>
        </p:txBody>
      </p:sp>
      <p:sp>
        <p:nvSpPr>
          <p:cNvPr id="25608" name="Text Box 10"/>
          <p:cNvSpPr txBox="1">
            <a:spLocks noChangeArrowheads="1"/>
          </p:cNvSpPr>
          <p:nvPr/>
        </p:nvSpPr>
        <p:spPr bwMode="auto">
          <a:xfrm>
            <a:off x="6856413" y="2800350"/>
            <a:ext cx="557212" cy="457200"/>
          </a:xfrm>
          <a:prstGeom prst="rect">
            <a:avLst/>
          </a:prstGeom>
          <a:noFill/>
          <a:ln w="6350" algn="ctr">
            <a:noFill/>
            <a:miter lim="800000"/>
            <a:headEnd/>
            <a:tailEnd/>
          </a:ln>
          <a:effectLst/>
        </p:spPr>
        <p:txBody>
          <a:bodyPr wrap="none">
            <a:spAutoFit/>
          </a:bodyPr>
          <a:lstStyle/>
          <a:p>
            <a:r>
              <a:rPr lang="en-US" altLang="zh-CN" sz="2400">
                <a:latin typeface="Arial" pitchFamily="34" charset="0"/>
              </a:rPr>
              <a:t>(a)</a:t>
            </a:r>
          </a:p>
        </p:txBody>
      </p:sp>
      <p:sp>
        <p:nvSpPr>
          <p:cNvPr id="25609" name="Text Box 11"/>
          <p:cNvSpPr txBox="1">
            <a:spLocks noChangeArrowheads="1"/>
          </p:cNvSpPr>
          <p:nvPr/>
        </p:nvSpPr>
        <p:spPr bwMode="auto">
          <a:xfrm>
            <a:off x="6843713" y="4075907"/>
            <a:ext cx="557212" cy="457200"/>
          </a:xfrm>
          <a:prstGeom prst="rect">
            <a:avLst/>
          </a:prstGeom>
          <a:noFill/>
          <a:ln w="6350" algn="ctr">
            <a:noFill/>
            <a:miter lim="800000"/>
            <a:headEnd/>
            <a:tailEnd/>
          </a:ln>
          <a:effectLst/>
        </p:spPr>
        <p:txBody>
          <a:bodyPr wrap="none">
            <a:spAutoFit/>
          </a:bodyPr>
          <a:lstStyle/>
          <a:p>
            <a:r>
              <a:rPr lang="en-US" altLang="zh-CN" sz="2400">
                <a:latin typeface="Arial" pitchFamily="34" charset="0"/>
              </a:rPr>
              <a:t>(b)</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61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206515" y="238126"/>
            <a:ext cx="7772400" cy="803275"/>
          </a:xfrm>
          <a:prstGeom prst="rect">
            <a:avLst/>
          </a:prstGeom>
          <a:noFill/>
          <a:ln w="9525">
            <a:noFill/>
            <a:miter lim="800000"/>
            <a:headEnd/>
            <a:tailEnd/>
          </a:ln>
          <a:effectLst/>
        </p:spPr>
        <p:txBody>
          <a:bodyPr anchor="ctr"/>
          <a:lstStyle/>
          <a:p>
            <a:r>
              <a:rPr lang="zh-CN" altLang="en-US" dirty="0">
                <a:latin typeface="Times New Roman" pitchFamily="18" charset="0"/>
              </a:rPr>
              <a:t>穷举法</a:t>
            </a:r>
            <a:r>
              <a:rPr lang="zh-CN" altLang="en-US" dirty="0" smtClean="0">
                <a:latin typeface="Times New Roman" pitchFamily="18" charset="0"/>
              </a:rPr>
              <a:t>例子</a:t>
            </a:r>
            <a:r>
              <a:rPr lang="en-US" altLang="zh-CN" dirty="0" smtClean="0">
                <a:latin typeface="Times New Roman" pitchFamily="18" charset="0"/>
              </a:rPr>
              <a:t>—</a:t>
            </a:r>
            <a:r>
              <a:rPr lang="zh-CN" altLang="en-US" dirty="0" smtClean="0">
                <a:latin typeface="Times New Roman" pitchFamily="18" charset="0"/>
              </a:rPr>
              <a:t>全排列问题</a:t>
            </a:r>
            <a:endParaRPr lang="zh-CN" altLang="en-US" dirty="0">
              <a:latin typeface="Times New Roman" pitchFamily="18" charset="0"/>
            </a:endParaRPr>
          </a:p>
        </p:txBody>
      </p:sp>
      <p:sp>
        <p:nvSpPr>
          <p:cNvPr id="5" name="Text Box 5"/>
          <p:cNvSpPr txBox="1">
            <a:spLocks noChangeArrowheads="1"/>
          </p:cNvSpPr>
          <p:nvPr/>
        </p:nvSpPr>
        <p:spPr bwMode="auto">
          <a:xfrm>
            <a:off x="0" y="1223755"/>
            <a:ext cx="9163050" cy="3695700"/>
          </a:xfrm>
          <a:prstGeom prst="rect">
            <a:avLst/>
          </a:prstGeom>
          <a:solidFill>
            <a:srgbClr val="00CC99"/>
          </a:solidFill>
          <a:ln>
            <a:noFill/>
          </a:ln>
          <a:effectLst/>
          <a:extLst/>
        </p:spPr>
        <p:txBody>
          <a:bodyPr lIns="90000" tIns="46800" rIns="90000" bIns="46800">
            <a:spAutoFit/>
          </a:bodyPr>
          <a:lstStyle>
            <a:lvl1pPr>
              <a:defRPr sz="3200" b="1">
                <a:solidFill>
                  <a:schemeClr val="tx1"/>
                </a:solidFill>
                <a:latin typeface="楷体_GB2312" pitchFamily="49" charset="-122"/>
                <a:ea typeface="楷体_GB2312" pitchFamily="49" charset="-122"/>
              </a:defRPr>
            </a:lvl1pPr>
            <a:lvl2pPr marL="742950" indent="-285750">
              <a:defRPr sz="3200" b="1">
                <a:solidFill>
                  <a:schemeClr val="tx1"/>
                </a:solidFill>
                <a:latin typeface="楷体_GB2312" pitchFamily="49" charset="-122"/>
                <a:ea typeface="楷体_GB2312" pitchFamily="49" charset="-122"/>
              </a:defRPr>
            </a:lvl2pPr>
            <a:lvl3pPr marL="1143000" indent="-228600">
              <a:defRPr sz="3200" b="1">
                <a:solidFill>
                  <a:schemeClr val="tx1"/>
                </a:solidFill>
                <a:latin typeface="楷体_GB2312" pitchFamily="49" charset="-122"/>
                <a:ea typeface="楷体_GB2312" pitchFamily="49" charset="-122"/>
              </a:defRPr>
            </a:lvl3pPr>
            <a:lvl4pPr marL="1600200" indent="-228600">
              <a:defRPr sz="3200" b="1">
                <a:solidFill>
                  <a:schemeClr val="tx1"/>
                </a:solidFill>
                <a:latin typeface="楷体_GB2312" pitchFamily="49" charset="-122"/>
                <a:ea typeface="楷体_GB2312" pitchFamily="49" charset="-122"/>
              </a:defRPr>
            </a:lvl4pPr>
            <a:lvl5pPr marL="2057400" indent="-228600">
              <a:defRPr sz="32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200" b="1">
                <a:solidFill>
                  <a:schemeClr val="tx1"/>
                </a:solidFill>
                <a:latin typeface="楷体_GB2312" pitchFamily="49" charset="-122"/>
                <a:ea typeface="楷体_GB2312" pitchFamily="49" charset="-122"/>
              </a:defRPr>
            </a:lvl9pPr>
          </a:lstStyle>
          <a:p>
            <a:pPr eaLnBrk="1" hangingPunct="1">
              <a:lnSpc>
                <a:spcPct val="100000"/>
              </a:lnSpc>
              <a:defRPr/>
            </a:pPr>
            <a:r>
              <a:rPr kumimoji="1" lang="en-US" altLang="zh-CN" sz="2600" dirty="0" err="1" smtClean="0">
                <a:latin typeface="Times New Roman" pitchFamily="18" charset="0"/>
                <a:ea typeface="+mj-ea"/>
                <a:cs typeface="Times New Roman" pitchFamily="18" charset="0"/>
              </a:rPr>
              <a:t>def</a:t>
            </a:r>
            <a:r>
              <a:rPr kumimoji="1" lang="en-US" altLang="zh-CN" sz="2600" dirty="0" smtClean="0">
                <a:latin typeface="Times New Roman" pitchFamily="18" charset="0"/>
                <a:ea typeface="+mj-ea"/>
                <a:cs typeface="Times New Roman" pitchFamily="18" charset="0"/>
              </a:rPr>
              <a:t>  </a:t>
            </a:r>
            <a:r>
              <a:rPr kumimoji="1" lang="en-US" altLang="zh-CN" sz="2600" b="0" i="1" dirty="0" smtClean="0">
                <a:latin typeface="Times New Roman" pitchFamily="18" charset="0"/>
                <a:ea typeface="+mj-ea"/>
                <a:cs typeface="Times New Roman" pitchFamily="18" charset="0"/>
              </a:rPr>
              <a:t>Perm</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                    </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smtClean="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是数组</a:t>
            </a:r>
            <a:r>
              <a:rPr kumimoji="1" lang="en-US" altLang="zh-CN" sz="2600" b="0" i="1" dirty="0">
                <a:latin typeface="Times New Roman" pitchFamily="18" charset="0"/>
                <a:ea typeface="+mj-ea"/>
                <a:cs typeface="Times New Roman" pitchFamily="18" charset="0"/>
              </a:rPr>
              <a:t>a</a:t>
            </a:r>
            <a:r>
              <a:rPr kumimoji="1" lang="zh-CN" altLang="en-US" sz="2600" dirty="0" smtClean="0">
                <a:latin typeface="Times New Roman" pitchFamily="18" charset="0"/>
                <a:ea typeface="+mj-ea"/>
                <a:cs typeface="Times New Roman" pitchFamily="18" charset="0"/>
              </a:rPr>
              <a:t>的元素个数，生成</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n-1</a:t>
            </a:r>
            <a:r>
              <a:rPr kumimoji="1" lang="en-US" altLang="zh-CN" sz="2600" dirty="0" smtClean="0">
                <a:latin typeface="Times New Roman" pitchFamily="18" charset="0"/>
                <a:ea typeface="+mj-ea"/>
                <a:cs typeface="Times New Roman" pitchFamily="18" charset="0"/>
              </a:rPr>
              <a:t>]</a:t>
            </a:r>
            <a:r>
              <a:rPr kumimoji="1" lang="zh-CN" altLang="en-US" sz="2600" dirty="0" smtClean="0">
                <a:latin typeface="Times New Roman" pitchFamily="18" charset="0"/>
                <a:ea typeface="+mj-ea"/>
                <a:cs typeface="Times New Roman" pitchFamily="18" charset="0"/>
              </a:rPr>
              <a:t>的全排列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if  </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 :          #</a:t>
            </a:r>
            <a:r>
              <a:rPr kumimoji="1" lang="zh-CN" altLang="en-US" sz="2600" dirty="0" smtClean="0">
                <a:latin typeface="Times New Roman" pitchFamily="18" charset="0"/>
                <a:ea typeface="+mj-ea"/>
                <a:cs typeface="Times New Roman" pitchFamily="18" charset="0"/>
              </a:rPr>
              <a:t>终止条件，输出排列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print </a:t>
            </a:r>
            <a:r>
              <a:rPr kumimoji="1" lang="en-US" altLang="zh-CN" sz="2600" b="0" i="1" dirty="0" smtClean="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输出包括前缀，以构成整个问题的解</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else :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 </a:t>
            </a:r>
            <a:r>
              <a:rPr kumimoji="1" lang="zh-CN" altLang="en-US" sz="2600" dirty="0" smtClean="0">
                <a:latin typeface="Times New Roman" pitchFamily="18" charset="0"/>
                <a:ea typeface="+mj-ea"/>
                <a:cs typeface="Times New Roman" pitchFamily="18" charset="0"/>
              </a:rPr>
              <a:t>的排列大于</a:t>
            </a:r>
            <a:r>
              <a:rPr kumimoji="1" lang="en-US" altLang="zh-CN" sz="2600" dirty="0" smtClean="0">
                <a:latin typeface="Times New Roman" pitchFamily="18" charset="0"/>
                <a:ea typeface="+mj-ea"/>
                <a:cs typeface="Times New Roman" pitchFamily="18" charset="0"/>
              </a:rPr>
              <a:t>1</a:t>
            </a:r>
            <a:r>
              <a:rPr kumimoji="1" lang="zh-CN" altLang="en-US" sz="2600" dirty="0" smtClean="0">
                <a:latin typeface="Times New Roman" pitchFamily="18" charset="0"/>
                <a:ea typeface="+mj-ea"/>
                <a:cs typeface="Times New Roman" pitchFamily="18" charset="0"/>
              </a:rPr>
              <a:t>，递归生成</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dirty="0" smtClean="0">
                <a:latin typeface="Times New Roman" pitchFamily="18" charset="0"/>
                <a:ea typeface="+mj-ea"/>
                <a:cs typeface="Times New Roman" pitchFamily="18" charset="0"/>
              </a:rPr>
              <a:t>for  </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in range(</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交换</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a:t>
            </a:r>
            <a:r>
              <a:rPr kumimoji="1" lang="zh-CN" altLang="en-US" sz="2600" dirty="0" smtClean="0">
                <a:latin typeface="Times New Roman" pitchFamily="18" charset="0"/>
                <a:ea typeface="+mj-ea"/>
                <a:cs typeface="Times New Roman" pitchFamily="18" charset="0"/>
              </a:rPr>
              <a:t>和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a:t>
            </a:r>
          </a:p>
          <a:p>
            <a:pPr eaLnBrk="1" hangingPunct="1">
              <a:lnSpc>
                <a:spcPct val="100000"/>
              </a:lnSpc>
              <a:defRPr/>
            </a:pP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Perm</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 k</a:t>
            </a:r>
            <a:r>
              <a:rPr kumimoji="1" lang="en-US" altLang="zh-CN" sz="2600" dirty="0" smtClean="0">
                <a:latin typeface="Times New Roman" pitchFamily="18" charset="0"/>
                <a:ea typeface="+mj-ea"/>
                <a:cs typeface="Times New Roman" pitchFamily="18" charset="0"/>
              </a:rPr>
              <a:t>+1, </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生成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+1],…,</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n</a:t>
            </a:r>
            <a:r>
              <a:rPr kumimoji="1" lang="en-US" altLang="zh-CN" sz="2600" dirty="0" smtClean="0">
                <a:latin typeface="Times New Roman" pitchFamily="18" charset="0"/>
                <a:ea typeface="+mj-ea"/>
                <a:cs typeface="Times New Roman" pitchFamily="18" charset="0"/>
              </a:rPr>
              <a:t>-1]</a:t>
            </a:r>
            <a:r>
              <a:rPr kumimoji="1" lang="zh-CN" altLang="en-US" sz="2600" dirty="0" smtClean="0">
                <a:latin typeface="Times New Roman" pitchFamily="18" charset="0"/>
                <a:ea typeface="+mj-ea"/>
                <a:cs typeface="Times New Roman" pitchFamily="18" charset="0"/>
              </a:rPr>
              <a:t>的全排列</a:t>
            </a:r>
          </a:p>
          <a:p>
            <a:pPr eaLnBrk="1" hangingPunct="1">
              <a:lnSpc>
                <a:spcPct val="100000"/>
              </a:lnSpc>
              <a:defRPr/>
            </a:pPr>
            <a:r>
              <a:rPr kumimoji="1" lang="zh-CN" altLang="en-US"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再次交换 </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k</a:t>
            </a:r>
            <a:r>
              <a:rPr kumimoji="1" lang="en-US" altLang="zh-CN" sz="2600" dirty="0" smtClean="0">
                <a:latin typeface="Times New Roman" pitchFamily="18" charset="0"/>
                <a:ea typeface="+mj-ea"/>
                <a:cs typeface="Times New Roman" pitchFamily="18" charset="0"/>
              </a:rPr>
              <a:t>] </a:t>
            </a:r>
            <a:r>
              <a:rPr kumimoji="1" lang="zh-CN" altLang="en-US" sz="2600" dirty="0" smtClean="0">
                <a:latin typeface="Times New Roman" pitchFamily="18" charset="0"/>
                <a:ea typeface="+mj-ea"/>
                <a:cs typeface="Times New Roman" pitchFamily="18" charset="0"/>
              </a:rPr>
              <a:t>和</a:t>
            </a:r>
            <a:r>
              <a:rPr kumimoji="1" lang="en-US" altLang="zh-CN" sz="2600" b="0" i="1" dirty="0">
                <a:latin typeface="Times New Roman" pitchFamily="18" charset="0"/>
                <a:ea typeface="+mj-ea"/>
                <a:cs typeface="Times New Roman" pitchFamily="18" charset="0"/>
              </a:rPr>
              <a:t>a</a:t>
            </a:r>
            <a:r>
              <a:rPr kumimoji="1" lang="en-US" altLang="zh-CN" sz="2600" dirty="0" smtClean="0">
                <a:latin typeface="Times New Roman" pitchFamily="18" charset="0"/>
                <a:ea typeface="+mj-ea"/>
                <a:cs typeface="Times New Roman" pitchFamily="18" charset="0"/>
              </a:rPr>
              <a:t>[</a:t>
            </a:r>
            <a:r>
              <a:rPr kumimoji="1" lang="en-US" altLang="zh-CN" sz="2600" b="0" i="1" dirty="0">
                <a:latin typeface="Times New Roman" pitchFamily="18" charset="0"/>
                <a:ea typeface="+mj-ea"/>
                <a:cs typeface="Times New Roman" pitchFamily="18" charset="0"/>
              </a:rPr>
              <a:t>i</a:t>
            </a:r>
            <a:r>
              <a:rPr kumimoji="1" lang="en-US" altLang="zh-CN" sz="2600" dirty="0" smtClean="0">
                <a:latin typeface="Times New Roman" pitchFamily="18" charset="0"/>
                <a:ea typeface="+mj-ea"/>
                <a:cs typeface="Times New Roman" pitchFamily="18" charset="0"/>
              </a:rPr>
              <a:t>] , </a:t>
            </a:r>
            <a:r>
              <a:rPr kumimoji="1" lang="zh-CN" altLang="en-US" sz="2600" dirty="0" smtClean="0">
                <a:latin typeface="Times New Roman" pitchFamily="18" charset="0"/>
                <a:ea typeface="+mj-ea"/>
                <a:cs typeface="Times New Roman" pitchFamily="18" charset="0"/>
              </a:rPr>
              <a:t>恢复原顺序</a:t>
            </a:r>
            <a:endParaRPr kumimoji="1" lang="en-US" altLang="zh-CN" sz="2600" dirty="0" smtClean="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217033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0683" y="638690"/>
            <a:ext cx="8640762" cy="1222045"/>
          </a:xfrm>
          <a:prstGeom prst="rect">
            <a:avLst/>
          </a:prstGeom>
          <a:solidFill>
            <a:srgbClr val="00CC99"/>
          </a:solidFill>
          <a:ln w="9525">
            <a:noFill/>
            <a:miter lim="800000"/>
            <a:headEnd/>
            <a:tailEnd/>
          </a:ln>
          <a:effectLst/>
        </p:spPr>
        <p:txBody>
          <a:bodyPr lIns="112947" tIns="56473" rIns="112947" bIns="56473">
            <a:spAutoFit/>
          </a:bodyPr>
          <a:lstStyle/>
          <a:p>
            <a:pPr>
              <a:lnSpc>
                <a:spcPct val="100000"/>
              </a:lnSpc>
            </a:pPr>
            <a:r>
              <a:rPr lang="en-US" altLang="zh-CN" sz="3600" noProof="1">
                <a:latin typeface="Times New Roman" pitchFamily="18" charset="0"/>
              </a:rPr>
              <a:t>A = [1,2,3]</a:t>
            </a:r>
          </a:p>
          <a:p>
            <a:pPr>
              <a:lnSpc>
                <a:spcPct val="100000"/>
              </a:lnSpc>
            </a:pPr>
            <a:r>
              <a:rPr lang="en-US" altLang="zh-CN" sz="3600" noProof="1" smtClean="0">
                <a:latin typeface="Times New Roman" pitchFamily="18" charset="0"/>
              </a:rPr>
              <a:t>Perm(A</a:t>
            </a:r>
            <a:r>
              <a:rPr lang="en-US" altLang="zh-CN" sz="3600" noProof="1">
                <a:latin typeface="Times New Roman" pitchFamily="18" charset="0"/>
              </a:rPr>
              <a:t>, 0, 3)</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319" y="2205179"/>
            <a:ext cx="2503146" cy="311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70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5" name="组合 74"/>
          <p:cNvGrpSpPr/>
          <p:nvPr/>
        </p:nvGrpSpPr>
        <p:grpSpPr>
          <a:xfrm>
            <a:off x="194598" y="1710191"/>
            <a:ext cx="8820980" cy="3567010"/>
            <a:chOff x="161510" y="953725"/>
            <a:chExt cx="8820980" cy="3567010"/>
          </a:xfrm>
        </p:grpSpPr>
        <p:grpSp>
          <p:nvGrpSpPr>
            <p:cNvPr id="6" name="组合 5"/>
            <p:cNvGrpSpPr/>
            <p:nvPr/>
          </p:nvGrpSpPr>
          <p:grpSpPr>
            <a:xfrm>
              <a:off x="3941198" y="953725"/>
              <a:ext cx="1012610" cy="365848"/>
              <a:chOff x="3941198" y="857908"/>
              <a:chExt cx="1215132" cy="461665"/>
            </a:xfrm>
          </p:grpSpPr>
          <p:sp>
            <p:nvSpPr>
              <p:cNvPr id="3" name="TextBox 2"/>
              <p:cNvSpPr txBox="1"/>
              <p:nvPr/>
            </p:nvSpPr>
            <p:spPr>
              <a:xfrm>
                <a:off x="3941198" y="857908"/>
                <a:ext cx="405044" cy="461665"/>
              </a:xfrm>
              <a:prstGeom prst="rect">
                <a:avLst/>
              </a:prstGeom>
              <a:noFill/>
              <a:ln w="19050">
                <a:solidFill>
                  <a:schemeClr val="tx1"/>
                </a:solidFill>
              </a:ln>
            </p:spPr>
            <p:txBody>
              <a:bodyPr wrap="square" rtlCol="0">
                <a:spAutoFit/>
              </a:bodyPr>
              <a:lstStyle/>
              <a:p>
                <a:pPr algn="ctr"/>
                <a:endParaRPr lang="zh-CN" altLang="en-US" sz="2000" dirty="0">
                  <a:latin typeface="Times New Roman" pitchFamily="18" charset="0"/>
                  <a:cs typeface="Times New Roman" pitchFamily="18" charset="0"/>
                </a:endParaRPr>
              </a:p>
            </p:txBody>
          </p:sp>
          <p:sp>
            <p:nvSpPr>
              <p:cNvPr id="4" name="TextBox 3"/>
              <p:cNvSpPr txBox="1"/>
              <p:nvPr/>
            </p:nvSpPr>
            <p:spPr>
              <a:xfrm>
                <a:off x="4346242" y="857908"/>
                <a:ext cx="405044" cy="461665"/>
              </a:xfrm>
              <a:prstGeom prst="rect">
                <a:avLst/>
              </a:prstGeom>
              <a:noFill/>
              <a:ln w="19050">
                <a:solidFill>
                  <a:schemeClr val="tx1"/>
                </a:solidFill>
              </a:ln>
            </p:spPr>
            <p:txBody>
              <a:bodyPr wrap="square" rtlCol="0">
                <a:spAutoFit/>
              </a:bodyPr>
              <a:lstStyle/>
              <a:p>
                <a:pPr algn="ctr"/>
                <a:endParaRPr lang="zh-CN" altLang="en-US" sz="2000" dirty="0">
                  <a:latin typeface="Times New Roman" pitchFamily="18" charset="0"/>
                  <a:cs typeface="Times New Roman" pitchFamily="18" charset="0"/>
                </a:endParaRPr>
              </a:p>
            </p:txBody>
          </p:sp>
          <p:sp>
            <p:nvSpPr>
              <p:cNvPr id="5" name="TextBox 4"/>
              <p:cNvSpPr txBox="1"/>
              <p:nvPr/>
            </p:nvSpPr>
            <p:spPr>
              <a:xfrm>
                <a:off x="4751286" y="857908"/>
                <a:ext cx="405044" cy="461665"/>
              </a:xfrm>
              <a:prstGeom prst="rect">
                <a:avLst/>
              </a:prstGeom>
              <a:noFill/>
              <a:ln w="19050">
                <a:solidFill>
                  <a:schemeClr val="tx1"/>
                </a:solidFill>
              </a:ln>
            </p:spPr>
            <p:txBody>
              <a:bodyPr wrap="square" rtlCol="0">
                <a:spAutoFit/>
              </a:bodyPr>
              <a:lstStyle/>
              <a:p>
                <a:pPr algn="ctr"/>
                <a:endParaRPr lang="zh-CN" altLang="en-US" sz="2000" dirty="0">
                  <a:latin typeface="Times New Roman" pitchFamily="18" charset="0"/>
                  <a:cs typeface="Times New Roman" pitchFamily="18" charset="0"/>
                </a:endParaRPr>
              </a:p>
            </p:txBody>
          </p:sp>
        </p:grpSp>
        <p:grpSp>
          <p:nvGrpSpPr>
            <p:cNvPr id="2" name="组合 1"/>
            <p:cNvGrpSpPr/>
            <p:nvPr/>
          </p:nvGrpSpPr>
          <p:grpSpPr>
            <a:xfrm>
              <a:off x="1016605" y="1943835"/>
              <a:ext cx="1125124" cy="378418"/>
              <a:chOff x="1106615" y="1860588"/>
              <a:chExt cx="1215132" cy="461665"/>
            </a:xfrm>
          </p:grpSpPr>
          <p:sp>
            <p:nvSpPr>
              <p:cNvPr id="7" name="TextBox 6"/>
              <p:cNvSpPr txBox="1"/>
              <p:nvPr/>
            </p:nvSpPr>
            <p:spPr>
              <a:xfrm>
                <a:off x="1106615" y="1860588"/>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smtClean="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8" name="TextBox 7"/>
              <p:cNvSpPr txBox="1"/>
              <p:nvPr/>
            </p:nvSpPr>
            <p:spPr>
              <a:xfrm>
                <a:off x="1511659" y="1860588"/>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sp>
            <p:nvSpPr>
              <p:cNvPr id="9" name="TextBox 8"/>
              <p:cNvSpPr txBox="1"/>
              <p:nvPr/>
            </p:nvSpPr>
            <p:spPr>
              <a:xfrm>
                <a:off x="1916703" y="1860588"/>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68" name="组合 67"/>
            <p:cNvGrpSpPr/>
            <p:nvPr/>
          </p:nvGrpSpPr>
          <p:grpSpPr>
            <a:xfrm>
              <a:off x="161510" y="3010767"/>
              <a:ext cx="1140126" cy="441463"/>
              <a:chOff x="341530" y="2978950"/>
              <a:chExt cx="1215132" cy="461665"/>
            </a:xfrm>
          </p:grpSpPr>
          <p:sp>
            <p:nvSpPr>
              <p:cNvPr id="19" name="TextBox 18"/>
              <p:cNvSpPr txBox="1"/>
              <p:nvPr/>
            </p:nvSpPr>
            <p:spPr>
              <a:xfrm>
                <a:off x="341530" y="297895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20" name="TextBox 19"/>
              <p:cNvSpPr txBox="1"/>
              <p:nvPr/>
            </p:nvSpPr>
            <p:spPr>
              <a:xfrm>
                <a:off x="746574" y="297895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21" name="TextBox 20"/>
              <p:cNvSpPr txBox="1"/>
              <p:nvPr/>
            </p:nvSpPr>
            <p:spPr>
              <a:xfrm>
                <a:off x="1151618" y="2978950"/>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69" name="组合 68"/>
            <p:cNvGrpSpPr/>
            <p:nvPr/>
          </p:nvGrpSpPr>
          <p:grpSpPr>
            <a:xfrm>
              <a:off x="1691680" y="2999152"/>
              <a:ext cx="1215132" cy="441463"/>
              <a:chOff x="1826695" y="2978950"/>
              <a:chExt cx="1215132" cy="461665"/>
            </a:xfrm>
          </p:grpSpPr>
          <p:sp>
            <p:nvSpPr>
              <p:cNvPr id="22" name="TextBox 21"/>
              <p:cNvSpPr txBox="1"/>
              <p:nvPr/>
            </p:nvSpPr>
            <p:spPr>
              <a:xfrm>
                <a:off x="1826695" y="297895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23" name="TextBox 22"/>
              <p:cNvSpPr txBox="1"/>
              <p:nvPr/>
            </p:nvSpPr>
            <p:spPr>
              <a:xfrm>
                <a:off x="2231739" y="297895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24" name="TextBox 23"/>
              <p:cNvSpPr txBox="1"/>
              <p:nvPr/>
            </p:nvSpPr>
            <p:spPr>
              <a:xfrm>
                <a:off x="2636783" y="2978950"/>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16" name="组合 15"/>
            <p:cNvGrpSpPr/>
            <p:nvPr/>
          </p:nvGrpSpPr>
          <p:grpSpPr>
            <a:xfrm>
              <a:off x="3277576" y="2999151"/>
              <a:ext cx="1153152" cy="453079"/>
              <a:chOff x="3277576" y="2990564"/>
              <a:chExt cx="1215132" cy="461666"/>
            </a:xfrm>
          </p:grpSpPr>
          <p:sp>
            <p:nvSpPr>
              <p:cNvPr id="25" name="TextBox 24"/>
              <p:cNvSpPr txBox="1"/>
              <p:nvPr/>
            </p:nvSpPr>
            <p:spPr>
              <a:xfrm>
                <a:off x="3277576"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26" name="TextBox 25"/>
              <p:cNvSpPr txBox="1"/>
              <p:nvPr/>
            </p:nvSpPr>
            <p:spPr>
              <a:xfrm>
                <a:off x="3682620" y="2990564"/>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27" name="TextBox 26"/>
              <p:cNvSpPr txBox="1"/>
              <p:nvPr/>
            </p:nvSpPr>
            <p:spPr>
              <a:xfrm>
                <a:off x="4087664" y="2990565"/>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17" name="组合 16"/>
            <p:cNvGrpSpPr/>
            <p:nvPr/>
          </p:nvGrpSpPr>
          <p:grpSpPr>
            <a:xfrm>
              <a:off x="4797028" y="2999152"/>
              <a:ext cx="1215132" cy="453078"/>
              <a:chOff x="4717736" y="2990565"/>
              <a:chExt cx="1215132" cy="461665"/>
            </a:xfrm>
          </p:grpSpPr>
          <p:sp>
            <p:nvSpPr>
              <p:cNvPr id="28" name="TextBox 27"/>
              <p:cNvSpPr txBox="1"/>
              <p:nvPr/>
            </p:nvSpPr>
            <p:spPr>
              <a:xfrm>
                <a:off x="4717736"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29" name="TextBox 28"/>
              <p:cNvSpPr txBox="1"/>
              <p:nvPr/>
            </p:nvSpPr>
            <p:spPr>
              <a:xfrm>
                <a:off x="5122780"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30" name="TextBox 29"/>
              <p:cNvSpPr txBox="1"/>
              <p:nvPr/>
            </p:nvSpPr>
            <p:spPr>
              <a:xfrm>
                <a:off x="5527824" y="2990565"/>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14" name="组合 13"/>
            <p:cNvGrpSpPr/>
            <p:nvPr/>
          </p:nvGrpSpPr>
          <p:grpSpPr>
            <a:xfrm>
              <a:off x="6327198" y="2999152"/>
              <a:ext cx="1153105" cy="453078"/>
              <a:chOff x="6170921" y="2990565"/>
              <a:chExt cx="1215132" cy="461665"/>
            </a:xfrm>
          </p:grpSpPr>
          <p:sp>
            <p:nvSpPr>
              <p:cNvPr id="31" name="TextBox 30"/>
              <p:cNvSpPr txBox="1"/>
              <p:nvPr/>
            </p:nvSpPr>
            <p:spPr>
              <a:xfrm>
                <a:off x="6170921"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32" name="TextBox 31"/>
              <p:cNvSpPr txBox="1"/>
              <p:nvPr/>
            </p:nvSpPr>
            <p:spPr>
              <a:xfrm>
                <a:off x="6575965"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33" name="TextBox 32"/>
              <p:cNvSpPr txBox="1"/>
              <p:nvPr/>
            </p:nvSpPr>
            <p:spPr>
              <a:xfrm>
                <a:off x="6981009" y="2990565"/>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11" name="组合 10"/>
            <p:cNvGrpSpPr/>
            <p:nvPr/>
          </p:nvGrpSpPr>
          <p:grpSpPr>
            <a:xfrm>
              <a:off x="7868087" y="2978950"/>
              <a:ext cx="1114403" cy="473280"/>
              <a:chOff x="7688067" y="2990565"/>
              <a:chExt cx="1215132" cy="461665"/>
            </a:xfrm>
          </p:grpSpPr>
          <p:sp>
            <p:nvSpPr>
              <p:cNvPr id="34" name="TextBox 33"/>
              <p:cNvSpPr txBox="1"/>
              <p:nvPr/>
            </p:nvSpPr>
            <p:spPr>
              <a:xfrm>
                <a:off x="7688067"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35" name="TextBox 34"/>
              <p:cNvSpPr txBox="1"/>
              <p:nvPr/>
            </p:nvSpPr>
            <p:spPr>
              <a:xfrm>
                <a:off x="8093111" y="299056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36" name="TextBox 35"/>
              <p:cNvSpPr txBox="1"/>
              <p:nvPr/>
            </p:nvSpPr>
            <p:spPr>
              <a:xfrm>
                <a:off x="8498155" y="2990565"/>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67" name="组合 66"/>
            <p:cNvGrpSpPr/>
            <p:nvPr/>
          </p:nvGrpSpPr>
          <p:grpSpPr>
            <a:xfrm>
              <a:off x="161510" y="4035837"/>
              <a:ext cx="1140126" cy="473284"/>
              <a:chOff x="341530" y="4047455"/>
              <a:chExt cx="1215132" cy="461667"/>
            </a:xfrm>
          </p:grpSpPr>
          <p:sp>
            <p:nvSpPr>
              <p:cNvPr id="37" name="TextBox 36"/>
              <p:cNvSpPr txBox="1"/>
              <p:nvPr/>
            </p:nvSpPr>
            <p:spPr>
              <a:xfrm>
                <a:off x="341530" y="404745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38" name="TextBox 37"/>
              <p:cNvSpPr txBox="1"/>
              <p:nvPr/>
            </p:nvSpPr>
            <p:spPr>
              <a:xfrm>
                <a:off x="746574" y="4047457"/>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39" name="TextBox 38"/>
              <p:cNvSpPr txBox="1"/>
              <p:nvPr/>
            </p:nvSpPr>
            <p:spPr>
              <a:xfrm>
                <a:off x="1151618" y="404745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grpSp>
        <p:grpSp>
          <p:nvGrpSpPr>
            <p:cNvPr id="65" name="组合 64"/>
            <p:cNvGrpSpPr/>
            <p:nvPr/>
          </p:nvGrpSpPr>
          <p:grpSpPr>
            <a:xfrm>
              <a:off x="1691680" y="4047455"/>
              <a:ext cx="1215132" cy="461665"/>
              <a:chOff x="1826695" y="4047455"/>
              <a:chExt cx="1215132" cy="461665"/>
            </a:xfrm>
          </p:grpSpPr>
          <p:sp>
            <p:nvSpPr>
              <p:cNvPr id="40" name="TextBox 39"/>
              <p:cNvSpPr txBox="1"/>
              <p:nvPr/>
            </p:nvSpPr>
            <p:spPr>
              <a:xfrm>
                <a:off x="1826695" y="404745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41" name="TextBox 40"/>
              <p:cNvSpPr txBox="1"/>
              <p:nvPr/>
            </p:nvSpPr>
            <p:spPr>
              <a:xfrm>
                <a:off x="2231739" y="404745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42" name="TextBox 41"/>
              <p:cNvSpPr txBox="1"/>
              <p:nvPr/>
            </p:nvSpPr>
            <p:spPr>
              <a:xfrm>
                <a:off x="2636783" y="4047455"/>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grpSp>
        <p:grpSp>
          <p:nvGrpSpPr>
            <p:cNvPr id="61" name="组合 60"/>
            <p:cNvGrpSpPr/>
            <p:nvPr/>
          </p:nvGrpSpPr>
          <p:grpSpPr>
            <a:xfrm>
              <a:off x="3277576" y="4059070"/>
              <a:ext cx="1215132" cy="461665"/>
              <a:chOff x="3277576" y="4059070"/>
              <a:chExt cx="1215132" cy="461665"/>
            </a:xfrm>
          </p:grpSpPr>
          <p:sp>
            <p:nvSpPr>
              <p:cNvPr id="43" name="TextBox 42"/>
              <p:cNvSpPr txBox="1"/>
              <p:nvPr/>
            </p:nvSpPr>
            <p:spPr>
              <a:xfrm>
                <a:off x="3277576"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44" name="TextBox 43"/>
              <p:cNvSpPr txBox="1"/>
              <p:nvPr/>
            </p:nvSpPr>
            <p:spPr>
              <a:xfrm>
                <a:off x="3682620"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45" name="TextBox 44"/>
              <p:cNvSpPr txBox="1"/>
              <p:nvPr/>
            </p:nvSpPr>
            <p:spPr>
              <a:xfrm>
                <a:off x="4087664"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grpSp>
        <p:grpSp>
          <p:nvGrpSpPr>
            <p:cNvPr id="18" name="组合 17"/>
            <p:cNvGrpSpPr/>
            <p:nvPr/>
          </p:nvGrpSpPr>
          <p:grpSpPr>
            <a:xfrm>
              <a:off x="4797028" y="4059070"/>
              <a:ext cx="1215132" cy="461665"/>
              <a:chOff x="4717736" y="4059070"/>
              <a:chExt cx="1215132" cy="461665"/>
            </a:xfrm>
          </p:grpSpPr>
          <p:sp>
            <p:nvSpPr>
              <p:cNvPr id="46" name="TextBox 45"/>
              <p:cNvSpPr txBox="1"/>
              <p:nvPr/>
            </p:nvSpPr>
            <p:spPr>
              <a:xfrm>
                <a:off x="4717736"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47" name="TextBox 46"/>
              <p:cNvSpPr txBox="1"/>
              <p:nvPr/>
            </p:nvSpPr>
            <p:spPr>
              <a:xfrm>
                <a:off x="5122780"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48" name="TextBox 47"/>
              <p:cNvSpPr txBox="1"/>
              <p:nvPr/>
            </p:nvSpPr>
            <p:spPr>
              <a:xfrm>
                <a:off x="5527824"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grpSp>
        <p:grpSp>
          <p:nvGrpSpPr>
            <p:cNvPr id="13" name="组合 12"/>
            <p:cNvGrpSpPr/>
            <p:nvPr/>
          </p:nvGrpSpPr>
          <p:grpSpPr>
            <a:xfrm>
              <a:off x="6327198" y="4059070"/>
              <a:ext cx="1215132" cy="461665"/>
              <a:chOff x="6170921" y="4059070"/>
              <a:chExt cx="1215132" cy="461665"/>
            </a:xfrm>
          </p:grpSpPr>
          <p:sp>
            <p:nvSpPr>
              <p:cNvPr id="49" name="TextBox 48"/>
              <p:cNvSpPr txBox="1"/>
              <p:nvPr/>
            </p:nvSpPr>
            <p:spPr>
              <a:xfrm>
                <a:off x="6170921"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50" name="TextBox 49"/>
              <p:cNvSpPr txBox="1"/>
              <p:nvPr/>
            </p:nvSpPr>
            <p:spPr>
              <a:xfrm>
                <a:off x="6575965"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sp>
            <p:nvSpPr>
              <p:cNvPr id="51" name="TextBox 50"/>
              <p:cNvSpPr txBox="1"/>
              <p:nvPr/>
            </p:nvSpPr>
            <p:spPr>
              <a:xfrm>
                <a:off x="6981009"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grpSp>
        <p:grpSp>
          <p:nvGrpSpPr>
            <p:cNvPr id="12" name="组合 11"/>
            <p:cNvGrpSpPr/>
            <p:nvPr/>
          </p:nvGrpSpPr>
          <p:grpSpPr>
            <a:xfrm>
              <a:off x="7868087" y="4059070"/>
              <a:ext cx="1114403" cy="461665"/>
              <a:chOff x="7688067" y="4059070"/>
              <a:chExt cx="1215132" cy="461665"/>
            </a:xfrm>
          </p:grpSpPr>
          <p:sp>
            <p:nvSpPr>
              <p:cNvPr id="52" name="TextBox 51"/>
              <p:cNvSpPr txBox="1"/>
              <p:nvPr/>
            </p:nvSpPr>
            <p:spPr>
              <a:xfrm>
                <a:off x="7688067"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53" name="TextBox 52"/>
              <p:cNvSpPr txBox="1"/>
              <p:nvPr/>
            </p:nvSpPr>
            <p:spPr>
              <a:xfrm>
                <a:off x="8093111"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54" name="TextBox 53"/>
              <p:cNvSpPr txBox="1"/>
              <p:nvPr/>
            </p:nvSpPr>
            <p:spPr>
              <a:xfrm>
                <a:off x="8498155" y="4059070"/>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a</a:t>
                </a:r>
                <a:endParaRPr lang="zh-CN" altLang="en-US" sz="3200" dirty="0">
                  <a:latin typeface="Times New Roman" pitchFamily="18" charset="0"/>
                  <a:cs typeface="Times New Roman" pitchFamily="18" charset="0"/>
                </a:endParaRPr>
              </a:p>
            </p:txBody>
          </p:sp>
        </p:grpSp>
        <p:grpSp>
          <p:nvGrpSpPr>
            <p:cNvPr id="15" name="组合 14"/>
            <p:cNvGrpSpPr/>
            <p:nvPr/>
          </p:nvGrpSpPr>
          <p:grpSpPr>
            <a:xfrm>
              <a:off x="3907648" y="1943835"/>
              <a:ext cx="1046160" cy="378417"/>
              <a:chOff x="3907648" y="1860587"/>
              <a:chExt cx="1215132" cy="461665"/>
            </a:xfrm>
          </p:grpSpPr>
          <p:sp>
            <p:nvSpPr>
              <p:cNvPr id="55" name="TextBox 54"/>
              <p:cNvSpPr txBox="1"/>
              <p:nvPr/>
            </p:nvSpPr>
            <p:spPr>
              <a:xfrm>
                <a:off x="3907648" y="1860587"/>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b</a:t>
                </a:r>
                <a:endParaRPr lang="zh-CN" altLang="en-US" sz="3200" dirty="0">
                  <a:latin typeface="Times New Roman" pitchFamily="18" charset="0"/>
                  <a:cs typeface="Times New Roman" pitchFamily="18" charset="0"/>
                </a:endParaRPr>
              </a:p>
            </p:txBody>
          </p:sp>
          <p:sp>
            <p:nvSpPr>
              <p:cNvPr id="56" name="TextBox 55"/>
              <p:cNvSpPr txBox="1"/>
              <p:nvPr/>
            </p:nvSpPr>
            <p:spPr>
              <a:xfrm>
                <a:off x="4312692" y="1860587"/>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sp>
            <p:nvSpPr>
              <p:cNvPr id="57" name="TextBox 56"/>
              <p:cNvSpPr txBox="1"/>
              <p:nvPr/>
            </p:nvSpPr>
            <p:spPr>
              <a:xfrm>
                <a:off x="4717736" y="1860587"/>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grpSp>
          <p:nvGrpSpPr>
            <p:cNvPr id="10" name="组合 9"/>
            <p:cNvGrpSpPr/>
            <p:nvPr/>
          </p:nvGrpSpPr>
          <p:grpSpPr>
            <a:xfrm>
              <a:off x="7063778" y="1943835"/>
              <a:ext cx="1153627" cy="378418"/>
              <a:chOff x="6939484" y="1860588"/>
              <a:chExt cx="1215132" cy="461665"/>
            </a:xfrm>
          </p:grpSpPr>
          <p:sp>
            <p:nvSpPr>
              <p:cNvPr id="58" name="TextBox 57"/>
              <p:cNvSpPr txBox="1"/>
              <p:nvPr/>
            </p:nvSpPr>
            <p:spPr>
              <a:xfrm>
                <a:off x="6939484" y="1860588"/>
                <a:ext cx="405044" cy="461665"/>
              </a:xfrm>
              <a:prstGeom prst="rect">
                <a:avLst/>
              </a:prstGeom>
              <a:noFill/>
              <a:ln w="19050">
                <a:solidFill>
                  <a:schemeClr val="tx1"/>
                </a:solidFill>
              </a:ln>
            </p:spPr>
            <p:txBody>
              <a:bodyPr wrap="square" rtlCol="0">
                <a:noAutofit/>
              </a:bodyPr>
              <a:lstStyle/>
              <a:p>
                <a:pPr algn="ctr">
                  <a:lnSpc>
                    <a:spcPct val="70000"/>
                  </a:lnSpc>
                </a:pPr>
                <a:r>
                  <a:rPr lang="en-US" altLang="zh-CN" sz="3200" dirty="0">
                    <a:latin typeface="Times New Roman" pitchFamily="18" charset="0"/>
                    <a:cs typeface="Times New Roman" pitchFamily="18" charset="0"/>
                  </a:rPr>
                  <a:t>c</a:t>
                </a:r>
                <a:endParaRPr lang="zh-CN" altLang="en-US" sz="3200" dirty="0">
                  <a:latin typeface="Times New Roman" pitchFamily="18" charset="0"/>
                  <a:cs typeface="Times New Roman" pitchFamily="18" charset="0"/>
                </a:endParaRPr>
              </a:p>
            </p:txBody>
          </p:sp>
          <p:sp>
            <p:nvSpPr>
              <p:cNvPr id="59" name="TextBox 58"/>
              <p:cNvSpPr txBox="1"/>
              <p:nvPr/>
            </p:nvSpPr>
            <p:spPr>
              <a:xfrm>
                <a:off x="7344528" y="1860588"/>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sp>
            <p:nvSpPr>
              <p:cNvPr id="60" name="TextBox 59"/>
              <p:cNvSpPr txBox="1"/>
              <p:nvPr/>
            </p:nvSpPr>
            <p:spPr>
              <a:xfrm>
                <a:off x="7749572" y="1860588"/>
                <a:ext cx="405044" cy="461665"/>
              </a:xfrm>
              <a:prstGeom prst="rect">
                <a:avLst/>
              </a:prstGeom>
              <a:noFill/>
              <a:ln w="19050">
                <a:solidFill>
                  <a:schemeClr val="tx1"/>
                </a:solidFill>
              </a:ln>
            </p:spPr>
            <p:txBody>
              <a:bodyPr wrap="square" rtlCol="0">
                <a:noAutofit/>
              </a:bodyPr>
              <a:lstStyle/>
              <a:p>
                <a:pPr algn="ctr"/>
                <a:endParaRPr lang="zh-CN" altLang="en-US" sz="2000" dirty="0">
                  <a:latin typeface="Times New Roman" pitchFamily="18" charset="0"/>
                  <a:cs typeface="Times New Roman" pitchFamily="18" charset="0"/>
                </a:endParaRPr>
              </a:p>
            </p:txBody>
          </p:sp>
        </p:grpSp>
        <p:cxnSp>
          <p:nvCxnSpPr>
            <p:cNvPr id="62" name="直接连接符 61"/>
            <p:cNvCxnSpPr>
              <a:stCxn id="4" idx="2"/>
              <a:endCxn id="8" idx="0"/>
            </p:cNvCxnSpPr>
            <p:nvPr/>
          </p:nvCxnSpPr>
          <p:spPr bwMode="auto">
            <a:xfrm flipH="1">
              <a:off x="1579167" y="1319573"/>
              <a:ext cx="2868337" cy="62426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直接连接符 62"/>
            <p:cNvCxnSpPr>
              <a:stCxn id="59" idx="0"/>
            </p:cNvCxnSpPr>
            <p:nvPr/>
          </p:nvCxnSpPr>
          <p:spPr bwMode="auto">
            <a:xfrm flipH="1" flipV="1">
              <a:off x="4639511" y="1319574"/>
              <a:ext cx="3001080" cy="62426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直接连接符 63"/>
            <p:cNvCxnSpPr>
              <a:endCxn id="20" idx="0"/>
            </p:cNvCxnSpPr>
            <p:nvPr/>
          </p:nvCxnSpPr>
          <p:spPr bwMode="auto">
            <a:xfrm flipH="1">
              <a:off x="731573" y="2333868"/>
              <a:ext cx="798526" cy="676899"/>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6" name="直接连接符 65"/>
            <p:cNvCxnSpPr>
              <a:stCxn id="4" idx="2"/>
              <a:endCxn id="56" idx="0"/>
            </p:cNvCxnSpPr>
            <p:nvPr/>
          </p:nvCxnSpPr>
          <p:spPr bwMode="auto">
            <a:xfrm flipH="1">
              <a:off x="4430728" y="1319573"/>
              <a:ext cx="16776" cy="62426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直接连接符 69"/>
            <p:cNvCxnSpPr>
              <a:stCxn id="8" idx="2"/>
              <a:endCxn id="23" idx="0"/>
            </p:cNvCxnSpPr>
            <p:nvPr/>
          </p:nvCxnSpPr>
          <p:spPr bwMode="auto">
            <a:xfrm>
              <a:off x="1579167" y="2322253"/>
              <a:ext cx="720079" cy="676899"/>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1" name="直接连接符 70"/>
            <p:cNvCxnSpPr>
              <a:stCxn id="56" idx="2"/>
            </p:cNvCxnSpPr>
            <p:nvPr/>
          </p:nvCxnSpPr>
          <p:spPr bwMode="auto">
            <a:xfrm>
              <a:off x="4430728" y="2322252"/>
              <a:ext cx="870151"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2" name="直接连接符 71"/>
            <p:cNvCxnSpPr>
              <a:stCxn id="56" idx="2"/>
            </p:cNvCxnSpPr>
            <p:nvPr/>
          </p:nvCxnSpPr>
          <p:spPr bwMode="auto">
            <a:xfrm flipH="1">
              <a:off x="3885144" y="2322252"/>
              <a:ext cx="545584" cy="6769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flipH="1">
              <a:off x="6826314" y="2322252"/>
              <a:ext cx="761021" cy="65669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4" name="直接连接符 73"/>
            <p:cNvCxnSpPr>
              <a:stCxn id="59" idx="2"/>
            </p:cNvCxnSpPr>
            <p:nvPr/>
          </p:nvCxnSpPr>
          <p:spPr bwMode="auto">
            <a:xfrm>
              <a:off x="7640591" y="2322253"/>
              <a:ext cx="779337" cy="676899"/>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直接连接符 78"/>
            <p:cNvCxnSpPr>
              <a:stCxn id="20" idx="2"/>
              <a:endCxn id="38" idx="0"/>
            </p:cNvCxnSpPr>
            <p:nvPr/>
          </p:nvCxnSpPr>
          <p:spPr bwMode="auto">
            <a:xfrm>
              <a:off x="731573" y="3452230"/>
              <a:ext cx="0" cy="58360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直接连接符 80"/>
            <p:cNvCxnSpPr/>
            <p:nvPr/>
          </p:nvCxnSpPr>
          <p:spPr bwMode="auto">
            <a:xfrm flipH="1">
              <a:off x="2300075" y="3440615"/>
              <a:ext cx="1" cy="59522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直接连接符 81"/>
            <p:cNvCxnSpPr>
              <a:endCxn id="44" idx="0"/>
            </p:cNvCxnSpPr>
            <p:nvPr/>
          </p:nvCxnSpPr>
          <p:spPr bwMode="auto">
            <a:xfrm>
              <a:off x="3881836" y="3440614"/>
              <a:ext cx="3306" cy="61845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直接连接符 82"/>
            <p:cNvCxnSpPr/>
            <p:nvPr/>
          </p:nvCxnSpPr>
          <p:spPr bwMode="auto">
            <a:xfrm flipH="1">
              <a:off x="5325302" y="3463845"/>
              <a:ext cx="1" cy="59522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直接连接符 83"/>
            <p:cNvCxnSpPr/>
            <p:nvPr/>
          </p:nvCxnSpPr>
          <p:spPr bwMode="auto">
            <a:xfrm flipH="1">
              <a:off x="6934533" y="3440613"/>
              <a:ext cx="1" cy="59522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flipH="1">
              <a:off x="8475652" y="3463845"/>
              <a:ext cx="1" cy="595225"/>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sp>
        <p:nvSpPr>
          <p:cNvPr id="86" name="矩形 85"/>
          <p:cNvSpPr/>
          <p:nvPr/>
        </p:nvSpPr>
        <p:spPr>
          <a:xfrm>
            <a:off x="2064614" y="420929"/>
            <a:ext cx="4815742" cy="830997"/>
          </a:xfrm>
          <a:prstGeom prst="rect">
            <a:avLst/>
          </a:prstGeom>
        </p:spPr>
        <p:txBody>
          <a:bodyPr wrap="none">
            <a:spAutoFit/>
          </a:bodyPr>
          <a:lstStyle/>
          <a:p>
            <a:r>
              <a:rPr lang="zh-CN" altLang="en-US" dirty="0" smtClean="0"/>
              <a:t>全排列问题的搜索树</a:t>
            </a:r>
            <a:endParaRPr lang="zh-CN" altLang="en-US" dirty="0"/>
          </a:p>
        </p:txBody>
      </p:sp>
    </p:spTree>
    <p:extLst>
      <p:ext uri="{BB962C8B-B14F-4D97-AF65-F5344CB8AC3E}">
        <p14:creationId xmlns:p14="http://schemas.microsoft.com/office/powerpoint/2010/main" val="2185736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0" y="908051"/>
            <a:ext cx="9144000" cy="52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FF0000"/>
              </a:buClr>
              <a:buSzPct val="75000"/>
              <a:buFont typeface="Wingdings" pitchFamily="2" charset="2"/>
              <a:buChar char="n"/>
              <a:defRPr/>
            </a:pPr>
            <a:r>
              <a:rPr lang="zh-CN" altLang="en-US" sz="2700" dirty="0">
                <a:latin typeface="+mn-ea"/>
                <a:ea typeface="+mn-ea"/>
              </a:rPr>
              <a:t>有许多问题，当需要找出它的解集或者要求回答什么解是满足某些约束条件</a:t>
            </a:r>
            <a:r>
              <a:rPr lang="zh-CN" altLang="en-US" sz="2700">
                <a:latin typeface="+mn-ea"/>
                <a:ea typeface="+mn-ea"/>
              </a:rPr>
              <a:t>的</a:t>
            </a:r>
            <a:r>
              <a:rPr lang="zh-CN" altLang="en-US" sz="2700" smtClean="0">
                <a:latin typeface="+mn-ea"/>
                <a:ea typeface="+mn-ea"/>
              </a:rPr>
              <a:t>最</a:t>
            </a:r>
            <a:r>
              <a:rPr lang="zh-CN" altLang="en-US" sz="2700">
                <a:latin typeface="+mn-ea"/>
                <a:ea typeface="+mn-ea"/>
              </a:rPr>
              <a:t>优</a:t>
            </a:r>
            <a:r>
              <a:rPr lang="zh-CN" altLang="en-US" sz="2700" smtClean="0">
                <a:latin typeface="+mn-ea"/>
                <a:ea typeface="+mn-ea"/>
              </a:rPr>
              <a:t>解</a:t>
            </a:r>
            <a:r>
              <a:rPr lang="zh-CN" altLang="en-US" sz="2700">
                <a:latin typeface="+mn-ea"/>
                <a:ea typeface="+mn-ea"/>
              </a:rPr>
              <a:t>时</a:t>
            </a:r>
            <a:r>
              <a:rPr lang="zh-CN" altLang="en-US" sz="2700" smtClean="0">
                <a:latin typeface="+mn-ea"/>
                <a:ea typeface="+mn-ea"/>
              </a:rPr>
              <a:t>，可以使用</a:t>
            </a:r>
            <a:r>
              <a:rPr lang="zh-CN" altLang="en-US" sz="2700" dirty="0">
                <a:latin typeface="+mn-ea"/>
                <a:ea typeface="+mn-ea"/>
              </a:rPr>
              <a:t>回溯法。</a:t>
            </a:r>
          </a:p>
          <a:p>
            <a:pPr marL="457200" indent="-457200">
              <a:spcBef>
                <a:spcPct val="20000"/>
              </a:spcBef>
              <a:buClr>
                <a:srgbClr val="FF0000"/>
              </a:buClr>
              <a:buSzPct val="75000"/>
              <a:buFont typeface="Wingdings" pitchFamily="2" charset="2"/>
              <a:buChar char="n"/>
              <a:defRPr/>
            </a:pPr>
            <a:r>
              <a:rPr lang="zh-CN" altLang="en-US" sz="2700" dirty="0">
                <a:latin typeface="+mn-ea"/>
                <a:ea typeface="+mn-ea"/>
              </a:rPr>
              <a:t>回溯法的基本做法是搜索，或是一种组织得井井有条的、能避免不必要搜索的穷举式搜索法。这种方法适用于解一些组合数相当大的问题。</a:t>
            </a:r>
          </a:p>
          <a:p>
            <a:pPr marL="457200" indent="-457200">
              <a:spcBef>
                <a:spcPct val="20000"/>
              </a:spcBef>
              <a:buClr>
                <a:srgbClr val="FF0000"/>
              </a:buClr>
              <a:buSzPct val="75000"/>
              <a:buFont typeface="Wingdings" pitchFamily="2" charset="2"/>
              <a:buChar char="n"/>
              <a:defRPr/>
            </a:pPr>
            <a:r>
              <a:rPr lang="zh-CN" altLang="en-US" sz="2700" dirty="0">
                <a:latin typeface="+mn-ea"/>
                <a:ea typeface="+mn-ea"/>
              </a:rPr>
              <a:t>回溯法在问题的解空间树中，按深度优先策略，从根结点出发搜索解空间树。算法搜索至解空间树的任意一点时，先判断该结点</a:t>
            </a:r>
            <a:r>
              <a:rPr lang="zh-CN" altLang="en-US" sz="2700" dirty="0" smtClean="0">
                <a:latin typeface="+mn-ea"/>
                <a:ea typeface="+mn-ea"/>
              </a:rPr>
              <a:t>是否满足解的约束</a:t>
            </a:r>
            <a:r>
              <a:rPr lang="zh-CN" altLang="en-US" sz="2700" smtClean="0">
                <a:latin typeface="+mn-ea"/>
                <a:ea typeface="+mn-ea"/>
              </a:rPr>
              <a:t>。</a:t>
            </a:r>
            <a:r>
              <a:rPr lang="zh-CN" altLang="en-US" sz="2700" smtClean="0">
                <a:latin typeface="+mn-ea"/>
                <a:ea typeface="+mn-ea"/>
              </a:rPr>
              <a:t>如果不</a:t>
            </a:r>
            <a:r>
              <a:rPr lang="zh-CN" altLang="en-US" sz="2700" dirty="0" smtClean="0">
                <a:latin typeface="+mn-ea"/>
                <a:ea typeface="+mn-ea"/>
              </a:rPr>
              <a:t>满足，则放弃对</a:t>
            </a:r>
            <a:r>
              <a:rPr lang="zh-CN" altLang="en-US" sz="2700" dirty="0">
                <a:latin typeface="+mn-ea"/>
                <a:ea typeface="+mn-ea"/>
              </a:rPr>
              <a:t>该结点为根的子树的搜索，逐层向其祖先结点回溯；否则，进入该子树，继续按深度优先策略搜索。</a:t>
            </a:r>
            <a:endParaRPr lang="ja-JP" altLang="en-US" sz="2700" dirty="0">
              <a:latin typeface="+mn-ea"/>
              <a:ea typeface="+mn-ea"/>
            </a:endParaRPr>
          </a:p>
        </p:txBody>
      </p:sp>
      <p:sp>
        <p:nvSpPr>
          <p:cNvPr id="6147" name="Rectangle 6"/>
          <p:cNvSpPr>
            <a:spLocks noChangeArrowheads="1"/>
          </p:cNvSpPr>
          <p:nvPr/>
        </p:nvSpPr>
        <p:spPr bwMode="auto">
          <a:xfrm>
            <a:off x="386535" y="144145"/>
            <a:ext cx="7772400" cy="803275"/>
          </a:xfrm>
          <a:prstGeom prst="rect">
            <a:avLst/>
          </a:prstGeom>
          <a:noFill/>
          <a:ln w="9525">
            <a:noFill/>
            <a:miter lim="800000"/>
            <a:headEnd/>
            <a:tailEnd/>
          </a:ln>
          <a:effectLst/>
        </p:spPr>
        <p:txBody>
          <a:bodyPr anchor="ctr"/>
          <a:lstStyle/>
          <a:p>
            <a:pPr algn="ctr"/>
            <a:r>
              <a:rPr lang="zh-CN" altLang="en-US" sz="4400" dirty="0" smtClean="0">
                <a:solidFill>
                  <a:schemeClr val="tx2"/>
                </a:solidFill>
                <a:ea typeface="黑体" pitchFamily="49" charset="-122"/>
              </a:rPr>
              <a:t>回溯法思想</a:t>
            </a:r>
            <a:endParaRPr lang="zh-CN" altLang="en-US" sz="4400" dirty="0">
              <a:solidFill>
                <a:schemeClr val="tx2"/>
              </a:solidFill>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49469</TotalTime>
  <Words>4397</Words>
  <Application>Microsoft Office PowerPoint</Application>
  <PresentationFormat>全屏显示(4:3)</PresentationFormat>
  <Paragraphs>479</Paragraphs>
  <Slides>54</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6" baseType="lpstr">
      <vt:lpstr>Monotype Sorts</vt:lpstr>
      <vt:lpstr>VW媩$婫`婡p瑙</vt:lpstr>
      <vt:lpstr>黑体</vt:lpstr>
      <vt:lpstr>楷体_GB2312</vt:lpstr>
      <vt:lpstr>隶书</vt:lpstr>
      <vt:lpstr>宋体</vt:lpstr>
      <vt:lpstr>Arial</vt:lpstr>
      <vt:lpstr>Cambria Math</vt:lpstr>
      <vt:lpstr>Times New Roman</vt:lpstr>
      <vt:lpstr>Wingdings</vt:lpstr>
      <vt:lpstr>专业型模板</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JiangHao</dc:creator>
  <cp:lastModifiedBy>JiangHao</cp:lastModifiedBy>
  <cp:revision>796</cp:revision>
  <dcterms:created xsi:type="dcterms:W3CDTF">1998-11-11T02:43:28Z</dcterms:created>
  <dcterms:modified xsi:type="dcterms:W3CDTF">2019-09-26T03:23:19Z</dcterms:modified>
</cp:coreProperties>
</file>