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2"/>
  </p:notesMasterIdLst>
  <p:sldIdLst>
    <p:sldId id="733" r:id="rId2"/>
    <p:sldId id="810" r:id="rId3"/>
    <p:sldId id="836" r:id="rId4"/>
    <p:sldId id="872" r:id="rId5"/>
    <p:sldId id="734" r:id="rId6"/>
    <p:sldId id="807" r:id="rId7"/>
    <p:sldId id="808" r:id="rId8"/>
    <p:sldId id="806" r:id="rId9"/>
    <p:sldId id="809" r:id="rId10"/>
    <p:sldId id="831" r:id="rId11"/>
    <p:sldId id="832" r:id="rId12"/>
    <p:sldId id="834" r:id="rId13"/>
    <p:sldId id="833" r:id="rId14"/>
    <p:sldId id="866" r:id="rId15"/>
    <p:sldId id="848" r:id="rId16"/>
    <p:sldId id="849" r:id="rId17"/>
    <p:sldId id="867" r:id="rId18"/>
    <p:sldId id="868" r:id="rId19"/>
    <p:sldId id="869" r:id="rId20"/>
    <p:sldId id="871" r:id="rId21"/>
  </p:sldIdLst>
  <p:sldSz cx="9144000" cy="6858000" type="screen4x3"/>
  <p:notesSz cx="6858000" cy="9144000"/>
  <p:defaultTextStyle>
    <a:defPPr>
      <a:defRPr lang="en-US"/>
    </a:defPPr>
    <a:lvl1pPr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40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40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40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40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80"/>
    <a:srgbClr val="FF6600"/>
    <a:srgbClr val="0000FF"/>
    <a:srgbClr val="FF0000"/>
    <a:srgbClr val="FFFF99"/>
    <a:srgbClr val="800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7" autoAdjust="0"/>
  </p:normalViewPr>
  <p:slideViewPr>
    <p:cSldViewPr>
      <p:cViewPr varScale="1">
        <p:scale>
          <a:sx n="67" d="100"/>
          <a:sy n="67" d="100"/>
        </p:scale>
        <p:origin x="989"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varScale="1">
      <p:scale>
        <a:sx n="1" d="1"/>
        <a:sy n="1" d="1"/>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4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0">
                <a:latin typeface="VW媩$婫`婡p瑙" charset="-122"/>
                <a:ea typeface="隶书" pitchFamily="49" charset="-122"/>
              </a:defRPr>
            </a:lvl1pPr>
          </a:lstStyle>
          <a:p>
            <a:endParaRPr lang="zh-CN" altLang="en-US"/>
          </a:p>
        </p:txBody>
      </p:sp>
      <p:sp>
        <p:nvSpPr>
          <p:cNvPr id="584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b="0">
                <a:latin typeface="VW媩$婫`婡p瑙" charset="-122"/>
                <a:ea typeface="隶书" pitchFamily="49" charset="-122"/>
              </a:defRPr>
            </a:lvl1pPr>
          </a:lstStyle>
          <a:p>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4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4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b="0">
                <a:latin typeface="VW媩$婫`婡p瑙" charset="-122"/>
                <a:ea typeface="隶书" pitchFamily="49" charset="-122"/>
              </a:defRPr>
            </a:lvl1pPr>
          </a:lstStyle>
          <a:p>
            <a:endParaRPr lang="en-US" altLang="zh-CN"/>
          </a:p>
        </p:txBody>
      </p:sp>
      <p:sp>
        <p:nvSpPr>
          <p:cNvPr id="584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VW媩$婫`婡p瑙" charset="-122"/>
                <a:ea typeface="隶书" pitchFamily="49" charset="-122"/>
              </a:defRPr>
            </a:lvl1pPr>
          </a:lstStyle>
          <a:p>
            <a:fld id="{5DEC95D1-18DF-4157-85C3-13B1FE3B6B0E}" type="slidenum">
              <a:rPr lang="zh-CN" altLang="en-US"/>
              <a:pPr/>
              <a:t>‹#›</a:t>
            </a:fld>
            <a:endParaRPr lang="en-US" altLang="zh-CN"/>
          </a:p>
        </p:txBody>
      </p:sp>
    </p:spTree>
    <p:extLst>
      <p:ext uri="{BB962C8B-B14F-4D97-AF65-F5344CB8AC3E}">
        <p14:creationId xmlns:p14="http://schemas.microsoft.com/office/powerpoint/2010/main" val="3030964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1pPr>
    <a:lvl2pPr marL="4572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2pPr>
    <a:lvl3pPr marL="9144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3pPr>
    <a:lvl4pPr marL="13716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4pPr>
    <a:lvl5pPr marL="1828800" algn="l" rtl="0" eaLnBrk="0" fontAlgn="base" hangingPunct="0">
      <a:spcBef>
        <a:spcPct val="30000"/>
      </a:spcBef>
      <a:spcAft>
        <a:spcPct val="0"/>
      </a:spcAft>
      <a:defRPr sz="1200" kern="1200">
        <a:solidFill>
          <a:schemeClr val="tx1"/>
        </a:solidFill>
        <a:latin typeface="VW媩$婫`婡p瑙" charset="-122"/>
        <a:ea typeface="隶书"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C95D1-18DF-4157-85C3-13B1FE3B6B0E}" type="slidenum">
              <a:rPr lang="zh-CN" altLang="en-US" smtClean="0"/>
              <a:pPr/>
              <a:t>7</a:t>
            </a:fld>
            <a:endParaRPr lang="en-US" altLang="zh-CN"/>
          </a:p>
        </p:txBody>
      </p:sp>
    </p:spTree>
    <p:extLst>
      <p:ext uri="{BB962C8B-B14F-4D97-AF65-F5344CB8AC3E}">
        <p14:creationId xmlns:p14="http://schemas.microsoft.com/office/powerpoint/2010/main" val="3205354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5" name="Freeform 5"/>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2" name="Freeform 9"/>
              <p:cNvSpPr>
                <a:spLocks/>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0"/>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9" name="Freeform 13"/>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4"/>
              <p:cNvSpPr>
                <a:spLocks/>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EF7F4650-01EB-4EEB-8DD5-CE8368E52789}"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20B8BF6B-D16F-475D-8850-D35D31C4EEE1}"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07A4884B-DD12-406E-823D-4ACEF16BE3D6}"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4024E33D-7291-451B-B9A1-0A780448D63A}"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EF1CA72E-F043-4B5D-A863-E2BC8880B11B}"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A27E1453-8772-434C-98F5-0F0F03A5548D}"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pPr>
              <a:defRPr/>
            </a:pPr>
            <a:fld id="{352BAF76-0B07-4EFC-9868-10F83F69E7D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B986A399-35BD-4A98-96DA-F20602ED2884}"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pPr>
              <a:defRPr/>
            </a:pPr>
            <a:fld id="{CBE1CBCD-55FC-47D9-AF93-8F5A92020ED0}"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351C8336-641E-46B6-8E39-5271657CD47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65C12377-76D9-4BCF-9FFC-FCFBDAAB6CB4}"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81000" y="304800"/>
            <a:ext cx="8383588" cy="6022975"/>
            <a:chOff x="240" y="192"/>
            <a:chExt cx="5281" cy="3794"/>
          </a:xfrm>
        </p:grpSpPr>
        <p:grpSp>
          <p:nvGrpSpPr>
            <p:cNvPr id="1032"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47461"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2"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3"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47465"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6"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4"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latin typeface="VW媩$婫`婡p瑙" charset="-122"/>
                  <a:ea typeface="隶书" pitchFamily="49" charset="-122"/>
                </a:endParaRPr>
              </a:p>
            </p:txBody>
          </p:sp>
          <p:sp>
            <p:nvSpPr>
              <p:cNvPr id="147469"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70"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027"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28"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1" hangingPunct="1">
              <a:lnSpc>
                <a:spcPct val="100000"/>
              </a:lnSpc>
              <a:defRPr sz="1400" b="0">
                <a:effectLst/>
                <a:latin typeface="+mn-lt"/>
                <a:ea typeface="隶书"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effectLst/>
                <a:latin typeface="+mn-lt"/>
                <a:ea typeface="隶书"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effectLst/>
                <a:latin typeface="+mn-lt"/>
                <a:ea typeface="隶书" pitchFamily="49" charset="-122"/>
              </a:defRPr>
            </a:lvl1pPr>
          </a:lstStyle>
          <a:p>
            <a:pPr>
              <a:defRPr/>
            </a:pPr>
            <a:fld id="{6CE4A503-B3E2-48BA-BB96-C5EC5CB453B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W媩$婫`婡p瑙" charset="-122"/>
          <a:ea typeface="宋体" pitchFamily="2" charset="-122"/>
        </a:defRPr>
      </a:lvl2pPr>
      <a:lvl3pPr algn="l" rtl="0" eaLnBrk="0" fontAlgn="base" hangingPunct="0">
        <a:spcBef>
          <a:spcPct val="0"/>
        </a:spcBef>
        <a:spcAft>
          <a:spcPct val="0"/>
        </a:spcAft>
        <a:defRPr sz="4400">
          <a:solidFill>
            <a:schemeClr val="tx2"/>
          </a:solidFill>
          <a:latin typeface="VW媩$婫`婡p瑙" charset="-122"/>
          <a:ea typeface="宋体" pitchFamily="2" charset="-122"/>
        </a:defRPr>
      </a:lvl3pPr>
      <a:lvl4pPr algn="l" rtl="0" eaLnBrk="0" fontAlgn="base" hangingPunct="0">
        <a:spcBef>
          <a:spcPct val="0"/>
        </a:spcBef>
        <a:spcAft>
          <a:spcPct val="0"/>
        </a:spcAft>
        <a:defRPr sz="4400">
          <a:solidFill>
            <a:schemeClr val="tx2"/>
          </a:solidFill>
          <a:latin typeface="VW媩$婫`婡p瑙" charset="-122"/>
          <a:ea typeface="宋体" pitchFamily="2" charset="-122"/>
        </a:defRPr>
      </a:lvl4pPr>
      <a:lvl5pPr algn="l" rtl="0" eaLnBrk="0" fontAlgn="base" hangingPunct="0">
        <a:spcBef>
          <a:spcPct val="0"/>
        </a:spcBef>
        <a:spcAft>
          <a:spcPct val="0"/>
        </a:spcAft>
        <a:defRPr sz="4400">
          <a:solidFill>
            <a:schemeClr val="tx2"/>
          </a:solidFill>
          <a:latin typeface="VW媩$婫`婡p瑙" charset="-122"/>
          <a:ea typeface="宋体" pitchFamily="2" charset="-122"/>
        </a:defRPr>
      </a:lvl5pPr>
      <a:lvl6pPr marL="457200" algn="l" rtl="0" eaLnBrk="0" fontAlgn="base" hangingPunct="0">
        <a:spcBef>
          <a:spcPct val="0"/>
        </a:spcBef>
        <a:spcAft>
          <a:spcPct val="0"/>
        </a:spcAft>
        <a:defRPr sz="4400">
          <a:solidFill>
            <a:schemeClr val="tx2"/>
          </a:solidFill>
          <a:latin typeface="VW媩$婫`婡p瑙" charset="-122"/>
          <a:ea typeface="宋体" pitchFamily="2" charset="-122"/>
        </a:defRPr>
      </a:lvl6pPr>
      <a:lvl7pPr marL="914400" algn="l" rtl="0" eaLnBrk="0" fontAlgn="base" hangingPunct="0">
        <a:spcBef>
          <a:spcPct val="0"/>
        </a:spcBef>
        <a:spcAft>
          <a:spcPct val="0"/>
        </a:spcAft>
        <a:defRPr sz="4400">
          <a:solidFill>
            <a:schemeClr val="tx2"/>
          </a:solidFill>
          <a:latin typeface="VW媩$婫`婡p瑙" charset="-122"/>
          <a:ea typeface="宋体" pitchFamily="2" charset="-122"/>
        </a:defRPr>
      </a:lvl7pPr>
      <a:lvl8pPr marL="1371600" algn="l" rtl="0" eaLnBrk="0" fontAlgn="base" hangingPunct="0">
        <a:spcBef>
          <a:spcPct val="0"/>
        </a:spcBef>
        <a:spcAft>
          <a:spcPct val="0"/>
        </a:spcAft>
        <a:defRPr sz="4400">
          <a:solidFill>
            <a:schemeClr val="tx2"/>
          </a:solidFill>
          <a:latin typeface="VW媩$婫`婡p瑙" charset="-122"/>
          <a:ea typeface="宋体" pitchFamily="2" charset="-122"/>
        </a:defRPr>
      </a:lvl8pPr>
      <a:lvl9pPr marL="1828800" algn="l" rtl="0" eaLnBrk="0" fontAlgn="base" hangingPunct="0">
        <a:spcBef>
          <a:spcPct val="0"/>
        </a:spcBef>
        <a:spcAft>
          <a:spcPct val="0"/>
        </a:spcAft>
        <a:defRPr sz="4400">
          <a:solidFill>
            <a:schemeClr val="tx2"/>
          </a:solidFill>
          <a:latin typeface="VW媩$婫`婡p瑙" charset="-122"/>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47" name="Text Box 7"/>
          <p:cNvSpPr txBox="1">
            <a:spLocks noChangeArrowheads="1"/>
          </p:cNvSpPr>
          <p:nvPr/>
        </p:nvSpPr>
        <p:spPr bwMode="auto">
          <a:xfrm>
            <a:off x="386535" y="1403775"/>
            <a:ext cx="8012112"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ctr">
              <a:defRPr/>
            </a:pPr>
            <a:r>
              <a:rPr lang="zh-CN" altLang="en-US" sz="6000" dirty="0">
                <a:solidFill>
                  <a:srgbClr val="0000FF"/>
                </a:solidFill>
                <a:effectLst>
                  <a:outerShdw blurRad="38100" dist="38100" dir="2700000" algn="tl">
                    <a:srgbClr val="C0C0C0"/>
                  </a:outerShdw>
                </a:effectLst>
              </a:rPr>
              <a:t>算法设计的基本方法</a:t>
            </a:r>
          </a:p>
          <a:p>
            <a:pPr algn="ctr">
              <a:defRPr/>
            </a:pPr>
            <a:r>
              <a:rPr lang="en-US" altLang="zh-CN" sz="8000" dirty="0">
                <a:effectLst>
                  <a:outerShdw blurRad="38100" dist="38100" dir="2700000" algn="tl">
                    <a:srgbClr val="C0C0C0"/>
                  </a:outerShdw>
                </a:effectLst>
              </a:rPr>
              <a:t>--</a:t>
            </a:r>
            <a:r>
              <a:rPr lang="zh-CN" altLang="en-US" sz="8000" dirty="0">
                <a:effectLst>
                  <a:outerShdw blurRad="38100" dist="38100" dir="2700000" algn="tl">
                    <a:srgbClr val="C0C0C0"/>
                  </a:outerShdw>
                </a:effectLst>
              </a:rPr>
              <a:t>贪心法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txBox="1">
            <a:spLocks noChangeArrowheads="1"/>
          </p:cNvSpPr>
          <p:nvPr/>
        </p:nvSpPr>
        <p:spPr bwMode="auto">
          <a:xfrm>
            <a:off x="206515" y="314326"/>
            <a:ext cx="3762375" cy="863600"/>
          </a:xfrm>
          <a:prstGeom prst="rect">
            <a:avLst/>
          </a:prstGeom>
          <a:noFill/>
          <a:ln w="9525">
            <a:noFill/>
            <a:miter lim="800000"/>
            <a:headEnd/>
            <a:tailEnd/>
          </a:ln>
          <a:effectLst/>
        </p:spPr>
        <p:txBody>
          <a:bodyPr anchor="ctr"/>
          <a:lstStyle/>
          <a:p>
            <a:r>
              <a:rPr lang="zh-CN" altLang="en-US" sz="4400" b="0" dirty="0" smtClean="0">
                <a:solidFill>
                  <a:srgbClr val="FF0000"/>
                </a:solidFill>
                <a:latin typeface="黑体" pitchFamily="49" charset="-122"/>
                <a:ea typeface="黑体" pitchFamily="49" charset="-122"/>
              </a:rPr>
              <a:t>找硬币</a:t>
            </a:r>
            <a:r>
              <a:rPr lang="zh-CN" altLang="en-US" sz="4400" b="0" dirty="0">
                <a:solidFill>
                  <a:srgbClr val="FF0000"/>
                </a:solidFill>
                <a:latin typeface="黑体" pitchFamily="49" charset="-122"/>
                <a:ea typeface="黑体" pitchFamily="49" charset="-122"/>
              </a:rPr>
              <a:t>问题</a:t>
            </a:r>
          </a:p>
        </p:txBody>
      </p:sp>
      <p:sp>
        <p:nvSpPr>
          <p:cNvPr id="3" name="Rectangle 3"/>
          <p:cNvSpPr txBox="1">
            <a:spLocks noChangeArrowheads="1"/>
          </p:cNvSpPr>
          <p:nvPr/>
        </p:nvSpPr>
        <p:spPr bwMode="auto">
          <a:xfrm>
            <a:off x="0" y="1233490"/>
            <a:ext cx="9143999" cy="206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gn="just">
              <a:spcBef>
                <a:spcPct val="20000"/>
              </a:spcBef>
              <a:buClr>
                <a:schemeClr val="accent2"/>
              </a:buClr>
              <a:buSzPct val="75000"/>
              <a:buFont typeface="Wingdings" pitchFamily="2" charset="2"/>
              <a:buNone/>
              <a:defRPr/>
            </a:pP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问题描述</a:t>
            </a:r>
            <a:r>
              <a:rPr lang="en-US" altLang="zh-CN" sz="2800" dirty="0" smtClean="0">
                <a:latin typeface="Times New Roman" pitchFamily="18" charset="0"/>
                <a:cs typeface="Times New Roman" pitchFamily="18" charset="0"/>
              </a:rPr>
              <a:t>】</a:t>
            </a:r>
          </a:p>
          <a:p>
            <a:pPr indent="812800" algn="just">
              <a:spcBef>
                <a:spcPct val="20000"/>
              </a:spcBef>
              <a:buClr>
                <a:schemeClr val="accent2"/>
              </a:buClr>
              <a:buSzPct val="75000"/>
              <a:buFont typeface="Wingdings" pitchFamily="2" charset="2"/>
              <a:buNone/>
              <a:defRPr/>
            </a:pPr>
            <a:r>
              <a:rPr lang="zh-CN" altLang="en-US" sz="2800" dirty="0" smtClean="0">
                <a:latin typeface="Times New Roman" pitchFamily="18" charset="0"/>
                <a:cs typeface="Times New Roman" pitchFamily="18" charset="0"/>
              </a:rPr>
              <a:t>有</a:t>
            </a: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元、</a:t>
            </a:r>
            <a:r>
              <a:rPr lang="en-US" altLang="zh-CN" sz="2800" dirty="0" smtClean="0">
                <a:latin typeface="Times New Roman" pitchFamily="18" charset="0"/>
                <a:cs typeface="Times New Roman" pitchFamily="18" charset="0"/>
              </a:rPr>
              <a:t>2</a:t>
            </a:r>
            <a:r>
              <a:rPr lang="zh-CN" altLang="en-US" sz="2800" dirty="0" smtClean="0">
                <a:latin typeface="Times New Roman" pitchFamily="18" charset="0"/>
                <a:cs typeface="Times New Roman" pitchFamily="18" charset="0"/>
              </a:rPr>
              <a:t>元、</a:t>
            </a:r>
            <a:r>
              <a:rPr lang="en-US" altLang="zh-CN" sz="2800" dirty="0" smtClean="0">
                <a:latin typeface="Times New Roman" pitchFamily="18" charset="0"/>
                <a:cs typeface="Times New Roman" pitchFamily="18" charset="0"/>
              </a:rPr>
              <a:t>5</a:t>
            </a:r>
            <a:r>
              <a:rPr lang="zh-CN" altLang="en-US" sz="2800" dirty="0" smtClean="0">
                <a:latin typeface="Times New Roman" pitchFamily="18" charset="0"/>
                <a:cs typeface="Times New Roman" pitchFamily="18" charset="0"/>
              </a:rPr>
              <a:t>元、</a:t>
            </a:r>
            <a:r>
              <a:rPr lang="en-US" altLang="zh-CN" sz="2800" dirty="0" smtClean="0">
                <a:latin typeface="Times New Roman" pitchFamily="18" charset="0"/>
                <a:cs typeface="Times New Roman" pitchFamily="18" charset="0"/>
              </a:rPr>
              <a:t>10</a:t>
            </a:r>
            <a:r>
              <a:rPr lang="zh-CN" altLang="en-US" sz="2800" dirty="0" smtClean="0">
                <a:latin typeface="Times New Roman" pitchFamily="18" charset="0"/>
                <a:cs typeface="Times New Roman" pitchFamily="18" charset="0"/>
              </a:rPr>
              <a:t>元、</a:t>
            </a:r>
            <a:r>
              <a:rPr lang="en-US" altLang="zh-CN" sz="2800" dirty="0" smtClean="0">
                <a:latin typeface="Times New Roman" pitchFamily="18" charset="0"/>
                <a:cs typeface="Times New Roman" pitchFamily="18" charset="0"/>
              </a:rPr>
              <a:t>50</a:t>
            </a:r>
            <a:r>
              <a:rPr lang="zh-CN" altLang="en-US" sz="2800" dirty="0" smtClean="0">
                <a:latin typeface="Times New Roman" pitchFamily="18" charset="0"/>
                <a:cs typeface="Times New Roman" pitchFamily="18" charset="0"/>
              </a:rPr>
              <a:t>元的硬币。现在要用这些硬币来支付</a:t>
            </a:r>
            <a:r>
              <a:rPr lang="en-US" altLang="zh-CN" sz="2800" dirty="0" smtClean="0">
                <a:latin typeface="Times New Roman" pitchFamily="18" charset="0"/>
                <a:cs typeface="Times New Roman" pitchFamily="18" charset="0"/>
              </a:rPr>
              <a:t>A</a:t>
            </a:r>
            <a:r>
              <a:rPr lang="zh-CN" altLang="en-US" sz="2800" dirty="0" smtClean="0">
                <a:latin typeface="Times New Roman" pitchFamily="18" charset="0"/>
                <a:cs typeface="Times New Roman" pitchFamily="18" charset="0"/>
              </a:rPr>
              <a:t>元，最少需要多少枚硬币？</a:t>
            </a:r>
            <a:endParaRPr lang="zh-CN" altLang="en-US" sz="2000" dirty="0" smtClean="0">
              <a:latin typeface="Times New Roman" pitchFamily="18" charset="0"/>
              <a:cs typeface="Times New Roman" pitchFamily="18" charset="0"/>
            </a:endParaRPr>
          </a:p>
        </p:txBody>
      </p:sp>
      <p:sp>
        <p:nvSpPr>
          <p:cNvPr id="4" name="Rectangle 3"/>
          <p:cNvSpPr txBox="1">
            <a:spLocks noChangeArrowheads="1"/>
          </p:cNvSpPr>
          <p:nvPr/>
        </p:nvSpPr>
        <p:spPr bwMode="auto">
          <a:xfrm>
            <a:off x="0" y="3744035"/>
            <a:ext cx="9143999" cy="2565285"/>
          </a:xfrm>
          <a:prstGeom prst="rect">
            <a:avLst/>
          </a:prstGeom>
          <a:noFill/>
          <a:ln w="9525">
            <a:noFill/>
            <a:miter lim="800000"/>
            <a:headEnd/>
            <a:tailEnd/>
          </a:ln>
          <a:effectLst/>
        </p:spPr>
        <p:txBody>
          <a:bodyPr lIns="92075" tIns="46038" rIns="92075" bIns="46038" anchor="ctr"/>
          <a:lstStyle/>
          <a:p>
            <a:pPr algn="just">
              <a:spcBef>
                <a:spcPct val="20000"/>
              </a:spcBef>
              <a:buClr>
                <a:schemeClr val="accent2"/>
              </a:buClr>
              <a:buSzPct val="75000"/>
              <a:buFont typeface="Wingdings" pitchFamily="2" charset="2"/>
              <a:buNone/>
            </a:pPr>
            <a:r>
              <a:rPr lang="en-US" altLang="zh-CN" sz="2800" smtClean="0">
                <a:latin typeface="Times New Roman" pitchFamily="18" charset="0"/>
                <a:cs typeface="Times New Roman" pitchFamily="18" charset="0"/>
              </a:rPr>
              <a:t>【</a:t>
            </a:r>
            <a:r>
              <a:rPr lang="zh-CN" altLang="en-US" sz="2800" smtClean="0">
                <a:latin typeface="Times New Roman" pitchFamily="18" charset="0"/>
                <a:cs typeface="Times New Roman" pitchFamily="18" charset="0"/>
              </a:rPr>
              <a:t>贪心选择</a:t>
            </a:r>
            <a:r>
              <a:rPr lang="en-US" altLang="zh-CN" sz="2800" smtClean="0">
                <a:latin typeface="Times New Roman" pitchFamily="18" charset="0"/>
                <a:cs typeface="Times New Roman" pitchFamily="18" charset="0"/>
              </a:rPr>
              <a:t>】</a:t>
            </a:r>
          </a:p>
          <a:p>
            <a:pPr indent="901700" algn="just">
              <a:spcBef>
                <a:spcPct val="20000"/>
              </a:spcBef>
              <a:buClr>
                <a:schemeClr val="accent2"/>
              </a:buClr>
              <a:buSzPct val="75000"/>
              <a:buFont typeface="Wingdings" pitchFamily="2" charset="2"/>
              <a:buNone/>
            </a:pPr>
            <a:r>
              <a:rPr lang="zh-CN" altLang="en-US" sz="2800" smtClean="0">
                <a:latin typeface="Times New Roman" pitchFamily="18" charset="0"/>
                <a:cs typeface="Times New Roman" pitchFamily="18" charset="0"/>
              </a:rPr>
              <a:t>为了</a:t>
            </a:r>
            <a:r>
              <a:rPr lang="zh-CN" altLang="en-US" sz="2800" dirty="0">
                <a:latin typeface="Times New Roman" pitchFamily="18" charset="0"/>
                <a:cs typeface="Times New Roman" pitchFamily="18" charset="0"/>
              </a:rPr>
              <a:t>尽量地减少硬币的数量</a:t>
            </a:r>
            <a:r>
              <a:rPr lang="zh-CN" altLang="en-US" sz="2800" dirty="0" smtClean="0">
                <a:latin typeface="Times New Roman" pitchFamily="18" charset="0"/>
                <a:cs typeface="Times New Roman" pitchFamily="18" charset="0"/>
              </a:rPr>
              <a:t>，需要尽可能</a:t>
            </a:r>
            <a:r>
              <a:rPr lang="zh-CN" altLang="en-US" sz="2800" dirty="0">
                <a:latin typeface="Times New Roman" pitchFamily="18" charset="0"/>
                <a:cs typeface="Times New Roman" pitchFamily="18" charset="0"/>
              </a:rPr>
              <a:t>多地</a:t>
            </a:r>
            <a:r>
              <a:rPr lang="zh-CN" altLang="en-US" sz="2800" dirty="0" smtClean="0">
                <a:latin typeface="Times New Roman" pitchFamily="18" charset="0"/>
                <a:cs typeface="Times New Roman" pitchFamily="18" charset="0"/>
              </a:rPr>
              <a:t>使用大面值硬币</a:t>
            </a:r>
            <a:r>
              <a:rPr lang="zh-CN" altLang="en-US" sz="2800" dirty="0">
                <a:latin typeface="Times New Roman" pitchFamily="18" charset="0"/>
                <a:cs typeface="Times New Roman" pitchFamily="18" charset="0"/>
              </a:rPr>
              <a:t>，剩余部分尽可能多地</a:t>
            </a:r>
            <a:r>
              <a:rPr lang="zh-CN" altLang="en-US" sz="2800" dirty="0" smtClean="0">
                <a:latin typeface="Times New Roman" pitchFamily="18" charset="0"/>
                <a:cs typeface="Times New Roman" pitchFamily="18" charset="0"/>
              </a:rPr>
              <a:t>使用次大面值硬币，</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，最后部分才最小面值硬币。即，优先</a:t>
            </a:r>
            <a:r>
              <a:rPr lang="zh-CN" altLang="en-US" sz="2800" dirty="0">
                <a:latin typeface="Times New Roman" pitchFamily="18" charset="0"/>
                <a:cs typeface="Times New Roman" pitchFamily="18" charset="0"/>
              </a:rPr>
              <a:t>使用大面值</a:t>
            </a:r>
            <a:r>
              <a:rPr lang="zh-CN" altLang="en-US" sz="2800">
                <a:latin typeface="Times New Roman" pitchFamily="18" charset="0"/>
                <a:cs typeface="Times New Roman" pitchFamily="18" charset="0"/>
              </a:rPr>
              <a:t>的</a:t>
            </a:r>
            <a:r>
              <a:rPr lang="zh-CN" altLang="en-US" sz="2800" smtClean="0">
                <a:latin typeface="Times New Roman" pitchFamily="18" charset="0"/>
                <a:cs typeface="Times New Roman" pitchFamily="18" charset="0"/>
              </a:rPr>
              <a:t>硬币。</a:t>
            </a:r>
            <a:endParaRPr lang="zh-C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1"/>
          <p:cNvSpPr>
            <a:spLocks noChangeArrowheads="1"/>
          </p:cNvSpPr>
          <p:nvPr/>
        </p:nvSpPr>
        <p:spPr bwMode="auto">
          <a:xfrm>
            <a:off x="0" y="858799"/>
            <a:ext cx="9144000" cy="3539430"/>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00000"/>
              </a:lnSpc>
            </a:pPr>
            <a:r>
              <a:rPr kumimoji="1" lang="en-US" altLang="zh-CN" sz="2800">
                <a:latin typeface="Times New Roman" pitchFamily="18" charset="0"/>
              </a:rPr>
              <a:t>def  giveMoney( M, money ) :</a:t>
            </a:r>
          </a:p>
          <a:p>
            <a:pPr>
              <a:lnSpc>
                <a:spcPct val="100000"/>
              </a:lnSpc>
            </a:pPr>
            <a:r>
              <a:rPr kumimoji="1" lang="en-US" altLang="zh-CN" sz="2800">
                <a:latin typeface="Times New Roman" pitchFamily="18" charset="0"/>
              </a:rPr>
              <a:t>    # M</a:t>
            </a:r>
            <a:r>
              <a:rPr kumimoji="1" lang="zh-CN" altLang="en-US" sz="2800">
                <a:latin typeface="Times New Roman" pitchFamily="18" charset="0"/>
              </a:rPr>
              <a:t>：各种硬币</a:t>
            </a:r>
          </a:p>
          <a:p>
            <a:pPr>
              <a:lnSpc>
                <a:spcPct val="100000"/>
              </a:lnSpc>
            </a:pPr>
            <a:r>
              <a:rPr kumimoji="1" lang="zh-CN" altLang="en-US" sz="2800">
                <a:latin typeface="Times New Roman" pitchFamily="18" charset="0"/>
              </a:rPr>
              <a:t>    </a:t>
            </a:r>
            <a:r>
              <a:rPr kumimoji="1" lang="en-US" altLang="zh-CN" sz="2800">
                <a:latin typeface="Times New Roman" pitchFamily="18" charset="0"/>
              </a:rPr>
              <a:t>M.sort(reverse = True)  # </a:t>
            </a:r>
            <a:r>
              <a:rPr kumimoji="1" lang="zh-CN" altLang="en-US" sz="2800">
                <a:latin typeface="Times New Roman" pitchFamily="18" charset="0"/>
              </a:rPr>
              <a:t>按递减序排序</a:t>
            </a:r>
          </a:p>
          <a:p>
            <a:pPr>
              <a:lnSpc>
                <a:spcPct val="100000"/>
              </a:lnSpc>
            </a:pPr>
            <a:r>
              <a:rPr kumimoji="1" lang="zh-CN" altLang="en-US" sz="2800">
                <a:latin typeface="Times New Roman" pitchFamily="18" charset="0"/>
              </a:rPr>
              <a:t>    </a:t>
            </a:r>
            <a:r>
              <a:rPr kumimoji="1" lang="en-US" altLang="zh-CN" sz="2800">
                <a:latin typeface="Times New Roman" pitchFamily="18" charset="0"/>
              </a:rPr>
              <a:t>R = [] </a:t>
            </a:r>
          </a:p>
          <a:p>
            <a:pPr>
              <a:lnSpc>
                <a:spcPct val="100000"/>
              </a:lnSpc>
            </a:pPr>
            <a:r>
              <a:rPr kumimoji="1" lang="en-US" altLang="zh-CN" sz="2800">
                <a:latin typeface="Times New Roman" pitchFamily="18" charset="0"/>
              </a:rPr>
              <a:t>    for  m in M :</a:t>
            </a:r>
          </a:p>
          <a:p>
            <a:pPr>
              <a:lnSpc>
                <a:spcPct val="100000"/>
              </a:lnSpc>
            </a:pPr>
            <a:r>
              <a:rPr kumimoji="1" lang="en-US" altLang="zh-CN" sz="2800">
                <a:latin typeface="Times New Roman" pitchFamily="18" charset="0"/>
              </a:rPr>
              <a:t>        R.append((m, int(money / m)))</a:t>
            </a:r>
          </a:p>
          <a:p>
            <a:pPr>
              <a:lnSpc>
                <a:spcPct val="100000"/>
              </a:lnSpc>
            </a:pPr>
            <a:r>
              <a:rPr kumimoji="1" lang="en-US" altLang="zh-CN" sz="2800">
                <a:latin typeface="Times New Roman" pitchFamily="18" charset="0"/>
              </a:rPr>
              <a:t>        money = money % m</a:t>
            </a:r>
          </a:p>
          <a:p>
            <a:pPr>
              <a:lnSpc>
                <a:spcPct val="100000"/>
              </a:lnSpc>
            </a:pPr>
            <a:r>
              <a:rPr kumimoji="1" lang="en-US" altLang="zh-CN" sz="2800">
                <a:latin typeface="Times New Roman" pitchFamily="18" charset="0"/>
              </a:rPr>
              <a:t>    return R</a:t>
            </a:r>
            <a:endParaRPr kumimoji="1" lang="en-US" altLang="zh-CN" sz="2800" b="1" dirty="0">
              <a:latin typeface="Times New Roman" pitchFamily="18" charset="0"/>
            </a:endParaRPr>
          </a:p>
        </p:txBody>
      </p:sp>
      <p:sp>
        <p:nvSpPr>
          <p:cNvPr id="5" name="Rectangle 3"/>
          <p:cNvSpPr txBox="1">
            <a:spLocks noChangeArrowheads="1"/>
          </p:cNvSpPr>
          <p:nvPr/>
        </p:nvSpPr>
        <p:spPr bwMode="auto">
          <a:xfrm>
            <a:off x="0" y="4689140"/>
            <a:ext cx="5985665" cy="59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indent="812800" algn="just">
              <a:spcBef>
                <a:spcPct val="20000"/>
              </a:spcBef>
              <a:buClr>
                <a:schemeClr val="accent2"/>
              </a:buClr>
              <a:buSzPct val="75000"/>
              <a:buFont typeface="Wingdings" pitchFamily="2" charset="2"/>
              <a:buNone/>
              <a:defRPr/>
            </a:pPr>
            <a:r>
              <a:rPr lang="zh-CN" altLang="en-US" sz="2800" dirty="0" smtClean="0">
                <a:latin typeface="Times New Roman" pitchFamily="18" charset="0"/>
                <a:cs typeface="Times New Roman" pitchFamily="18" charset="0"/>
              </a:rPr>
              <a:t>时间</a:t>
            </a:r>
            <a:r>
              <a:rPr lang="zh-CN" altLang="en-US" sz="2800" smtClean="0">
                <a:latin typeface="Times New Roman" pitchFamily="18" charset="0"/>
                <a:cs typeface="Times New Roman" pitchFamily="18" charset="0"/>
              </a:rPr>
              <a:t>复杂度为</a:t>
            </a:r>
            <a:r>
              <a:rPr lang="en-US" altLang="zh-CN" sz="2800" smtClean="0">
                <a:latin typeface="Times New Roman" pitchFamily="18" charset="0"/>
                <a:cs typeface="Times New Roman" pitchFamily="18" charset="0"/>
              </a:rPr>
              <a:t>O(M</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a:t>
            </a:r>
            <a:endParaRPr lang="zh-CN" alt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1"/>
          <p:cNvSpPr>
            <a:spLocks noChangeArrowheads="1"/>
          </p:cNvSpPr>
          <p:nvPr/>
        </p:nvSpPr>
        <p:spPr bwMode="auto">
          <a:xfrm>
            <a:off x="245" y="572482"/>
            <a:ext cx="9144000" cy="3108543"/>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00000"/>
              </a:lnSpc>
            </a:pPr>
            <a:r>
              <a:rPr kumimoji="1" lang="en-US" altLang="zh-CN" sz="2800" smtClean="0">
                <a:latin typeface="Times New Roman" pitchFamily="18" charset="0"/>
              </a:rPr>
              <a:t>M </a:t>
            </a:r>
            <a:r>
              <a:rPr kumimoji="1" lang="en-US" altLang="zh-CN" sz="2800">
                <a:latin typeface="Times New Roman" pitchFamily="18" charset="0"/>
              </a:rPr>
              <a:t>=  [1, 2, 5, 10, 50]</a:t>
            </a:r>
          </a:p>
          <a:p>
            <a:pPr>
              <a:lnSpc>
                <a:spcPct val="100000"/>
              </a:lnSpc>
            </a:pPr>
            <a:r>
              <a:rPr kumimoji="1" lang="en-US" altLang="zh-CN" sz="2800" smtClean="0">
                <a:latin typeface="Times New Roman" pitchFamily="18" charset="0"/>
              </a:rPr>
              <a:t>n </a:t>
            </a:r>
            <a:r>
              <a:rPr kumimoji="1" lang="en-US" altLang="zh-CN" sz="2800">
                <a:latin typeface="Times New Roman" pitchFamily="18" charset="0"/>
              </a:rPr>
              <a:t>= 175</a:t>
            </a:r>
          </a:p>
          <a:p>
            <a:pPr>
              <a:lnSpc>
                <a:spcPct val="100000"/>
              </a:lnSpc>
            </a:pPr>
            <a:r>
              <a:rPr kumimoji="1" lang="en-US" altLang="zh-CN" sz="2800" smtClean="0">
                <a:latin typeface="Times New Roman" pitchFamily="18" charset="0"/>
              </a:rPr>
              <a:t>R </a:t>
            </a:r>
            <a:r>
              <a:rPr kumimoji="1" lang="en-US" altLang="zh-CN" sz="2800">
                <a:latin typeface="Times New Roman" pitchFamily="18" charset="0"/>
              </a:rPr>
              <a:t>= giveMoney( M, n )</a:t>
            </a:r>
          </a:p>
          <a:p>
            <a:pPr>
              <a:lnSpc>
                <a:spcPct val="100000"/>
              </a:lnSpc>
            </a:pPr>
            <a:r>
              <a:rPr kumimoji="1" lang="en-US" altLang="zh-CN" sz="2800" smtClean="0">
                <a:latin typeface="Times New Roman" pitchFamily="18" charset="0"/>
              </a:rPr>
              <a:t>for  </a:t>
            </a:r>
            <a:r>
              <a:rPr kumimoji="1" lang="en-US" altLang="zh-CN" sz="2800">
                <a:latin typeface="Times New Roman" pitchFamily="18" charset="0"/>
              </a:rPr>
              <a:t>r in R :</a:t>
            </a:r>
          </a:p>
          <a:p>
            <a:pPr>
              <a:lnSpc>
                <a:spcPct val="100000"/>
              </a:lnSpc>
            </a:pPr>
            <a:r>
              <a:rPr kumimoji="1" lang="en-US" altLang="zh-CN" sz="2800" smtClean="0">
                <a:latin typeface="Times New Roman" pitchFamily="18" charset="0"/>
              </a:rPr>
              <a:t>    </a:t>
            </a:r>
            <a:r>
              <a:rPr kumimoji="1" lang="en-US" altLang="zh-CN" sz="2800">
                <a:latin typeface="Times New Roman" pitchFamily="18" charset="0"/>
              </a:rPr>
              <a:t>if  r[1] &gt; 0 :</a:t>
            </a:r>
          </a:p>
          <a:p>
            <a:pPr>
              <a:lnSpc>
                <a:spcPct val="100000"/>
              </a:lnSpc>
            </a:pPr>
            <a:r>
              <a:rPr kumimoji="1" lang="en-US" altLang="zh-CN" sz="2800" smtClean="0">
                <a:latin typeface="Times New Roman" pitchFamily="18" charset="0"/>
              </a:rPr>
              <a:t>        print(r[0</a:t>
            </a:r>
            <a:r>
              <a:rPr kumimoji="1" lang="en-US" altLang="zh-CN" sz="2800">
                <a:latin typeface="Times New Roman" pitchFamily="18" charset="0"/>
              </a:rPr>
              <a:t>], '</a:t>
            </a:r>
            <a:r>
              <a:rPr kumimoji="1" lang="zh-CN" altLang="en-US" sz="2800">
                <a:latin typeface="Times New Roman" pitchFamily="18" charset="0"/>
              </a:rPr>
              <a:t>分</a:t>
            </a:r>
            <a:r>
              <a:rPr kumimoji="1" lang="en-US" altLang="zh-CN" sz="2800">
                <a:latin typeface="Times New Roman" pitchFamily="18" charset="0"/>
              </a:rPr>
              <a:t>', r[1], '</a:t>
            </a:r>
            <a:r>
              <a:rPr kumimoji="1" lang="zh-CN" altLang="en-US" sz="2800">
                <a:latin typeface="Times New Roman" pitchFamily="18" charset="0"/>
              </a:rPr>
              <a:t>枚</a:t>
            </a:r>
            <a:r>
              <a:rPr kumimoji="1" lang="en-US" altLang="zh-CN" sz="2800">
                <a:latin typeface="Times New Roman" pitchFamily="18" charset="0"/>
              </a:rPr>
              <a:t>')</a:t>
            </a:r>
          </a:p>
          <a:p>
            <a:pPr>
              <a:lnSpc>
                <a:spcPct val="100000"/>
              </a:lnSpc>
            </a:pPr>
            <a:r>
              <a:rPr kumimoji="1" lang="en-US" altLang="zh-CN" sz="2800">
                <a:latin typeface="Times New Roman" pitchFamily="18" charset="0"/>
              </a:rPr>
              <a:t>    print( </a:t>
            </a:r>
            <a:r>
              <a:rPr kumimoji="1" lang="en-US" altLang="zh-CN" sz="2800" smtClean="0">
                <a:latin typeface="Times New Roman" pitchFamily="18" charset="0"/>
              </a:rPr>
              <a:t>'</a:t>
            </a:r>
            <a:r>
              <a:rPr kumimoji="1" lang="zh-CN" altLang="en-US" sz="2800" smtClean="0">
                <a:latin typeface="Times New Roman" pitchFamily="18" charset="0"/>
              </a:rPr>
              <a:t>合计</a:t>
            </a:r>
            <a:r>
              <a:rPr kumimoji="1" lang="zh-CN" altLang="en-US" sz="2800">
                <a:latin typeface="Times New Roman" pitchFamily="18" charset="0"/>
              </a:rPr>
              <a:t>：</a:t>
            </a:r>
            <a:r>
              <a:rPr kumimoji="1" lang="en-US" altLang="zh-CN" sz="2800">
                <a:latin typeface="Times New Roman" pitchFamily="18" charset="0"/>
              </a:rPr>
              <a:t>', sum([ r[1] for r in R]), '</a:t>
            </a:r>
            <a:r>
              <a:rPr kumimoji="1" lang="zh-CN" altLang="en-US" sz="2800">
                <a:latin typeface="Times New Roman" pitchFamily="18" charset="0"/>
              </a:rPr>
              <a:t>枚</a:t>
            </a:r>
            <a:r>
              <a:rPr kumimoji="1" lang="en-US" altLang="zh-CN" sz="2800">
                <a:latin typeface="Times New Roman" pitchFamily="18" charset="0"/>
              </a:rPr>
              <a:t>')</a:t>
            </a:r>
            <a:endParaRPr kumimoji="1" lang="en-US" altLang="zh-CN" sz="2800" b="1" dirty="0">
              <a:latin typeface="Times New Roman" pitchFamily="18" charset="0"/>
            </a:endParaRPr>
          </a:p>
        </p:txBody>
      </p:sp>
      <p:pic>
        <p:nvPicPr>
          <p:cNvPr id="2" name="图片 1"/>
          <p:cNvPicPr>
            <a:picLocks noChangeAspect="1"/>
          </p:cNvPicPr>
          <p:nvPr/>
        </p:nvPicPr>
        <p:blipFill>
          <a:blip r:embed="rId2"/>
          <a:stretch>
            <a:fillRect/>
          </a:stretch>
        </p:blipFill>
        <p:spPr>
          <a:xfrm>
            <a:off x="2501770" y="3969060"/>
            <a:ext cx="2795574" cy="21152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3"/>
          <p:cNvSpPr txBox="1">
            <a:spLocks noChangeArrowheads="1"/>
          </p:cNvSpPr>
          <p:nvPr/>
        </p:nvSpPr>
        <p:spPr bwMode="auto">
          <a:xfrm>
            <a:off x="206515" y="728700"/>
            <a:ext cx="8730970" cy="4140460"/>
          </a:xfrm>
          <a:prstGeom prst="rect">
            <a:avLst/>
          </a:prstGeom>
          <a:noFill/>
          <a:ln w="9525">
            <a:noFill/>
            <a:miter lim="800000"/>
            <a:headEnd/>
            <a:tailEnd/>
          </a:ln>
          <a:effectLst/>
        </p:spPr>
        <p:txBody>
          <a:bodyPr lIns="92075" tIns="46038" rIns="92075" bIns="46038" anchor="ctr"/>
          <a:lstStyle/>
          <a:p>
            <a:pPr marL="457200" indent="-457200" algn="just">
              <a:spcBef>
                <a:spcPct val="20000"/>
              </a:spcBef>
              <a:buSzPct val="90000"/>
              <a:buFont typeface="Wingdings" panose="05000000000000000000" pitchFamily="2" charset="2"/>
              <a:buChar char="Ø"/>
            </a:pPr>
            <a:r>
              <a:rPr lang="zh-CN" altLang="en-US" sz="2800" dirty="0" smtClean="0">
                <a:latin typeface="Times New Roman" pitchFamily="18" charset="0"/>
                <a:cs typeface="Times New Roman" pitchFamily="18" charset="0"/>
              </a:rPr>
              <a:t>注意：用</a:t>
            </a:r>
            <a:r>
              <a:rPr lang="zh-CN" altLang="en-US" sz="2800" smtClean="0">
                <a:latin typeface="Times New Roman" pitchFamily="18" charset="0"/>
                <a:cs typeface="Times New Roman" pitchFamily="18" charset="0"/>
              </a:rPr>
              <a:t>贪心法解决</a:t>
            </a:r>
            <a:r>
              <a:rPr lang="zh-CN" altLang="en-US" sz="2800" dirty="0" smtClean="0">
                <a:latin typeface="Times New Roman" pitchFamily="18" charset="0"/>
                <a:cs typeface="Times New Roman" pitchFamily="18" charset="0"/>
              </a:rPr>
              <a:t>硬币问题是有条件的，即：大面额</a:t>
            </a:r>
            <a:r>
              <a:rPr lang="zh-CN" altLang="en-US" sz="2800" smtClean="0">
                <a:latin typeface="Times New Roman" pitchFamily="18" charset="0"/>
                <a:cs typeface="Times New Roman" pitchFamily="18" charset="0"/>
              </a:rPr>
              <a:t>硬币应不小于小面额</a:t>
            </a:r>
            <a:r>
              <a:rPr lang="zh-CN" altLang="en-US" sz="2800" dirty="0" smtClean="0">
                <a:latin typeface="Times New Roman" pitchFamily="18" charset="0"/>
                <a:cs typeface="Times New Roman" pitchFamily="18" charset="0"/>
              </a:rPr>
              <a:t>硬币的整数倍。</a:t>
            </a:r>
            <a:endParaRPr lang="en-US" altLang="zh-CN" sz="2800" dirty="0" smtClean="0">
              <a:latin typeface="Times New Roman" pitchFamily="18" charset="0"/>
              <a:cs typeface="Times New Roman" pitchFamily="18" charset="0"/>
            </a:endParaRPr>
          </a:p>
          <a:p>
            <a:pPr marL="457200" indent="-457200" algn="just">
              <a:spcBef>
                <a:spcPct val="20000"/>
              </a:spcBef>
              <a:buSzPct val="90000"/>
              <a:buFont typeface="Wingdings" panose="05000000000000000000" pitchFamily="2" charset="2"/>
              <a:buChar char="Ø"/>
            </a:pPr>
            <a:r>
              <a:rPr lang="zh-CN" altLang="en-US" sz="2800" dirty="0">
                <a:latin typeface="Times New Roman" pitchFamily="18" charset="0"/>
                <a:cs typeface="Times New Roman" pitchFamily="18" charset="0"/>
              </a:rPr>
              <a:t>例如，若硬币是：</a:t>
            </a:r>
            <a:r>
              <a:rPr lang="en-US" altLang="zh-CN" sz="2800">
                <a:latin typeface="Times New Roman" pitchFamily="18" charset="0"/>
                <a:cs typeface="Times New Roman" pitchFamily="18" charset="0"/>
              </a:rPr>
              <a:t>2</a:t>
            </a:r>
            <a:r>
              <a:rPr lang="en-US" altLang="zh-CN" sz="2800" smtClean="0">
                <a:latin typeface="Times New Roman" pitchFamily="18" charset="0"/>
                <a:cs typeface="Times New Roman" pitchFamily="18" charset="0"/>
              </a:rPr>
              <a:t>, 3, 5</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n=11</a:t>
            </a:r>
            <a:r>
              <a:rPr lang="zh-CN" altLang="en-US" sz="2800" dirty="0">
                <a:latin typeface="Times New Roman" pitchFamily="18" charset="0"/>
                <a:cs typeface="Times New Roman" pitchFamily="18" charset="0"/>
              </a:rPr>
              <a:t>，贪心法只能得到</a:t>
            </a: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枚</a:t>
            </a:r>
            <a:r>
              <a:rPr lang="en-US" altLang="zh-CN" sz="2800" dirty="0">
                <a:latin typeface="Times New Roman" pitchFamily="18" charset="0"/>
                <a:cs typeface="Times New Roman" pitchFamily="18" charset="0"/>
              </a:rPr>
              <a:t>5</a:t>
            </a:r>
            <a:r>
              <a:rPr lang="zh-CN" altLang="en-US" sz="2800" dirty="0">
                <a:latin typeface="Times New Roman" pitchFamily="18" charset="0"/>
                <a:cs typeface="Times New Roman" pitchFamily="18" charset="0"/>
              </a:rPr>
              <a:t>元硬币，显然这不是所要的</a:t>
            </a:r>
            <a:r>
              <a:rPr lang="zh-CN" altLang="en-US" sz="2800" dirty="0" smtClean="0">
                <a:latin typeface="Times New Roman" pitchFamily="18" charset="0"/>
                <a:cs typeface="Times New Roman" pitchFamily="18" charset="0"/>
              </a:rPr>
              <a:t>结果</a:t>
            </a:r>
            <a:endParaRPr lang="en-US" altLang="zh-CN" sz="2800" dirty="0" smtClean="0">
              <a:latin typeface="Times New Roman" pitchFamily="18" charset="0"/>
              <a:cs typeface="Times New Roman" pitchFamily="18" charset="0"/>
            </a:endParaRPr>
          </a:p>
          <a:p>
            <a:pPr marL="457200" indent="-457200" algn="just">
              <a:spcBef>
                <a:spcPct val="20000"/>
              </a:spcBef>
              <a:buSzPct val="90000"/>
              <a:buFont typeface="Wingdings" panose="05000000000000000000" pitchFamily="2" charset="2"/>
              <a:buChar char="Ø"/>
            </a:pPr>
            <a:r>
              <a:rPr lang="zh-CN" altLang="en-US" sz="2800" dirty="0">
                <a:latin typeface="Times New Roman" pitchFamily="18" charset="0"/>
                <a:cs typeface="Times New Roman" pitchFamily="18" charset="0"/>
              </a:rPr>
              <a:t>再例如，若硬币是：</a:t>
            </a:r>
            <a:r>
              <a:rPr lang="en-US" altLang="zh-CN" sz="2800">
                <a:latin typeface="Times New Roman" pitchFamily="18" charset="0"/>
                <a:cs typeface="Times New Roman" pitchFamily="18" charset="0"/>
              </a:rPr>
              <a:t>80</a:t>
            </a:r>
            <a:r>
              <a:rPr lang="en-US" altLang="zh-CN" sz="2800" smtClean="0">
                <a:latin typeface="Times New Roman" pitchFamily="18" charset="0"/>
                <a:cs typeface="Times New Roman" pitchFamily="18" charset="0"/>
              </a:rPr>
              <a:t>, 70, 30, 10</a:t>
            </a:r>
            <a:r>
              <a:rPr lang="zh-CN" altLang="en-US" sz="2800">
                <a:latin typeface="Times New Roman" pitchFamily="18" charset="0"/>
                <a:cs typeface="Times New Roman" pitchFamily="18" charset="0"/>
              </a:rPr>
              <a:t>，</a:t>
            </a:r>
            <a:r>
              <a:rPr lang="en-US" altLang="zh-CN" sz="2800" smtClean="0">
                <a:latin typeface="Times New Roman" pitchFamily="18" charset="0"/>
                <a:cs typeface="Times New Roman" pitchFamily="18" charset="0"/>
              </a:rPr>
              <a:t>n=100</a:t>
            </a:r>
            <a:r>
              <a:rPr lang="zh-CN" altLang="en-US" sz="2800" smtClean="0">
                <a:latin typeface="Times New Roman" pitchFamily="18" charset="0"/>
                <a:cs typeface="Times New Roman" pitchFamily="18" charset="0"/>
              </a:rPr>
              <a:t>，</a:t>
            </a:r>
            <a:r>
              <a:rPr lang="zh-CN" altLang="en-US" sz="2800" dirty="0">
                <a:latin typeface="Times New Roman" pitchFamily="18" charset="0"/>
                <a:cs typeface="Times New Roman" pitchFamily="18" charset="0"/>
              </a:rPr>
              <a:t>贪心法得到的结果是</a:t>
            </a:r>
            <a:r>
              <a:rPr lang="en-US" altLang="zh-CN" sz="2800">
                <a:latin typeface="Times New Roman" pitchFamily="18" charset="0"/>
                <a:cs typeface="Times New Roman" pitchFamily="18" charset="0"/>
              </a:rPr>
              <a:t>80,10,10</a:t>
            </a:r>
            <a:r>
              <a:rPr lang="zh-CN" altLang="en-US" sz="2800" smtClean="0">
                <a:latin typeface="Times New Roman" pitchFamily="18" charset="0"/>
                <a:cs typeface="Times New Roman" pitchFamily="18" charset="0"/>
              </a:rPr>
              <a:t>，共</a:t>
            </a:r>
            <a:r>
              <a:rPr lang="en-US" altLang="zh-CN" sz="2800" smtClean="0">
                <a:latin typeface="Times New Roman" pitchFamily="18" charset="0"/>
                <a:cs typeface="Times New Roman" pitchFamily="18" charset="0"/>
              </a:rPr>
              <a:t>3</a:t>
            </a:r>
            <a:r>
              <a:rPr lang="zh-CN" altLang="en-US" sz="2800" dirty="0">
                <a:latin typeface="Times New Roman" pitchFamily="18" charset="0"/>
                <a:cs typeface="Times New Roman" pitchFamily="18" charset="0"/>
              </a:rPr>
              <a:t>枚硬币。但实际上有</a:t>
            </a:r>
            <a:r>
              <a:rPr lang="en-US" altLang="zh-CN" sz="2800">
                <a:latin typeface="Times New Roman" pitchFamily="18" charset="0"/>
                <a:cs typeface="Times New Roman" pitchFamily="18" charset="0"/>
              </a:rPr>
              <a:t>70</a:t>
            </a:r>
            <a:r>
              <a:rPr lang="en-US" altLang="zh-CN" sz="2800" smtClean="0">
                <a:latin typeface="Times New Roman" pitchFamily="18" charset="0"/>
                <a:cs typeface="Times New Roman" pitchFamily="18" charset="0"/>
              </a:rPr>
              <a:t>, 30</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枚硬币即可</a:t>
            </a:r>
            <a:r>
              <a:rPr lang="zh-CN" altLang="en-US"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06515" y="314326"/>
            <a:ext cx="3762375" cy="863600"/>
          </a:xfrm>
          <a:prstGeom prst="rect">
            <a:avLst/>
          </a:prstGeom>
          <a:noFill/>
          <a:ln w="9525">
            <a:noFill/>
            <a:miter lim="800000"/>
            <a:headEnd/>
            <a:tailEnd/>
          </a:ln>
          <a:effectLst/>
        </p:spPr>
        <p:txBody>
          <a:bodyPr anchor="ctr"/>
          <a:lstStyle/>
          <a:p>
            <a:r>
              <a:rPr lang="zh-CN" altLang="en-US" sz="4400" b="0" smtClean="0">
                <a:solidFill>
                  <a:srgbClr val="FF0000"/>
                </a:solidFill>
                <a:latin typeface="黑体" pitchFamily="49" charset="-122"/>
                <a:ea typeface="黑体" pitchFamily="49" charset="-122"/>
              </a:rPr>
              <a:t>活动安排问题</a:t>
            </a:r>
            <a:endParaRPr lang="zh-CN" altLang="en-US" sz="4400" b="0" dirty="0">
              <a:solidFill>
                <a:srgbClr val="FF0000"/>
              </a:solidFill>
              <a:latin typeface="黑体" pitchFamily="49" charset="-122"/>
              <a:ea typeface="黑体" pitchFamily="49" charset="-122"/>
            </a:endParaRPr>
          </a:p>
        </p:txBody>
      </p:sp>
      <p:sp>
        <p:nvSpPr>
          <p:cNvPr id="3" name="Rectangle 3"/>
          <p:cNvSpPr txBox="1">
            <a:spLocks noChangeArrowheads="1"/>
          </p:cNvSpPr>
          <p:nvPr/>
        </p:nvSpPr>
        <p:spPr bwMode="auto">
          <a:xfrm>
            <a:off x="0" y="1233490"/>
            <a:ext cx="9143999" cy="7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gn="just">
              <a:spcBef>
                <a:spcPct val="20000"/>
              </a:spcBef>
              <a:buClr>
                <a:schemeClr val="accent2"/>
              </a:buClr>
              <a:buSzPct val="75000"/>
              <a:buFont typeface="Wingdings" pitchFamily="2" charset="2"/>
              <a:buNone/>
              <a:defRPr/>
            </a:pPr>
            <a:r>
              <a:rPr lang="en-US" altLang="zh-CN" sz="3200" smtClean="0">
                <a:latin typeface="Times New Roman" pitchFamily="18" charset="0"/>
                <a:cs typeface="Times New Roman" pitchFamily="18" charset="0"/>
              </a:rPr>
              <a:t>【</a:t>
            </a:r>
            <a:r>
              <a:rPr lang="zh-CN" altLang="en-US" sz="3200" smtClean="0">
                <a:latin typeface="Times New Roman" pitchFamily="18" charset="0"/>
                <a:cs typeface="Times New Roman" pitchFamily="18" charset="0"/>
              </a:rPr>
              <a:t>问题描述</a:t>
            </a:r>
            <a:r>
              <a:rPr lang="en-US" altLang="zh-CN" sz="320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p:txBody>
      </p:sp>
      <p:sp>
        <p:nvSpPr>
          <p:cNvPr id="4" name="Rectangle 3"/>
          <p:cNvSpPr txBox="1">
            <a:spLocks noChangeArrowheads="1"/>
          </p:cNvSpPr>
          <p:nvPr/>
        </p:nvSpPr>
        <p:spPr bwMode="auto">
          <a:xfrm>
            <a:off x="-4440" y="1943836"/>
            <a:ext cx="9143999" cy="4635514"/>
          </a:xfrm>
          <a:prstGeom prst="rect">
            <a:avLst/>
          </a:prstGeom>
          <a:noFill/>
          <a:ln w="9525">
            <a:noFill/>
            <a:miter lim="800000"/>
            <a:headEnd/>
            <a:tailEnd/>
          </a:ln>
          <a:effectLst/>
        </p:spPr>
        <p:txBody>
          <a:bodyPr lIns="92075" tIns="46038" rIns="92075" bIns="46038" anchor="ctr"/>
          <a:lstStyle/>
          <a:p>
            <a:pPr indent="723900" algn="just">
              <a:spcBef>
                <a:spcPct val="20000"/>
              </a:spcBef>
              <a:buClr>
                <a:schemeClr val="accent2"/>
              </a:buClr>
              <a:buSzPct val="75000"/>
              <a:buFont typeface="Wingdings" pitchFamily="2" charset="2"/>
              <a:buNone/>
            </a:pPr>
            <a:r>
              <a:rPr lang="zh-CN" altLang="en-US" sz="2800">
                <a:latin typeface="Times New Roman" pitchFamily="18" charset="0"/>
                <a:cs typeface="Times New Roman" pitchFamily="18" charset="0"/>
              </a:rPr>
              <a:t>设有</a:t>
            </a:r>
            <a:r>
              <a:rPr lang="en-US" altLang="zh-CN" sz="2800">
                <a:latin typeface="Times New Roman" pitchFamily="18" charset="0"/>
                <a:cs typeface="Times New Roman" pitchFamily="18" charset="0"/>
              </a:rPr>
              <a:t>n</a:t>
            </a:r>
            <a:r>
              <a:rPr lang="zh-CN" altLang="en-US" sz="2800">
                <a:latin typeface="Times New Roman" pitchFamily="18" charset="0"/>
                <a:cs typeface="Times New Roman" pitchFamily="18" charset="0"/>
              </a:rPr>
              <a:t>个活动的集合</a:t>
            </a:r>
            <a:r>
              <a:rPr lang="en-US" altLang="zh-CN" sz="2800">
                <a:latin typeface="Times New Roman" pitchFamily="18" charset="0"/>
                <a:cs typeface="Times New Roman" pitchFamily="18" charset="0"/>
              </a:rPr>
              <a:t>E={1,2,…,n}</a:t>
            </a:r>
            <a:r>
              <a:rPr lang="zh-CN" altLang="en-US" sz="2800">
                <a:latin typeface="Times New Roman" pitchFamily="18" charset="0"/>
                <a:cs typeface="Times New Roman" pitchFamily="18" charset="0"/>
              </a:rPr>
              <a:t>，其中每个活动都要求使用同一资源，如演讲会场等，而在同一时间内只有一个活动能使用这一资源。每个活动</a:t>
            </a:r>
            <a:r>
              <a:rPr lang="en-US" altLang="zh-CN" sz="2800">
                <a:latin typeface="Times New Roman" pitchFamily="18" charset="0"/>
                <a:cs typeface="Times New Roman" pitchFamily="18" charset="0"/>
              </a:rPr>
              <a:t>i</a:t>
            </a:r>
            <a:r>
              <a:rPr lang="zh-CN" altLang="en-US" sz="2800">
                <a:latin typeface="Times New Roman" pitchFamily="18" charset="0"/>
                <a:cs typeface="Times New Roman" pitchFamily="18" charset="0"/>
              </a:rPr>
              <a:t>都有一个要求使用该资源的起始时间</a:t>
            </a:r>
            <a:r>
              <a:rPr lang="en-US" altLang="zh-CN" sz="2800">
                <a:latin typeface="Times New Roman" pitchFamily="18" charset="0"/>
                <a:cs typeface="Times New Roman" pitchFamily="18" charset="0"/>
              </a:rPr>
              <a:t>s</a:t>
            </a:r>
            <a:r>
              <a:rPr lang="en-US" altLang="zh-CN" sz="2800" baseline="-25000">
                <a:latin typeface="Times New Roman" pitchFamily="18" charset="0"/>
                <a:cs typeface="Times New Roman" pitchFamily="18" charset="0"/>
              </a:rPr>
              <a:t>i</a:t>
            </a:r>
            <a:r>
              <a:rPr lang="zh-CN" altLang="en-US" sz="2800">
                <a:latin typeface="Times New Roman" pitchFamily="18" charset="0"/>
                <a:cs typeface="Times New Roman" pitchFamily="18" charset="0"/>
              </a:rPr>
              <a:t>和一个结束时间</a:t>
            </a:r>
            <a:r>
              <a:rPr lang="en-US" altLang="zh-CN" sz="2800" smtClean="0">
                <a:latin typeface="Times New Roman" pitchFamily="18" charset="0"/>
                <a:cs typeface="Times New Roman" pitchFamily="18" charset="0"/>
              </a:rPr>
              <a:t>f</a:t>
            </a:r>
            <a:r>
              <a:rPr lang="en-US" altLang="zh-CN" sz="2800" baseline="-25000">
                <a:latin typeface="Times New Roman" pitchFamily="18" charset="0"/>
                <a:cs typeface="Times New Roman" pitchFamily="18" charset="0"/>
              </a:rPr>
              <a:t>i</a:t>
            </a:r>
            <a:r>
              <a:rPr lang="zh-CN" altLang="en-US" sz="2800" smtClean="0">
                <a:latin typeface="Times New Roman" pitchFamily="18" charset="0"/>
                <a:cs typeface="Times New Roman" pitchFamily="18" charset="0"/>
              </a:rPr>
              <a:t>，且</a:t>
            </a:r>
            <a:r>
              <a:rPr lang="en-US" altLang="zh-CN" sz="2800">
                <a:latin typeface="Times New Roman" pitchFamily="18" charset="0"/>
                <a:cs typeface="Times New Roman" pitchFamily="18" charset="0"/>
              </a:rPr>
              <a:t>s</a:t>
            </a:r>
            <a:r>
              <a:rPr lang="en-US" altLang="zh-CN" sz="2800" baseline="-25000">
                <a:latin typeface="Times New Roman" pitchFamily="18" charset="0"/>
                <a:cs typeface="Times New Roman" pitchFamily="18" charset="0"/>
              </a:rPr>
              <a:t>i</a:t>
            </a:r>
            <a:r>
              <a:rPr lang="en-US" altLang="zh-CN" sz="2800">
                <a:latin typeface="Times New Roman" pitchFamily="18" charset="0"/>
                <a:cs typeface="Times New Roman" pitchFamily="18" charset="0"/>
              </a:rPr>
              <a:t> </a:t>
            </a:r>
            <a:r>
              <a:rPr lang="en-US" altLang="zh-CN" sz="2800" smtClean="0">
                <a:latin typeface="Times New Roman" pitchFamily="18" charset="0"/>
                <a:cs typeface="Times New Roman" pitchFamily="18" charset="0"/>
              </a:rPr>
              <a:t>&lt; f</a:t>
            </a:r>
            <a:r>
              <a:rPr lang="en-US" altLang="zh-CN" sz="2800" baseline="-25000">
                <a:latin typeface="Times New Roman" pitchFamily="18" charset="0"/>
                <a:cs typeface="Times New Roman" pitchFamily="18" charset="0"/>
              </a:rPr>
              <a:t>i</a:t>
            </a:r>
            <a:r>
              <a:rPr lang="en-US" altLang="zh-CN" sz="2800" smtClean="0">
                <a:latin typeface="Times New Roman" pitchFamily="18" charset="0"/>
                <a:cs typeface="Times New Roman" pitchFamily="18" charset="0"/>
              </a:rPr>
              <a:t> </a:t>
            </a:r>
            <a:r>
              <a:rPr lang="zh-CN" altLang="en-US" sz="2800">
                <a:latin typeface="Times New Roman" pitchFamily="18" charset="0"/>
                <a:cs typeface="Times New Roman" pitchFamily="18" charset="0"/>
              </a:rPr>
              <a:t>。如果选择了活动</a:t>
            </a:r>
            <a:r>
              <a:rPr lang="en-US" altLang="zh-CN" sz="2800">
                <a:latin typeface="Times New Roman" pitchFamily="18" charset="0"/>
                <a:cs typeface="Times New Roman" pitchFamily="18" charset="0"/>
              </a:rPr>
              <a:t>i</a:t>
            </a:r>
            <a:r>
              <a:rPr lang="zh-CN" altLang="en-US" sz="2800">
                <a:latin typeface="Times New Roman" pitchFamily="18" charset="0"/>
                <a:cs typeface="Times New Roman" pitchFamily="18" charset="0"/>
              </a:rPr>
              <a:t>，则它在半开时间区间</a:t>
            </a:r>
            <a:r>
              <a:rPr lang="en-US" altLang="zh-CN" sz="2800">
                <a:latin typeface="Times New Roman" pitchFamily="18" charset="0"/>
                <a:cs typeface="Times New Roman" pitchFamily="18" charset="0"/>
              </a:rPr>
              <a:t>[s</a:t>
            </a:r>
            <a:r>
              <a:rPr lang="en-US" altLang="zh-CN" sz="2800" baseline="-25000">
                <a:latin typeface="Times New Roman" pitchFamily="18" charset="0"/>
                <a:cs typeface="Times New Roman" pitchFamily="18" charset="0"/>
              </a:rPr>
              <a:t>i</a:t>
            </a:r>
            <a:r>
              <a:rPr lang="en-US" altLang="zh-CN" sz="2800">
                <a:latin typeface="Times New Roman" pitchFamily="18" charset="0"/>
                <a:cs typeface="Times New Roman" pitchFamily="18" charset="0"/>
              </a:rPr>
              <a:t>, f</a:t>
            </a:r>
            <a:r>
              <a:rPr lang="en-US" altLang="zh-CN" sz="2800" baseline="-25000">
                <a:latin typeface="Times New Roman" pitchFamily="18" charset="0"/>
                <a:cs typeface="Times New Roman" pitchFamily="18" charset="0"/>
              </a:rPr>
              <a:t>i</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内占用资源。若区间</a:t>
            </a:r>
            <a:r>
              <a:rPr lang="en-US" altLang="zh-CN" sz="2800">
                <a:latin typeface="Times New Roman" pitchFamily="18" charset="0"/>
                <a:cs typeface="Times New Roman" pitchFamily="18" charset="0"/>
              </a:rPr>
              <a:t>[s</a:t>
            </a:r>
            <a:r>
              <a:rPr lang="en-US" altLang="zh-CN" sz="2800" baseline="-25000">
                <a:latin typeface="Times New Roman" pitchFamily="18" charset="0"/>
                <a:cs typeface="Times New Roman" pitchFamily="18" charset="0"/>
              </a:rPr>
              <a:t>i</a:t>
            </a:r>
            <a:r>
              <a:rPr lang="en-US" altLang="zh-CN" sz="2800">
                <a:latin typeface="Times New Roman" pitchFamily="18" charset="0"/>
                <a:cs typeface="Times New Roman" pitchFamily="18" charset="0"/>
              </a:rPr>
              <a:t>, f</a:t>
            </a:r>
            <a:r>
              <a:rPr lang="en-US" altLang="zh-CN" sz="2800" baseline="-25000">
                <a:latin typeface="Times New Roman" pitchFamily="18" charset="0"/>
                <a:cs typeface="Times New Roman" pitchFamily="18" charset="0"/>
              </a:rPr>
              <a:t>i</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与区间</a:t>
            </a:r>
            <a:r>
              <a:rPr lang="en-US" altLang="zh-CN" sz="2800">
                <a:latin typeface="Times New Roman" pitchFamily="18" charset="0"/>
                <a:cs typeface="Times New Roman" pitchFamily="18" charset="0"/>
              </a:rPr>
              <a:t>[s</a:t>
            </a:r>
            <a:r>
              <a:rPr lang="en-US" altLang="zh-CN" sz="2800" baseline="-25000">
                <a:latin typeface="Times New Roman" pitchFamily="18" charset="0"/>
                <a:cs typeface="Times New Roman" pitchFamily="18" charset="0"/>
              </a:rPr>
              <a:t>j</a:t>
            </a:r>
            <a:r>
              <a:rPr lang="en-US" altLang="zh-CN" sz="2800">
                <a:latin typeface="Times New Roman" pitchFamily="18" charset="0"/>
                <a:cs typeface="Times New Roman" pitchFamily="18" charset="0"/>
              </a:rPr>
              <a:t>, f</a:t>
            </a:r>
            <a:r>
              <a:rPr lang="en-US" altLang="zh-CN" sz="2800" baseline="-25000">
                <a:latin typeface="Times New Roman" pitchFamily="18" charset="0"/>
                <a:cs typeface="Times New Roman" pitchFamily="18" charset="0"/>
              </a:rPr>
              <a:t>j</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不相交，则称活动</a:t>
            </a:r>
            <a:r>
              <a:rPr lang="en-US" altLang="zh-CN" sz="2800">
                <a:latin typeface="Times New Roman" pitchFamily="18" charset="0"/>
                <a:cs typeface="Times New Roman" pitchFamily="18" charset="0"/>
              </a:rPr>
              <a:t>i</a:t>
            </a:r>
            <a:r>
              <a:rPr lang="zh-CN" altLang="en-US" sz="2800">
                <a:latin typeface="Times New Roman" pitchFamily="18" charset="0"/>
                <a:cs typeface="Times New Roman" pitchFamily="18" charset="0"/>
              </a:rPr>
              <a:t>与活动</a:t>
            </a:r>
            <a:r>
              <a:rPr lang="en-US" altLang="zh-CN" sz="2800">
                <a:latin typeface="Times New Roman" pitchFamily="18" charset="0"/>
                <a:cs typeface="Times New Roman" pitchFamily="18" charset="0"/>
              </a:rPr>
              <a:t>j</a:t>
            </a:r>
            <a:r>
              <a:rPr lang="zh-CN" altLang="en-US" sz="2800">
                <a:latin typeface="Times New Roman" pitchFamily="18" charset="0"/>
                <a:cs typeface="Times New Roman" pitchFamily="18" charset="0"/>
              </a:rPr>
              <a:t>是相容的。也就是说，</a:t>
            </a:r>
            <a:r>
              <a:rPr lang="zh-CN" altLang="en-US" sz="2800" smtClean="0">
                <a:latin typeface="Times New Roman" pitchFamily="18" charset="0"/>
                <a:cs typeface="Times New Roman" pitchFamily="18" charset="0"/>
              </a:rPr>
              <a:t>当 </a:t>
            </a:r>
            <a:r>
              <a:rPr lang="en-US" altLang="zh-CN" sz="2800" smtClean="0">
                <a:latin typeface="Times New Roman" pitchFamily="18" charset="0"/>
                <a:cs typeface="Times New Roman" pitchFamily="18" charset="0"/>
              </a:rPr>
              <a:t>s</a:t>
            </a:r>
            <a:r>
              <a:rPr lang="en-US" altLang="zh-CN" sz="2800" baseline="-25000">
                <a:latin typeface="Times New Roman" pitchFamily="18" charset="0"/>
                <a:cs typeface="Times New Roman" pitchFamily="18" charset="0"/>
              </a:rPr>
              <a:t>i</a:t>
            </a:r>
            <a:r>
              <a:rPr lang="en-US" altLang="zh-CN" sz="2800" smtClean="0">
                <a:latin typeface="Times New Roman" pitchFamily="18" charset="0"/>
                <a:cs typeface="Times New Roman" pitchFamily="18" charset="0"/>
              </a:rPr>
              <a:t>  ≥ f</a:t>
            </a:r>
            <a:r>
              <a:rPr lang="en-US" altLang="zh-CN" sz="2800" baseline="-25000">
                <a:latin typeface="Times New Roman" pitchFamily="18" charset="0"/>
                <a:cs typeface="Times New Roman" pitchFamily="18" charset="0"/>
              </a:rPr>
              <a:t>j</a:t>
            </a:r>
            <a:r>
              <a:rPr lang="en-US" altLang="zh-CN" sz="2800" smtClean="0">
                <a:latin typeface="Times New Roman" pitchFamily="18" charset="0"/>
                <a:cs typeface="Times New Roman" pitchFamily="18" charset="0"/>
              </a:rPr>
              <a:t> </a:t>
            </a:r>
            <a:r>
              <a:rPr lang="zh-CN" altLang="en-US" sz="2800" smtClean="0">
                <a:latin typeface="Times New Roman" pitchFamily="18" charset="0"/>
                <a:cs typeface="Times New Roman" pitchFamily="18" charset="0"/>
              </a:rPr>
              <a:t>或 </a:t>
            </a:r>
            <a:r>
              <a:rPr lang="en-US" altLang="zh-CN" sz="2800" smtClean="0">
                <a:latin typeface="Times New Roman" pitchFamily="18" charset="0"/>
                <a:cs typeface="Times New Roman" pitchFamily="18" charset="0"/>
              </a:rPr>
              <a:t>s</a:t>
            </a:r>
            <a:r>
              <a:rPr lang="en-US" altLang="zh-CN" sz="2800" baseline="-25000">
                <a:latin typeface="Times New Roman" pitchFamily="18" charset="0"/>
                <a:cs typeface="Times New Roman" pitchFamily="18" charset="0"/>
              </a:rPr>
              <a:t>j </a:t>
            </a:r>
            <a:r>
              <a:rPr lang="en-US" altLang="zh-CN" sz="2800" smtClean="0">
                <a:latin typeface="Times New Roman" pitchFamily="18" charset="0"/>
                <a:cs typeface="Times New Roman" pitchFamily="18" charset="0"/>
              </a:rPr>
              <a:t>≥ f</a:t>
            </a:r>
            <a:r>
              <a:rPr lang="en-US" altLang="zh-CN" sz="2800" baseline="-25000">
                <a:latin typeface="Times New Roman" pitchFamily="18" charset="0"/>
                <a:cs typeface="Times New Roman" pitchFamily="18" charset="0"/>
              </a:rPr>
              <a:t>i</a:t>
            </a:r>
            <a:r>
              <a:rPr lang="en-US" altLang="zh-CN" sz="2800" smtClean="0">
                <a:latin typeface="Times New Roman" pitchFamily="18" charset="0"/>
                <a:cs typeface="Times New Roman" pitchFamily="18" charset="0"/>
              </a:rPr>
              <a:t> </a:t>
            </a:r>
            <a:r>
              <a:rPr lang="zh-CN" altLang="en-US" sz="2800" smtClean="0">
                <a:latin typeface="Times New Roman" pitchFamily="18" charset="0"/>
                <a:cs typeface="Times New Roman" pitchFamily="18" charset="0"/>
              </a:rPr>
              <a:t>时</a:t>
            </a:r>
            <a:r>
              <a:rPr lang="zh-CN" altLang="en-US" sz="2800">
                <a:latin typeface="Times New Roman" pitchFamily="18" charset="0"/>
                <a:cs typeface="Times New Roman" pitchFamily="18" charset="0"/>
              </a:rPr>
              <a:t>，活动</a:t>
            </a:r>
            <a:r>
              <a:rPr lang="en-US" altLang="zh-CN" sz="2800">
                <a:latin typeface="Times New Roman" pitchFamily="18" charset="0"/>
                <a:cs typeface="Times New Roman" pitchFamily="18" charset="0"/>
              </a:rPr>
              <a:t>i</a:t>
            </a:r>
            <a:r>
              <a:rPr lang="zh-CN" altLang="en-US" sz="2800">
                <a:latin typeface="Times New Roman" pitchFamily="18" charset="0"/>
                <a:cs typeface="Times New Roman" pitchFamily="18" charset="0"/>
              </a:rPr>
              <a:t>与活动</a:t>
            </a:r>
            <a:r>
              <a:rPr lang="en-US" altLang="zh-CN" sz="2800">
                <a:latin typeface="Times New Roman" pitchFamily="18" charset="0"/>
                <a:cs typeface="Times New Roman" pitchFamily="18" charset="0"/>
              </a:rPr>
              <a:t>j</a:t>
            </a:r>
            <a:r>
              <a:rPr lang="zh-CN" altLang="en-US" sz="2800">
                <a:latin typeface="Times New Roman" pitchFamily="18" charset="0"/>
                <a:cs typeface="Times New Roman" pitchFamily="18" charset="0"/>
              </a:rPr>
              <a:t>相容，，他们不冲突。活动安排问题就是在所给的活动集合中选出最大的相容子集合。。</a:t>
            </a:r>
          </a:p>
        </p:txBody>
      </p:sp>
    </p:spTree>
    <p:extLst>
      <p:ext uri="{BB962C8B-B14F-4D97-AF65-F5344CB8AC3E}">
        <p14:creationId xmlns:p14="http://schemas.microsoft.com/office/powerpoint/2010/main" val="3429852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5925" y="1403774"/>
            <a:ext cx="9143999" cy="4815535"/>
          </a:xfrm>
          <a:prstGeom prst="rect">
            <a:avLst/>
          </a:prstGeom>
          <a:noFill/>
          <a:ln w="9525">
            <a:noFill/>
            <a:miter lim="800000"/>
            <a:headEnd/>
            <a:tailEnd/>
          </a:ln>
          <a:effectLst/>
        </p:spPr>
        <p:txBody>
          <a:bodyPr lIns="92075" tIns="46038" rIns="92075" bIns="46038" anchor="ctr"/>
          <a:lstStyle/>
          <a:p>
            <a:pPr marL="457200" indent="-457200" algn="just">
              <a:spcBef>
                <a:spcPct val="20000"/>
              </a:spcBef>
              <a:buSzPct val="93000"/>
              <a:buFont typeface="Wingdings" panose="05000000000000000000" pitchFamily="2" charset="2"/>
              <a:buChar char="Ø"/>
            </a:pPr>
            <a:r>
              <a:rPr lang="zh-CN" altLang="en-US" sz="2800">
                <a:latin typeface="Times New Roman" pitchFamily="18" charset="0"/>
                <a:cs typeface="Times New Roman" pitchFamily="18" charset="0"/>
              </a:rPr>
              <a:t>将各活动的起始时间和结束时间存储于</a:t>
            </a:r>
            <a:r>
              <a:rPr lang="zh-CN" altLang="en-US" sz="2800" smtClean="0">
                <a:latin typeface="Times New Roman" pitchFamily="18" charset="0"/>
                <a:cs typeface="Times New Roman" pitchFamily="18" charset="0"/>
              </a:rPr>
              <a:t>数组中</a:t>
            </a:r>
            <a:r>
              <a:rPr lang="zh-CN" altLang="en-US" sz="2800">
                <a:latin typeface="Times New Roman" pitchFamily="18" charset="0"/>
                <a:cs typeface="Times New Roman" pitchFamily="18" charset="0"/>
              </a:rPr>
              <a:t>且按结束时间的非减序排列 </a:t>
            </a:r>
          </a:p>
          <a:p>
            <a:pPr marL="457200" indent="-457200" algn="just">
              <a:spcBef>
                <a:spcPct val="20000"/>
              </a:spcBef>
              <a:buSzPct val="93000"/>
              <a:buFont typeface="Wingdings" panose="05000000000000000000" pitchFamily="2" charset="2"/>
              <a:buChar char="Ø"/>
            </a:pPr>
            <a:r>
              <a:rPr lang="zh-CN" altLang="en-US" sz="2800" smtClean="0">
                <a:latin typeface="Times New Roman" pitchFamily="18" charset="0"/>
                <a:cs typeface="Times New Roman" pitchFamily="18" charset="0"/>
              </a:rPr>
              <a:t>由于</a:t>
            </a:r>
            <a:r>
              <a:rPr lang="zh-CN" altLang="en-US" sz="2800">
                <a:latin typeface="Times New Roman" pitchFamily="18" charset="0"/>
                <a:cs typeface="Times New Roman" pitchFamily="18" charset="0"/>
              </a:rPr>
              <a:t>输入的活动以其完成时间的非减序排列，所以</a:t>
            </a:r>
            <a:r>
              <a:rPr lang="zh-CN" altLang="en-US" sz="2800" smtClean="0">
                <a:latin typeface="Times New Roman" pitchFamily="18" charset="0"/>
                <a:cs typeface="Times New Roman" pitchFamily="18" charset="0"/>
              </a:rPr>
              <a:t>算法每次</a:t>
            </a:r>
            <a:r>
              <a:rPr lang="zh-CN" altLang="en-US" sz="2800">
                <a:latin typeface="Times New Roman" pitchFamily="18" charset="0"/>
                <a:cs typeface="Times New Roman" pitchFamily="18" charset="0"/>
              </a:rPr>
              <a:t>总是选择具有最早完成时间的相容活动加入集合</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中</a:t>
            </a:r>
            <a:r>
              <a:rPr lang="zh-CN" altLang="en-US" sz="2800" smtClean="0">
                <a:latin typeface="Times New Roman" pitchFamily="18" charset="0"/>
                <a:cs typeface="Times New Roman" pitchFamily="18" charset="0"/>
              </a:rPr>
              <a:t>。</a:t>
            </a:r>
            <a:endParaRPr lang="en-US" altLang="zh-CN" sz="2800" smtClean="0">
              <a:latin typeface="Times New Roman" pitchFamily="18" charset="0"/>
              <a:cs typeface="Times New Roman" pitchFamily="18" charset="0"/>
            </a:endParaRPr>
          </a:p>
          <a:p>
            <a:pPr marL="457200" indent="-457200" algn="just">
              <a:spcBef>
                <a:spcPct val="20000"/>
              </a:spcBef>
              <a:buSzPct val="93000"/>
              <a:buFont typeface="Wingdings" panose="05000000000000000000" pitchFamily="2" charset="2"/>
              <a:buChar char="Ø"/>
            </a:pPr>
            <a:r>
              <a:rPr lang="zh-CN" altLang="en-US" sz="2800" smtClean="0">
                <a:latin typeface="Times New Roman" pitchFamily="18" charset="0"/>
                <a:cs typeface="Times New Roman" pitchFamily="18" charset="0"/>
              </a:rPr>
              <a:t>直观</a:t>
            </a:r>
            <a:r>
              <a:rPr lang="zh-CN" altLang="en-US" sz="2800">
                <a:latin typeface="Times New Roman" pitchFamily="18" charset="0"/>
                <a:cs typeface="Times New Roman" pitchFamily="18" charset="0"/>
              </a:rPr>
              <a:t>上，按这种方法选择相容活动为未安排活动留下尽可能多的时间。也就是说，该算法的贪心选择的意义是使剩余的可安排时间段极大化，以便安排尽可能多的相容</a:t>
            </a:r>
            <a:r>
              <a:rPr lang="zh-CN" altLang="en-US" sz="2800" smtClean="0">
                <a:latin typeface="Times New Roman" pitchFamily="18" charset="0"/>
                <a:cs typeface="Times New Roman" pitchFamily="18" charset="0"/>
              </a:rPr>
              <a:t>活动。</a:t>
            </a:r>
          </a:p>
        </p:txBody>
      </p:sp>
      <p:sp>
        <p:nvSpPr>
          <p:cNvPr id="3" name="Rectangle 3"/>
          <p:cNvSpPr txBox="1">
            <a:spLocks noChangeArrowheads="1"/>
          </p:cNvSpPr>
          <p:nvPr/>
        </p:nvSpPr>
        <p:spPr bwMode="auto">
          <a:xfrm>
            <a:off x="-23440" y="523145"/>
            <a:ext cx="9143999" cy="7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4000" b="1">
                <a:solidFill>
                  <a:schemeClr val="tx1"/>
                </a:solidFill>
                <a:latin typeface="楷体_GB2312" pitchFamily="49" charset="-122"/>
                <a:ea typeface="楷体_GB2312" pitchFamily="49" charset="-122"/>
              </a:defRPr>
            </a:lvl1pPr>
            <a:lvl2pPr marL="742950" indent="-285750">
              <a:defRPr sz="4000" b="1">
                <a:solidFill>
                  <a:schemeClr val="tx1"/>
                </a:solidFill>
                <a:latin typeface="楷体_GB2312" pitchFamily="49" charset="-122"/>
                <a:ea typeface="楷体_GB2312" pitchFamily="49" charset="-122"/>
              </a:defRPr>
            </a:lvl2pPr>
            <a:lvl3pPr marL="1143000" indent="-228600">
              <a:defRPr sz="4000" b="1">
                <a:solidFill>
                  <a:schemeClr val="tx1"/>
                </a:solidFill>
                <a:latin typeface="楷体_GB2312" pitchFamily="49" charset="-122"/>
                <a:ea typeface="楷体_GB2312" pitchFamily="49" charset="-122"/>
              </a:defRPr>
            </a:lvl3pPr>
            <a:lvl4pPr marL="1600200" indent="-228600">
              <a:defRPr sz="4000" b="1">
                <a:solidFill>
                  <a:schemeClr val="tx1"/>
                </a:solidFill>
                <a:latin typeface="楷体_GB2312" pitchFamily="49" charset="-122"/>
                <a:ea typeface="楷体_GB2312" pitchFamily="49" charset="-122"/>
              </a:defRPr>
            </a:lvl4pPr>
            <a:lvl5pPr marL="2057400" indent="-228600">
              <a:defRPr sz="4000" b="1">
                <a:solidFill>
                  <a:schemeClr val="tx1"/>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chemeClr val="tx1"/>
                </a:solidFill>
                <a:latin typeface="楷体_GB2312" pitchFamily="49" charset="-122"/>
                <a:ea typeface="楷体_GB2312" pitchFamily="49" charset="-122"/>
              </a:defRPr>
            </a:lvl9pPr>
          </a:lstStyle>
          <a:p>
            <a:pPr algn="just">
              <a:spcBef>
                <a:spcPct val="20000"/>
              </a:spcBef>
              <a:buClr>
                <a:schemeClr val="accent2"/>
              </a:buClr>
              <a:buSzPct val="75000"/>
              <a:buFont typeface="Wingdings" pitchFamily="2" charset="2"/>
              <a:buNone/>
              <a:defRPr/>
            </a:pPr>
            <a:r>
              <a:rPr lang="en-US" altLang="zh-CN" sz="3200" smtClean="0">
                <a:latin typeface="Times New Roman" pitchFamily="18" charset="0"/>
                <a:cs typeface="Times New Roman" pitchFamily="18" charset="0"/>
              </a:rPr>
              <a:t>【</a:t>
            </a:r>
            <a:r>
              <a:rPr lang="zh-CN" altLang="en-US" sz="3200" smtClean="0">
                <a:latin typeface="Times New Roman" pitchFamily="18" charset="0"/>
                <a:cs typeface="Times New Roman" pitchFamily="18" charset="0"/>
              </a:rPr>
              <a:t>算法思想</a:t>
            </a:r>
            <a:r>
              <a:rPr lang="en-US" altLang="zh-CN" sz="320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8566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245" y="572482"/>
            <a:ext cx="9144000" cy="5016758"/>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00000"/>
              </a:lnSpc>
            </a:pPr>
            <a:r>
              <a:rPr kumimoji="1" lang="en-US" altLang="zh-CN" sz="3200">
                <a:latin typeface="Times New Roman" pitchFamily="18" charset="0"/>
              </a:rPr>
              <a:t>def  selectActivity(A) :</a:t>
            </a:r>
          </a:p>
          <a:p>
            <a:pPr>
              <a:lnSpc>
                <a:spcPct val="100000"/>
              </a:lnSpc>
            </a:pPr>
            <a:r>
              <a:rPr kumimoji="1" lang="en-US" altLang="zh-CN" sz="3200">
                <a:latin typeface="Times New Roman" pitchFamily="18" charset="0"/>
              </a:rPr>
              <a:t>    total = len(A)</a:t>
            </a:r>
          </a:p>
          <a:p>
            <a:pPr>
              <a:lnSpc>
                <a:spcPct val="100000"/>
              </a:lnSpc>
            </a:pPr>
            <a:r>
              <a:rPr kumimoji="1" lang="en-US" altLang="zh-CN" sz="3200">
                <a:latin typeface="Times New Roman" pitchFamily="18" charset="0"/>
              </a:rPr>
              <a:t>    A.sort( key = lambda x : x[1])</a:t>
            </a:r>
          </a:p>
          <a:p>
            <a:pPr>
              <a:lnSpc>
                <a:spcPct val="100000"/>
              </a:lnSpc>
            </a:pPr>
            <a:r>
              <a:rPr kumimoji="1" lang="en-US" altLang="zh-CN" sz="3200">
                <a:latin typeface="Times New Roman" pitchFamily="18" charset="0"/>
              </a:rPr>
              <a:t>    endFlag = A[0][1]</a:t>
            </a:r>
          </a:p>
          <a:p>
            <a:pPr>
              <a:lnSpc>
                <a:spcPct val="100000"/>
              </a:lnSpc>
            </a:pPr>
            <a:r>
              <a:rPr kumimoji="1" lang="en-US" altLang="zh-CN" sz="3200">
                <a:latin typeface="Times New Roman" pitchFamily="18" charset="0"/>
              </a:rPr>
              <a:t>    result = [A[0]]</a:t>
            </a:r>
          </a:p>
          <a:p>
            <a:pPr>
              <a:lnSpc>
                <a:spcPct val="100000"/>
              </a:lnSpc>
            </a:pPr>
            <a:r>
              <a:rPr kumimoji="1" lang="en-US" altLang="zh-CN" sz="3200">
                <a:latin typeface="Times New Roman" pitchFamily="18" charset="0"/>
              </a:rPr>
              <a:t>    for  i in range(1, total) :</a:t>
            </a:r>
          </a:p>
          <a:p>
            <a:pPr>
              <a:lnSpc>
                <a:spcPct val="100000"/>
              </a:lnSpc>
            </a:pPr>
            <a:r>
              <a:rPr kumimoji="1" lang="en-US" altLang="zh-CN" sz="3200">
                <a:latin typeface="Times New Roman" pitchFamily="18" charset="0"/>
              </a:rPr>
              <a:t>        if  A[i][0] &gt; endFlag :</a:t>
            </a:r>
          </a:p>
          <a:p>
            <a:pPr>
              <a:lnSpc>
                <a:spcPct val="100000"/>
              </a:lnSpc>
            </a:pPr>
            <a:r>
              <a:rPr kumimoji="1" lang="en-US" altLang="zh-CN" sz="3200">
                <a:latin typeface="Times New Roman" pitchFamily="18" charset="0"/>
              </a:rPr>
              <a:t>            result.append(A[i])</a:t>
            </a:r>
          </a:p>
          <a:p>
            <a:pPr>
              <a:lnSpc>
                <a:spcPct val="100000"/>
              </a:lnSpc>
            </a:pPr>
            <a:r>
              <a:rPr kumimoji="1" lang="en-US" altLang="zh-CN" sz="3200">
                <a:latin typeface="Times New Roman" pitchFamily="18" charset="0"/>
              </a:rPr>
              <a:t>            endFlag = A[i][1]</a:t>
            </a:r>
          </a:p>
          <a:p>
            <a:pPr>
              <a:lnSpc>
                <a:spcPct val="100000"/>
              </a:lnSpc>
            </a:pPr>
            <a:r>
              <a:rPr kumimoji="1" lang="en-US" altLang="zh-CN" sz="3200">
                <a:latin typeface="Times New Roman" pitchFamily="18" charset="0"/>
              </a:rPr>
              <a:t>    return result</a:t>
            </a:r>
            <a:endParaRPr kumimoji="1" lang="en-US" altLang="zh-CN" sz="3200" b="1" dirty="0">
              <a:latin typeface="Times New Roman" pitchFamily="18" charset="0"/>
            </a:endParaRPr>
          </a:p>
        </p:txBody>
      </p:sp>
    </p:spTree>
    <p:extLst>
      <p:ext uri="{BB962C8B-B14F-4D97-AF65-F5344CB8AC3E}">
        <p14:creationId xmlns:p14="http://schemas.microsoft.com/office/powerpoint/2010/main" val="3141015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60645" y="413665"/>
            <a:ext cx="8190910" cy="1087438"/>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marL="0" indent="0" algn="ctr" rtl="0" eaLnBrk="0" fontAlgn="base" hangingPunct="0">
              <a:spcBef>
                <a:spcPct val="20000"/>
              </a:spcBef>
              <a:spcAft>
                <a:spcPct val="0"/>
              </a:spcAft>
              <a:buClr>
                <a:schemeClr val="accent2"/>
              </a:buClr>
              <a:buSzPct val="75000"/>
              <a:buFont typeface="Monotype Sort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buFont typeface="Wingdings" pitchFamily="2" charset="2"/>
              <a:buNone/>
            </a:pPr>
            <a:r>
              <a:rPr lang="zh-CN" altLang="en-US" sz="2800" b="1" smtClean="0">
                <a:solidFill>
                  <a:schemeClr val="accent2"/>
                </a:solidFill>
                <a:latin typeface="Times New Roman" pitchFamily="18" charset="0"/>
                <a:ea typeface="楷体_GB2312" pitchFamily="49" charset="-122"/>
                <a:cs typeface="Times New Roman" pitchFamily="18" charset="0"/>
              </a:rPr>
              <a:t>例：</a:t>
            </a:r>
            <a:r>
              <a:rPr lang="zh-CN" altLang="en-US" sz="2800" smtClean="0">
                <a:latin typeface="Times New Roman" pitchFamily="18" charset="0"/>
                <a:ea typeface="楷体_GB2312" pitchFamily="49" charset="-122"/>
                <a:cs typeface="Times New Roman" pitchFamily="18" charset="0"/>
              </a:rPr>
              <a:t>设待安排的</a:t>
            </a:r>
            <a:r>
              <a:rPr lang="en-US" altLang="zh-CN" sz="2800" smtClean="0">
                <a:latin typeface="Times New Roman" pitchFamily="18" charset="0"/>
                <a:ea typeface="楷体_GB2312" pitchFamily="49" charset="-122"/>
                <a:cs typeface="Times New Roman" pitchFamily="18" charset="0"/>
              </a:rPr>
              <a:t>11</a:t>
            </a:r>
            <a:r>
              <a:rPr lang="zh-CN" altLang="en-US" sz="2800" smtClean="0">
                <a:latin typeface="Times New Roman" pitchFamily="18" charset="0"/>
                <a:ea typeface="楷体_GB2312" pitchFamily="49" charset="-122"/>
                <a:cs typeface="Times New Roman" pitchFamily="18" charset="0"/>
              </a:rPr>
              <a:t>个活动的开始时间和结束时间按结束时间的非减序排列如下：</a:t>
            </a:r>
            <a:endParaRPr lang="zh-CN" altLang="en-US" sz="2800">
              <a:latin typeface="Times New Roman" pitchFamily="18" charset="0"/>
              <a:ea typeface="楷体_GB2312" pitchFamily="49" charset="-122"/>
              <a:cs typeface="Times New Roman" pitchFamily="18" charset="0"/>
            </a:endParaRPr>
          </a:p>
        </p:txBody>
      </p:sp>
      <p:graphicFrame>
        <p:nvGraphicFramePr>
          <p:cNvPr id="3" name="Group 68"/>
          <p:cNvGraphicFramePr>
            <a:graphicFrameLocks/>
          </p:cNvGraphicFramePr>
          <p:nvPr>
            <p:extLst>
              <p:ext uri="{D42A27DB-BD31-4B8C-83A1-F6EECF244321}">
                <p14:modId xmlns:p14="http://schemas.microsoft.com/office/powerpoint/2010/main" val="1085038552"/>
              </p:ext>
            </p:extLst>
          </p:nvPr>
        </p:nvGraphicFramePr>
        <p:xfrm>
          <a:off x="677067" y="1763815"/>
          <a:ext cx="7758066" cy="1620180"/>
        </p:xfrm>
        <a:graphic>
          <a:graphicData uri="http://schemas.openxmlformats.org/drawingml/2006/table">
            <a:tbl>
              <a:tblPr/>
              <a:tblGrid>
                <a:gridCol w="647192"/>
                <a:gridCol w="645545"/>
                <a:gridCol w="647191"/>
                <a:gridCol w="647192"/>
                <a:gridCol w="645545"/>
                <a:gridCol w="647191"/>
                <a:gridCol w="645545"/>
                <a:gridCol w="645545"/>
                <a:gridCol w="647192"/>
                <a:gridCol w="647191"/>
                <a:gridCol w="645545"/>
                <a:gridCol w="647192"/>
              </a:tblGrid>
              <a:tr h="57412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9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21"/>
          <p:cNvSpPr>
            <a:spLocks noChangeArrowheads="1"/>
          </p:cNvSpPr>
          <p:nvPr/>
        </p:nvSpPr>
        <p:spPr bwMode="auto">
          <a:xfrm>
            <a:off x="-15900" y="3699030"/>
            <a:ext cx="9159900" cy="1815882"/>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00000"/>
              </a:lnSpc>
            </a:pPr>
            <a:r>
              <a:rPr kumimoji="1" lang="en-US" altLang="zh-CN" sz="2800">
                <a:latin typeface="Times New Roman" pitchFamily="18" charset="0"/>
              </a:rPr>
              <a:t>A = [ [1,4],[3,5],[0,6],[5,7],[3,8,],[5,9],</a:t>
            </a:r>
          </a:p>
          <a:p>
            <a:pPr>
              <a:lnSpc>
                <a:spcPct val="100000"/>
              </a:lnSpc>
            </a:pPr>
            <a:r>
              <a:rPr kumimoji="1" lang="en-US" altLang="zh-CN" sz="2800">
                <a:latin typeface="Times New Roman" pitchFamily="18" charset="0"/>
              </a:rPr>
              <a:t>          </a:t>
            </a:r>
            <a:r>
              <a:rPr kumimoji="1" lang="en-US" altLang="zh-CN" sz="2800" smtClean="0">
                <a:latin typeface="Times New Roman" pitchFamily="18" charset="0"/>
              </a:rPr>
              <a:t>[</a:t>
            </a:r>
            <a:r>
              <a:rPr kumimoji="1" lang="en-US" altLang="zh-CN" sz="2800">
                <a:latin typeface="Times New Roman" pitchFamily="18" charset="0"/>
              </a:rPr>
              <a:t>6,10],[8,11],[8,12],[2,13],[12,14]]</a:t>
            </a:r>
          </a:p>
          <a:p>
            <a:pPr>
              <a:lnSpc>
                <a:spcPct val="100000"/>
              </a:lnSpc>
            </a:pPr>
            <a:r>
              <a:rPr kumimoji="1" lang="en-US" altLang="zh-CN" sz="2800" smtClean="0">
                <a:latin typeface="Times New Roman" pitchFamily="18" charset="0"/>
              </a:rPr>
              <a:t>r </a:t>
            </a:r>
            <a:r>
              <a:rPr kumimoji="1" lang="en-US" altLang="zh-CN" sz="2800">
                <a:latin typeface="Times New Roman" pitchFamily="18" charset="0"/>
              </a:rPr>
              <a:t>= selectActivity(A)</a:t>
            </a:r>
          </a:p>
          <a:p>
            <a:pPr>
              <a:lnSpc>
                <a:spcPct val="100000"/>
              </a:lnSpc>
            </a:pPr>
            <a:r>
              <a:rPr kumimoji="1" lang="en-US" altLang="zh-CN" sz="2800" smtClean="0">
                <a:latin typeface="Times New Roman" pitchFamily="18" charset="0"/>
              </a:rPr>
              <a:t>print </a:t>
            </a:r>
            <a:r>
              <a:rPr kumimoji="1" lang="en-US" altLang="zh-CN" sz="2800">
                <a:latin typeface="Times New Roman" pitchFamily="18" charset="0"/>
              </a:rPr>
              <a:t>r, sum([a[1] - a[0] for a in r]) </a:t>
            </a:r>
            <a:endParaRPr kumimoji="1" lang="en-US" altLang="zh-CN" sz="2800" b="1" dirty="0">
              <a:latin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1" y="5730800"/>
            <a:ext cx="5182575" cy="57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985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t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45" y="773705"/>
            <a:ext cx="3679825" cy="482758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8"/>
          <p:cNvSpPr txBox="1">
            <a:spLocks noChangeArrowheads="1"/>
          </p:cNvSpPr>
          <p:nvPr/>
        </p:nvSpPr>
        <p:spPr>
          <a:xfrm>
            <a:off x="4526995" y="1811181"/>
            <a:ext cx="4320480" cy="2292894"/>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marL="0" indent="0" algn="just">
              <a:buFont typeface="Wingdings" pitchFamily="2" charset="2"/>
              <a:buNone/>
            </a:pPr>
            <a:r>
              <a:rPr lang="zh-CN" altLang="en-US" sz="2400" smtClean="0">
                <a:latin typeface="Times New Roman" pitchFamily="18" charset="0"/>
                <a:ea typeface="楷体_GB2312" pitchFamily="49" charset="-122"/>
                <a:cs typeface="Times New Roman" pitchFamily="18" charset="0"/>
              </a:rPr>
              <a:t>如左图所示。图中每行相应于算法的一次迭代。阴影长条表示的活动是已选入</a:t>
            </a:r>
            <a:r>
              <a:rPr lang="en-US" altLang="zh-CN" sz="2400" smtClean="0">
                <a:latin typeface="Times New Roman" pitchFamily="18" charset="0"/>
                <a:ea typeface="楷体_GB2312" pitchFamily="49" charset="-122"/>
                <a:cs typeface="Times New Roman" pitchFamily="18" charset="0"/>
              </a:rPr>
              <a:t>result</a:t>
            </a:r>
            <a:r>
              <a:rPr lang="zh-CN" altLang="en-US" sz="2400" smtClean="0">
                <a:latin typeface="Times New Roman" pitchFamily="18" charset="0"/>
                <a:ea typeface="楷体_GB2312" pitchFamily="49" charset="-122"/>
                <a:cs typeface="Times New Roman" pitchFamily="18" charset="0"/>
              </a:rPr>
              <a:t>的活动，而空白长条表示的活动是当前正在检查相容性的活动。</a:t>
            </a:r>
            <a:endParaRPr lang="zh-CN" altLang="en-US" sz="2400">
              <a:latin typeface="Times New Roman" pitchFamily="18" charset="0"/>
              <a:ea typeface="楷体_GB2312" pitchFamily="49" charset="-122"/>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915" y="786145"/>
            <a:ext cx="4729085" cy="52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622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0" y="458670"/>
            <a:ext cx="9143999" cy="594066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marL="0" indent="0" algn="ctr" rtl="0" eaLnBrk="0" fontAlgn="base" hangingPunct="0">
              <a:spcBef>
                <a:spcPct val="20000"/>
              </a:spcBef>
              <a:spcAft>
                <a:spcPct val="0"/>
              </a:spcAft>
              <a:buClr>
                <a:schemeClr val="accent2"/>
              </a:buClr>
              <a:buSzPct val="75000"/>
              <a:buFont typeface="Monotype Sort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indent="723900" algn="just"/>
            <a:r>
              <a:rPr lang="zh-CN" altLang="en-US" sz="2800" smtClean="0">
                <a:latin typeface="Times New Roman" pitchFamily="18" charset="0"/>
                <a:ea typeface="楷体_GB2312" pitchFamily="49" charset="-122"/>
                <a:cs typeface="Times New Roman" pitchFamily="18" charset="0"/>
              </a:rPr>
              <a:t>若被检查的活动</a:t>
            </a:r>
            <a:r>
              <a:rPr lang="en-US" altLang="zh-CN" sz="2800" smtClean="0">
                <a:latin typeface="Times New Roman" pitchFamily="18" charset="0"/>
                <a:ea typeface="楷体_GB2312" pitchFamily="49" charset="-122"/>
                <a:cs typeface="Times New Roman" pitchFamily="18" charset="0"/>
              </a:rPr>
              <a:t>i</a:t>
            </a:r>
            <a:r>
              <a:rPr lang="zh-CN" altLang="en-US" sz="2800" smtClean="0">
                <a:latin typeface="Times New Roman" pitchFamily="18" charset="0"/>
                <a:ea typeface="楷体_GB2312" pitchFamily="49" charset="-122"/>
                <a:cs typeface="Times New Roman" pitchFamily="18" charset="0"/>
              </a:rPr>
              <a:t>的开始时间</a:t>
            </a:r>
            <a:r>
              <a:rPr lang="en-US" altLang="zh-CN" sz="2800" smtClean="0">
                <a:latin typeface="Times New Roman" pitchFamily="18" charset="0"/>
                <a:ea typeface="楷体_GB2312" pitchFamily="49" charset="-122"/>
                <a:cs typeface="Times New Roman" pitchFamily="18" charset="0"/>
              </a:rPr>
              <a:t>s</a:t>
            </a:r>
            <a:r>
              <a:rPr lang="en-US" altLang="zh-CN" sz="2800" baseline="-25000" smtClean="0">
                <a:latin typeface="Times New Roman" pitchFamily="18" charset="0"/>
                <a:ea typeface="楷体_GB2312" pitchFamily="49" charset="-122"/>
                <a:cs typeface="Times New Roman" pitchFamily="18" charset="0"/>
              </a:rPr>
              <a:t>i</a:t>
            </a:r>
            <a:r>
              <a:rPr lang="zh-CN" altLang="en-US" sz="2800" smtClean="0">
                <a:latin typeface="Times New Roman" pitchFamily="18" charset="0"/>
                <a:ea typeface="楷体_GB2312" pitchFamily="49" charset="-122"/>
                <a:cs typeface="Times New Roman" pitchFamily="18" charset="0"/>
              </a:rPr>
              <a:t>小于最近选择的活动</a:t>
            </a:r>
            <a:r>
              <a:rPr lang="en-US" altLang="zh-CN" sz="2800" smtClean="0">
                <a:latin typeface="Times New Roman" pitchFamily="18" charset="0"/>
                <a:ea typeface="楷体_GB2312" pitchFamily="49" charset="-122"/>
                <a:cs typeface="Times New Roman" pitchFamily="18" charset="0"/>
              </a:rPr>
              <a:t>j</a:t>
            </a:r>
            <a:r>
              <a:rPr lang="zh-CN" altLang="en-US" sz="2800" smtClean="0">
                <a:latin typeface="Times New Roman" pitchFamily="18" charset="0"/>
                <a:ea typeface="楷体_GB2312" pitchFamily="49" charset="-122"/>
                <a:cs typeface="Times New Roman" pitchFamily="18" charset="0"/>
              </a:rPr>
              <a:t>的结束时间</a:t>
            </a:r>
            <a:r>
              <a:rPr lang="en-US" altLang="zh-CN" sz="2800" smtClean="0">
                <a:latin typeface="Times New Roman" pitchFamily="18" charset="0"/>
                <a:ea typeface="楷体_GB2312" pitchFamily="49" charset="-122"/>
                <a:cs typeface="Times New Roman" pitchFamily="18" charset="0"/>
              </a:rPr>
              <a:t>f</a:t>
            </a:r>
            <a:r>
              <a:rPr lang="en-US" altLang="zh-CN" sz="2800" baseline="-25000">
                <a:latin typeface="Times New Roman" pitchFamily="18" charset="0"/>
                <a:ea typeface="楷体_GB2312" pitchFamily="49" charset="-122"/>
                <a:cs typeface="Times New Roman" pitchFamily="18" charset="0"/>
              </a:rPr>
              <a:t>j</a:t>
            </a:r>
            <a:r>
              <a:rPr lang="zh-CN" altLang="en-US" sz="2800" smtClean="0">
                <a:latin typeface="Times New Roman" pitchFamily="18" charset="0"/>
                <a:ea typeface="楷体_GB2312" pitchFamily="49" charset="-122"/>
                <a:cs typeface="Times New Roman" pitchFamily="18" charset="0"/>
              </a:rPr>
              <a:t>，则不选择活动</a:t>
            </a:r>
            <a:r>
              <a:rPr lang="en-US" altLang="zh-CN" sz="2800" smtClean="0">
                <a:latin typeface="Times New Roman" pitchFamily="18" charset="0"/>
                <a:ea typeface="楷体_GB2312" pitchFamily="49" charset="-122"/>
                <a:cs typeface="Times New Roman" pitchFamily="18" charset="0"/>
              </a:rPr>
              <a:t>i</a:t>
            </a:r>
            <a:r>
              <a:rPr lang="zh-CN" altLang="en-US" sz="2800" smtClean="0">
                <a:latin typeface="Times New Roman" pitchFamily="18" charset="0"/>
                <a:ea typeface="楷体_GB2312" pitchFamily="49" charset="-122"/>
                <a:cs typeface="Times New Roman" pitchFamily="18" charset="0"/>
              </a:rPr>
              <a:t>，否则选择活动</a:t>
            </a:r>
            <a:r>
              <a:rPr lang="en-US" altLang="zh-CN" sz="2800" smtClean="0">
                <a:latin typeface="Times New Roman" pitchFamily="18" charset="0"/>
                <a:ea typeface="楷体_GB2312" pitchFamily="49" charset="-122"/>
                <a:cs typeface="Times New Roman" pitchFamily="18" charset="0"/>
              </a:rPr>
              <a:t>i</a:t>
            </a:r>
            <a:r>
              <a:rPr lang="zh-CN" altLang="en-US" sz="2800" smtClean="0">
                <a:latin typeface="Times New Roman" pitchFamily="18" charset="0"/>
                <a:ea typeface="楷体_GB2312" pitchFamily="49" charset="-122"/>
                <a:cs typeface="Times New Roman" pitchFamily="18" charset="0"/>
              </a:rPr>
              <a:t>加入</a:t>
            </a:r>
            <a:r>
              <a:rPr lang="en-US" altLang="zh-CN" sz="2800">
                <a:latin typeface="Times New Roman" pitchFamily="18" charset="0"/>
                <a:ea typeface="楷体_GB2312" pitchFamily="49" charset="-122"/>
                <a:cs typeface="Times New Roman" pitchFamily="18" charset="0"/>
              </a:rPr>
              <a:t>result</a:t>
            </a:r>
            <a:r>
              <a:rPr lang="zh-CN" altLang="en-US" sz="2800" smtClean="0">
                <a:latin typeface="Times New Roman" pitchFamily="18" charset="0"/>
                <a:ea typeface="楷体_GB2312" pitchFamily="49" charset="-122"/>
                <a:cs typeface="Times New Roman" pitchFamily="18" charset="0"/>
              </a:rPr>
              <a:t>中。</a:t>
            </a:r>
            <a:endParaRPr lang="en-US" altLang="zh-CN" sz="2800" smtClean="0">
              <a:latin typeface="Times New Roman" pitchFamily="18" charset="0"/>
              <a:ea typeface="楷体_GB2312" pitchFamily="49" charset="-122"/>
              <a:cs typeface="Times New Roman" pitchFamily="18" charset="0"/>
            </a:endParaRPr>
          </a:p>
          <a:p>
            <a:pPr indent="723900" algn="just"/>
            <a:r>
              <a:rPr lang="zh-CN" altLang="en-US" sz="2800" smtClean="0">
                <a:latin typeface="Times New Roman" pitchFamily="18" charset="0"/>
                <a:cs typeface="Times New Roman" pitchFamily="18" charset="0"/>
              </a:rPr>
              <a:t>当</a:t>
            </a:r>
            <a:r>
              <a:rPr lang="zh-CN" altLang="en-US" sz="2800">
                <a:latin typeface="Times New Roman" pitchFamily="18" charset="0"/>
                <a:cs typeface="Times New Roman" pitchFamily="18" charset="0"/>
              </a:rPr>
              <a:t>输入的活动已按结束时间的非减序排列，算法只需</a:t>
            </a:r>
            <a:r>
              <a:rPr lang="en-US" altLang="zh-CN" sz="2800">
                <a:latin typeface="Times New Roman" pitchFamily="18" charset="0"/>
                <a:cs typeface="Times New Roman" pitchFamily="18" charset="0"/>
              </a:rPr>
              <a:t>O(n)</a:t>
            </a:r>
            <a:r>
              <a:rPr lang="zh-CN" altLang="en-US" sz="2800">
                <a:latin typeface="Times New Roman" pitchFamily="18" charset="0"/>
                <a:cs typeface="Times New Roman" pitchFamily="18" charset="0"/>
              </a:rPr>
              <a:t>的时间安排</a:t>
            </a:r>
            <a:r>
              <a:rPr lang="en-US" altLang="zh-CN" sz="2800">
                <a:latin typeface="Times New Roman" pitchFamily="18" charset="0"/>
                <a:cs typeface="Times New Roman" pitchFamily="18" charset="0"/>
              </a:rPr>
              <a:t>n</a:t>
            </a:r>
            <a:r>
              <a:rPr lang="zh-CN" altLang="en-US" sz="2800">
                <a:latin typeface="Times New Roman" pitchFamily="18" charset="0"/>
                <a:cs typeface="Times New Roman" pitchFamily="18" charset="0"/>
              </a:rPr>
              <a:t>个活动，使最多的活动能相容地使用公共资源。如果所给出的活动未按非减序排列，可以用</a:t>
            </a:r>
            <a:r>
              <a:rPr lang="en-US" altLang="zh-CN" sz="2800">
                <a:latin typeface="Times New Roman" pitchFamily="18" charset="0"/>
                <a:cs typeface="Times New Roman" pitchFamily="18" charset="0"/>
              </a:rPr>
              <a:t>O(nlogn)</a:t>
            </a:r>
            <a:r>
              <a:rPr lang="zh-CN" altLang="en-US" sz="2800">
                <a:latin typeface="Times New Roman" pitchFamily="18" charset="0"/>
                <a:cs typeface="Times New Roman" pitchFamily="18" charset="0"/>
              </a:rPr>
              <a:t>的时间重排。</a:t>
            </a:r>
          </a:p>
          <a:p>
            <a:pPr indent="723900" algn="just">
              <a:buFont typeface="Wingdings" pitchFamily="2" charset="2"/>
              <a:buNone/>
            </a:pPr>
            <a:r>
              <a:rPr lang="zh-CN" altLang="en-US" sz="2800" smtClean="0">
                <a:latin typeface="Times New Roman" pitchFamily="18" charset="0"/>
                <a:ea typeface="楷体_GB2312" pitchFamily="49" charset="-122"/>
                <a:cs typeface="Times New Roman" pitchFamily="18" charset="0"/>
              </a:rPr>
              <a:t>贪心算法并不总能求得问题的</a:t>
            </a:r>
            <a:r>
              <a:rPr lang="zh-CN" altLang="en-US" sz="2800" b="1" smtClean="0">
                <a:solidFill>
                  <a:schemeClr val="accent2"/>
                </a:solidFill>
                <a:latin typeface="Times New Roman" pitchFamily="18" charset="0"/>
                <a:ea typeface="楷体_GB2312" pitchFamily="49" charset="-122"/>
                <a:cs typeface="Times New Roman" pitchFamily="18" charset="0"/>
              </a:rPr>
              <a:t>整体最优解</a:t>
            </a:r>
            <a:r>
              <a:rPr lang="zh-CN" altLang="en-US" sz="2800" smtClean="0">
                <a:latin typeface="Times New Roman" pitchFamily="18" charset="0"/>
                <a:ea typeface="楷体_GB2312" pitchFamily="49" charset="-122"/>
                <a:cs typeface="Times New Roman" pitchFamily="18" charset="0"/>
              </a:rPr>
              <a:t>。但对于活动安排问题，贪心算法却总能求得的整体最优解，即它最终所确定的相容活动集合</a:t>
            </a:r>
            <a:r>
              <a:rPr lang="en-US" altLang="zh-CN" sz="2800" smtClean="0">
                <a:latin typeface="Times New Roman" pitchFamily="18" charset="0"/>
                <a:ea typeface="楷体_GB2312" pitchFamily="49" charset="-122"/>
                <a:cs typeface="Times New Roman" pitchFamily="18" charset="0"/>
              </a:rPr>
              <a:t>A</a:t>
            </a:r>
            <a:r>
              <a:rPr lang="zh-CN" altLang="en-US" sz="2800" smtClean="0">
                <a:latin typeface="Times New Roman" pitchFamily="18" charset="0"/>
                <a:ea typeface="楷体_GB2312" pitchFamily="49" charset="-122"/>
                <a:cs typeface="Times New Roman" pitchFamily="18" charset="0"/>
              </a:rPr>
              <a:t>的规模最大。这个结论可以用数学归纳法证明。</a:t>
            </a:r>
          </a:p>
        </p:txBody>
      </p:sp>
    </p:spTree>
    <p:extLst>
      <p:ext uri="{BB962C8B-B14F-4D97-AF65-F5344CB8AC3E}">
        <p14:creationId xmlns:p14="http://schemas.microsoft.com/office/powerpoint/2010/main" val="170581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 y="1358770"/>
            <a:ext cx="9143999" cy="337537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marL="0" indent="0" algn="ctr" rtl="0" eaLnBrk="0" fontAlgn="base" hangingPunct="0">
              <a:spcBef>
                <a:spcPct val="20000"/>
              </a:spcBef>
              <a:spcAft>
                <a:spcPct val="0"/>
              </a:spcAft>
              <a:buClr>
                <a:schemeClr val="accent2"/>
              </a:buClr>
              <a:buSzPct val="75000"/>
              <a:buFont typeface="Monotype Sort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问题描述</a:t>
            </a:r>
            <a:r>
              <a:rPr lang="en-US" altLang="zh-CN" sz="2800">
                <a:latin typeface="Times New Roman" pitchFamily="18" charset="0"/>
                <a:cs typeface="Times New Roman" pitchFamily="18" charset="0"/>
              </a:rPr>
              <a:t>】</a:t>
            </a:r>
          </a:p>
          <a:p>
            <a:pPr indent="723900" algn="just"/>
            <a:r>
              <a:rPr lang="zh-CN" altLang="en-US" sz="2800" smtClean="0">
                <a:latin typeface="Times New Roman" pitchFamily="18" charset="0"/>
                <a:ea typeface="楷体_GB2312" pitchFamily="49" charset="-122"/>
                <a:cs typeface="Times New Roman" pitchFamily="18" charset="0"/>
              </a:rPr>
              <a:t>设有</a:t>
            </a:r>
            <a:r>
              <a:rPr lang="en-US" altLang="zh-CN" sz="2800">
                <a:latin typeface="Times New Roman" pitchFamily="18" charset="0"/>
                <a:ea typeface="楷体_GB2312" pitchFamily="49" charset="-122"/>
                <a:cs typeface="Times New Roman" pitchFamily="18" charset="0"/>
              </a:rPr>
              <a:t>n</a:t>
            </a:r>
            <a:r>
              <a:rPr lang="zh-CN" altLang="en-US" sz="2800">
                <a:latin typeface="Times New Roman" pitchFamily="18" charset="0"/>
                <a:ea typeface="楷体_GB2312" pitchFamily="49" charset="-122"/>
                <a:cs typeface="Times New Roman" pitchFamily="18" charset="0"/>
              </a:rPr>
              <a:t>个正整数，将它们</a:t>
            </a:r>
            <a:r>
              <a:rPr lang="zh-CN" altLang="en-US" sz="2800" smtClean="0">
                <a:latin typeface="Times New Roman" pitchFamily="18" charset="0"/>
                <a:ea typeface="楷体_GB2312" pitchFamily="49" charset="-122"/>
                <a:cs typeface="Times New Roman" pitchFamily="18" charset="0"/>
              </a:rPr>
              <a:t>连接在一起，可以组成一个新的整数。这些数中最大的是哪一个？</a:t>
            </a:r>
            <a:endParaRPr lang="en-US" altLang="zh-CN" sz="2800" smtClean="0">
              <a:latin typeface="Times New Roman" pitchFamily="18" charset="0"/>
              <a:ea typeface="楷体_GB2312" pitchFamily="49" charset="-122"/>
              <a:cs typeface="Times New Roman" pitchFamily="18" charset="0"/>
            </a:endParaRPr>
          </a:p>
          <a:p>
            <a:pPr indent="723900" algn="just"/>
            <a:r>
              <a:rPr lang="zh-CN" altLang="en-US" sz="2800" smtClean="0">
                <a:latin typeface="Times New Roman" pitchFamily="18" charset="0"/>
                <a:ea typeface="楷体_GB2312" pitchFamily="49" charset="-122"/>
                <a:cs typeface="Times New Roman" pitchFamily="18" charset="0"/>
              </a:rPr>
              <a:t>例如：</a:t>
            </a:r>
            <a:r>
              <a:rPr lang="en-US" altLang="zh-CN" sz="2800" smtClean="0">
                <a:latin typeface="Times New Roman" pitchFamily="18" charset="0"/>
                <a:ea typeface="楷体_GB2312" pitchFamily="49" charset="-122"/>
                <a:cs typeface="Times New Roman" pitchFamily="18" charset="0"/>
              </a:rPr>
              <a:t>3</a:t>
            </a:r>
            <a:r>
              <a:rPr lang="zh-CN" altLang="en-US" sz="2800">
                <a:latin typeface="Times New Roman" pitchFamily="18" charset="0"/>
                <a:ea typeface="楷体_GB2312" pitchFamily="49" charset="-122"/>
                <a:cs typeface="Times New Roman" pitchFamily="18" charset="0"/>
              </a:rPr>
              <a:t>个整数</a:t>
            </a:r>
            <a:r>
              <a:rPr lang="en-US" altLang="zh-CN" sz="2800">
                <a:latin typeface="Times New Roman" pitchFamily="18" charset="0"/>
                <a:ea typeface="楷体_GB2312" pitchFamily="49" charset="-122"/>
                <a:cs typeface="Times New Roman" pitchFamily="18" charset="0"/>
              </a:rPr>
              <a:t>13</a:t>
            </a:r>
            <a:r>
              <a:rPr lang="zh-CN" altLang="en-US" sz="2800">
                <a:latin typeface="Times New Roman" pitchFamily="18" charset="0"/>
                <a:ea typeface="楷体_GB2312" pitchFamily="49" charset="-122"/>
                <a:cs typeface="Times New Roman" pitchFamily="18" charset="0"/>
              </a:rPr>
              <a:t>，</a:t>
            </a:r>
            <a:r>
              <a:rPr lang="en-US" altLang="zh-CN" sz="2800">
                <a:latin typeface="Times New Roman" pitchFamily="18" charset="0"/>
                <a:ea typeface="楷体_GB2312" pitchFamily="49" charset="-122"/>
                <a:cs typeface="Times New Roman" pitchFamily="18" charset="0"/>
              </a:rPr>
              <a:t>312</a:t>
            </a:r>
            <a:r>
              <a:rPr lang="zh-CN" altLang="en-US" sz="2800">
                <a:latin typeface="Times New Roman" pitchFamily="18" charset="0"/>
                <a:ea typeface="楷体_GB2312" pitchFamily="49" charset="-122"/>
                <a:cs typeface="Times New Roman" pitchFamily="18" charset="0"/>
              </a:rPr>
              <a:t>，</a:t>
            </a:r>
            <a:r>
              <a:rPr lang="en-US" altLang="zh-CN" sz="2800">
                <a:latin typeface="Times New Roman" pitchFamily="18" charset="0"/>
                <a:ea typeface="楷体_GB2312" pitchFamily="49" charset="-122"/>
                <a:cs typeface="Times New Roman" pitchFamily="18" charset="0"/>
              </a:rPr>
              <a:t>343</a:t>
            </a:r>
            <a:r>
              <a:rPr lang="zh-CN" altLang="en-US" sz="2800">
                <a:latin typeface="Times New Roman" pitchFamily="18" charset="0"/>
                <a:ea typeface="楷体_GB2312" pitchFamily="49" charset="-122"/>
                <a:cs typeface="Times New Roman" pitchFamily="18" charset="0"/>
              </a:rPr>
              <a:t>，连成的最大整数为</a:t>
            </a:r>
            <a:r>
              <a:rPr lang="en-US" altLang="zh-CN" sz="2800">
                <a:latin typeface="Times New Roman" pitchFamily="18" charset="0"/>
                <a:ea typeface="楷体_GB2312" pitchFamily="49" charset="-122"/>
                <a:cs typeface="Times New Roman" pitchFamily="18" charset="0"/>
              </a:rPr>
              <a:t>34331213</a:t>
            </a:r>
            <a:r>
              <a:rPr lang="zh-CN" altLang="en-US" sz="2800" smtClean="0">
                <a:latin typeface="Times New Roman" pitchFamily="18" charset="0"/>
                <a:ea typeface="楷体_GB2312" pitchFamily="49" charset="-122"/>
                <a:cs typeface="Times New Roman" pitchFamily="18" charset="0"/>
              </a:rPr>
              <a:t>。又</a:t>
            </a:r>
            <a:r>
              <a:rPr lang="zh-CN" altLang="en-US" sz="2800">
                <a:latin typeface="Times New Roman" pitchFamily="18" charset="0"/>
                <a:ea typeface="楷体_GB2312" pitchFamily="49" charset="-122"/>
                <a:cs typeface="Times New Roman" pitchFamily="18" charset="0"/>
              </a:rPr>
              <a:t>如</a:t>
            </a:r>
            <a:r>
              <a:rPr lang="zh-CN" altLang="en-US" sz="2800" smtClean="0">
                <a:latin typeface="Times New Roman" pitchFamily="18" charset="0"/>
                <a:ea typeface="楷体_GB2312" pitchFamily="49" charset="-122"/>
                <a:cs typeface="Times New Roman" pitchFamily="18" charset="0"/>
              </a:rPr>
              <a:t>：</a:t>
            </a:r>
            <a:r>
              <a:rPr lang="en-US" altLang="zh-CN" sz="2800" smtClean="0">
                <a:latin typeface="Times New Roman" pitchFamily="18" charset="0"/>
                <a:ea typeface="楷体_GB2312" pitchFamily="49" charset="-122"/>
                <a:cs typeface="Times New Roman" pitchFamily="18" charset="0"/>
              </a:rPr>
              <a:t>4</a:t>
            </a:r>
            <a:r>
              <a:rPr lang="zh-CN" altLang="en-US" sz="2800">
                <a:latin typeface="Times New Roman" pitchFamily="18" charset="0"/>
                <a:ea typeface="楷体_GB2312" pitchFamily="49" charset="-122"/>
                <a:cs typeface="Times New Roman" pitchFamily="18" charset="0"/>
              </a:rPr>
              <a:t>个整数</a:t>
            </a:r>
            <a:r>
              <a:rPr lang="en-US" altLang="zh-CN" sz="2800">
                <a:latin typeface="Times New Roman" pitchFamily="18" charset="0"/>
                <a:ea typeface="楷体_GB2312" pitchFamily="49" charset="-122"/>
                <a:cs typeface="Times New Roman" pitchFamily="18" charset="0"/>
              </a:rPr>
              <a:t>7</a:t>
            </a:r>
            <a:r>
              <a:rPr lang="zh-CN" altLang="en-US" sz="2800">
                <a:latin typeface="Times New Roman" pitchFamily="18" charset="0"/>
                <a:ea typeface="楷体_GB2312" pitchFamily="49" charset="-122"/>
                <a:cs typeface="Times New Roman" pitchFamily="18" charset="0"/>
              </a:rPr>
              <a:t>，</a:t>
            </a:r>
            <a:r>
              <a:rPr lang="en-US" altLang="zh-CN" sz="2800">
                <a:latin typeface="Times New Roman" pitchFamily="18" charset="0"/>
                <a:ea typeface="楷体_GB2312" pitchFamily="49" charset="-122"/>
                <a:cs typeface="Times New Roman" pitchFamily="18" charset="0"/>
              </a:rPr>
              <a:t>13</a:t>
            </a:r>
            <a:r>
              <a:rPr lang="zh-CN" altLang="en-US" sz="2800">
                <a:latin typeface="Times New Roman" pitchFamily="18" charset="0"/>
                <a:ea typeface="楷体_GB2312" pitchFamily="49" charset="-122"/>
                <a:cs typeface="Times New Roman" pitchFamily="18" charset="0"/>
              </a:rPr>
              <a:t>，</a:t>
            </a:r>
            <a:r>
              <a:rPr lang="en-US" altLang="zh-CN" sz="2800">
                <a:latin typeface="Times New Roman" pitchFamily="18" charset="0"/>
                <a:ea typeface="楷体_GB2312" pitchFamily="49" charset="-122"/>
                <a:cs typeface="Times New Roman" pitchFamily="18" charset="0"/>
              </a:rPr>
              <a:t>4</a:t>
            </a:r>
            <a:r>
              <a:rPr lang="zh-CN" altLang="en-US" sz="2800">
                <a:latin typeface="Times New Roman" pitchFamily="18" charset="0"/>
                <a:ea typeface="楷体_GB2312" pitchFamily="49" charset="-122"/>
                <a:cs typeface="Times New Roman" pitchFamily="18" charset="0"/>
              </a:rPr>
              <a:t>，</a:t>
            </a:r>
            <a:r>
              <a:rPr lang="en-US" altLang="zh-CN" sz="2800">
                <a:latin typeface="Times New Roman" pitchFamily="18" charset="0"/>
                <a:ea typeface="楷体_GB2312" pitchFamily="49" charset="-122"/>
                <a:cs typeface="Times New Roman" pitchFamily="18" charset="0"/>
              </a:rPr>
              <a:t>246</a:t>
            </a:r>
            <a:r>
              <a:rPr lang="zh-CN" altLang="en-US" sz="2800">
                <a:latin typeface="Times New Roman" pitchFamily="18" charset="0"/>
                <a:ea typeface="楷体_GB2312" pitchFamily="49" charset="-122"/>
                <a:cs typeface="Times New Roman" pitchFamily="18" charset="0"/>
              </a:rPr>
              <a:t>，连成的最大整数为</a:t>
            </a:r>
            <a:r>
              <a:rPr lang="en-US" altLang="zh-CN" sz="2800">
                <a:latin typeface="Times New Roman" pitchFamily="18" charset="0"/>
                <a:ea typeface="楷体_GB2312" pitchFamily="49" charset="-122"/>
                <a:cs typeface="Times New Roman" pitchFamily="18" charset="0"/>
              </a:rPr>
              <a:t>7424613</a:t>
            </a:r>
            <a:r>
              <a:rPr lang="zh-CN" altLang="en-US" sz="2800">
                <a:latin typeface="Times New Roman" pitchFamily="18" charset="0"/>
                <a:ea typeface="楷体_GB2312" pitchFamily="49" charset="-122"/>
                <a:cs typeface="Times New Roman" pitchFamily="18" charset="0"/>
              </a:rPr>
              <a:t>。 </a:t>
            </a:r>
            <a:endParaRPr lang="en-US" altLang="zh-CN" sz="2800" smtClean="0">
              <a:latin typeface="Times New Roman" pitchFamily="18" charset="0"/>
              <a:ea typeface="楷体_GB2312" pitchFamily="49" charset="-122"/>
              <a:cs typeface="Times New Roman" pitchFamily="18" charset="0"/>
            </a:endParaRPr>
          </a:p>
        </p:txBody>
      </p:sp>
      <p:sp>
        <p:nvSpPr>
          <p:cNvPr id="3" name="Rectangle 2"/>
          <p:cNvSpPr txBox="1">
            <a:spLocks noChangeArrowheads="1"/>
          </p:cNvSpPr>
          <p:nvPr/>
        </p:nvSpPr>
        <p:spPr bwMode="auto">
          <a:xfrm>
            <a:off x="251520" y="278650"/>
            <a:ext cx="6255695" cy="863600"/>
          </a:xfrm>
          <a:prstGeom prst="rect">
            <a:avLst/>
          </a:prstGeom>
          <a:noFill/>
          <a:ln w="9525">
            <a:noFill/>
            <a:miter lim="800000"/>
            <a:headEnd/>
            <a:tailEnd/>
          </a:ln>
          <a:effectLst/>
        </p:spPr>
        <p:txBody>
          <a:bodyPr anchor="ctr"/>
          <a:lstStyle/>
          <a:p>
            <a:r>
              <a:rPr lang="en-US" altLang="zh-CN" sz="4400" smtClean="0">
                <a:solidFill>
                  <a:srgbClr val="FF0000"/>
                </a:solidFill>
                <a:latin typeface="Times New Roman" panose="02020603050405020304" pitchFamily="18" charset="0"/>
                <a:ea typeface="黑体" pitchFamily="49" charset="-122"/>
                <a:cs typeface="Times New Roman" panose="02020603050405020304" pitchFamily="18" charset="0"/>
              </a:rPr>
              <a:t>n</a:t>
            </a:r>
            <a:r>
              <a:rPr lang="zh-CN" altLang="en-US" sz="4400" smtClean="0">
                <a:solidFill>
                  <a:srgbClr val="FF0000"/>
                </a:solidFill>
                <a:latin typeface="Times New Roman" panose="02020603050405020304" pitchFamily="18" charset="0"/>
                <a:ea typeface="黑体" pitchFamily="49" charset="-122"/>
                <a:cs typeface="Times New Roman" panose="02020603050405020304" pitchFamily="18" charset="0"/>
              </a:rPr>
              <a:t>个数组成最大整数问题</a:t>
            </a:r>
            <a:endParaRPr lang="zh-CN" altLang="en-US" sz="4400" dirty="0">
              <a:solidFill>
                <a:srgbClr val="FF0000"/>
              </a:solidFill>
              <a:latin typeface="Times New Roman" panose="02020603050405020304" pitchFamily="18" charset="0"/>
              <a:ea typeface="黑体"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094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548680"/>
            <a:ext cx="9143999" cy="247527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marL="0" indent="0" algn="ctr" rtl="0" eaLnBrk="0" fontAlgn="base" hangingPunct="0">
              <a:spcBef>
                <a:spcPct val="20000"/>
              </a:spcBef>
              <a:spcAft>
                <a:spcPct val="0"/>
              </a:spcAft>
              <a:buClr>
                <a:schemeClr val="accent2"/>
              </a:buClr>
              <a:buSzPct val="75000"/>
              <a:buFont typeface="Monotype Sort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lnSpc>
                <a:spcPct val="100000"/>
              </a:lnSpc>
            </a:pPr>
            <a:r>
              <a:rPr lang="en-US" altLang="zh-CN" sz="2800" smtClean="0">
                <a:latin typeface="Times New Roman" pitchFamily="18" charset="0"/>
                <a:ea typeface="楷体_GB2312" pitchFamily="49" charset="-122"/>
                <a:cs typeface="Times New Roman" pitchFamily="18" charset="0"/>
              </a:rPr>
              <a:t>【</a:t>
            </a:r>
            <a:r>
              <a:rPr lang="zh-CN" altLang="en-US" sz="2800" smtClean="0">
                <a:latin typeface="Times New Roman" pitchFamily="18" charset="0"/>
                <a:ea typeface="楷体_GB2312" pitchFamily="49" charset="-122"/>
                <a:cs typeface="Times New Roman" pitchFamily="18" charset="0"/>
              </a:rPr>
              <a:t>分析</a:t>
            </a:r>
            <a:r>
              <a:rPr lang="en-US" altLang="zh-CN" sz="2800" smtClean="0">
                <a:latin typeface="Times New Roman" pitchFamily="18" charset="0"/>
                <a:ea typeface="楷体_GB2312" pitchFamily="49" charset="-122"/>
                <a:cs typeface="Times New Roman" pitchFamily="18" charset="0"/>
              </a:rPr>
              <a:t>】</a:t>
            </a:r>
            <a:r>
              <a:rPr lang="zh-CN" altLang="en-US" sz="2800" smtClean="0">
                <a:latin typeface="Times New Roman" pitchFamily="18" charset="0"/>
                <a:ea typeface="楷体_GB2312" pitchFamily="49" charset="-122"/>
                <a:cs typeface="Times New Roman" pitchFamily="18" charset="0"/>
              </a:rPr>
              <a:t> </a:t>
            </a:r>
            <a:endParaRPr lang="en-US" altLang="zh-CN" sz="2800" smtClean="0">
              <a:latin typeface="Times New Roman" pitchFamily="18" charset="0"/>
              <a:ea typeface="楷体_GB2312" pitchFamily="49" charset="-122"/>
              <a:cs typeface="Times New Roman" pitchFamily="18" charset="0"/>
            </a:endParaRPr>
          </a:p>
          <a:p>
            <a:pPr indent="720725" algn="just">
              <a:lnSpc>
                <a:spcPct val="100000"/>
              </a:lnSpc>
            </a:pPr>
            <a:r>
              <a:rPr lang="zh-CN" altLang="en-US" sz="2800" smtClean="0">
                <a:latin typeface="Times New Roman" pitchFamily="18" charset="0"/>
                <a:ea typeface="楷体_GB2312" pitchFamily="49" charset="-122"/>
                <a:cs typeface="Times New Roman" pitchFamily="18" charset="0"/>
              </a:rPr>
              <a:t>显然，将</a:t>
            </a:r>
            <a:r>
              <a:rPr lang="en-US" altLang="zh-CN" sz="2800" smtClean="0">
                <a:latin typeface="Times New Roman" pitchFamily="18" charset="0"/>
                <a:ea typeface="楷体_GB2312" pitchFamily="49" charset="-122"/>
                <a:cs typeface="Times New Roman" pitchFamily="18" charset="0"/>
              </a:rPr>
              <a:t>n</a:t>
            </a:r>
            <a:r>
              <a:rPr lang="zh-CN" altLang="en-US" sz="2800" smtClean="0">
                <a:latin typeface="Times New Roman" pitchFamily="18" charset="0"/>
                <a:ea typeface="楷体_GB2312" pitchFamily="49" charset="-122"/>
                <a:cs typeface="Times New Roman" pitchFamily="18" charset="0"/>
              </a:rPr>
              <a:t>个整数中第一位最大的那个数排在前面，得到的新数最大，若第一位数相同，则比较第二位数，</a:t>
            </a:r>
            <a:r>
              <a:rPr lang="en-US" altLang="zh-CN" sz="2800" smtClean="0">
                <a:latin typeface="Times New Roman" pitchFamily="18" charset="0"/>
                <a:ea typeface="楷体_GB2312" pitchFamily="49" charset="-122"/>
                <a:cs typeface="Times New Roman" pitchFamily="18" charset="0"/>
              </a:rPr>
              <a:t>…</a:t>
            </a:r>
            <a:r>
              <a:rPr lang="zh-CN" altLang="en-US" sz="2800" smtClean="0">
                <a:latin typeface="Times New Roman" pitchFamily="18" charset="0"/>
                <a:ea typeface="楷体_GB2312" pitchFamily="49" charset="-122"/>
                <a:cs typeface="Times New Roman" pitchFamily="18" charset="0"/>
              </a:rPr>
              <a:t>。以此类推，可以确定第二个数、第三个数、</a:t>
            </a:r>
            <a:r>
              <a:rPr lang="en-US" altLang="zh-CN" sz="2800" smtClean="0">
                <a:latin typeface="Times New Roman" pitchFamily="18" charset="0"/>
                <a:ea typeface="楷体_GB2312" pitchFamily="49" charset="-122"/>
                <a:cs typeface="Times New Roman" pitchFamily="18" charset="0"/>
              </a:rPr>
              <a:t>…</a:t>
            </a:r>
            <a:r>
              <a:rPr lang="zh-CN" altLang="en-US" sz="2800" smtClean="0">
                <a:latin typeface="Times New Roman" pitchFamily="18" charset="0"/>
                <a:ea typeface="楷体_GB2312" pitchFamily="49" charset="-122"/>
                <a:cs typeface="Times New Roman" pitchFamily="18" charset="0"/>
              </a:rPr>
              <a:t>。例如，三个数</a:t>
            </a:r>
            <a:r>
              <a:rPr lang="en-US" altLang="zh-CN" sz="2800" smtClean="0">
                <a:latin typeface="Times New Roman" pitchFamily="18" charset="0"/>
                <a:ea typeface="楷体_GB2312" pitchFamily="49" charset="-122"/>
                <a:cs typeface="Times New Roman" pitchFamily="18" charset="0"/>
              </a:rPr>
              <a:t>123</a:t>
            </a:r>
            <a:r>
              <a:rPr lang="zh-CN" altLang="en-US" sz="2800" smtClean="0">
                <a:latin typeface="Times New Roman" pitchFamily="18" charset="0"/>
                <a:ea typeface="楷体_GB2312" pitchFamily="49" charset="-122"/>
                <a:cs typeface="Times New Roman" pitchFamily="18" charset="0"/>
              </a:rPr>
              <a:t>、</a:t>
            </a:r>
            <a:r>
              <a:rPr lang="en-US" altLang="zh-CN" sz="2800" smtClean="0">
                <a:latin typeface="Times New Roman" pitchFamily="18" charset="0"/>
                <a:ea typeface="楷体_GB2312" pitchFamily="49" charset="-122"/>
                <a:cs typeface="Times New Roman" pitchFamily="18" charset="0"/>
              </a:rPr>
              <a:t>213</a:t>
            </a:r>
            <a:r>
              <a:rPr lang="zh-CN" altLang="en-US" sz="2800" smtClean="0">
                <a:latin typeface="Times New Roman" pitchFamily="18" charset="0"/>
                <a:ea typeface="楷体_GB2312" pitchFamily="49" charset="-122"/>
                <a:cs typeface="Times New Roman" pitchFamily="18" charset="0"/>
              </a:rPr>
              <a:t>、</a:t>
            </a:r>
            <a:r>
              <a:rPr lang="en-US" altLang="zh-CN" sz="2800" smtClean="0">
                <a:latin typeface="Times New Roman" pitchFamily="18" charset="0"/>
                <a:ea typeface="楷体_GB2312" pitchFamily="49" charset="-122"/>
                <a:cs typeface="Times New Roman" pitchFamily="18" charset="0"/>
              </a:rPr>
              <a:t>32</a:t>
            </a:r>
            <a:r>
              <a:rPr lang="zh-CN" altLang="en-US" sz="2800" smtClean="0">
                <a:latin typeface="Times New Roman" pitchFamily="18" charset="0"/>
                <a:ea typeface="楷体_GB2312" pitchFamily="49" charset="-122"/>
                <a:cs typeface="Times New Roman" pitchFamily="18" charset="0"/>
              </a:rPr>
              <a:t>，</a:t>
            </a:r>
            <a:r>
              <a:rPr lang="en-US" altLang="zh-CN" sz="2800" smtClean="0">
                <a:latin typeface="Times New Roman" pitchFamily="18" charset="0"/>
                <a:ea typeface="楷体_GB2312" pitchFamily="49" charset="-122"/>
                <a:cs typeface="Times New Roman" pitchFamily="18" charset="0"/>
              </a:rPr>
              <a:t>32213123</a:t>
            </a:r>
            <a:r>
              <a:rPr lang="zh-CN" altLang="en-US" sz="2800" smtClean="0">
                <a:latin typeface="Times New Roman" pitchFamily="18" charset="0"/>
                <a:ea typeface="楷体_GB2312" pitchFamily="49" charset="-122"/>
                <a:cs typeface="Times New Roman" pitchFamily="18" charset="0"/>
              </a:rPr>
              <a:t>是所有可能的拼接数中最大的。</a:t>
            </a:r>
            <a:endParaRPr lang="en-US" altLang="zh-CN" sz="2800" smtClean="0">
              <a:latin typeface="Times New Roman" pitchFamily="18" charset="0"/>
              <a:ea typeface="楷体_GB2312" pitchFamily="49" charset="-122"/>
              <a:cs typeface="Times New Roman" pitchFamily="18" charset="0"/>
            </a:endParaRPr>
          </a:p>
        </p:txBody>
      </p:sp>
      <p:sp>
        <p:nvSpPr>
          <p:cNvPr id="4" name="Rectangle 3"/>
          <p:cNvSpPr txBox="1">
            <a:spLocks noChangeArrowheads="1"/>
          </p:cNvSpPr>
          <p:nvPr/>
        </p:nvSpPr>
        <p:spPr bwMode="auto">
          <a:xfrm>
            <a:off x="0" y="3474005"/>
            <a:ext cx="9143999" cy="193521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marL="0" indent="0" algn="ctr" rtl="0" eaLnBrk="0" fontAlgn="base" hangingPunct="0">
              <a:spcBef>
                <a:spcPct val="20000"/>
              </a:spcBef>
              <a:spcAft>
                <a:spcPct val="0"/>
              </a:spcAft>
              <a:buClr>
                <a:schemeClr val="accent2"/>
              </a:buClr>
              <a:buSzPct val="75000"/>
              <a:buFont typeface="Monotype Sort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lnSpc>
                <a:spcPct val="100000"/>
              </a:lnSpc>
            </a:pPr>
            <a:r>
              <a:rPr lang="en-US" altLang="zh-CN" sz="2800" smtClean="0">
                <a:latin typeface="Times New Roman" pitchFamily="18" charset="0"/>
                <a:ea typeface="楷体_GB2312" pitchFamily="49" charset="-122"/>
                <a:cs typeface="Times New Roman" pitchFamily="18" charset="0"/>
              </a:rPr>
              <a:t>【</a:t>
            </a:r>
            <a:r>
              <a:rPr lang="zh-CN" altLang="en-US" sz="2800">
                <a:latin typeface="Times New Roman" pitchFamily="18" charset="0"/>
                <a:ea typeface="楷体_GB2312" pitchFamily="49" charset="-122"/>
                <a:cs typeface="Times New Roman" pitchFamily="18" charset="0"/>
              </a:rPr>
              <a:t>贪心选择</a:t>
            </a:r>
            <a:r>
              <a:rPr lang="en-US" altLang="zh-CN" sz="2800" smtClean="0">
                <a:latin typeface="Times New Roman" pitchFamily="18" charset="0"/>
                <a:ea typeface="楷体_GB2312" pitchFamily="49" charset="-122"/>
                <a:cs typeface="Times New Roman" pitchFamily="18" charset="0"/>
              </a:rPr>
              <a:t>】</a:t>
            </a:r>
            <a:r>
              <a:rPr lang="zh-CN" altLang="en-US" sz="2800" smtClean="0">
                <a:latin typeface="Times New Roman" pitchFamily="18" charset="0"/>
                <a:ea typeface="楷体_GB2312" pitchFamily="49" charset="-122"/>
                <a:cs typeface="Times New Roman" pitchFamily="18" charset="0"/>
              </a:rPr>
              <a:t> </a:t>
            </a:r>
            <a:endParaRPr lang="en-US" altLang="zh-CN" sz="2800" smtClean="0">
              <a:latin typeface="Times New Roman" pitchFamily="18" charset="0"/>
              <a:ea typeface="楷体_GB2312" pitchFamily="49" charset="-122"/>
              <a:cs typeface="Times New Roman" pitchFamily="18" charset="0"/>
            </a:endParaRPr>
          </a:p>
          <a:p>
            <a:pPr indent="720725" algn="just">
              <a:lnSpc>
                <a:spcPct val="100000"/>
              </a:lnSpc>
            </a:pPr>
            <a:r>
              <a:rPr lang="zh-CN" altLang="en-US" sz="2800" smtClean="0">
                <a:latin typeface="Times New Roman" pitchFamily="18" charset="0"/>
                <a:ea typeface="楷体_GB2312" pitchFamily="49" charset="-122"/>
                <a:cs typeface="Times New Roman" pitchFamily="18" charset="0"/>
              </a:rPr>
              <a:t>以按位进行比较、优先取大者作为贪心选择策略。这可以通过整数对应的字符串的比较（而不是整数本身的比较）来得到。</a:t>
            </a:r>
            <a:endParaRPr lang="en-US" altLang="zh-CN" sz="2800" smtClean="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15689" y="2888940"/>
            <a:ext cx="9144000" cy="1815882"/>
          </a:xfrm>
          <a:prstGeom prst="rect">
            <a:avLst/>
          </a:prstGeom>
          <a:solidFill>
            <a:srgbClr val="00CC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00000"/>
              </a:lnSpc>
            </a:pPr>
            <a:r>
              <a:rPr kumimoji="1" lang="en-US" altLang="zh-CN" sz="2800">
                <a:latin typeface="Times New Roman" pitchFamily="18" charset="0"/>
              </a:rPr>
              <a:t>def  getMax(A):</a:t>
            </a:r>
          </a:p>
          <a:p>
            <a:pPr>
              <a:lnSpc>
                <a:spcPct val="100000"/>
              </a:lnSpc>
            </a:pPr>
            <a:r>
              <a:rPr kumimoji="1" lang="en-US" altLang="zh-CN" sz="2800">
                <a:latin typeface="Times New Roman" pitchFamily="18" charset="0"/>
              </a:rPr>
              <a:t>    S = [str(a) for a in A]   </a:t>
            </a:r>
            <a:r>
              <a:rPr kumimoji="1" lang="en-US" altLang="zh-CN" sz="2800" smtClean="0">
                <a:latin typeface="Times New Roman" pitchFamily="18" charset="0"/>
              </a:rPr>
              <a:t>    # </a:t>
            </a:r>
            <a:r>
              <a:rPr kumimoji="1" lang="zh-CN" altLang="en-US" sz="2800">
                <a:latin typeface="Times New Roman" pitchFamily="18" charset="0"/>
              </a:rPr>
              <a:t>数字列表转换成字符串列表</a:t>
            </a:r>
          </a:p>
          <a:p>
            <a:pPr>
              <a:lnSpc>
                <a:spcPct val="100000"/>
              </a:lnSpc>
            </a:pPr>
            <a:r>
              <a:rPr kumimoji="1" lang="zh-CN" altLang="en-US" sz="2800">
                <a:latin typeface="Times New Roman" pitchFamily="18" charset="0"/>
              </a:rPr>
              <a:t>    </a:t>
            </a:r>
            <a:r>
              <a:rPr kumimoji="1" lang="en-US" altLang="zh-CN" sz="2800">
                <a:latin typeface="Times New Roman" pitchFamily="18" charset="0"/>
              </a:rPr>
              <a:t>S.sort(reverse = True</a:t>
            </a:r>
            <a:r>
              <a:rPr kumimoji="1" lang="en-US" altLang="zh-CN" sz="2800" smtClean="0">
                <a:latin typeface="Times New Roman" pitchFamily="18" charset="0"/>
              </a:rPr>
              <a:t>)      </a:t>
            </a:r>
            <a:r>
              <a:rPr kumimoji="1" lang="en-US" altLang="zh-CN" sz="2800">
                <a:latin typeface="Times New Roman" pitchFamily="18" charset="0"/>
              </a:rPr>
              <a:t># </a:t>
            </a:r>
            <a:r>
              <a:rPr kumimoji="1" lang="zh-CN" altLang="en-US" sz="2800">
                <a:latin typeface="Times New Roman" pitchFamily="18" charset="0"/>
              </a:rPr>
              <a:t>排序</a:t>
            </a:r>
          </a:p>
          <a:p>
            <a:pPr>
              <a:lnSpc>
                <a:spcPct val="100000"/>
              </a:lnSpc>
            </a:pPr>
            <a:r>
              <a:rPr kumimoji="1" lang="zh-CN" altLang="en-US" sz="2800">
                <a:latin typeface="Times New Roman" pitchFamily="18" charset="0"/>
              </a:rPr>
              <a:t>    </a:t>
            </a:r>
            <a:r>
              <a:rPr kumimoji="1" lang="en-US" altLang="zh-CN" sz="2800">
                <a:latin typeface="Times New Roman" pitchFamily="18" charset="0"/>
              </a:rPr>
              <a:t>return  </a:t>
            </a:r>
            <a:r>
              <a:rPr kumimoji="1" lang="en-US" altLang="zh-CN" sz="2800" smtClean="0">
                <a:latin typeface="Times New Roman" pitchFamily="18" charset="0"/>
              </a:rPr>
              <a:t>int(''.</a:t>
            </a:r>
            <a:r>
              <a:rPr kumimoji="1" lang="en-US" altLang="zh-CN" sz="2800">
                <a:latin typeface="Times New Roman" pitchFamily="18" charset="0"/>
              </a:rPr>
              <a:t>join(S</a:t>
            </a:r>
            <a:r>
              <a:rPr kumimoji="1" lang="en-US" altLang="zh-CN" sz="2800" smtClean="0">
                <a:latin typeface="Times New Roman" pitchFamily="18" charset="0"/>
              </a:rPr>
              <a:t>))        </a:t>
            </a:r>
            <a:r>
              <a:rPr kumimoji="1" lang="en-US" altLang="zh-CN" sz="2800">
                <a:latin typeface="Times New Roman" pitchFamily="18" charset="0"/>
              </a:rPr>
              <a:t># </a:t>
            </a:r>
            <a:r>
              <a:rPr kumimoji="1" lang="zh-CN" altLang="en-US" sz="2800">
                <a:latin typeface="Times New Roman" pitchFamily="18" charset="0"/>
              </a:rPr>
              <a:t>将</a:t>
            </a:r>
            <a:r>
              <a:rPr kumimoji="1" lang="en-US" altLang="zh-CN" sz="2800">
                <a:latin typeface="Times New Roman" pitchFamily="18" charset="0"/>
              </a:rPr>
              <a:t>S</a:t>
            </a:r>
            <a:r>
              <a:rPr kumimoji="1" lang="zh-CN" altLang="en-US" sz="2800">
                <a:latin typeface="Times New Roman" pitchFamily="18" charset="0"/>
              </a:rPr>
              <a:t>的内容拼接并返回</a:t>
            </a:r>
            <a:endParaRPr kumimoji="1" lang="en-US" altLang="zh-CN" sz="2800" b="1" dirty="0">
              <a:latin typeface="Times New Roman" pitchFamily="18" charset="0"/>
            </a:endParaRPr>
          </a:p>
        </p:txBody>
      </p:sp>
      <p:sp>
        <p:nvSpPr>
          <p:cNvPr id="3" name="Rectangle 3"/>
          <p:cNvSpPr txBox="1">
            <a:spLocks noChangeArrowheads="1"/>
          </p:cNvSpPr>
          <p:nvPr/>
        </p:nvSpPr>
        <p:spPr bwMode="auto">
          <a:xfrm>
            <a:off x="-4340" y="593685"/>
            <a:ext cx="9143999" cy="1845204"/>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marL="0" indent="0" algn="ctr" rtl="0" eaLnBrk="0" fontAlgn="base" hangingPunct="0">
              <a:spcBef>
                <a:spcPct val="20000"/>
              </a:spcBef>
              <a:spcAft>
                <a:spcPct val="0"/>
              </a:spcAft>
              <a:buClr>
                <a:schemeClr val="accent2"/>
              </a:buClr>
              <a:buSzPct val="75000"/>
              <a:buFont typeface="Monotype Sort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lnSpc>
                <a:spcPts val="3000"/>
              </a:lnSpc>
            </a:pPr>
            <a:r>
              <a:rPr lang="en-US" altLang="zh-CN" sz="2800" smtClean="0">
                <a:latin typeface="Times New Roman" pitchFamily="18" charset="0"/>
                <a:ea typeface="楷体_GB2312" pitchFamily="49" charset="-122"/>
                <a:cs typeface="Times New Roman" pitchFamily="18" charset="0"/>
              </a:rPr>
              <a:t>【</a:t>
            </a:r>
            <a:r>
              <a:rPr lang="zh-CN" altLang="en-US" sz="2800" smtClean="0">
                <a:latin typeface="Times New Roman" pitchFamily="18" charset="0"/>
                <a:ea typeface="楷体_GB2312" pitchFamily="49" charset="-122"/>
                <a:cs typeface="Times New Roman" pitchFamily="18" charset="0"/>
              </a:rPr>
              <a:t>设计思想</a:t>
            </a:r>
            <a:r>
              <a:rPr lang="en-US" altLang="zh-CN" sz="2800" smtClean="0">
                <a:latin typeface="Times New Roman" pitchFamily="18" charset="0"/>
                <a:ea typeface="楷体_GB2312" pitchFamily="49" charset="-122"/>
                <a:cs typeface="Times New Roman" pitchFamily="18" charset="0"/>
              </a:rPr>
              <a:t>】</a:t>
            </a:r>
          </a:p>
          <a:p>
            <a:pPr marL="457200" indent="-457200" algn="just">
              <a:lnSpc>
                <a:spcPts val="3000"/>
              </a:lnSpc>
              <a:buClrTx/>
              <a:buSzPct val="93000"/>
              <a:buFont typeface="Wingdings" panose="05000000000000000000" pitchFamily="2" charset="2"/>
              <a:buChar char="Ø"/>
            </a:pPr>
            <a:r>
              <a:rPr lang="zh-CN" altLang="en-US" sz="2800" smtClean="0">
                <a:latin typeface="Times New Roman" pitchFamily="18" charset="0"/>
                <a:ea typeface="楷体_GB2312" pitchFamily="49" charset="-122"/>
                <a:cs typeface="Times New Roman" pitchFamily="18" charset="0"/>
              </a:rPr>
              <a:t>将</a:t>
            </a:r>
            <a:r>
              <a:rPr lang="en-US" altLang="zh-CN" sz="2800" smtClean="0">
                <a:latin typeface="Times New Roman" pitchFamily="18" charset="0"/>
                <a:ea typeface="楷体_GB2312" pitchFamily="49" charset="-122"/>
                <a:cs typeface="Times New Roman" pitchFamily="18" charset="0"/>
              </a:rPr>
              <a:t>n</a:t>
            </a:r>
            <a:r>
              <a:rPr lang="zh-CN" altLang="en-US" sz="2800" smtClean="0">
                <a:latin typeface="Times New Roman" pitchFamily="18" charset="0"/>
                <a:ea typeface="楷体_GB2312" pitchFamily="49" charset="-122"/>
                <a:cs typeface="Times New Roman" pitchFamily="18" charset="0"/>
              </a:rPr>
              <a:t>个数字进行</a:t>
            </a:r>
            <a:r>
              <a:rPr lang="zh-CN" altLang="en-US" sz="2800">
                <a:latin typeface="Times New Roman" pitchFamily="18" charset="0"/>
                <a:ea typeface="楷体_GB2312" pitchFamily="49" charset="-122"/>
                <a:cs typeface="Times New Roman" pitchFamily="18" charset="0"/>
              </a:rPr>
              <a:t>（从大到小）</a:t>
            </a:r>
            <a:r>
              <a:rPr lang="zh-CN" altLang="en-US" sz="2800" smtClean="0">
                <a:latin typeface="Times New Roman" pitchFamily="18" charset="0"/>
                <a:ea typeface="楷体_GB2312" pitchFamily="49" charset="-122"/>
                <a:cs typeface="Times New Roman" pitchFamily="18" charset="0"/>
              </a:rPr>
              <a:t>排序，排序的依据是数字对应的字符串的比较结果。</a:t>
            </a:r>
            <a:endParaRPr lang="en-US" altLang="zh-CN" sz="2800" smtClean="0">
              <a:latin typeface="Times New Roman" pitchFamily="18" charset="0"/>
              <a:ea typeface="楷体_GB2312" pitchFamily="49" charset="-122"/>
              <a:cs typeface="Times New Roman" pitchFamily="18" charset="0"/>
            </a:endParaRPr>
          </a:p>
          <a:p>
            <a:pPr marL="457200" indent="-457200" algn="just">
              <a:lnSpc>
                <a:spcPts val="3000"/>
              </a:lnSpc>
              <a:buClrTx/>
              <a:buSzPct val="93000"/>
              <a:buFont typeface="Wingdings" panose="05000000000000000000" pitchFamily="2" charset="2"/>
              <a:buChar char="Ø"/>
            </a:pPr>
            <a:r>
              <a:rPr lang="zh-CN" altLang="en-US" sz="2800" smtClean="0">
                <a:latin typeface="Times New Roman" pitchFamily="18" charset="0"/>
                <a:ea typeface="楷体_GB2312" pitchFamily="49" charset="-122"/>
                <a:cs typeface="Times New Roman" pitchFamily="18" charset="0"/>
              </a:rPr>
              <a:t>然后再按序</a:t>
            </a:r>
            <a:r>
              <a:rPr lang="zh-CN" altLang="en-US" sz="2800">
                <a:latin typeface="Times New Roman" pitchFamily="18" charset="0"/>
                <a:ea typeface="楷体_GB2312" pitchFamily="49" charset="-122"/>
                <a:cs typeface="Times New Roman" pitchFamily="18" charset="0"/>
              </a:rPr>
              <a:t>将整数拼接起来</a:t>
            </a:r>
            <a:r>
              <a:rPr lang="zh-CN" altLang="en-US" sz="2800" smtClean="0">
                <a:latin typeface="Times New Roman" pitchFamily="18" charset="0"/>
                <a:ea typeface="楷体_GB2312" pitchFamily="49" charset="-122"/>
                <a:cs typeface="Times New Roman" pitchFamily="18" charset="0"/>
              </a:rPr>
              <a:t>。</a:t>
            </a:r>
            <a:endParaRPr lang="en-US" altLang="zh-CN" sz="2800">
              <a:latin typeface="Times New Roman" pitchFamily="18" charset="0"/>
              <a:ea typeface="楷体_GB2312" pitchFamily="49" charset="-122"/>
              <a:cs typeface="Times New Roman" pitchFamily="18" charset="0"/>
            </a:endParaRPr>
          </a:p>
        </p:txBody>
      </p:sp>
      <p:sp>
        <p:nvSpPr>
          <p:cNvPr id="4" name="Rectangle 3"/>
          <p:cNvSpPr txBox="1">
            <a:spLocks noChangeArrowheads="1"/>
          </p:cNvSpPr>
          <p:nvPr/>
        </p:nvSpPr>
        <p:spPr bwMode="auto">
          <a:xfrm>
            <a:off x="386535" y="4959170"/>
            <a:ext cx="6552220" cy="72008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marL="0" indent="0" algn="ctr" rtl="0" eaLnBrk="0" fontAlgn="base" hangingPunct="0">
              <a:spcBef>
                <a:spcPct val="20000"/>
              </a:spcBef>
              <a:spcAft>
                <a:spcPct val="0"/>
              </a:spcAft>
              <a:buClr>
                <a:schemeClr val="accent2"/>
              </a:buClr>
              <a:buSzPct val="75000"/>
              <a:buFont typeface="Monotype Sorts" pitchFamily="2" charset="2"/>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lnSpc>
                <a:spcPts val="3000"/>
              </a:lnSpc>
            </a:pPr>
            <a:r>
              <a:rPr lang="zh-CN" altLang="en-US" sz="2800" smtClean="0">
                <a:latin typeface="Times New Roman" pitchFamily="18" charset="0"/>
                <a:ea typeface="楷体_GB2312" pitchFamily="49" charset="-122"/>
                <a:cs typeface="Times New Roman" pitchFamily="18" charset="0"/>
              </a:rPr>
              <a:t>时间复杂度为</a:t>
            </a:r>
            <a:r>
              <a:rPr lang="en-US" altLang="zh-CN" sz="2800" smtClean="0">
                <a:latin typeface="Times New Roman" pitchFamily="18" charset="0"/>
                <a:ea typeface="楷体_GB2312" pitchFamily="49" charset="-122"/>
                <a:cs typeface="Times New Roman" pitchFamily="18" charset="0"/>
              </a:rPr>
              <a:t>O(n)</a:t>
            </a:r>
            <a:r>
              <a:rPr lang="zh-CN" altLang="en-US" sz="2800" smtClean="0">
                <a:latin typeface="Times New Roman" pitchFamily="18" charset="0"/>
                <a:ea typeface="楷体_GB2312" pitchFamily="49" charset="-122"/>
                <a:cs typeface="Times New Roman" pitchFamily="18" charset="0"/>
              </a:rPr>
              <a:t>（</a:t>
            </a:r>
            <a:r>
              <a:rPr lang="en-US" altLang="zh-CN" sz="2800" smtClean="0">
                <a:latin typeface="Times New Roman" pitchFamily="18" charset="0"/>
                <a:ea typeface="楷体_GB2312" pitchFamily="49" charset="-122"/>
                <a:cs typeface="Times New Roman" pitchFamily="18" charset="0"/>
              </a:rPr>
              <a:t>n</a:t>
            </a:r>
            <a:r>
              <a:rPr lang="zh-CN" altLang="en-US" sz="2800" smtClean="0">
                <a:latin typeface="Times New Roman" pitchFamily="18" charset="0"/>
                <a:ea typeface="楷体_GB2312" pitchFamily="49" charset="-122"/>
                <a:cs typeface="Times New Roman" pitchFamily="18" charset="0"/>
              </a:rPr>
              <a:t>是</a:t>
            </a:r>
            <a:r>
              <a:rPr lang="en-US" altLang="zh-CN" sz="2800" smtClean="0">
                <a:latin typeface="Times New Roman" pitchFamily="18" charset="0"/>
                <a:ea typeface="楷体_GB2312" pitchFamily="49" charset="-122"/>
                <a:cs typeface="Times New Roman" pitchFamily="18" charset="0"/>
              </a:rPr>
              <a:t>A</a:t>
            </a:r>
            <a:r>
              <a:rPr lang="zh-CN" altLang="en-US" sz="2800" smtClean="0">
                <a:latin typeface="Times New Roman" pitchFamily="18" charset="0"/>
                <a:ea typeface="楷体_GB2312" pitchFamily="49" charset="-122"/>
                <a:cs typeface="Times New Roman" pitchFamily="18" charset="0"/>
              </a:rPr>
              <a:t>的长度）。</a:t>
            </a:r>
            <a:endParaRPr lang="en-US" altLang="zh-CN" sz="280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val="3663889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61510" y="638690"/>
            <a:ext cx="8820979" cy="4590510"/>
          </a:xfrm>
          <a:prstGeom prst="rect">
            <a:avLst/>
          </a:prstGeom>
          <a:noFill/>
          <a:ln w="9525">
            <a:noFill/>
            <a:miter lim="800000"/>
            <a:headEnd/>
            <a:tailEnd/>
          </a:ln>
          <a:effectLst/>
        </p:spPr>
        <p:txBody>
          <a:bodyPr/>
          <a:lstStyle/>
          <a:p>
            <a:pPr marL="457200" indent="-457200" eaLnBrk="1" hangingPunct="1">
              <a:lnSpc>
                <a:spcPct val="100000"/>
              </a:lnSpc>
              <a:spcBef>
                <a:spcPct val="50000"/>
              </a:spcBef>
              <a:buSzPct val="90000"/>
              <a:buFont typeface="Wingdings" panose="05000000000000000000" pitchFamily="2" charset="2"/>
              <a:buChar char="Ø"/>
            </a:pPr>
            <a:r>
              <a:rPr lang="zh-CN" altLang="en-US" sz="2800" dirty="0">
                <a:latin typeface="+mn-ea"/>
                <a:ea typeface="+mn-ea"/>
              </a:rPr>
              <a:t>顾名思义，贪心</a:t>
            </a:r>
            <a:r>
              <a:rPr lang="zh-CN" altLang="en-US" sz="2800">
                <a:latin typeface="+mn-ea"/>
                <a:ea typeface="+mn-ea"/>
              </a:rPr>
              <a:t>算法</a:t>
            </a:r>
            <a:r>
              <a:rPr lang="zh-CN" altLang="en-US" sz="2800" smtClean="0">
                <a:latin typeface="+mn-ea"/>
                <a:ea typeface="+mn-ea"/>
              </a:rPr>
              <a:t>总是做出在</a:t>
            </a:r>
            <a:r>
              <a:rPr lang="zh-CN" altLang="en-US" sz="2800" dirty="0">
                <a:latin typeface="+mn-ea"/>
                <a:ea typeface="+mn-ea"/>
              </a:rPr>
              <a:t>当前看来最好的选择。也就是说贪心算法并不从整体最优考虑，它所作出的选择只是在某种意义上的</a:t>
            </a:r>
            <a:r>
              <a:rPr lang="zh-CN" altLang="en-US" sz="2800" dirty="0">
                <a:solidFill>
                  <a:srgbClr val="FF0000"/>
                </a:solidFill>
                <a:latin typeface="+mn-ea"/>
                <a:ea typeface="+mn-ea"/>
              </a:rPr>
              <a:t>局部最优</a:t>
            </a:r>
            <a:r>
              <a:rPr lang="zh-CN" altLang="en-US" sz="2800" dirty="0">
                <a:latin typeface="+mn-ea"/>
                <a:ea typeface="+mn-ea"/>
              </a:rPr>
              <a:t>选择。</a:t>
            </a:r>
          </a:p>
          <a:p>
            <a:pPr marL="457200" indent="-457200" eaLnBrk="1" hangingPunct="1">
              <a:lnSpc>
                <a:spcPct val="100000"/>
              </a:lnSpc>
              <a:spcBef>
                <a:spcPct val="50000"/>
              </a:spcBef>
              <a:buSzPct val="90000"/>
              <a:buFont typeface="Wingdings" panose="05000000000000000000" pitchFamily="2" charset="2"/>
              <a:buChar char="Ø"/>
            </a:pPr>
            <a:r>
              <a:rPr lang="zh-CN" altLang="en-US" sz="2800" dirty="0">
                <a:latin typeface="+mn-ea"/>
                <a:ea typeface="+mn-ea"/>
              </a:rPr>
              <a:t>当然，希望贪心算法得到的最终结果也是整体最优</a:t>
            </a:r>
            <a:r>
              <a:rPr lang="zh-CN" altLang="en-US" sz="2800">
                <a:latin typeface="+mn-ea"/>
                <a:ea typeface="+mn-ea"/>
              </a:rPr>
              <a:t>的。贪心</a:t>
            </a:r>
            <a:r>
              <a:rPr lang="zh-CN" altLang="en-US" sz="2800" smtClean="0">
                <a:latin typeface="+mn-ea"/>
                <a:ea typeface="+mn-ea"/>
              </a:rPr>
              <a:t>算法对</a:t>
            </a:r>
            <a:r>
              <a:rPr lang="zh-CN" altLang="en-US" sz="2800">
                <a:latin typeface="+mn-ea"/>
                <a:ea typeface="+mn-ea"/>
              </a:rPr>
              <a:t>许多</a:t>
            </a:r>
            <a:r>
              <a:rPr lang="zh-CN" altLang="en-US" sz="2800" smtClean="0">
                <a:latin typeface="+mn-ea"/>
                <a:ea typeface="+mn-ea"/>
              </a:rPr>
              <a:t>问题能</a:t>
            </a:r>
            <a:r>
              <a:rPr lang="zh-CN" altLang="en-US" sz="2800" dirty="0">
                <a:latin typeface="+mn-ea"/>
                <a:ea typeface="+mn-ea"/>
              </a:rPr>
              <a:t>产生</a:t>
            </a:r>
            <a:r>
              <a:rPr lang="zh-CN" altLang="en-US" sz="2800">
                <a:latin typeface="+mn-ea"/>
                <a:ea typeface="+mn-ea"/>
              </a:rPr>
              <a:t>整体</a:t>
            </a:r>
            <a:r>
              <a:rPr lang="zh-CN" altLang="en-US" sz="2800" smtClean="0">
                <a:latin typeface="+mn-ea"/>
                <a:ea typeface="+mn-ea"/>
              </a:rPr>
              <a:t>最优解，如</a:t>
            </a:r>
            <a:r>
              <a:rPr lang="zh-CN" altLang="en-US" sz="2800" dirty="0">
                <a:latin typeface="+mn-ea"/>
                <a:ea typeface="+mn-ea"/>
              </a:rPr>
              <a:t>单源最短路经问题，最小生成树问题等。</a:t>
            </a:r>
          </a:p>
          <a:p>
            <a:pPr marL="457200" indent="-457200" eaLnBrk="1" hangingPunct="1">
              <a:lnSpc>
                <a:spcPct val="100000"/>
              </a:lnSpc>
              <a:spcBef>
                <a:spcPct val="50000"/>
              </a:spcBef>
              <a:buSzPct val="90000"/>
              <a:buFont typeface="Wingdings" panose="05000000000000000000" pitchFamily="2" charset="2"/>
              <a:buChar char="Ø"/>
            </a:pPr>
            <a:r>
              <a:rPr lang="zh-CN" altLang="en-US" sz="2800">
                <a:latin typeface="+mn-ea"/>
                <a:ea typeface="+mn-ea"/>
              </a:rPr>
              <a:t>虽然贪心算法不能对所有问题都得到整体</a:t>
            </a:r>
            <a:r>
              <a:rPr lang="zh-CN" altLang="en-US" sz="2800" smtClean="0">
                <a:latin typeface="+mn-ea"/>
                <a:ea typeface="+mn-ea"/>
              </a:rPr>
              <a:t>最优解，但在许多情况</a:t>
            </a:r>
            <a:r>
              <a:rPr lang="zh-CN" altLang="en-US" sz="2800">
                <a:latin typeface="+mn-ea"/>
                <a:ea typeface="+mn-ea"/>
              </a:rPr>
              <a:t>下</a:t>
            </a:r>
            <a:r>
              <a:rPr lang="zh-CN" altLang="en-US" sz="2800" smtClean="0">
                <a:latin typeface="+mn-ea"/>
                <a:ea typeface="+mn-ea"/>
              </a:rPr>
              <a:t>，贪心算法的最终结果也是</a:t>
            </a:r>
            <a:r>
              <a:rPr lang="zh-CN" altLang="en-US" sz="2800" dirty="0">
                <a:latin typeface="+mn-ea"/>
                <a:ea typeface="+mn-ea"/>
              </a:rPr>
              <a:t>最优解的很好近似。</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638175"/>
            <a:ext cx="9144000" cy="2880835"/>
          </a:xfrm>
          <a:prstGeom prst="rect">
            <a:avLst/>
          </a:prstGeom>
          <a:noFill/>
          <a:ln w="9525">
            <a:noFill/>
            <a:miter lim="800000"/>
            <a:headEnd/>
            <a:tailEnd/>
          </a:ln>
          <a:effectLst/>
        </p:spPr>
        <p:txBody>
          <a:bodyPr/>
          <a:lstStyle/>
          <a:p>
            <a:pPr marL="457200" indent="-457200" algn="just" eaLnBrk="1" hangingPunct="1">
              <a:lnSpc>
                <a:spcPct val="100000"/>
              </a:lnSpc>
              <a:spcBef>
                <a:spcPct val="20000"/>
              </a:spcBef>
              <a:buSzPct val="90000"/>
              <a:buFont typeface="Wingdings" panose="05000000000000000000" pitchFamily="2" charset="2"/>
              <a:buChar char="Ø"/>
            </a:pPr>
            <a:r>
              <a:rPr lang="zh-CN" altLang="en-US" sz="2800" dirty="0">
                <a:latin typeface="Times New Roman" pitchFamily="18" charset="0"/>
              </a:rPr>
              <a:t>对于一个具体的问题，怎么知道是否可用贪心算法解此问题，以及能否得到问题的最优解呢</a:t>
            </a:r>
            <a:r>
              <a:rPr lang="en-US" altLang="zh-CN" sz="2800" dirty="0">
                <a:latin typeface="Times New Roman" pitchFamily="18" charset="0"/>
              </a:rPr>
              <a:t>?</a:t>
            </a:r>
            <a:r>
              <a:rPr lang="zh-CN" altLang="en-US" sz="2800" dirty="0">
                <a:latin typeface="Times New Roman" pitchFamily="18" charset="0"/>
              </a:rPr>
              <a:t>这个问题很难给予肯定的回答。</a:t>
            </a:r>
          </a:p>
          <a:p>
            <a:pPr marL="457200" indent="-457200" algn="just" eaLnBrk="1" hangingPunct="1">
              <a:lnSpc>
                <a:spcPct val="100000"/>
              </a:lnSpc>
              <a:spcBef>
                <a:spcPct val="20000"/>
              </a:spcBef>
              <a:buSzPct val="90000"/>
              <a:buFont typeface="Wingdings" panose="05000000000000000000" pitchFamily="2" charset="2"/>
              <a:buChar char="Ø"/>
            </a:pPr>
            <a:r>
              <a:rPr lang="zh-CN" altLang="en-US" sz="2800" dirty="0">
                <a:latin typeface="Times New Roman" pitchFamily="18" charset="0"/>
              </a:rPr>
              <a:t>但是，从许多可以用贪心算法求解的问题中看到这类问题一般具有</a:t>
            </a:r>
            <a:r>
              <a:rPr lang="en-US" altLang="zh-CN" sz="2800" dirty="0">
                <a:latin typeface="Times New Roman" pitchFamily="18" charset="0"/>
              </a:rPr>
              <a:t>2</a:t>
            </a:r>
            <a:r>
              <a:rPr lang="zh-CN" altLang="en-US" sz="2800" dirty="0">
                <a:latin typeface="Times New Roman" pitchFamily="18" charset="0"/>
              </a:rPr>
              <a:t>个重要的性质：</a:t>
            </a:r>
            <a:r>
              <a:rPr lang="zh-CN" altLang="en-US" sz="2800" dirty="0">
                <a:solidFill>
                  <a:srgbClr val="FF0000"/>
                </a:solidFill>
                <a:latin typeface="黑体" pitchFamily="49" charset="-122"/>
                <a:ea typeface="黑体" pitchFamily="49" charset="-122"/>
              </a:rPr>
              <a:t>贪心选择性质</a:t>
            </a:r>
            <a:r>
              <a:rPr lang="zh-CN" altLang="en-US" sz="2800" dirty="0">
                <a:latin typeface="Times New Roman" pitchFamily="18" charset="0"/>
              </a:rPr>
              <a:t>和</a:t>
            </a:r>
            <a:r>
              <a:rPr lang="zh-CN" altLang="en-US" sz="2800" dirty="0">
                <a:solidFill>
                  <a:srgbClr val="FF0000"/>
                </a:solidFill>
                <a:latin typeface="黑体" pitchFamily="49" charset="-122"/>
                <a:ea typeface="黑体" pitchFamily="49" charset="-122"/>
              </a:rPr>
              <a:t>最优子结构性质</a:t>
            </a:r>
            <a:r>
              <a:rPr lang="zh-CN" altLang="en-US" sz="2800" dirty="0">
                <a:latin typeface="Times New Roman" pitchFamily="18" charset="0"/>
              </a:rPr>
              <a:t>。</a:t>
            </a:r>
            <a:r>
              <a:rPr lang="zh-CN" altLang="en-US" sz="2800" dirty="0">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61510" y="1042988"/>
            <a:ext cx="8820980" cy="5219700"/>
          </a:xfrm>
          <a:prstGeom prst="rect">
            <a:avLst/>
          </a:prstGeom>
          <a:noFill/>
          <a:ln w="9525">
            <a:noFill/>
            <a:miter lim="800000"/>
            <a:headEnd/>
            <a:tailEnd/>
          </a:ln>
          <a:effectLst/>
        </p:spPr>
        <p:txBody>
          <a:bodyPr/>
          <a:lstStyle/>
          <a:p>
            <a:pPr marL="457200" indent="-457200" eaLnBrk="1" hangingPunct="1">
              <a:lnSpc>
                <a:spcPct val="90000"/>
              </a:lnSpc>
              <a:spcBef>
                <a:spcPct val="20000"/>
              </a:spcBef>
              <a:buSzPct val="94000"/>
              <a:buFont typeface="Wingdings" panose="05000000000000000000" pitchFamily="2" charset="2"/>
              <a:buChar char="Ø"/>
            </a:pPr>
            <a:r>
              <a:rPr lang="zh-CN" altLang="en-US" sz="3000" dirty="0">
                <a:solidFill>
                  <a:srgbClr val="000000"/>
                </a:solidFill>
                <a:latin typeface="+mn-ea"/>
                <a:ea typeface="+mn-ea"/>
              </a:rPr>
              <a:t>所谓</a:t>
            </a:r>
            <a:r>
              <a:rPr lang="zh-CN" altLang="en-US" sz="3000" dirty="0">
                <a:solidFill>
                  <a:srgbClr val="FF0000"/>
                </a:solidFill>
                <a:latin typeface="+mn-ea"/>
                <a:ea typeface="+mn-ea"/>
              </a:rPr>
              <a:t>贪心选择性质</a:t>
            </a:r>
            <a:r>
              <a:rPr lang="zh-CN" altLang="en-US" sz="3000" dirty="0">
                <a:solidFill>
                  <a:srgbClr val="000000"/>
                </a:solidFill>
                <a:latin typeface="+mn-ea"/>
                <a:ea typeface="+mn-ea"/>
              </a:rPr>
              <a:t>是指所求问题的</a:t>
            </a:r>
            <a:r>
              <a:rPr lang="zh-CN" altLang="en-US" sz="3000" dirty="0">
                <a:solidFill>
                  <a:srgbClr val="FF0000"/>
                </a:solidFill>
                <a:latin typeface="+mn-ea"/>
                <a:ea typeface="+mn-ea"/>
              </a:rPr>
              <a:t>整体最优解</a:t>
            </a:r>
            <a:r>
              <a:rPr lang="zh-CN" altLang="en-US" sz="3000" dirty="0">
                <a:solidFill>
                  <a:srgbClr val="000000"/>
                </a:solidFill>
                <a:latin typeface="+mn-ea"/>
                <a:ea typeface="+mn-ea"/>
              </a:rPr>
              <a:t>可以通过一系列</a:t>
            </a:r>
            <a:r>
              <a:rPr lang="zh-CN" altLang="en-US" sz="3000" dirty="0">
                <a:solidFill>
                  <a:srgbClr val="FF0000"/>
                </a:solidFill>
                <a:latin typeface="+mn-ea"/>
                <a:ea typeface="+mn-ea"/>
              </a:rPr>
              <a:t>局部最优</a:t>
            </a:r>
            <a:r>
              <a:rPr lang="zh-CN" altLang="en-US" sz="3000">
                <a:solidFill>
                  <a:srgbClr val="000000"/>
                </a:solidFill>
                <a:latin typeface="+mn-ea"/>
                <a:ea typeface="+mn-ea"/>
              </a:rPr>
              <a:t>的</a:t>
            </a:r>
            <a:r>
              <a:rPr lang="zh-CN" altLang="en-US" sz="3000" smtClean="0">
                <a:solidFill>
                  <a:srgbClr val="000000"/>
                </a:solidFill>
                <a:latin typeface="+mn-ea"/>
                <a:ea typeface="+mn-ea"/>
              </a:rPr>
              <a:t>选择、即</a:t>
            </a:r>
            <a:r>
              <a:rPr lang="zh-CN" altLang="en-US" sz="3000" dirty="0">
                <a:solidFill>
                  <a:srgbClr val="000000"/>
                </a:solidFill>
                <a:latin typeface="+mn-ea"/>
                <a:ea typeface="+mn-ea"/>
              </a:rPr>
              <a:t>贪心选择来达到。这是贪心算法可行的第一个基本要素，也是贪心算法与动态规划算法的主要区别。</a:t>
            </a:r>
          </a:p>
          <a:p>
            <a:pPr marL="457200" indent="-457200" eaLnBrk="1" hangingPunct="1">
              <a:lnSpc>
                <a:spcPct val="90000"/>
              </a:lnSpc>
              <a:spcBef>
                <a:spcPct val="50000"/>
              </a:spcBef>
              <a:buSzPct val="94000"/>
              <a:buFont typeface="Wingdings" panose="05000000000000000000" pitchFamily="2" charset="2"/>
              <a:buChar char="Ø"/>
            </a:pPr>
            <a:r>
              <a:rPr lang="zh-CN" altLang="en-US" sz="3000" dirty="0">
                <a:solidFill>
                  <a:srgbClr val="000000"/>
                </a:solidFill>
                <a:latin typeface="+mn-ea"/>
                <a:ea typeface="+mn-ea"/>
              </a:rPr>
              <a:t>动态规划算法通常以</a:t>
            </a:r>
            <a:r>
              <a:rPr lang="zh-CN" altLang="en-US" sz="3000" dirty="0">
                <a:solidFill>
                  <a:srgbClr val="FF0000"/>
                </a:solidFill>
                <a:latin typeface="+mn-ea"/>
                <a:ea typeface="+mn-ea"/>
              </a:rPr>
              <a:t>自底向上</a:t>
            </a:r>
            <a:r>
              <a:rPr lang="zh-CN" altLang="en-US" sz="3000" dirty="0">
                <a:solidFill>
                  <a:srgbClr val="000000"/>
                </a:solidFill>
                <a:latin typeface="+mn-ea"/>
                <a:ea typeface="+mn-ea"/>
              </a:rPr>
              <a:t>的方式解各子问题，而贪心算法则通常以</a:t>
            </a:r>
            <a:r>
              <a:rPr lang="zh-CN" altLang="en-US" sz="3000" dirty="0">
                <a:solidFill>
                  <a:srgbClr val="FF0000"/>
                </a:solidFill>
                <a:latin typeface="+mn-ea"/>
                <a:ea typeface="+mn-ea"/>
              </a:rPr>
              <a:t>自顶向下</a:t>
            </a:r>
            <a:r>
              <a:rPr lang="zh-CN" altLang="en-US" sz="3000" dirty="0">
                <a:solidFill>
                  <a:srgbClr val="000000"/>
                </a:solidFill>
                <a:latin typeface="+mn-ea"/>
                <a:ea typeface="+mn-ea"/>
              </a:rPr>
              <a:t>的方式进行，以迭代的方式作出相继的贪心选择，每作一次贪心选择就将所求问题简化为规模更小的子问题。</a:t>
            </a:r>
            <a:r>
              <a:rPr lang="zh-CN" altLang="en-US" sz="3000" dirty="0">
                <a:solidFill>
                  <a:schemeClr val="accent2"/>
                </a:solidFill>
                <a:latin typeface="+mn-ea"/>
                <a:ea typeface="+mn-ea"/>
              </a:rPr>
              <a:t> </a:t>
            </a:r>
          </a:p>
          <a:p>
            <a:pPr marL="457200" indent="-457200" eaLnBrk="1" hangingPunct="1">
              <a:lnSpc>
                <a:spcPct val="90000"/>
              </a:lnSpc>
              <a:spcBef>
                <a:spcPct val="50000"/>
              </a:spcBef>
              <a:buSzPct val="94000"/>
              <a:buFont typeface="Wingdings" panose="05000000000000000000" pitchFamily="2" charset="2"/>
              <a:buChar char="Ø"/>
            </a:pPr>
            <a:r>
              <a:rPr lang="zh-CN" altLang="en-US" sz="3000" dirty="0">
                <a:latin typeface="+mn-ea"/>
                <a:ea typeface="+mn-ea"/>
              </a:rPr>
              <a:t>对于一个具体问题，要确定它是否具有贪心选择性质，必须证明每一步所作的贪心选择最终导致问题的整体最优解。</a:t>
            </a:r>
            <a:endParaRPr lang="zh-CN" altLang="en-US" sz="3000" dirty="0">
              <a:solidFill>
                <a:srgbClr val="0000FF"/>
              </a:solidFill>
              <a:latin typeface="+mn-ea"/>
              <a:ea typeface="+mn-ea"/>
            </a:endParaRPr>
          </a:p>
        </p:txBody>
      </p:sp>
      <p:sp>
        <p:nvSpPr>
          <p:cNvPr id="6147" name="Rectangle 3"/>
          <p:cNvSpPr>
            <a:spLocks noChangeArrowheads="1"/>
          </p:cNvSpPr>
          <p:nvPr/>
        </p:nvSpPr>
        <p:spPr bwMode="auto">
          <a:xfrm>
            <a:off x="161510" y="279399"/>
            <a:ext cx="3472578" cy="690553"/>
          </a:xfrm>
          <a:prstGeom prst="rect">
            <a:avLst/>
          </a:prstGeom>
          <a:noFill/>
          <a:ln w="9525">
            <a:noFill/>
            <a:miter lim="800000"/>
            <a:headEnd/>
            <a:tailEnd/>
          </a:ln>
          <a:effectLst/>
        </p:spPr>
        <p:txBody>
          <a:bodyPr wrap="none" lIns="112947" tIns="56473" rIns="112947" bIns="56473">
            <a:spAutoFit/>
          </a:bodyPr>
          <a:lstStyle/>
          <a:p>
            <a:r>
              <a:rPr lang="en-US" altLang="zh-CN" sz="3600" dirty="0">
                <a:solidFill>
                  <a:srgbClr val="FF0000"/>
                </a:solidFill>
                <a:latin typeface="黑体" pitchFamily="49" charset="-122"/>
                <a:ea typeface="黑体" pitchFamily="49" charset="-122"/>
              </a:rPr>
              <a:t>1.</a:t>
            </a:r>
            <a:r>
              <a:rPr lang="zh-CN" altLang="en-US" sz="3600" dirty="0">
                <a:solidFill>
                  <a:srgbClr val="FF0000"/>
                </a:solidFill>
                <a:latin typeface="黑体" pitchFamily="49" charset="-122"/>
                <a:ea typeface="黑体" pitchFamily="49" charset="-122"/>
              </a:rPr>
              <a:t>贪心选择性质</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06515" y="1088740"/>
            <a:ext cx="8820980" cy="5445605"/>
          </a:xfrm>
          <a:prstGeom prst="rect">
            <a:avLst/>
          </a:prstGeom>
          <a:noFill/>
          <a:ln w="9525">
            <a:noFill/>
            <a:miter lim="800000"/>
            <a:headEnd/>
            <a:tailEnd/>
          </a:ln>
          <a:effectLst/>
        </p:spPr>
        <p:txBody>
          <a:bodyPr/>
          <a:lstStyle/>
          <a:p>
            <a:pPr marL="457200" indent="-457200" eaLnBrk="1" hangingPunct="1">
              <a:lnSpc>
                <a:spcPct val="100000"/>
              </a:lnSpc>
              <a:spcBef>
                <a:spcPct val="50000"/>
              </a:spcBef>
              <a:buSzPct val="89000"/>
              <a:buFont typeface="Wingdings" panose="05000000000000000000" pitchFamily="2" charset="2"/>
              <a:buChar char="Ø"/>
            </a:pPr>
            <a:r>
              <a:rPr lang="zh-CN" altLang="en-US" sz="3000" dirty="0">
                <a:latin typeface="Times New Roman" pitchFamily="18" charset="0"/>
              </a:rPr>
              <a:t>当一个问题的最优解包含其子问题的最优解时，称此问题具有</a:t>
            </a:r>
            <a:r>
              <a:rPr lang="zh-CN" altLang="en-US" sz="3000" dirty="0">
                <a:solidFill>
                  <a:srgbClr val="FF0000"/>
                </a:solidFill>
                <a:latin typeface="Times New Roman" pitchFamily="18" charset="0"/>
                <a:ea typeface="黑体" pitchFamily="49" charset="-122"/>
              </a:rPr>
              <a:t>最优子结构性质</a:t>
            </a:r>
            <a:r>
              <a:rPr lang="zh-CN" altLang="en-US" sz="3000" dirty="0">
                <a:latin typeface="Times New Roman" pitchFamily="18" charset="0"/>
              </a:rPr>
              <a:t>。问题的最优子结构性质是该问题可用动态规划算法或贪心算法求解的关键特征。</a:t>
            </a:r>
          </a:p>
          <a:p>
            <a:pPr marL="457200" indent="-457200" eaLnBrk="1" hangingPunct="1">
              <a:lnSpc>
                <a:spcPct val="100000"/>
              </a:lnSpc>
              <a:spcBef>
                <a:spcPct val="50000"/>
              </a:spcBef>
              <a:buSzPct val="89000"/>
              <a:buFont typeface="Wingdings" panose="05000000000000000000" pitchFamily="2" charset="2"/>
              <a:buChar char="Ø"/>
            </a:pPr>
            <a:r>
              <a:rPr lang="zh-CN" altLang="en-US" sz="3000" dirty="0" smtClean="0">
                <a:latin typeface="Times New Roman" pitchFamily="18" charset="0"/>
              </a:rPr>
              <a:t>贪心算法</a:t>
            </a:r>
            <a:r>
              <a:rPr lang="zh-CN" altLang="en-US" sz="3000" dirty="0">
                <a:latin typeface="Times New Roman" pitchFamily="18" charset="0"/>
              </a:rPr>
              <a:t>的目的不是找到全部解，而只是找出一种可行解。</a:t>
            </a:r>
            <a:r>
              <a:rPr lang="zh-CN" altLang="en-US" sz="3000">
                <a:latin typeface="Times New Roman" pitchFamily="18" charset="0"/>
              </a:rPr>
              <a:t>在</a:t>
            </a:r>
            <a:r>
              <a:rPr lang="zh-CN" altLang="en-US" sz="3000" smtClean="0">
                <a:latin typeface="Times New Roman" pitchFamily="18" charset="0"/>
              </a:rPr>
              <a:t>一定条件下</a:t>
            </a:r>
            <a:r>
              <a:rPr lang="zh-CN" altLang="en-US" sz="3000" dirty="0">
                <a:latin typeface="Times New Roman" pitchFamily="18" charset="0"/>
              </a:rPr>
              <a:t>，</a:t>
            </a:r>
            <a:r>
              <a:rPr lang="zh-CN" altLang="en-US" sz="3000" dirty="0" smtClean="0">
                <a:latin typeface="Times New Roman" pitchFamily="18" charset="0"/>
              </a:rPr>
              <a:t>贪心算法</a:t>
            </a:r>
            <a:r>
              <a:rPr lang="zh-CN" altLang="en-US" sz="3000" dirty="0">
                <a:latin typeface="Times New Roman" pitchFamily="18" charset="0"/>
              </a:rPr>
              <a:t>找出的将是最优解。</a:t>
            </a:r>
          </a:p>
          <a:p>
            <a:pPr marL="457200" indent="-457200" eaLnBrk="1" hangingPunct="1">
              <a:lnSpc>
                <a:spcPct val="100000"/>
              </a:lnSpc>
              <a:spcBef>
                <a:spcPct val="50000"/>
              </a:spcBef>
              <a:buSzPct val="89000"/>
              <a:buFont typeface="Wingdings" panose="05000000000000000000" pitchFamily="2" charset="2"/>
              <a:buChar char="Ø"/>
            </a:pPr>
            <a:r>
              <a:rPr lang="zh-CN" altLang="en-US" sz="3000" dirty="0">
                <a:latin typeface="Times New Roman" pitchFamily="18" charset="0"/>
              </a:rPr>
              <a:t>在面对难解问题或</a:t>
            </a:r>
            <a:r>
              <a:rPr lang="en-US" altLang="zh-CN" sz="3000" dirty="0">
                <a:latin typeface="Times New Roman" pitchFamily="18" charset="0"/>
              </a:rPr>
              <a:t>NP</a:t>
            </a:r>
            <a:r>
              <a:rPr lang="zh-CN" altLang="en-US" sz="3000" dirty="0">
                <a:latin typeface="Times New Roman" pitchFamily="18" charset="0"/>
              </a:rPr>
              <a:t>完全问题时</a:t>
            </a:r>
            <a:r>
              <a:rPr lang="zh-CN" altLang="en-US" sz="3000">
                <a:latin typeface="Times New Roman" pitchFamily="18" charset="0"/>
              </a:rPr>
              <a:t>，</a:t>
            </a:r>
            <a:r>
              <a:rPr lang="zh-CN" altLang="en-US" sz="3000" smtClean="0">
                <a:latin typeface="Times New Roman" pitchFamily="18" charset="0"/>
              </a:rPr>
              <a:t>贪心策略</a:t>
            </a:r>
            <a:r>
              <a:rPr lang="zh-CN" altLang="en-US" sz="3000" dirty="0">
                <a:latin typeface="Times New Roman" pitchFamily="18" charset="0"/>
              </a:rPr>
              <a:t>是我们使用的法宝之一：反正找不到最优解，何不</a:t>
            </a:r>
            <a:r>
              <a:rPr lang="zh-CN" altLang="en-US" sz="3000">
                <a:latin typeface="Times New Roman" pitchFamily="18" charset="0"/>
              </a:rPr>
              <a:t>使用</a:t>
            </a:r>
            <a:r>
              <a:rPr lang="zh-CN" altLang="en-US" sz="3000" smtClean="0">
                <a:latin typeface="Times New Roman" pitchFamily="18" charset="0"/>
              </a:rPr>
              <a:t>贪心策略</a:t>
            </a:r>
            <a:r>
              <a:rPr lang="zh-CN" altLang="en-US" sz="3000" dirty="0">
                <a:latin typeface="Times New Roman" pitchFamily="18" charset="0"/>
              </a:rPr>
              <a:t>来减低算法复杂性呢？</a:t>
            </a:r>
          </a:p>
        </p:txBody>
      </p:sp>
      <p:sp>
        <p:nvSpPr>
          <p:cNvPr id="7171" name="Rectangle 3"/>
          <p:cNvSpPr>
            <a:spLocks noChangeArrowheads="1"/>
          </p:cNvSpPr>
          <p:nvPr/>
        </p:nvSpPr>
        <p:spPr bwMode="auto">
          <a:xfrm>
            <a:off x="296525" y="278650"/>
            <a:ext cx="3935846" cy="690553"/>
          </a:xfrm>
          <a:prstGeom prst="rect">
            <a:avLst/>
          </a:prstGeom>
          <a:noFill/>
          <a:ln w="9525">
            <a:noFill/>
            <a:miter lim="800000"/>
            <a:headEnd/>
            <a:tailEnd/>
          </a:ln>
          <a:effectLst/>
        </p:spPr>
        <p:txBody>
          <a:bodyPr wrap="none" lIns="112947" tIns="56473" rIns="112947" bIns="56473">
            <a:spAutoFit/>
          </a:bodyPr>
          <a:lstStyle/>
          <a:p>
            <a:r>
              <a:rPr lang="en-US" altLang="zh-CN" sz="3600" dirty="0">
                <a:solidFill>
                  <a:srgbClr val="FF0000"/>
                </a:solidFill>
                <a:latin typeface="黑体" pitchFamily="49" charset="-122"/>
                <a:ea typeface="黑体" pitchFamily="49" charset="-122"/>
              </a:rPr>
              <a:t>2.</a:t>
            </a:r>
            <a:r>
              <a:rPr lang="zh-CN" altLang="en-US" sz="3600" dirty="0">
                <a:solidFill>
                  <a:srgbClr val="FF0000"/>
                </a:solidFill>
                <a:latin typeface="黑体" pitchFamily="49" charset="-122"/>
                <a:ea typeface="黑体" pitchFamily="49" charset="-122"/>
              </a:rPr>
              <a:t>最优子结构性质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06515" y="1223963"/>
            <a:ext cx="8820980" cy="3825217"/>
          </a:xfrm>
          <a:prstGeom prst="rect">
            <a:avLst/>
          </a:prstGeom>
          <a:noFill/>
          <a:ln w="9525">
            <a:noFill/>
            <a:miter lim="800000"/>
            <a:headEnd/>
            <a:tailEnd/>
          </a:ln>
          <a:effectLst/>
        </p:spPr>
        <p:txBody>
          <a:bodyPr/>
          <a:lstStyle/>
          <a:p>
            <a:pPr marL="457200" indent="-457200" eaLnBrk="1" hangingPunct="1">
              <a:lnSpc>
                <a:spcPct val="100000"/>
              </a:lnSpc>
              <a:spcBef>
                <a:spcPct val="50000"/>
              </a:spcBef>
              <a:buSzPct val="94000"/>
              <a:buFont typeface="Wingdings" panose="05000000000000000000" pitchFamily="2" charset="2"/>
              <a:buChar char="Ø"/>
            </a:pPr>
            <a:r>
              <a:rPr lang="zh-CN" altLang="en-US" sz="3000" dirty="0">
                <a:latin typeface="Times New Roman" pitchFamily="18" charset="0"/>
              </a:rPr>
              <a:t>一般情况下，贪心法是由一个迭代的循环组成。在每一轮循环中，通过少量的局部的计算，试图去寻找一个局部的最优解，而不考虑</a:t>
            </a:r>
            <a:r>
              <a:rPr lang="zh-CN" altLang="en-US" sz="3000">
                <a:latin typeface="Times New Roman" pitchFamily="18" charset="0"/>
              </a:rPr>
              <a:t>将来</a:t>
            </a:r>
            <a:r>
              <a:rPr lang="zh-CN" altLang="en-US" sz="3000" smtClean="0">
                <a:latin typeface="Times New Roman" pitchFamily="18" charset="0"/>
              </a:rPr>
              <a:t>如何。</a:t>
            </a:r>
            <a:endParaRPr lang="zh-CN" altLang="en-US" sz="3000" dirty="0">
              <a:latin typeface="Times New Roman" pitchFamily="18" charset="0"/>
            </a:endParaRPr>
          </a:p>
          <a:p>
            <a:pPr marL="457200" indent="-457200" eaLnBrk="1" hangingPunct="1">
              <a:lnSpc>
                <a:spcPct val="100000"/>
              </a:lnSpc>
              <a:spcBef>
                <a:spcPct val="50000"/>
              </a:spcBef>
              <a:buSzPct val="94000"/>
              <a:buFont typeface="Wingdings" panose="05000000000000000000" pitchFamily="2" charset="2"/>
              <a:buChar char="Ø"/>
            </a:pPr>
            <a:r>
              <a:rPr lang="zh-CN" altLang="en-US" sz="3000" dirty="0">
                <a:latin typeface="Times New Roman" pitchFamily="18" charset="0"/>
              </a:rPr>
              <a:t>每一步的工作都增加了部分解的规模，每一步的选择</a:t>
            </a:r>
            <a:r>
              <a:rPr lang="zh-CN" altLang="en-US" sz="3000" dirty="0" smtClean="0">
                <a:latin typeface="Times New Roman" pitchFamily="18" charset="0"/>
              </a:rPr>
              <a:t>都接近了</a:t>
            </a:r>
            <a:r>
              <a:rPr lang="zh-CN" altLang="en-US" sz="3000" dirty="0">
                <a:latin typeface="Times New Roman" pitchFamily="18" charset="0"/>
              </a:rPr>
              <a:t>所希望实现</a:t>
            </a:r>
            <a:r>
              <a:rPr lang="zh-CN" altLang="en-US" sz="3000">
                <a:latin typeface="Times New Roman" pitchFamily="18" charset="0"/>
              </a:rPr>
              <a:t>的</a:t>
            </a:r>
            <a:r>
              <a:rPr lang="zh-CN" altLang="en-US" sz="3000" smtClean="0">
                <a:latin typeface="Times New Roman" pitchFamily="18" charset="0"/>
              </a:rPr>
              <a:t>目标函数。</a:t>
            </a:r>
            <a:endParaRPr lang="zh-CN" altLang="en-US" sz="3000" dirty="0">
              <a:latin typeface="Times New Roman" pitchFamily="18" charset="0"/>
            </a:endParaRPr>
          </a:p>
          <a:p>
            <a:pPr marL="457200" indent="-457200" eaLnBrk="1" hangingPunct="1">
              <a:lnSpc>
                <a:spcPct val="100000"/>
              </a:lnSpc>
              <a:spcBef>
                <a:spcPct val="50000"/>
              </a:spcBef>
              <a:buSzPct val="94000"/>
              <a:buFont typeface="Wingdings" panose="05000000000000000000" pitchFamily="2" charset="2"/>
              <a:buChar char="Ø"/>
            </a:pPr>
            <a:r>
              <a:rPr lang="zh-CN" altLang="en-US" sz="3000" dirty="0">
                <a:latin typeface="Times New Roman" pitchFamily="18" charset="0"/>
              </a:rPr>
              <a:t>因为每</a:t>
            </a:r>
            <a:r>
              <a:rPr lang="zh-CN" altLang="en-US" sz="3000">
                <a:latin typeface="Times New Roman" pitchFamily="18" charset="0"/>
              </a:rPr>
              <a:t>一</a:t>
            </a:r>
            <a:r>
              <a:rPr lang="zh-CN" altLang="en-US" sz="3000" smtClean="0">
                <a:latin typeface="Times New Roman" pitchFamily="18" charset="0"/>
              </a:rPr>
              <a:t>步的工作量较小且基于</a:t>
            </a:r>
            <a:r>
              <a:rPr lang="zh-CN" altLang="en-US" sz="3000" dirty="0">
                <a:latin typeface="Times New Roman" pitchFamily="18" charset="0"/>
              </a:rPr>
              <a:t>少量</a:t>
            </a:r>
            <a:r>
              <a:rPr lang="zh-CN" altLang="en-US" sz="3000">
                <a:latin typeface="Times New Roman" pitchFamily="18" charset="0"/>
              </a:rPr>
              <a:t>的</a:t>
            </a:r>
            <a:r>
              <a:rPr lang="zh-CN" altLang="en-US" sz="3000" smtClean="0">
                <a:latin typeface="Times New Roman" pitchFamily="18" charset="0"/>
              </a:rPr>
              <a:t>信息，</a:t>
            </a:r>
            <a:r>
              <a:rPr lang="zh-CN" altLang="en-US" sz="3000" dirty="0">
                <a:latin typeface="Times New Roman" pitchFamily="18" charset="0"/>
              </a:rPr>
              <a:t>所以算法具有较高</a:t>
            </a:r>
            <a:r>
              <a:rPr lang="zh-CN" altLang="en-US" sz="3000">
                <a:latin typeface="Times New Roman" pitchFamily="18" charset="0"/>
              </a:rPr>
              <a:t>的</a:t>
            </a:r>
            <a:r>
              <a:rPr lang="zh-CN" altLang="en-US" sz="3000" smtClean="0">
                <a:latin typeface="Times New Roman" pitchFamily="18" charset="0"/>
              </a:rPr>
              <a:t>效率。</a:t>
            </a:r>
            <a:endParaRPr lang="zh-CN" altLang="en-US" sz="3000" dirty="0">
              <a:latin typeface="Times New Roman" pitchFamily="18" charset="0"/>
            </a:endParaRPr>
          </a:p>
        </p:txBody>
      </p:sp>
      <p:sp>
        <p:nvSpPr>
          <p:cNvPr id="8195" name="Rectangle 3"/>
          <p:cNvSpPr>
            <a:spLocks noChangeArrowheads="1"/>
          </p:cNvSpPr>
          <p:nvPr/>
        </p:nvSpPr>
        <p:spPr bwMode="auto">
          <a:xfrm>
            <a:off x="206515" y="323655"/>
            <a:ext cx="6715453" cy="690553"/>
          </a:xfrm>
          <a:prstGeom prst="rect">
            <a:avLst/>
          </a:prstGeom>
          <a:noFill/>
          <a:ln w="9525">
            <a:noFill/>
            <a:miter lim="800000"/>
            <a:headEnd/>
            <a:tailEnd/>
          </a:ln>
          <a:effectLst/>
        </p:spPr>
        <p:txBody>
          <a:bodyPr wrap="none" lIns="112947" tIns="56473" rIns="112947" bIns="56473">
            <a:spAutoFit/>
          </a:bodyPr>
          <a:lstStyle/>
          <a:p>
            <a:r>
              <a:rPr lang="en-US" altLang="zh-CN" sz="3600" dirty="0">
                <a:solidFill>
                  <a:srgbClr val="FF0000"/>
                </a:solidFill>
                <a:latin typeface="黑体" pitchFamily="49" charset="-122"/>
                <a:ea typeface="黑体" pitchFamily="49" charset="-122"/>
              </a:rPr>
              <a:t>3.</a:t>
            </a:r>
            <a:r>
              <a:rPr lang="zh-CN" altLang="en-US" sz="3600" dirty="0">
                <a:solidFill>
                  <a:srgbClr val="FF0000"/>
                </a:solidFill>
                <a:latin typeface="黑体" pitchFamily="49" charset="-122"/>
                <a:ea typeface="黑体" pitchFamily="49" charset="-122"/>
              </a:rPr>
              <a:t>应用贪心算法的一般求解过程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D:\Microsoft Office\Templates\演示文稿设计\专业型模板.pot</Template>
  <TotalTime>48914</TotalTime>
  <Words>1728</Words>
  <Application>Microsoft Office PowerPoint</Application>
  <PresentationFormat>全屏显示(4:3)</PresentationFormat>
  <Paragraphs>122</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Monotype Sorts</vt:lpstr>
      <vt:lpstr>VW媩$婫`婡p瑙</vt:lpstr>
      <vt:lpstr>黑体</vt:lpstr>
      <vt:lpstr>楷体_GB2312</vt:lpstr>
      <vt:lpstr>隶书</vt:lpstr>
      <vt:lpstr>宋体</vt:lpstr>
      <vt:lpstr>Times New Roman</vt:lpstr>
      <vt:lpstr>Wingdings</vt:lpstr>
      <vt:lpstr>专业型模板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JiangHao</dc:creator>
  <cp:lastModifiedBy>JiangHao</cp:lastModifiedBy>
  <cp:revision>760</cp:revision>
  <dcterms:created xsi:type="dcterms:W3CDTF">1998-11-11T02:43:28Z</dcterms:created>
  <dcterms:modified xsi:type="dcterms:W3CDTF">2019-11-07T07:02:45Z</dcterms:modified>
</cp:coreProperties>
</file>