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0" r:id="rId4"/>
    <p:sldId id="257" r:id="rId5"/>
    <p:sldId id="259" r:id="rId6"/>
    <p:sldId id="264" r:id="rId7"/>
    <p:sldId id="260" r:id="rId8"/>
    <p:sldId id="261" r:id="rId9"/>
    <p:sldId id="262" r:id="rId10"/>
    <p:sldId id="263" r:id="rId11"/>
    <p:sldId id="266" r:id="rId12"/>
    <p:sldId id="268" r:id="rId13"/>
    <p:sldId id="267" r:id="rId14"/>
    <p:sldId id="269" r:id="rId15"/>
    <p:sldId id="265"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44" autoAdjust="0"/>
  </p:normalViewPr>
  <p:slideViewPr>
    <p:cSldViewPr>
      <p:cViewPr varScale="1">
        <p:scale>
          <a:sx n="67" d="100"/>
          <a:sy n="67" d="100"/>
        </p:scale>
        <p:origin x="989"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81F50-78BD-4EBF-8F66-CCB4919107FC}"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113C0-DA97-4ECD-92BF-E798A183B3A9}" type="slidenum">
              <a:rPr lang="zh-CN" altLang="en-US" smtClean="0"/>
              <a:t>‹#›</a:t>
            </a:fld>
            <a:endParaRPr lang="zh-CN" altLang="en-US"/>
          </a:p>
        </p:txBody>
      </p:sp>
    </p:spTree>
    <p:extLst>
      <p:ext uri="{BB962C8B-B14F-4D97-AF65-F5344CB8AC3E}">
        <p14:creationId xmlns:p14="http://schemas.microsoft.com/office/powerpoint/2010/main" val="256227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1113C0-DA97-4ECD-92BF-E798A183B3A9}" type="slidenum">
              <a:rPr lang="zh-CN" altLang="en-US" smtClean="0"/>
              <a:t>11</a:t>
            </a:fld>
            <a:endParaRPr lang="zh-CN" altLang="en-US"/>
          </a:p>
        </p:txBody>
      </p:sp>
    </p:spTree>
    <p:extLst>
      <p:ext uri="{BB962C8B-B14F-4D97-AF65-F5344CB8AC3E}">
        <p14:creationId xmlns:p14="http://schemas.microsoft.com/office/powerpoint/2010/main" val="395469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1113C0-DA97-4ECD-92BF-E798A183B3A9}" type="slidenum">
              <a:rPr lang="zh-CN" altLang="en-US" smtClean="0"/>
              <a:t>12</a:t>
            </a:fld>
            <a:endParaRPr lang="zh-CN" altLang="en-US"/>
          </a:p>
        </p:txBody>
      </p:sp>
    </p:spTree>
    <p:extLst>
      <p:ext uri="{BB962C8B-B14F-4D97-AF65-F5344CB8AC3E}">
        <p14:creationId xmlns:p14="http://schemas.microsoft.com/office/powerpoint/2010/main" val="420607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en-US" altLang="zh-CN" sz="3600" dirty="0" smtClean="0">
                <a:latin typeface="Times New Roman" pitchFamily="18" charset="0"/>
              </a:rPr>
              <a:t>【</a:t>
            </a:r>
            <a:r>
              <a:rPr lang="zh-CN" altLang="en-US" sz="3600" dirty="0" smtClean="0">
                <a:latin typeface="Times New Roman" pitchFamily="18" charset="0"/>
              </a:rPr>
              <a:t>综合一</a:t>
            </a:r>
            <a:r>
              <a:rPr lang="en-US" altLang="zh-CN" sz="3600" dirty="0" smtClean="0">
                <a:latin typeface="Times New Roman" pitchFamily="18" charset="0"/>
              </a:rPr>
              <a:t>】</a:t>
            </a:r>
            <a:r>
              <a:rPr lang="zh-CN" altLang="en-US" sz="3600" dirty="0" smtClean="0">
                <a:latin typeface="Times New Roman" pitchFamily="18" charset="0"/>
              </a:rPr>
              <a:t>八数码问题</a:t>
            </a:r>
            <a:endParaRPr lang="zh-CN" altLang="en-US" sz="3600" dirty="0">
              <a:latin typeface="Times New Roman" pitchFamily="18" charset="0"/>
            </a:endParaRPr>
          </a:p>
        </p:txBody>
      </p:sp>
      <p:sp>
        <p:nvSpPr>
          <p:cNvPr id="4" name="Text Box 8"/>
          <p:cNvSpPr txBox="1">
            <a:spLocks noChangeArrowheads="1"/>
          </p:cNvSpPr>
          <p:nvPr/>
        </p:nvSpPr>
        <p:spPr bwMode="auto">
          <a:xfrm>
            <a:off x="206375" y="1124744"/>
            <a:ext cx="8731250" cy="2268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en-US" sz="2800" smtClean="0">
                <a:latin typeface="Times New Roman" pitchFamily="18" charset="0"/>
              </a:rPr>
              <a:t>八数码</a:t>
            </a:r>
            <a:r>
              <a:rPr lang="zh-CN" altLang="en-US" sz="2800" dirty="0" smtClean="0">
                <a:latin typeface="Times New Roman" pitchFamily="18" charset="0"/>
              </a:rPr>
              <a:t>问题（</a:t>
            </a:r>
            <a:r>
              <a:rPr lang="en-US" altLang="zh-CN" sz="2800" dirty="0">
                <a:latin typeface="Times New Roman" pitchFamily="18" charset="0"/>
              </a:rPr>
              <a:t>8 puzzle</a:t>
            </a:r>
            <a:r>
              <a:rPr lang="zh-CN" altLang="en-US" sz="2800" dirty="0" smtClean="0">
                <a:latin typeface="Times New Roman" pitchFamily="18" charset="0"/>
              </a:rPr>
              <a:t>）也称九宫难题，是</a:t>
            </a:r>
            <a:r>
              <a:rPr lang="en-US" altLang="zh-CN" sz="2800" dirty="0" smtClean="0">
                <a:latin typeface="Times New Roman" pitchFamily="18" charset="0"/>
              </a:rPr>
              <a:t>18</a:t>
            </a:r>
            <a:r>
              <a:rPr lang="zh-CN" altLang="en-US" sz="2800" dirty="0">
                <a:latin typeface="Times New Roman" pitchFamily="18" charset="0"/>
              </a:rPr>
              <a:t>世纪</a:t>
            </a:r>
            <a:r>
              <a:rPr lang="en-US" altLang="zh-CN" sz="2800" dirty="0">
                <a:latin typeface="Times New Roman" pitchFamily="18" charset="0"/>
              </a:rPr>
              <a:t>70</a:t>
            </a:r>
            <a:r>
              <a:rPr lang="zh-CN" altLang="en-US" sz="2800" dirty="0">
                <a:latin typeface="Times New Roman" pitchFamily="18" charset="0"/>
              </a:rPr>
              <a:t>年代由</a:t>
            </a:r>
            <a:r>
              <a:rPr lang="en-US" altLang="zh-CN" sz="2800" dirty="0">
                <a:latin typeface="Times New Roman" pitchFamily="18" charset="0"/>
              </a:rPr>
              <a:t>Noyes Palmer</a:t>
            </a:r>
            <a:r>
              <a:rPr lang="zh-CN" altLang="en-US" sz="2800" dirty="0" smtClean="0">
                <a:latin typeface="Times New Roman" pitchFamily="18" charset="0"/>
              </a:rPr>
              <a:t>提出并</a:t>
            </a:r>
            <a:r>
              <a:rPr lang="zh-CN" altLang="en-US" sz="2800" dirty="0">
                <a:latin typeface="Times New Roman" pitchFamily="18" charset="0"/>
              </a:rPr>
              <a:t>逐渐流行</a:t>
            </a:r>
            <a:r>
              <a:rPr lang="zh-CN" altLang="en-US" sz="2800" dirty="0" smtClean="0">
                <a:latin typeface="Times New Roman" pitchFamily="18" charset="0"/>
              </a:rPr>
              <a:t>起来的。</a:t>
            </a:r>
            <a:r>
              <a:rPr lang="zh-CN" altLang="en-US" sz="2800" dirty="0">
                <a:latin typeface="Times New Roman" pitchFamily="18" charset="0"/>
              </a:rPr>
              <a:t>它由</a:t>
            </a:r>
            <a:r>
              <a:rPr lang="en-US" altLang="zh-CN" sz="2800" dirty="0">
                <a:latin typeface="Times New Roman" pitchFamily="18" charset="0"/>
              </a:rPr>
              <a:t>8</a:t>
            </a:r>
            <a:r>
              <a:rPr lang="zh-CN" altLang="en-US" sz="2800" dirty="0">
                <a:latin typeface="Times New Roman" pitchFamily="18" charset="0"/>
              </a:rPr>
              <a:t>个方块和一个空格组成</a:t>
            </a:r>
            <a:r>
              <a:rPr lang="en-US" altLang="zh-CN" sz="2800" dirty="0">
                <a:latin typeface="Times New Roman" pitchFamily="18" charset="0"/>
              </a:rPr>
              <a:t>3×3</a:t>
            </a:r>
            <a:r>
              <a:rPr lang="zh-CN" altLang="en-US" sz="2800" dirty="0">
                <a:latin typeface="Times New Roman" pitchFamily="18" charset="0"/>
              </a:rPr>
              <a:t>的网格。</a:t>
            </a:r>
            <a:r>
              <a:rPr lang="en-US" altLang="zh-CN" sz="2800" dirty="0">
                <a:latin typeface="Times New Roman" pitchFamily="18" charset="0"/>
              </a:rPr>
              <a:t>8</a:t>
            </a:r>
            <a:r>
              <a:rPr lang="zh-CN" altLang="en-US" sz="2800" dirty="0">
                <a:latin typeface="Times New Roman" pitchFamily="18" charset="0"/>
              </a:rPr>
              <a:t>个方块随机放置</a:t>
            </a:r>
            <a:r>
              <a:rPr lang="en-US" altLang="zh-CN" sz="2800" dirty="0">
                <a:latin typeface="Times New Roman" pitchFamily="18" charset="0"/>
              </a:rPr>
              <a:t>1-8</a:t>
            </a:r>
            <a:r>
              <a:rPr lang="zh-CN" altLang="en-US" sz="2800" dirty="0">
                <a:latin typeface="Times New Roman" pitchFamily="18" charset="0"/>
              </a:rPr>
              <a:t>个</a:t>
            </a:r>
            <a:r>
              <a:rPr lang="zh-CN" altLang="en-US" sz="2800" dirty="0" smtClean="0">
                <a:latin typeface="Times New Roman" pitchFamily="18" charset="0"/>
              </a:rPr>
              <a:t>数字，目标</a:t>
            </a:r>
            <a:r>
              <a:rPr lang="zh-CN" altLang="en-US" sz="2800" dirty="0">
                <a:latin typeface="Times New Roman" pitchFamily="18" charset="0"/>
              </a:rPr>
              <a:t>是移动方块使得</a:t>
            </a:r>
            <a:r>
              <a:rPr lang="en-US" altLang="zh-CN" sz="2800" dirty="0">
                <a:latin typeface="Times New Roman" pitchFamily="18" charset="0"/>
              </a:rPr>
              <a:t>8</a:t>
            </a:r>
            <a:r>
              <a:rPr lang="zh-CN" altLang="en-US" sz="2800" dirty="0">
                <a:latin typeface="Times New Roman" pitchFamily="18" charset="0"/>
              </a:rPr>
              <a:t>个方块满足一个确定的布局要求。例如：</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01008"/>
            <a:ext cx="1415563" cy="1401442"/>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78812" y="3523857"/>
            <a:ext cx="1341060" cy="1378593"/>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3867605" y="3523857"/>
            <a:ext cx="1408790" cy="1381131"/>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5741952" y="3518447"/>
            <a:ext cx="1422336" cy="1376054"/>
          </a:xfrm>
          <a:prstGeom prst="rect">
            <a:avLst/>
          </a:prstGeom>
          <a:noFill/>
          <a:ln>
            <a:noFill/>
          </a:ln>
        </p:spPr>
      </p:pic>
      <p:pic>
        <p:nvPicPr>
          <p:cNvPr id="9" name="图片 8"/>
          <p:cNvPicPr/>
          <p:nvPr/>
        </p:nvPicPr>
        <p:blipFill>
          <a:blip r:embed="rId6">
            <a:extLst>
              <a:ext uri="{28A0092B-C50C-407E-A947-70E740481C1C}">
                <a14:useLocalDpi xmlns:a14="http://schemas.microsoft.com/office/drawing/2010/main" val="0"/>
              </a:ext>
            </a:extLst>
          </a:blip>
          <a:srcRect/>
          <a:stretch>
            <a:fillRect/>
          </a:stretch>
        </p:blipFill>
        <p:spPr bwMode="auto">
          <a:xfrm>
            <a:off x="7596336" y="3523857"/>
            <a:ext cx="1368152" cy="1388748"/>
          </a:xfrm>
          <a:prstGeom prst="rect">
            <a:avLst/>
          </a:prstGeom>
          <a:noFill/>
          <a:ln>
            <a:noFill/>
          </a:ln>
        </p:spPr>
      </p:pic>
      <p:sp>
        <p:nvSpPr>
          <p:cNvPr id="10" name="右箭头 9"/>
          <p:cNvSpPr/>
          <p:nvPr/>
        </p:nvSpPr>
        <p:spPr>
          <a:xfrm>
            <a:off x="1763688" y="4158581"/>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563888" y="4149080"/>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411499" y="4139487"/>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7308304" y="4139487"/>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 Box 8"/>
          <p:cNvSpPr txBox="1">
            <a:spLocks noChangeArrowheads="1"/>
          </p:cNvSpPr>
          <p:nvPr/>
        </p:nvSpPr>
        <p:spPr bwMode="auto">
          <a:xfrm>
            <a:off x="206375" y="4957459"/>
            <a:ext cx="8731250"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just">
              <a:lnSpc>
                <a:spcPct val="100000"/>
              </a:lnSpc>
            </a:pPr>
            <a:r>
              <a:rPr lang="en-US" altLang="zh-CN" sz="2800" dirty="0" smtClean="0">
                <a:latin typeface="Times New Roman" pitchFamily="18" charset="0"/>
              </a:rPr>
              <a:t>  initial           </a:t>
            </a:r>
            <a:r>
              <a:rPr lang="en-US" altLang="zh-CN" sz="2800" dirty="0">
                <a:latin typeface="Times New Roman" pitchFamily="18" charset="0"/>
              </a:rPr>
              <a:t>1 left     </a:t>
            </a:r>
            <a:r>
              <a:rPr lang="en-US" altLang="zh-CN" sz="2800" dirty="0" smtClean="0">
                <a:latin typeface="Times New Roman" pitchFamily="18" charset="0"/>
              </a:rPr>
              <a:t>       </a:t>
            </a:r>
            <a:r>
              <a:rPr lang="en-US" altLang="zh-CN" sz="2800" dirty="0">
                <a:latin typeface="Times New Roman" pitchFamily="18" charset="0"/>
              </a:rPr>
              <a:t>2 up      </a:t>
            </a:r>
            <a:r>
              <a:rPr lang="en-US" altLang="zh-CN" sz="2800" dirty="0" smtClean="0">
                <a:latin typeface="Times New Roman" pitchFamily="18" charset="0"/>
              </a:rPr>
              <a:t>        </a:t>
            </a:r>
            <a:r>
              <a:rPr lang="en-US" altLang="zh-CN" sz="2800" dirty="0">
                <a:latin typeface="Times New Roman" pitchFamily="18" charset="0"/>
              </a:rPr>
              <a:t>5 left     </a:t>
            </a:r>
            <a:r>
              <a:rPr lang="en-US" altLang="zh-CN" sz="2800" dirty="0" smtClean="0">
                <a:latin typeface="Times New Roman" pitchFamily="18" charset="0"/>
              </a:rPr>
              <a:t>       </a:t>
            </a:r>
            <a:r>
              <a:rPr lang="en-US" altLang="zh-CN" sz="2800" dirty="0">
                <a:latin typeface="Times New Roman" pitchFamily="18" charset="0"/>
              </a:rPr>
              <a:t>goal</a:t>
            </a:r>
            <a:endParaRPr lang="zh-CN" altLang="en-US" sz="2800" dirty="0">
              <a:latin typeface="Times New Roman" pitchFamily="18" charset="0"/>
            </a:endParaRPr>
          </a:p>
        </p:txBody>
      </p:sp>
    </p:spTree>
    <p:extLst>
      <p:ext uri="{BB962C8B-B14F-4D97-AF65-F5344CB8AC3E}">
        <p14:creationId xmlns:p14="http://schemas.microsoft.com/office/powerpoint/2010/main" val="1309889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20528"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en-US" altLang="zh-CN" sz="3600" smtClean="0">
                <a:latin typeface="Times New Roman" pitchFamily="18" charset="0"/>
              </a:rPr>
              <a:t>【</a:t>
            </a:r>
            <a:r>
              <a:rPr lang="zh-CN" altLang="en-US" sz="3600" smtClean="0">
                <a:latin typeface="Times New Roman" pitchFamily="18" charset="0"/>
              </a:rPr>
              <a:t>综合五</a:t>
            </a:r>
            <a:r>
              <a:rPr lang="en-US" altLang="zh-CN" sz="3600" smtClean="0">
                <a:latin typeface="Times New Roman" pitchFamily="18" charset="0"/>
              </a:rPr>
              <a:t>】</a:t>
            </a:r>
            <a:r>
              <a:rPr lang="zh-CN" altLang="en-US" sz="3600" smtClean="0">
                <a:latin typeface="Times New Roman" pitchFamily="18" charset="0"/>
              </a:rPr>
              <a:t>找花朵数</a:t>
            </a:r>
            <a:endParaRPr lang="zh-CN" altLang="en-US" sz="3600" dirty="0">
              <a:latin typeface="Times New Roman" pitchFamily="18" charset="0"/>
            </a:endParaRPr>
          </a:p>
        </p:txBody>
      </p:sp>
      <p:sp>
        <p:nvSpPr>
          <p:cNvPr id="4" name="Text Box 8"/>
          <p:cNvSpPr txBox="1">
            <a:spLocks noChangeArrowheads="1"/>
          </p:cNvSpPr>
          <p:nvPr/>
        </p:nvSpPr>
        <p:spPr bwMode="auto">
          <a:xfrm>
            <a:off x="251520" y="1268760"/>
            <a:ext cx="8731250" cy="32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720725"/>
            <a:r>
              <a:rPr lang="zh-CN" altLang="en-US" sz="2800" smtClean="0">
                <a:latin typeface="Times New Roman" panose="02020603050405020304" pitchFamily="18" charset="0"/>
                <a:ea typeface="+mn-ea"/>
                <a:cs typeface="Times New Roman" panose="02020603050405020304" pitchFamily="18" charset="0"/>
              </a:rPr>
              <a:t>一个</a:t>
            </a:r>
            <a:r>
              <a:rPr lang="en-US" altLang="zh-CN" sz="2800" smtClean="0">
                <a:latin typeface="Times New Roman" panose="02020603050405020304" pitchFamily="18" charset="0"/>
                <a:ea typeface="+mn-ea"/>
                <a:cs typeface="Times New Roman" panose="02020603050405020304" pitchFamily="18" charset="0"/>
              </a:rPr>
              <a:t>n</a:t>
            </a:r>
            <a:r>
              <a:rPr lang="zh-CN" altLang="en-US" sz="2800" smtClean="0">
                <a:latin typeface="Times New Roman" panose="02020603050405020304" pitchFamily="18" charset="0"/>
                <a:ea typeface="+mn-ea"/>
                <a:cs typeface="Times New Roman" panose="02020603050405020304" pitchFamily="18" charset="0"/>
              </a:rPr>
              <a:t>位花朵数（</a:t>
            </a:r>
            <a:r>
              <a:rPr lang="zh-CN" altLang="en-US" sz="2800">
                <a:latin typeface="Times New Roman" panose="02020603050405020304" pitchFamily="18" charset="0"/>
                <a:ea typeface="+mn-ea"/>
                <a:cs typeface="Times New Roman" panose="02020603050405020304" pitchFamily="18" charset="0"/>
              </a:rPr>
              <a:t>自幂</a:t>
            </a:r>
            <a:r>
              <a:rPr lang="zh-CN" altLang="en-US" sz="2800" smtClean="0">
                <a:latin typeface="Times New Roman" panose="02020603050405020304" pitchFamily="18" charset="0"/>
                <a:ea typeface="+mn-ea"/>
                <a:cs typeface="Times New Roman" panose="02020603050405020304" pitchFamily="18" charset="0"/>
              </a:rPr>
              <a:t>数）</a:t>
            </a:r>
            <a:r>
              <a:rPr lang="en-US" altLang="zh-CN" sz="2800" smtClean="0">
                <a:latin typeface="Times New Roman" panose="02020603050405020304" pitchFamily="18" charset="0"/>
                <a:ea typeface="+mn-ea"/>
                <a:cs typeface="Times New Roman" panose="02020603050405020304" pitchFamily="18" charset="0"/>
              </a:rPr>
              <a:t>F</a:t>
            </a:r>
            <a:r>
              <a:rPr lang="zh-CN" altLang="en-US" sz="2800" smtClean="0">
                <a:latin typeface="Times New Roman" panose="02020603050405020304" pitchFamily="18" charset="0"/>
                <a:ea typeface="+mn-ea"/>
                <a:cs typeface="Times New Roman" panose="02020603050405020304" pitchFamily="18" charset="0"/>
              </a:rPr>
              <a:t>是指</a:t>
            </a:r>
            <a:r>
              <a:rPr lang="en-US" altLang="zh-CN" sz="2800" smtClean="0">
                <a:latin typeface="Times New Roman" panose="02020603050405020304" pitchFamily="18" charset="0"/>
                <a:ea typeface="+mn-ea"/>
                <a:cs typeface="Times New Roman" panose="02020603050405020304" pitchFamily="18" charset="0"/>
              </a:rPr>
              <a:t>F</a:t>
            </a:r>
            <a:r>
              <a:rPr lang="zh-CN" altLang="en-US" sz="2800" smtClean="0">
                <a:latin typeface="Times New Roman" panose="02020603050405020304" pitchFamily="18" charset="0"/>
                <a:ea typeface="+mn-ea"/>
                <a:cs typeface="Times New Roman" panose="02020603050405020304" pitchFamily="18" charset="0"/>
              </a:rPr>
              <a:t>的</a:t>
            </a:r>
            <a:r>
              <a:rPr lang="zh-CN" altLang="en-US" sz="2800">
                <a:latin typeface="Times New Roman" panose="02020603050405020304" pitchFamily="18" charset="0"/>
                <a:ea typeface="+mn-ea"/>
                <a:cs typeface="Times New Roman" panose="02020603050405020304" pitchFamily="18" charset="0"/>
              </a:rPr>
              <a:t>各个位数</a:t>
            </a:r>
            <a:r>
              <a:rPr lang="zh-CN" altLang="en-US" sz="2800" smtClean="0">
                <a:latin typeface="Times New Roman" panose="02020603050405020304" pitchFamily="18" charset="0"/>
                <a:ea typeface="+mn-ea"/>
                <a:cs typeface="Times New Roman" panose="02020603050405020304" pitchFamily="18" charset="0"/>
              </a:rPr>
              <a:t>的</a:t>
            </a:r>
            <a:r>
              <a:rPr lang="en-US" altLang="zh-CN" sz="2800" smtClean="0">
                <a:latin typeface="Times New Roman" panose="02020603050405020304" pitchFamily="18" charset="0"/>
                <a:ea typeface="+mn-ea"/>
                <a:cs typeface="Times New Roman" panose="02020603050405020304" pitchFamily="18" charset="0"/>
              </a:rPr>
              <a:t>n</a:t>
            </a:r>
            <a:r>
              <a:rPr lang="zh-CN" altLang="en-US" sz="2800" smtClean="0">
                <a:latin typeface="Times New Roman" panose="02020603050405020304" pitchFamily="18" charset="0"/>
                <a:ea typeface="+mn-ea"/>
                <a:cs typeface="Times New Roman" panose="02020603050405020304" pitchFamily="18" charset="0"/>
              </a:rPr>
              <a:t>次方的和等于</a:t>
            </a:r>
            <a:r>
              <a:rPr lang="en-US" altLang="zh-CN" sz="2800" smtClean="0">
                <a:latin typeface="Times New Roman" panose="02020603050405020304" pitchFamily="18" charset="0"/>
                <a:ea typeface="+mn-ea"/>
                <a:cs typeface="Times New Roman" panose="02020603050405020304" pitchFamily="18" charset="0"/>
              </a:rPr>
              <a:t>F</a:t>
            </a:r>
            <a:r>
              <a:rPr lang="zh-CN" altLang="en-US" sz="2800" smtClean="0">
                <a:latin typeface="Times New Roman" panose="02020603050405020304" pitchFamily="18" charset="0"/>
                <a:ea typeface="+mn-ea"/>
                <a:cs typeface="Times New Roman" panose="02020603050405020304" pitchFamily="18" charset="0"/>
              </a:rPr>
              <a:t>本身。例如：</a:t>
            </a:r>
            <a:r>
              <a:rPr lang="en-US" altLang="zh-CN" sz="2800" smtClean="0">
                <a:latin typeface="Times New Roman" panose="02020603050405020304" pitchFamily="18" charset="0"/>
                <a:ea typeface="+mn-ea"/>
                <a:cs typeface="Times New Roman" panose="02020603050405020304" pitchFamily="18" charset="0"/>
              </a:rPr>
              <a:t>153=1</a:t>
            </a:r>
            <a:r>
              <a:rPr lang="en-US" altLang="zh-CN" sz="2800" baseline="30000" smtClean="0">
                <a:latin typeface="Times New Roman" panose="02020603050405020304" pitchFamily="18" charset="0"/>
                <a:ea typeface="+mn-ea"/>
                <a:cs typeface="Times New Roman" panose="02020603050405020304" pitchFamily="18" charset="0"/>
              </a:rPr>
              <a:t>3</a:t>
            </a:r>
            <a:r>
              <a:rPr lang="en-US" altLang="zh-CN" sz="2800" smtClean="0">
                <a:latin typeface="Times New Roman" panose="02020603050405020304" pitchFamily="18" charset="0"/>
                <a:ea typeface="+mn-ea"/>
                <a:cs typeface="Times New Roman" panose="02020603050405020304" pitchFamily="18" charset="0"/>
              </a:rPr>
              <a:t>+5</a:t>
            </a:r>
            <a:r>
              <a:rPr lang="en-US" altLang="zh-CN" sz="2800" baseline="30000">
                <a:latin typeface="Times New Roman" panose="02020603050405020304" pitchFamily="18" charset="0"/>
                <a:ea typeface="+mn-ea"/>
                <a:cs typeface="Times New Roman" panose="02020603050405020304" pitchFamily="18" charset="0"/>
              </a:rPr>
              <a:t>3</a:t>
            </a:r>
            <a:r>
              <a:rPr lang="en-US" altLang="zh-CN" sz="2800" smtClean="0">
                <a:latin typeface="Times New Roman" panose="02020603050405020304" pitchFamily="18" charset="0"/>
                <a:ea typeface="+mn-ea"/>
                <a:cs typeface="Times New Roman" panose="02020603050405020304" pitchFamily="18" charset="0"/>
              </a:rPr>
              <a:t>+3</a:t>
            </a:r>
            <a:r>
              <a:rPr lang="en-US" altLang="zh-CN" sz="2800" baseline="30000">
                <a:latin typeface="Times New Roman" panose="02020603050405020304" pitchFamily="18" charset="0"/>
                <a:ea typeface="+mn-ea"/>
                <a:cs typeface="Times New Roman" panose="02020603050405020304" pitchFamily="18" charset="0"/>
              </a:rPr>
              <a:t>3</a:t>
            </a:r>
            <a:r>
              <a:rPr lang="zh-CN" altLang="en-US" sz="2800" smtClean="0">
                <a:latin typeface="Times New Roman" panose="02020603050405020304" pitchFamily="18" charset="0"/>
                <a:ea typeface="+mn-ea"/>
                <a:cs typeface="Times New Roman" panose="02020603050405020304" pitchFamily="18" charset="0"/>
              </a:rPr>
              <a:t>。设计算法，找出</a:t>
            </a:r>
            <a:r>
              <a:rPr lang="en-US" altLang="zh-CN" sz="2800" smtClean="0">
                <a:latin typeface="Times New Roman" panose="02020603050405020304" pitchFamily="18" charset="0"/>
                <a:ea typeface="+mn-ea"/>
                <a:cs typeface="Times New Roman" panose="02020603050405020304" pitchFamily="18" charset="0"/>
              </a:rPr>
              <a:t>n</a:t>
            </a:r>
            <a:r>
              <a:rPr lang="zh-CN" altLang="en-US" sz="2800" smtClean="0">
                <a:latin typeface="Times New Roman" panose="02020603050405020304" pitchFamily="18" charset="0"/>
                <a:ea typeface="+mn-ea"/>
                <a:cs typeface="Times New Roman" panose="02020603050405020304" pitchFamily="18" charset="0"/>
              </a:rPr>
              <a:t>位的花朵数。要求</a:t>
            </a:r>
            <a:r>
              <a:rPr lang="en-US" altLang="zh-CN" sz="2800" smtClean="0">
                <a:latin typeface="Times New Roman" panose="02020603050405020304" pitchFamily="18" charset="0"/>
                <a:ea typeface="+mn-ea"/>
                <a:cs typeface="Times New Roman" panose="02020603050405020304" pitchFamily="18" charset="0"/>
              </a:rPr>
              <a:t>n</a:t>
            </a:r>
            <a:r>
              <a:rPr lang="zh-CN" altLang="en-US" sz="2800" smtClean="0">
                <a:latin typeface="Times New Roman" panose="02020603050405020304" pitchFamily="18" charset="0"/>
                <a:ea typeface="+mn-ea"/>
                <a:cs typeface="Times New Roman" panose="02020603050405020304" pitchFamily="18" charset="0"/>
              </a:rPr>
              <a:t>能达到</a:t>
            </a:r>
            <a:r>
              <a:rPr lang="en-US" altLang="zh-CN" sz="2800" smtClean="0">
                <a:latin typeface="Times New Roman" panose="02020603050405020304" pitchFamily="18" charset="0"/>
                <a:ea typeface="+mn-ea"/>
                <a:cs typeface="Times New Roman" panose="02020603050405020304" pitchFamily="18" charset="0"/>
              </a:rPr>
              <a:t>21</a:t>
            </a:r>
            <a:r>
              <a:rPr lang="zh-CN" altLang="en-US" sz="2800" smtClean="0">
                <a:latin typeface="Times New Roman" panose="02020603050405020304" pitchFamily="18" charset="0"/>
                <a:ea typeface="+mn-ea"/>
                <a:cs typeface="Times New Roman" panose="02020603050405020304" pitchFamily="18" charset="0"/>
              </a:rPr>
              <a:t>位。</a:t>
            </a:r>
            <a:r>
              <a:rPr lang="en-US" altLang="zh-CN" sz="2800" smtClean="0">
                <a:latin typeface="Times New Roman" panose="02020603050405020304" pitchFamily="18" charset="0"/>
                <a:ea typeface="+mn-ea"/>
                <a:cs typeface="Times New Roman" panose="02020603050405020304" pitchFamily="18" charset="0"/>
              </a:rPr>
              <a:t>21</a:t>
            </a:r>
            <a:r>
              <a:rPr lang="zh-CN" altLang="en-US" sz="2800" smtClean="0">
                <a:latin typeface="Times New Roman" panose="02020603050405020304" pitchFamily="18" charset="0"/>
                <a:ea typeface="+mn-ea"/>
                <a:cs typeface="Times New Roman" panose="02020603050405020304" pitchFamily="18" charset="0"/>
              </a:rPr>
              <a:t>位花朵数有</a:t>
            </a:r>
            <a:r>
              <a:rPr lang="zh-CN" altLang="en-US" sz="2800">
                <a:latin typeface="Times New Roman" panose="02020603050405020304" pitchFamily="18" charset="0"/>
                <a:ea typeface="+mn-ea"/>
                <a:cs typeface="Times New Roman" panose="02020603050405020304" pitchFamily="18" charset="0"/>
              </a:rPr>
              <a:t>两个</a:t>
            </a:r>
            <a:r>
              <a:rPr lang="zh-CN" altLang="en-US" sz="2800" smtClean="0">
                <a:latin typeface="Times New Roman" panose="02020603050405020304" pitchFamily="18" charset="0"/>
                <a:ea typeface="+mn-ea"/>
                <a:cs typeface="Times New Roman" panose="02020603050405020304" pitchFamily="18" charset="0"/>
              </a:rPr>
              <a:t>：</a:t>
            </a:r>
            <a:endParaRPr lang="en-US" altLang="zh-CN" sz="2800" smtClean="0">
              <a:latin typeface="Times New Roman" panose="02020603050405020304" pitchFamily="18" charset="0"/>
              <a:ea typeface="+mn-ea"/>
              <a:cs typeface="Times New Roman" panose="02020603050405020304" pitchFamily="18" charset="0"/>
            </a:endParaRPr>
          </a:p>
          <a:p>
            <a:pPr indent="720725"/>
            <a:r>
              <a:rPr lang="en-US" altLang="zh-CN" sz="2800" smtClean="0">
                <a:latin typeface="Times New Roman" panose="02020603050405020304" pitchFamily="18" charset="0"/>
                <a:ea typeface="+mn-ea"/>
                <a:cs typeface="Times New Roman" panose="02020603050405020304" pitchFamily="18" charset="0"/>
              </a:rPr>
              <a:t>449177399146038697307</a:t>
            </a:r>
          </a:p>
          <a:p>
            <a:pPr indent="720725"/>
            <a:r>
              <a:rPr lang="en-US" altLang="zh-CN" sz="2800" smtClean="0">
                <a:latin typeface="Times New Roman" panose="02020603050405020304" pitchFamily="18" charset="0"/>
                <a:ea typeface="+mn-ea"/>
                <a:cs typeface="Times New Roman" panose="02020603050405020304" pitchFamily="18" charset="0"/>
              </a:rPr>
              <a:t>128468643043731391252</a:t>
            </a:r>
            <a:endParaRPr lang="zh-CN" altLang="en-US" sz="280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41990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51520" y="548680"/>
            <a:ext cx="8660670" cy="5616624"/>
          </a:xfrm>
          <a:prstGeom prst="rect">
            <a:avLst/>
          </a:prstGeom>
        </p:spPr>
      </p:pic>
    </p:spTree>
    <p:extLst>
      <p:ext uri="{BB962C8B-B14F-4D97-AF65-F5344CB8AC3E}">
        <p14:creationId xmlns:p14="http://schemas.microsoft.com/office/powerpoint/2010/main" val="339669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51520" y="620688"/>
            <a:ext cx="8584534" cy="5616624"/>
          </a:xfrm>
          <a:prstGeom prst="rect">
            <a:avLst/>
          </a:prstGeom>
          <a:noFill/>
          <a:ln>
            <a:noFill/>
          </a:ln>
        </p:spPr>
      </p:pic>
    </p:spTree>
    <p:extLst>
      <p:ext uri="{BB962C8B-B14F-4D97-AF65-F5344CB8AC3E}">
        <p14:creationId xmlns:p14="http://schemas.microsoft.com/office/powerpoint/2010/main" val="1265692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en-US" altLang="zh-CN" sz="3600" smtClean="0">
                <a:latin typeface="Times New Roman" pitchFamily="18" charset="0"/>
              </a:rPr>
              <a:t>【</a:t>
            </a:r>
            <a:r>
              <a:rPr lang="zh-CN" altLang="en-US" sz="3600" smtClean="0">
                <a:latin typeface="Times New Roman" pitchFamily="18" charset="0"/>
              </a:rPr>
              <a:t>综合六</a:t>
            </a:r>
            <a:r>
              <a:rPr lang="en-US" altLang="zh-CN" sz="3600" smtClean="0">
                <a:latin typeface="Times New Roman" pitchFamily="18" charset="0"/>
              </a:rPr>
              <a:t>】</a:t>
            </a:r>
            <a:r>
              <a:rPr lang="zh-CN" altLang="en-US" sz="3600" smtClean="0">
                <a:latin typeface="Times New Roman" pitchFamily="18" charset="0"/>
              </a:rPr>
              <a:t>小木棍复原</a:t>
            </a:r>
            <a:endParaRPr lang="zh-CN" altLang="en-US" sz="3600" dirty="0">
              <a:latin typeface="Times New Roman" pitchFamily="18" charset="0"/>
            </a:endParaRPr>
          </a:p>
        </p:txBody>
      </p:sp>
      <p:sp>
        <p:nvSpPr>
          <p:cNvPr id="4" name="Text Box 8"/>
          <p:cNvSpPr txBox="1">
            <a:spLocks noChangeArrowheads="1"/>
          </p:cNvSpPr>
          <p:nvPr/>
        </p:nvSpPr>
        <p:spPr bwMode="auto">
          <a:xfrm>
            <a:off x="251520" y="1268760"/>
            <a:ext cx="8731250" cy="32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720725"/>
            <a:r>
              <a:rPr lang="zh-CN" altLang="en-US" sz="2800">
                <a:latin typeface="Times New Roman" panose="02020603050405020304" pitchFamily="18" charset="0"/>
                <a:ea typeface="+mn-ea"/>
                <a:cs typeface="Times New Roman" panose="02020603050405020304" pitchFamily="18" charset="0"/>
              </a:rPr>
              <a:t>乔治有一些长度相同的小木棍，他把它们随机地切成许多长短不一的小段，并且使得每一小段的长度不超过</a:t>
            </a:r>
            <a:r>
              <a:rPr lang="en-US" altLang="zh-CN" sz="2800">
                <a:latin typeface="Times New Roman" panose="02020603050405020304" pitchFamily="18" charset="0"/>
                <a:ea typeface="+mn-ea"/>
                <a:cs typeface="Times New Roman" panose="02020603050405020304" pitchFamily="18" charset="0"/>
              </a:rPr>
              <a:t>50</a:t>
            </a:r>
            <a:r>
              <a:rPr lang="zh-CN" altLang="en-US" sz="2800">
                <a:latin typeface="Times New Roman" panose="02020603050405020304" pitchFamily="18" charset="0"/>
                <a:ea typeface="+mn-ea"/>
                <a:cs typeface="Times New Roman" panose="02020603050405020304" pitchFamily="18" charset="0"/>
              </a:rPr>
              <a:t>。现在他想把这些小段拼回成原来的小木棍，但是他忘了原来的小木棍的数量和长度。请编写算法计算原来小木棍的最短可能长度</a:t>
            </a:r>
            <a:r>
              <a:rPr lang="zh-CN" altLang="en-US" sz="2800" smtClean="0">
                <a:latin typeface="Times New Roman" panose="02020603050405020304" pitchFamily="18" charset="0"/>
                <a:ea typeface="+mn-ea"/>
                <a:cs typeface="Times New Roman" panose="02020603050405020304" pitchFamily="18" charset="0"/>
              </a:rPr>
              <a:t>。</a:t>
            </a:r>
            <a:endParaRPr lang="en-US" altLang="zh-CN" sz="2800" smtClean="0">
              <a:latin typeface="Times New Roman" panose="02020603050405020304" pitchFamily="18" charset="0"/>
              <a:ea typeface="+mn-ea"/>
              <a:cs typeface="Times New Roman" panose="02020603050405020304" pitchFamily="18" charset="0"/>
            </a:endParaRPr>
          </a:p>
          <a:p>
            <a:pPr indent="720725"/>
            <a:r>
              <a:rPr lang="zh-CN" altLang="en-US" sz="2800" smtClean="0">
                <a:latin typeface="Times New Roman" panose="02020603050405020304" pitchFamily="18" charset="0"/>
                <a:ea typeface="+mn-ea"/>
                <a:cs typeface="Times New Roman" panose="02020603050405020304" pitchFamily="18" charset="0"/>
              </a:rPr>
              <a:t>要求被切出的小段数量至少能达到</a:t>
            </a:r>
            <a:r>
              <a:rPr lang="en-US" altLang="zh-CN" sz="2800" smtClean="0">
                <a:latin typeface="Times New Roman" panose="02020603050405020304" pitchFamily="18" charset="0"/>
                <a:ea typeface="+mn-ea"/>
                <a:cs typeface="Times New Roman" panose="02020603050405020304" pitchFamily="18" charset="0"/>
              </a:rPr>
              <a:t>60</a:t>
            </a:r>
            <a:r>
              <a:rPr lang="zh-CN" altLang="en-US" sz="2800" smtClean="0">
                <a:latin typeface="Times New Roman" panose="02020603050405020304" pitchFamily="18" charset="0"/>
                <a:ea typeface="+mn-ea"/>
                <a:cs typeface="Times New Roman" panose="02020603050405020304" pitchFamily="18" charset="0"/>
              </a:rPr>
              <a:t>。</a:t>
            </a:r>
            <a:endParaRPr lang="zh-CN" altLang="en-US" sz="280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21177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04664"/>
            <a:ext cx="9084086" cy="5904656"/>
          </a:xfrm>
          <a:prstGeom prst="rect">
            <a:avLst/>
          </a:prstGeom>
        </p:spPr>
      </p:pic>
    </p:spTree>
    <p:extLst>
      <p:ext uri="{BB962C8B-B14F-4D97-AF65-F5344CB8AC3E}">
        <p14:creationId xmlns:p14="http://schemas.microsoft.com/office/powerpoint/2010/main" val="1017140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1043608" y="2276872"/>
            <a:ext cx="7128792" cy="8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en-US" sz="4800" dirty="0" smtClean="0">
                <a:latin typeface="Times New Roman" pitchFamily="18" charset="0"/>
              </a:rPr>
              <a:t>可以选做其中至少二题！</a:t>
            </a:r>
            <a:endParaRPr lang="zh-CN" altLang="en-US" sz="4800" dirty="0">
              <a:latin typeface="Times New Roman" pitchFamily="18" charset="0"/>
            </a:endParaRPr>
          </a:p>
        </p:txBody>
      </p:sp>
    </p:spTree>
    <p:extLst>
      <p:ext uri="{BB962C8B-B14F-4D97-AF65-F5344CB8AC3E}">
        <p14:creationId xmlns:p14="http://schemas.microsoft.com/office/powerpoint/2010/main" val="2340906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55776" y="188640"/>
            <a:ext cx="3960440" cy="6362482"/>
          </a:xfrm>
          <a:prstGeom prst="rect">
            <a:avLst/>
          </a:prstGeom>
        </p:spPr>
      </p:pic>
    </p:spTree>
    <p:extLst>
      <p:ext uri="{BB962C8B-B14F-4D97-AF65-F5344CB8AC3E}">
        <p14:creationId xmlns:p14="http://schemas.microsoft.com/office/powerpoint/2010/main" val="43436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en-US" altLang="zh-CN" sz="3600" dirty="0" smtClean="0">
                <a:latin typeface="Times New Roman" pitchFamily="18" charset="0"/>
              </a:rPr>
              <a:t>【</a:t>
            </a:r>
            <a:r>
              <a:rPr lang="zh-CN" altLang="en-US" sz="3600" dirty="0" smtClean="0">
                <a:latin typeface="Times New Roman" pitchFamily="18" charset="0"/>
              </a:rPr>
              <a:t>综合二</a:t>
            </a:r>
            <a:r>
              <a:rPr lang="en-US" altLang="zh-CN" sz="3600" dirty="0" smtClean="0">
                <a:latin typeface="Times New Roman" pitchFamily="18" charset="0"/>
              </a:rPr>
              <a:t>】</a:t>
            </a:r>
            <a:r>
              <a:rPr lang="zh-CN" altLang="en-US" sz="3600" dirty="0" smtClean="0">
                <a:latin typeface="Times New Roman" pitchFamily="18" charset="0"/>
              </a:rPr>
              <a:t>计算</a:t>
            </a:r>
            <a:r>
              <a:rPr lang="en-US" altLang="zh-CN" sz="3600" dirty="0">
                <a:latin typeface="Times New Roman" pitchFamily="18" charset="0"/>
              </a:rPr>
              <a:t>24</a:t>
            </a:r>
            <a:r>
              <a:rPr lang="zh-CN" altLang="en-US" sz="3600" dirty="0">
                <a:latin typeface="Times New Roman" pitchFamily="18" charset="0"/>
              </a:rPr>
              <a:t>点</a:t>
            </a:r>
          </a:p>
        </p:txBody>
      </p:sp>
      <p:sp>
        <p:nvSpPr>
          <p:cNvPr id="5" name="Text Box 8"/>
          <p:cNvSpPr txBox="1">
            <a:spLocks noChangeArrowheads="1"/>
          </p:cNvSpPr>
          <p:nvPr/>
        </p:nvSpPr>
        <p:spPr bwMode="auto">
          <a:xfrm>
            <a:off x="206375" y="1124744"/>
            <a:ext cx="8731250" cy="528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en-US" sz="2800">
                <a:latin typeface="Times New Roman" pitchFamily="18" charset="0"/>
              </a:rPr>
              <a:t>对于</a:t>
            </a:r>
            <a:r>
              <a:rPr lang="zh-CN" altLang="en-US" sz="2800" smtClean="0">
                <a:latin typeface="Times New Roman" pitchFamily="18" charset="0"/>
              </a:rPr>
              <a:t>给定的</a:t>
            </a:r>
            <a:r>
              <a:rPr lang="zh-CN" altLang="en-US" sz="2800" dirty="0">
                <a:latin typeface="Times New Roman" pitchFamily="18" charset="0"/>
              </a:rPr>
              <a:t>任意四个整数（可重复</a:t>
            </a:r>
            <a:r>
              <a:rPr lang="zh-CN" altLang="en-US" sz="2800" dirty="0" smtClean="0">
                <a:latin typeface="Times New Roman" pitchFamily="18" charset="0"/>
              </a:rPr>
              <a:t>），判定</a:t>
            </a:r>
            <a:r>
              <a:rPr lang="zh-CN" altLang="en-US" sz="2800" dirty="0">
                <a:latin typeface="Times New Roman" pitchFamily="18" charset="0"/>
              </a:rPr>
              <a:t>是否可以通过加、减、乘、除（可重复）运算使得计算结果为</a:t>
            </a:r>
            <a:r>
              <a:rPr lang="en-US" altLang="zh-CN" sz="2800" dirty="0">
                <a:latin typeface="Times New Roman" pitchFamily="18" charset="0"/>
              </a:rPr>
              <a:t>24</a:t>
            </a:r>
            <a:r>
              <a:rPr lang="zh-CN" altLang="en-US" sz="2800" dirty="0">
                <a:latin typeface="Times New Roman" pitchFamily="18" charset="0"/>
              </a:rPr>
              <a:t>。如果</a:t>
            </a:r>
            <a:r>
              <a:rPr lang="zh-CN" altLang="en-US" sz="2800" dirty="0" smtClean="0">
                <a:latin typeface="Times New Roman" pitchFamily="18" charset="0"/>
              </a:rPr>
              <a:t>可以则</a:t>
            </a:r>
            <a:r>
              <a:rPr lang="zh-CN" altLang="en-US" sz="2800" dirty="0">
                <a:latin typeface="Times New Roman" pitchFamily="18" charset="0"/>
              </a:rPr>
              <a:t>给出其计算表达式或者计算步骤</a:t>
            </a:r>
            <a:r>
              <a:rPr lang="zh-CN" altLang="en-US" sz="2800" dirty="0" smtClean="0">
                <a:latin typeface="Times New Roman" pitchFamily="18" charset="0"/>
              </a:rPr>
              <a:t>。</a:t>
            </a:r>
            <a:endParaRPr lang="en-US" altLang="zh-CN" sz="2800" dirty="0" smtClean="0">
              <a:latin typeface="Times New Roman" pitchFamily="18" charset="0"/>
            </a:endParaRPr>
          </a:p>
          <a:p>
            <a:pPr indent="809625" algn="just">
              <a:lnSpc>
                <a:spcPct val="100000"/>
              </a:lnSpc>
            </a:pPr>
            <a:r>
              <a:rPr lang="zh-CN" altLang="en-US" sz="2800" dirty="0" smtClean="0">
                <a:latin typeface="Times New Roman" pitchFamily="18" charset="0"/>
              </a:rPr>
              <a:t>例如</a:t>
            </a:r>
            <a:r>
              <a:rPr lang="zh-CN" altLang="en-US" sz="2800" dirty="0">
                <a:latin typeface="Times New Roman" pitchFamily="18" charset="0"/>
              </a:rPr>
              <a:t>：若四</a:t>
            </a:r>
            <a:r>
              <a:rPr lang="zh-CN" altLang="en-US" sz="2800">
                <a:latin typeface="Times New Roman" pitchFamily="18" charset="0"/>
              </a:rPr>
              <a:t>个数</a:t>
            </a:r>
            <a:r>
              <a:rPr lang="zh-CN" altLang="en-US" sz="2800" smtClean="0">
                <a:latin typeface="Times New Roman" pitchFamily="18" charset="0"/>
              </a:rPr>
              <a:t>为</a:t>
            </a:r>
            <a:r>
              <a:rPr lang="en-US" altLang="zh-CN" sz="2800" smtClean="0">
                <a:latin typeface="Times New Roman" pitchFamily="18" charset="0"/>
              </a:rPr>
              <a:t>2, </a:t>
            </a:r>
            <a:r>
              <a:rPr lang="en-US" altLang="zh-CN" sz="2800" dirty="0" smtClean="0">
                <a:latin typeface="Times New Roman" pitchFamily="18" charset="0"/>
              </a:rPr>
              <a:t>4</a:t>
            </a:r>
            <a:r>
              <a:rPr lang="en-US" altLang="zh-CN" sz="2800" smtClean="0">
                <a:latin typeface="Times New Roman" pitchFamily="18" charset="0"/>
              </a:rPr>
              <a:t>, 6, 8</a:t>
            </a:r>
            <a:r>
              <a:rPr lang="zh-CN" altLang="en-US" sz="2800" smtClean="0">
                <a:latin typeface="Times New Roman" pitchFamily="18" charset="0"/>
              </a:rPr>
              <a:t>，</a:t>
            </a:r>
            <a:r>
              <a:rPr lang="zh-CN" altLang="en-US" sz="2800" dirty="0" smtClean="0">
                <a:latin typeface="Times New Roman" pitchFamily="18" charset="0"/>
              </a:rPr>
              <a:t>则表达式</a:t>
            </a:r>
            <a:endParaRPr lang="en-US" altLang="zh-CN" sz="2800" dirty="0" smtClean="0">
              <a:latin typeface="Times New Roman" pitchFamily="18" charset="0"/>
            </a:endParaRPr>
          </a:p>
          <a:p>
            <a:pPr indent="809625" algn="just">
              <a:lnSpc>
                <a:spcPct val="100000"/>
              </a:lnSpc>
            </a:pPr>
            <a:r>
              <a:rPr lang="en-US" altLang="zh-CN" sz="2800">
                <a:latin typeface="Times New Roman" pitchFamily="18" charset="0"/>
              </a:rPr>
              <a:t> </a:t>
            </a:r>
            <a:r>
              <a:rPr lang="en-US" altLang="zh-CN" sz="2800" smtClean="0">
                <a:latin typeface="Times New Roman" pitchFamily="18" charset="0"/>
              </a:rPr>
              <a:t>        2 * 6 + 4 + 8</a:t>
            </a:r>
            <a:endParaRPr lang="en-US" altLang="zh-CN" sz="2800" dirty="0" smtClean="0">
              <a:latin typeface="Times New Roman" pitchFamily="18" charset="0"/>
            </a:endParaRPr>
          </a:p>
          <a:p>
            <a:pPr algn="just">
              <a:lnSpc>
                <a:spcPct val="100000"/>
              </a:lnSpc>
            </a:pPr>
            <a:r>
              <a:rPr lang="zh-CN" altLang="en-US" sz="2800" dirty="0" smtClean="0">
                <a:latin typeface="Times New Roman" pitchFamily="18" charset="0"/>
              </a:rPr>
              <a:t>的</a:t>
            </a:r>
            <a:r>
              <a:rPr lang="zh-CN" altLang="en-US" sz="2800" dirty="0">
                <a:latin typeface="Times New Roman" pitchFamily="18" charset="0"/>
              </a:rPr>
              <a:t>计算结果为</a:t>
            </a:r>
            <a:r>
              <a:rPr lang="en-US" altLang="zh-CN" sz="2800" dirty="0">
                <a:latin typeface="Times New Roman" pitchFamily="18" charset="0"/>
              </a:rPr>
              <a:t>24</a:t>
            </a:r>
            <a:r>
              <a:rPr lang="zh-CN" altLang="en-US" sz="2800" dirty="0" smtClean="0">
                <a:latin typeface="Times New Roman" pitchFamily="18" charset="0"/>
              </a:rPr>
              <a:t>；计算步骤</a:t>
            </a:r>
            <a:r>
              <a:rPr lang="zh-CN" altLang="en-US" sz="2800" smtClean="0">
                <a:latin typeface="Times New Roman" pitchFamily="18" charset="0"/>
              </a:rPr>
              <a:t>可以表示输出为</a:t>
            </a:r>
            <a:r>
              <a:rPr lang="zh-CN" altLang="en-US" sz="2800" dirty="0" smtClean="0">
                <a:latin typeface="Times New Roman" pitchFamily="18" charset="0"/>
              </a:rPr>
              <a:t>：</a:t>
            </a:r>
            <a:endParaRPr lang="en-US" altLang="zh-CN" sz="2800" dirty="0" smtClean="0">
              <a:latin typeface="Times New Roman" pitchFamily="18" charset="0"/>
            </a:endParaRPr>
          </a:p>
          <a:p>
            <a:pPr algn="just">
              <a:lnSpc>
                <a:spcPct val="100000"/>
              </a:lnSpc>
            </a:pPr>
            <a:r>
              <a:rPr lang="en-US" altLang="zh-CN" sz="2800">
                <a:latin typeface="Times New Roman" pitchFamily="18" charset="0"/>
              </a:rPr>
              <a:t> </a:t>
            </a:r>
            <a:r>
              <a:rPr lang="en-US" altLang="zh-CN" sz="2800" smtClean="0">
                <a:latin typeface="Times New Roman" pitchFamily="18" charset="0"/>
              </a:rPr>
              <a:t>                  </a:t>
            </a:r>
            <a:r>
              <a:rPr lang="en-US" altLang="zh-CN" sz="2800">
                <a:latin typeface="Times New Roman" pitchFamily="18" charset="0"/>
              </a:rPr>
              <a:t>2*6 </a:t>
            </a:r>
            <a:r>
              <a:rPr lang="en-US" altLang="zh-CN" sz="2800" smtClean="0">
                <a:latin typeface="Times New Roman" pitchFamily="18" charset="0"/>
              </a:rPr>
              <a:t>|| </a:t>
            </a:r>
            <a:r>
              <a:rPr lang="en-US" altLang="zh-CN" sz="2800">
                <a:latin typeface="Times New Roman" pitchFamily="18" charset="0"/>
              </a:rPr>
              <a:t>12+4 </a:t>
            </a:r>
            <a:r>
              <a:rPr lang="en-US" altLang="zh-CN" sz="2800" smtClean="0">
                <a:latin typeface="Times New Roman" pitchFamily="18" charset="0"/>
              </a:rPr>
              <a:t>|| </a:t>
            </a:r>
            <a:r>
              <a:rPr lang="en-US" altLang="zh-CN" sz="2800">
                <a:latin typeface="Times New Roman" pitchFamily="18" charset="0"/>
              </a:rPr>
              <a:t>16+8 || </a:t>
            </a:r>
            <a:r>
              <a:rPr lang="en-US" altLang="zh-CN" sz="2800" smtClean="0">
                <a:latin typeface="Times New Roman" pitchFamily="18" charset="0"/>
              </a:rPr>
              <a:t>24</a:t>
            </a:r>
          </a:p>
          <a:p>
            <a:pPr algn="just">
              <a:lnSpc>
                <a:spcPct val="100000"/>
              </a:lnSpc>
            </a:pPr>
            <a:r>
              <a:rPr lang="zh-CN" altLang="en-US" sz="2800" smtClean="0">
                <a:latin typeface="Times New Roman" pitchFamily="18" charset="0"/>
              </a:rPr>
              <a:t>而</a:t>
            </a:r>
            <a:r>
              <a:rPr lang="en-US" altLang="zh-CN" sz="2800" dirty="0" smtClean="0">
                <a:latin typeface="Times New Roman" pitchFamily="18" charset="0"/>
              </a:rPr>
              <a:t>2, 5, 5, 6</a:t>
            </a:r>
            <a:r>
              <a:rPr lang="zh-CN" altLang="en-US" sz="2800" dirty="0">
                <a:latin typeface="Times New Roman" pitchFamily="18" charset="0"/>
              </a:rPr>
              <a:t>这四个数则是无法通过加、减、乘、除运算使得其计算结果为</a:t>
            </a:r>
            <a:r>
              <a:rPr lang="en-US" altLang="zh-CN" sz="2800" dirty="0">
                <a:latin typeface="Times New Roman" pitchFamily="18" charset="0"/>
              </a:rPr>
              <a:t>24</a:t>
            </a:r>
            <a:r>
              <a:rPr lang="zh-CN" altLang="en-US" sz="2800">
                <a:latin typeface="Times New Roman" pitchFamily="18" charset="0"/>
              </a:rPr>
              <a:t>的</a:t>
            </a:r>
            <a:r>
              <a:rPr lang="zh-CN" altLang="en-US" sz="2800" smtClean="0">
                <a:latin typeface="Times New Roman" pitchFamily="18" charset="0"/>
              </a:rPr>
              <a:t>。</a:t>
            </a:r>
            <a:endParaRPr lang="en-US" altLang="zh-CN" sz="2800" smtClean="0">
              <a:latin typeface="Times New Roman" pitchFamily="18" charset="0"/>
            </a:endParaRPr>
          </a:p>
          <a:p>
            <a:pPr algn="just">
              <a:lnSpc>
                <a:spcPct val="100000"/>
              </a:lnSpc>
            </a:pPr>
            <a:endParaRPr lang="en-US" altLang="zh-CN" sz="2800" smtClean="0">
              <a:latin typeface="Times New Roman" pitchFamily="18" charset="0"/>
            </a:endParaRPr>
          </a:p>
          <a:p>
            <a:pPr algn="just">
              <a:lnSpc>
                <a:spcPct val="100000"/>
              </a:lnSpc>
            </a:pPr>
            <a:r>
              <a:rPr lang="en-US" altLang="zh-CN" sz="2800" smtClean="0">
                <a:latin typeface="Times New Roman" pitchFamily="18" charset="0"/>
              </a:rPr>
              <a:t>【</a:t>
            </a:r>
            <a:r>
              <a:rPr lang="zh-CN" altLang="en-US" sz="2800" smtClean="0">
                <a:latin typeface="Times New Roman" pitchFamily="18" charset="0"/>
              </a:rPr>
              <a:t>注</a:t>
            </a:r>
            <a:r>
              <a:rPr lang="en-US" altLang="zh-CN" sz="2800" smtClean="0">
                <a:latin typeface="Times New Roman" pitchFamily="18" charset="0"/>
              </a:rPr>
              <a:t>】</a:t>
            </a:r>
            <a:r>
              <a:rPr lang="zh-CN" altLang="en-US" sz="2800" smtClean="0">
                <a:latin typeface="Times New Roman" pitchFamily="18" charset="0"/>
              </a:rPr>
              <a:t>输出形式只要能说明计算过程即可。</a:t>
            </a:r>
            <a:endParaRPr lang="zh-CN" altLang="en-US" sz="2800" dirty="0">
              <a:latin typeface="Times New Roman" pitchFamily="18" charset="0"/>
            </a:endParaRPr>
          </a:p>
        </p:txBody>
      </p:sp>
    </p:spTree>
    <p:extLst>
      <p:ext uri="{BB962C8B-B14F-4D97-AF65-F5344CB8AC3E}">
        <p14:creationId xmlns:p14="http://schemas.microsoft.com/office/powerpoint/2010/main" val="2047478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8"/>
          <p:cNvSpPr txBox="1">
            <a:spLocks noChangeArrowheads="1"/>
          </p:cNvSpPr>
          <p:nvPr/>
        </p:nvSpPr>
        <p:spPr bwMode="auto">
          <a:xfrm>
            <a:off x="179512" y="4941168"/>
            <a:ext cx="8731250"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just">
              <a:lnSpc>
                <a:spcPct val="100000"/>
              </a:lnSpc>
            </a:pPr>
            <a:r>
              <a:rPr lang="zh-CN" altLang="en-US" sz="2800" dirty="0" smtClean="0">
                <a:latin typeface="Times New Roman" pitchFamily="18" charset="0"/>
              </a:rPr>
              <a:t>进一步思考：你设计的</a:t>
            </a:r>
            <a:r>
              <a:rPr lang="zh-CN" altLang="en-US" sz="2800" smtClean="0">
                <a:latin typeface="Times New Roman" pitchFamily="18" charset="0"/>
              </a:rPr>
              <a:t>方法能否方便地扩展</a:t>
            </a:r>
            <a:r>
              <a:rPr lang="zh-CN" altLang="en-US" sz="2800" dirty="0" smtClean="0">
                <a:latin typeface="Times New Roman" pitchFamily="18" charset="0"/>
              </a:rPr>
              <a:t>到</a:t>
            </a:r>
            <a:r>
              <a:rPr lang="en-US" altLang="zh-CN" sz="2800" dirty="0" smtClean="0">
                <a:latin typeface="Times New Roman" pitchFamily="18" charset="0"/>
              </a:rPr>
              <a:t>n(n&gt;4)</a:t>
            </a:r>
            <a:r>
              <a:rPr lang="zh-CN" altLang="en-US" sz="2800" dirty="0" smtClean="0">
                <a:latin typeface="Times New Roman" pitchFamily="18" charset="0"/>
              </a:rPr>
              <a:t>的情形？</a:t>
            </a:r>
            <a:endParaRPr lang="zh-CN" altLang="en-US" sz="2800" dirty="0">
              <a:latin typeface="Times New Roman" pitchFamily="18" charset="0"/>
            </a:endParaRPr>
          </a:p>
        </p:txBody>
      </p:sp>
      <p:pic>
        <p:nvPicPr>
          <p:cNvPr id="3" name="图片 2"/>
          <p:cNvPicPr>
            <a:picLocks noChangeAspect="1"/>
          </p:cNvPicPr>
          <p:nvPr/>
        </p:nvPicPr>
        <p:blipFill>
          <a:blip r:embed="rId2"/>
          <a:stretch>
            <a:fillRect/>
          </a:stretch>
        </p:blipFill>
        <p:spPr>
          <a:xfrm>
            <a:off x="2195736" y="476672"/>
            <a:ext cx="4392488" cy="4178568"/>
          </a:xfrm>
          <a:prstGeom prst="rect">
            <a:avLst/>
          </a:prstGeom>
        </p:spPr>
      </p:pic>
    </p:spTree>
    <p:extLst>
      <p:ext uri="{BB962C8B-B14F-4D97-AF65-F5344CB8AC3E}">
        <p14:creationId xmlns:p14="http://schemas.microsoft.com/office/powerpoint/2010/main" val="2597034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en-US" altLang="zh-CN" sz="3600" smtClean="0">
                <a:latin typeface="Times New Roman" pitchFamily="18" charset="0"/>
              </a:rPr>
              <a:t>【</a:t>
            </a:r>
            <a:r>
              <a:rPr lang="zh-CN" altLang="en-US" sz="3600" smtClean="0">
                <a:latin typeface="Times New Roman" pitchFamily="18" charset="0"/>
              </a:rPr>
              <a:t>综合</a:t>
            </a:r>
            <a:r>
              <a:rPr lang="zh-CN" altLang="en-US" sz="3600">
                <a:latin typeface="Times New Roman" pitchFamily="18" charset="0"/>
              </a:rPr>
              <a:t>三</a:t>
            </a:r>
            <a:r>
              <a:rPr lang="en-US" altLang="zh-CN" sz="3600" smtClean="0">
                <a:latin typeface="Times New Roman" pitchFamily="18" charset="0"/>
              </a:rPr>
              <a:t>】</a:t>
            </a:r>
            <a:r>
              <a:rPr lang="zh-CN" altLang="zh-CN" sz="3600" dirty="0"/>
              <a:t>骑士</a:t>
            </a:r>
            <a:r>
              <a:rPr lang="zh-CN" altLang="zh-CN" sz="3600" dirty="0" smtClean="0"/>
              <a:t>周游</a:t>
            </a:r>
            <a:r>
              <a:rPr lang="zh-CN" altLang="en-US" sz="3600" dirty="0" smtClean="0"/>
              <a:t>问题</a:t>
            </a:r>
            <a:endParaRPr lang="zh-CN" altLang="en-US" sz="3600" dirty="0">
              <a:latin typeface="Times New Roman" pitchFamily="18" charset="0"/>
            </a:endParaRPr>
          </a:p>
        </p:txBody>
      </p:sp>
      <p:sp>
        <p:nvSpPr>
          <p:cNvPr id="5" name="Text Box 8"/>
          <p:cNvSpPr txBox="1">
            <a:spLocks noChangeArrowheads="1"/>
          </p:cNvSpPr>
          <p:nvPr/>
        </p:nvSpPr>
        <p:spPr bwMode="auto">
          <a:xfrm>
            <a:off x="206375" y="1124744"/>
            <a:ext cx="8731250" cy="122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en-US" sz="2400" dirty="0">
                <a:latin typeface="Times New Roman" pitchFamily="18" charset="0"/>
                <a:cs typeface="Times New Roman" pitchFamily="18" charset="0"/>
              </a:rPr>
              <a:t>将马随机放在</a:t>
            </a:r>
            <a:r>
              <a:rPr lang="en-US" altLang="zh-CN" sz="2400" dirty="0" err="1">
                <a:latin typeface="Times New Roman" pitchFamily="18" charset="0"/>
                <a:cs typeface="Times New Roman" pitchFamily="18" charset="0"/>
              </a:rPr>
              <a:t>n×n</a:t>
            </a:r>
            <a:r>
              <a:rPr lang="zh-CN" altLang="en-US" sz="2400" dirty="0">
                <a:latin typeface="Times New Roman" pitchFamily="18" charset="0"/>
                <a:cs typeface="Times New Roman" pitchFamily="18" charset="0"/>
              </a:rPr>
              <a:t>棋盘的某个方格</a:t>
            </a:r>
            <a:r>
              <a:rPr lang="zh-CN" altLang="en-US" sz="2400" dirty="0" smtClean="0">
                <a:latin typeface="Times New Roman" pitchFamily="18" charset="0"/>
                <a:cs typeface="Times New Roman" pitchFamily="18" charset="0"/>
              </a:rPr>
              <a:t>中</a:t>
            </a:r>
            <a:r>
              <a:rPr lang="zh-CN" altLang="en-US" sz="2400" dirty="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马</a:t>
            </a:r>
            <a:r>
              <a:rPr lang="zh-CN" altLang="en-US" sz="2400" dirty="0">
                <a:latin typeface="Times New Roman" pitchFamily="18" charset="0"/>
                <a:cs typeface="Times New Roman" pitchFamily="18" charset="0"/>
              </a:rPr>
              <a:t>按走棋规则进行移动。要求每个方格只进入一</a:t>
            </a:r>
            <a:r>
              <a:rPr lang="zh-CN" altLang="en-US" sz="2400" dirty="0" smtClean="0">
                <a:latin typeface="Times New Roman" pitchFamily="18" charset="0"/>
                <a:cs typeface="Times New Roman" pitchFamily="18" charset="0"/>
              </a:rPr>
              <a:t>次。要求走遍</a:t>
            </a:r>
            <a:r>
              <a:rPr lang="zh-CN" altLang="en-US" sz="2400" dirty="0">
                <a:latin typeface="Times New Roman" pitchFamily="18" charset="0"/>
                <a:cs typeface="Times New Roman" pitchFamily="18" charset="0"/>
              </a:rPr>
              <a:t>棋盘上全部</a:t>
            </a:r>
            <a:r>
              <a:rPr lang="en-US" altLang="zh-CN" sz="2400" dirty="0" err="1">
                <a:latin typeface="Times New Roman" pitchFamily="18" charset="0"/>
                <a:cs typeface="Times New Roman" pitchFamily="18" charset="0"/>
              </a:rPr>
              <a:t>n×n</a:t>
            </a:r>
            <a:r>
              <a:rPr lang="zh-CN" altLang="en-US" sz="2400" dirty="0">
                <a:latin typeface="Times New Roman" pitchFamily="18" charset="0"/>
                <a:cs typeface="Times New Roman" pitchFamily="18" charset="0"/>
              </a:rPr>
              <a:t>个方格。</a:t>
            </a:r>
            <a:r>
              <a:rPr lang="zh-CN" altLang="en-US" sz="2400" dirty="0" smtClean="0">
                <a:latin typeface="Times New Roman" pitchFamily="18" charset="0"/>
                <a:cs typeface="Times New Roman" pitchFamily="18" charset="0"/>
              </a:rPr>
              <a:t>例如下</a:t>
            </a:r>
            <a:r>
              <a:rPr lang="zh-CN" altLang="en-US" sz="2400" dirty="0">
                <a:latin typeface="Times New Roman" pitchFamily="18" charset="0"/>
                <a:cs typeface="Times New Roman" pitchFamily="18" charset="0"/>
              </a:rPr>
              <a:t>图中的马下一步可走的位置分布标注为</a:t>
            </a:r>
            <a:r>
              <a:rPr lang="en-US" altLang="zh-CN" sz="2400" dirty="0" smtClean="0">
                <a:latin typeface="Times New Roman" pitchFamily="18" charset="0"/>
                <a:cs typeface="Times New Roman" pitchFamily="18" charset="0"/>
              </a:rPr>
              <a:t>0—7</a:t>
            </a:r>
            <a:r>
              <a:rPr lang="zh-CN" altLang="en-US" sz="2400" dirty="0">
                <a:latin typeface="Times New Roman" pitchFamily="18" charset="0"/>
                <a:cs typeface="Times New Roman" pitchFamily="18" charset="0"/>
              </a:rPr>
              <a:t>。</a:t>
            </a:r>
          </a:p>
        </p:txBody>
      </p:sp>
      <p:pic>
        <p:nvPicPr>
          <p:cNvPr id="6" name="图片 5" descr="http://img.blog.csdn.net/20130710174118812?watermark/2/text/aHR0cDovL2Jsb2cuY3Nkbi5uZXQvamlhamlheW91YmE=/font/5a6L5L2T/fontsize/400/fill/I0JBQkFCMA==/dissolve/70/gravity/SouthEa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2421682"/>
            <a:ext cx="2808312" cy="2591494"/>
          </a:xfrm>
          <a:prstGeom prst="rect">
            <a:avLst/>
          </a:prstGeom>
          <a:noFill/>
          <a:ln>
            <a:noFill/>
          </a:ln>
        </p:spPr>
      </p:pic>
      <p:sp>
        <p:nvSpPr>
          <p:cNvPr id="7" name="Text Box 8"/>
          <p:cNvSpPr txBox="1">
            <a:spLocks noChangeArrowheads="1"/>
          </p:cNvSpPr>
          <p:nvPr/>
        </p:nvSpPr>
        <p:spPr bwMode="auto">
          <a:xfrm>
            <a:off x="208677" y="5301208"/>
            <a:ext cx="8731250" cy="8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892175" indent="-892175" algn="just">
              <a:lnSpc>
                <a:spcPct val="100000"/>
              </a:lnSpc>
            </a:pPr>
            <a:r>
              <a:rPr lang="zh-CN" altLang="en-US" sz="2400" smtClean="0">
                <a:latin typeface="Times New Roman" pitchFamily="18" charset="0"/>
              </a:rPr>
              <a:t>要求：检测当</a:t>
            </a:r>
            <a:r>
              <a:rPr lang="en-US" altLang="zh-CN" sz="2400" smtClean="0">
                <a:latin typeface="Times New Roman" pitchFamily="18" charset="0"/>
              </a:rPr>
              <a:t>n=8</a:t>
            </a:r>
            <a:r>
              <a:rPr lang="zh-CN" altLang="en-US" sz="2400" smtClean="0">
                <a:latin typeface="Times New Roman" pitchFamily="18" charset="0"/>
              </a:rPr>
              <a:t>时，棋盘中是否存在这样的一个位置</a:t>
            </a:r>
            <a:r>
              <a:rPr lang="en-US" altLang="zh-CN" sz="2400" smtClean="0">
                <a:latin typeface="Times New Roman" pitchFamily="18" charset="0"/>
              </a:rPr>
              <a:t>p</a:t>
            </a:r>
            <a:r>
              <a:rPr lang="zh-CN" altLang="en-US" sz="2400" smtClean="0">
                <a:latin typeface="Times New Roman" pitchFamily="18" charset="0"/>
              </a:rPr>
              <a:t>：若以</a:t>
            </a:r>
            <a:r>
              <a:rPr lang="en-US" altLang="zh-CN" sz="2400" smtClean="0">
                <a:latin typeface="Times New Roman" pitchFamily="18" charset="0"/>
              </a:rPr>
              <a:t>p</a:t>
            </a:r>
            <a:r>
              <a:rPr lang="zh-CN" altLang="en-US" sz="2400" smtClean="0">
                <a:latin typeface="Times New Roman" pitchFamily="18" charset="0"/>
              </a:rPr>
              <a:t>为起点，则无法得到一个可行的解？</a:t>
            </a:r>
            <a:endParaRPr lang="zh-CN" altLang="en-US" sz="2400" dirty="0">
              <a:latin typeface="Times New Roman" pitchFamily="18" charset="0"/>
            </a:endParaRPr>
          </a:p>
        </p:txBody>
      </p:sp>
    </p:spTree>
    <p:extLst>
      <p:ext uri="{BB962C8B-B14F-4D97-AF65-F5344CB8AC3E}">
        <p14:creationId xmlns:p14="http://schemas.microsoft.com/office/powerpoint/2010/main" val="2240457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95712"/>
            <a:ext cx="4104456" cy="3046988"/>
          </a:xfrm>
          <a:prstGeom prst="rect">
            <a:avLst/>
          </a:prstGeom>
          <a:noFill/>
          <a:ln w="12700">
            <a:solidFill>
              <a:schemeClr val="tx1"/>
            </a:solidFill>
          </a:ln>
        </p:spPr>
        <p:txBody>
          <a:bodyPr wrap="square" rtlCol="0">
            <a:spAutoFit/>
          </a:bodyPr>
          <a:lstStyle/>
          <a:p>
            <a:pPr algn="ctr"/>
            <a:r>
              <a:rPr lang="en-US" altLang="zh-CN" sz="2400" b="1" dirty="0">
                <a:latin typeface="+mn-ea"/>
                <a:cs typeface="Times New Roman" pitchFamily="18" charset="0"/>
              </a:rPr>
              <a:t>63 58 11 46 25  4  9  6</a:t>
            </a:r>
          </a:p>
          <a:p>
            <a:pPr algn="ctr"/>
            <a:r>
              <a:rPr lang="en-US" altLang="zh-CN" sz="2400" b="1" dirty="0">
                <a:latin typeface="+mn-ea"/>
                <a:cs typeface="Times New Roman" pitchFamily="18" charset="0"/>
              </a:rPr>
              <a:t>12 47 64 57 10  7 26  3</a:t>
            </a:r>
          </a:p>
          <a:p>
            <a:pPr algn="ctr"/>
            <a:r>
              <a:rPr lang="en-US" altLang="zh-CN" sz="2400" b="1" dirty="0">
                <a:latin typeface="+mn-ea"/>
                <a:cs typeface="Times New Roman" pitchFamily="18" charset="0"/>
              </a:rPr>
              <a:t>59 62 51 48 45 24  5  8</a:t>
            </a:r>
          </a:p>
          <a:p>
            <a:pPr algn="ctr"/>
            <a:r>
              <a:rPr lang="en-US" altLang="zh-CN" sz="2400" b="1" dirty="0">
                <a:latin typeface="+mn-ea"/>
                <a:cs typeface="Times New Roman" pitchFamily="18" charset="0"/>
              </a:rPr>
              <a:t>50 13 56 61 52 27  2 23</a:t>
            </a:r>
          </a:p>
          <a:p>
            <a:pPr algn="ctr"/>
            <a:r>
              <a:rPr lang="en-US" altLang="zh-CN" sz="2400" b="1" dirty="0">
                <a:latin typeface="+mn-ea"/>
                <a:cs typeface="Times New Roman" pitchFamily="18" charset="0"/>
              </a:rPr>
              <a:t>55 60 49 44  1 34 19 28</a:t>
            </a:r>
          </a:p>
          <a:p>
            <a:pPr algn="ctr"/>
            <a:r>
              <a:rPr lang="en-US" altLang="zh-CN" sz="2400" b="1" dirty="0">
                <a:latin typeface="+mn-ea"/>
                <a:cs typeface="Times New Roman" pitchFamily="18" charset="0"/>
              </a:rPr>
              <a:t>14 43 38 53 40 31 22 33</a:t>
            </a:r>
          </a:p>
          <a:p>
            <a:pPr algn="ctr"/>
            <a:r>
              <a:rPr lang="en-US" altLang="zh-CN" sz="2400" b="1" dirty="0">
                <a:latin typeface="+mn-ea"/>
                <a:cs typeface="Times New Roman" pitchFamily="18" charset="0"/>
              </a:rPr>
              <a:t>37 54 41 16 35 20 29 18</a:t>
            </a:r>
          </a:p>
          <a:p>
            <a:pPr algn="ctr"/>
            <a:r>
              <a:rPr lang="en-US" altLang="zh-CN" sz="2400" b="1" dirty="0">
                <a:latin typeface="+mn-ea"/>
                <a:cs typeface="Times New Roman" pitchFamily="18" charset="0"/>
              </a:rPr>
              <a:t>42 15 36 39 30 17 32 21</a:t>
            </a:r>
            <a:endParaRPr lang="zh-CN" altLang="en-US" sz="2400" b="1" dirty="0">
              <a:latin typeface="+mn-ea"/>
              <a:cs typeface="Times New Roman" pitchFamily="18" charset="0"/>
            </a:endParaRPr>
          </a:p>
        </p:txBody>
      </p:sp>
      <p:sp>
        <p:nvSpPr>
          <p:cNvPr id="3" name="TextBox 2"/>
          <p:cNvSpPr txBox="1"/>
          <p:nvPr/>
        </p:nvSpPr>
        <p:spPr>
          <a:xfrm>
            <a:off x="4716016" y="295712"/>
            <a:ext cx="4104456" cy="3046988"/>
          </a:xfrm>
          <a:prstGeom prst="rect">
            <a:avLst/>
          </a:prstGeom>
          <a:noFill/>
          <a:ln w="12700">
            <a:solidFill>
              <a:schemeClr val="tx1"/>
            </a:solidFill>
          </a:ln>
        </p:spPr>
        <p:txBody>
          <a:bodyPr wrap="square" rtlCol="0">
            <a:spAutoFit/>
          </a:bodyPr>
          <a:lstStyle/>
          <a:p>
            <a:pPr algn="ctr"/>
            <a:r>
              <a:rPr lang="en-US" altLang="zh-CN" sz="2400" b="1" dirty="0">
                <a:latin typeface="+mn-ea"/>
                <a:cs typeface="Times New Roman" pitchFamily="18" charset="0"/>
              </a:rPr>
              <a:t>[1, 0, 0, 0, 0, 0, 0, 0]</a:t>
            </a:r>
          </a:p>
          <a:p>
            <a:pPr algn="ctr"/>
            <a:r>
              <a:rPr lang="en-US" altLang="zh-CN" sz="2400" b="1" dirty="0">
                <a:latin typeface="+mn-ea"/>
                <a:cs typeface="Times New Roman" pitchFamily="18" charset="0"/>
              </a:rPr>
              <a:t>[0, 0, 0, 0, 0, 0, 0, 0]</a:t>
            </a:r>
          </a:p>
          <a:p>
            <a:pPr algn="ctr"/>
            <a:r>
              <a:rPr lang="en-US" altLang="zh-CN" sz="2400" b="1" dirty="0">
                <a:latin typeface="+mn-ea"/>
                <a:cs typeface="Times New Roman" pitchFamily="18" charset="0"/>
              </a:rPr>
              <a:t>[0, 2, 0, 0, 0, 0, 0, 0]</a:t>
            </a:r>
          </a:p>
          <a:p>
            <a:pPr algn="ctr"/>
            <a:r>
              <a:rPr lang="en-US" altLang="zh-CN" sz="2400" b="1" dirty="0">
                <a:latin typeface="+mn-ea"/>
                <a:cs typeface="Times New Roman" pitchFamily="18" charset="0"/>
              </a:rPr>
              <a:t>[0, 0, 0, 0, 0, 0, 0, 0]</a:t>
            </a:r>
          </a:p>
          <a:p>
            <a:pPr algn="ctr"/>
            <a:r>
              <a:rPr lang="en-US" altLang="zh-CN" sz="2400" b="1" dirty="0">
                <a:latin typeface="+mn-ea"/>
                <a:cs typeface="Times New Roman" pitchFamily="18" charset="0"/>
              </a:rPr>
              <a:t>[0, 0, 3, 0, 0, 0, 5, 0]</a:t>
            </a:r>
          </a:p>
          <a:p>
            <a:pPr algn="ctr"/>
            <a:r>
              <a:rPr lang="en-US" altLang="zh-CN" sz="2400" b="1" dirty="0">
                <a:latin typeface="+mn-ea"/>
                <a:cs typeface="Times New Roman" pitchFamily="18" charset="0"/>
              </a:rPr>
              <a:t>[0, 0, 0, 0, 4, 0, 0, 0]</a:t>
            </a:r>
          </a:p>
          <a:p>
            <a:pPr algn="ctr"/>
            <a:r>
              <a:rPr lang="en-US" altLang="zh-CN" sz="2400" b="1" dirty="0">
                <a:latin typeface="+mn-ea"/>
                <a:cs typeface="Times New Roman" pitchFamily="18" charset="0"/>
              </a:rPr>
              <a:t>[0, 0, 0, 0, 0, 6, 0, 0]</a:t>
            </a:r>
          </a:p>
          <a:p>
            <a:pPr algn="ctr"/>
            <a:r>
              <a:rPr lang="en-US" altLang="zh-CN" sz="2400" b="1" dirty="0">
                <a:latin typeface="+mn-ea"/>
                <a:cs typeface="Times New Roman" pitchFamily="18" charset="0"/>
              </a:rPr>
              <a:t>[0, 0, 0, 0, 0, 0, 0, 7]</a:t>
            </a:r>
            <a:endParaRPr lang="zh-CN" altLang="en-US" sz="2400" b="1" dirty="0">
              <a:latin typeface="+mn-ea"/>
              <a:cs typeface="Times New Roman" pitchFamily="18" charset="0"/>
            </a:endParaRPr>
          </a:p>
        </p:txBody>
      </p:sp>
      <p:sp>
        <p:nvSpPr>
          <p:cNvPr id="4" name="Text Box 8"/>
          <p:cNvSpPr txBox="1">
            <a:spLocks noChangeArrowheads="1"/>
          </p:cNvSpPr>
          <p:nvPr/>
        </p:nvSpPr>
        <p:spPr bwMode="auto">
          <a:xfrm>
            <a:off x="280864" y="3680088"/>
            <a:ext cx="4132089" cy="8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just">
              <a:lnSpc>
                <a:spcPct val="100000"/>
              </a:lnSpc>
            </a:pPr>
            <a:r>
              <a:rPr lang="zh-CN" altLang="en-US" sz="2400" dirty="0" smtClean="0">
                <a:latin typeface="Times New Roman" pitchFamily="18" charset="0"/>
              </a:rPr>
              <a:t>这是从（</a:t>
            </a:r>
            <a:r>
              <a:rPr lang="en-US" altLang="zh-CN" sz="2400" dirty="0" smtClean="0">
                <a:latin typeface="Times New Roman" pitchFamily="18" charset="0"/>
              </a:rPr>
              <a:t>4,4</a:t>
            </a:r>
            <a:r>
              <a:rPr lang="zh-CN" altLang="en-US" sz="2400" dirty="0" smtClean="0">
                <a:latin typeface="Times New Roman" pitchFamily="18" charset="0"/>
              </a:rPr>
              <a:t>）开始的一个可行的周游结果</a:t>
            </a:r>
            <a:endParaRPr lang="zh-CN" altLang="en-US" sz="2400" dirty="0">
              <a:latin typeface="Times New Roman" pitchFamily="18" charset="0"/>
            </a:endParaRPr>
          </a:p>
        </p:txBody>
      </p:sp>
      <p:sp>
        <p:nvSpPr>
          <p:cNvPr id="5" name="Text Box 8"/>
          <p:cNvSpPr txBox="1">
            <a:spLocks noChangeArrowheads="1"/>
          </p:cNvSpPr>
          <p:nvPr/>
        </p:nvSpPr>
        <p:spPr bwMode="auto">
          <a:xfrm>
            <a:off x="4716016" y="3645024"/>
            <a:ext cx="4132089" cy="8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just">
              <a:lnSpc>
                <a:spcPct val="100000"/>
              </a:lnSpc>
            </a:pPr>
            <a:r>
              <a:rPr lang="zh-CN" altLang="en-US" sz="2400" dirty="0" smtClean="0">
                <a:latin typeface="Times New Roman" pitchFamily="18" charset="0"/>
              </a:rPr>
              <a:t>这是从（</a:t>
            </a:r>
            <a:r>
              <a:rPr lang="en-US" altLang="zh-CN" sz="2400" dirty="0" smtClean="0">
                <a:latin typeface="Times New Roman" pitchFamily="18" charset="0"/>
              </a:rPr>
              <a:t>0,0</a:t>
            </a:r>
            <a:r>
              <a:rPr lang="zh-CN" altLang="en-US" sz="2400" dirty="0" smtClean="0">
                <a:latin typeface="Times New Roman" pitchFamily="18" charset="0"/>
              </a:rPr>
              <a:t>）到（</a:t>
            </a:r>
            <a:r>
              <a:rPr lang="en-US" altLang="zh-CN" sz="2400" dirty="0" smtClean="0">
                <a:latin typeface="Times New Roman" pitchFamily="18" charset="0"/>
              </a:rPr>
              <a:t>7,7</a:t>
            </a:r>
            <a:r>
              <a:rPr lang="zh-CN" altLang="en-US" sz="2400" dirty="0" smtClean="0">
                <a:latin typeface="Times New Roman" pitchFamily="18" charset="0"/>
              </a:rPr>
              <a:t>）的跳马过程，步数最少为</a:t>
            </a:r>
            <a:r>
              <a:rPr lang="en-US" altLang="zh-CN" sz="2400" dirty="0" smtClean="0">
                <a:latin typeface="Times New Roman" pitchFamily="18" charset="0"/>
              </a:rPr>
              <a:t>6</a:t>
            </a:r>
            <a:r>
              <a:rPr lang="zh-CN" altLang="en-US" sz="2400" dirty="0" smtClean="0">
                <a:latin typeface="Times New Roman" pitchFamily="18" charset="0"/>
              </a:rPr>
              <a:t>步。</a:t>
            </a:r>
            <a:endParaRPr lang="zh-CN" altLang="en-US" sz="2400" dirty="0">
              <a:latin typeface="Times New Roman" pitchFamily="18" charset="0"/>
            </a:endParaRPr>
          </a:p>
        </p:txBody>
      </p:sp>
      <p:sp>
        <p:nvSpPr>
          <p:cNvPr id="6" name="Text Box 8"/>
          <p:cNvSpPr txBox="1">
            <a:spLocks noChangeArrowheads="1"/>
          </p:cNvSpPr>
          <p:nvPr/>
        </p:nvSpPr>
        <p:spPr bwMode="auto">
          <a:xfrm>
            <a:off x="223887" y="5085184"/>
            <a:ext cx="8731250" cy="122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1885950" indent="-1885950" algn="just">
              <a:lnSpc>
                <a:spcPct val="100000"/>
              </a:lnSpc>
            </a:pPr>
            <a:r>
              <a:rPr lang="zh-CN" altLang="en-US" sz="2400" dirty="0" smtClean="0">
                <a:latin typeface="Times New Roman" pitchFamily="18" charset="0"/>
              </a:rPr>
              <a:t>进一步思考：你设计的方法能否实现求出任意两个格子之间最少需要跳几步的问题？如果不行，有没有其他的办法？</a:t>
            </a:r>
            <a:endParaRPr lang="zh-CN" altLang="en-US" sz="2400" dirty="0">
              <a:latin typeface="Times New Roman" pitchFamily="18" charset="0"/>
            </a:endParaRPr>
          </a:p>
        </p:txBody>
      </p:sp>
    </p:spTree>
    <p:extLst>
      <p:ext uri="{BB962C8B-B14F-4D97-AF65-F5344CB8AC3E}">
        <p14:creationId xmlns:p14="http://schemas.microsoft.com/office/powerpoint/2010/main" val="1967206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06375" y="116632"/>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en-US" altLang="zh-CN" sz="3600" smtClean="0">
                <a:latin typeface="Times New Roman" pitchFamily="18" charset="0"/>
              </a:rPr>
              <a:t>【</a:t>
            </a:r>
            <a:r>
              <a:rPr lang="zh-CN" altLang="en-US" sz="3600" smtClean="0">
                <a:latin typeface="Times New Roman" pitchFamily="18" charset="0"/>
              </a:rPr>
              <a:t>综合四</a:t>
            </a:r>
            <a:r>
              <a:rPr lang="en-US" altLang="zh-CN" sz="3600" smtClean="0">
                <a:latin typeface="Times New Roman" pitchFamily="18" charset="0"/>
              </a:rPr>
              <a:t>】</a:t>
            </a:r>
            <a:r>
              <a:rPr lang="zh-CN" altLang="en-US" sz="3600" dirty="0" smtClean="0">
                <a:latin typeface="Times New Roman" pitchFamily="18" charset="0"/>
              </a:rPr>
              <a:t>数独求解</a:t>
            </a:r>
            <a:endParaRPr lang="zh-CN" altLang="en-US" sz="3600" dirty="0">
              <a:latin typeface="Times New Roman" pitchFamily="18" charset="0"/>
            </a:endParaRPr>
          </a:p>
        </p:txBody>
      </p:sp>
      <p:sp>
        <p:nvSpPr>
          <p:cNvPr id="5" name="Text Box 8"/>
          <p:cNvSpPr txBox="1">
            <a:spLocks noChangeArrowheads="1"/>
          </p:cNvSpPr>
          <p:nvPr/>
        </p:nvSpPr>
        <p:spPr bwMode="auto">
          <a:xfrm>
            <a:off x="206375" y="836712"/>
            <a:ext cx="8731250" cy="269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628650" algn="just">
              <a:lnSpc>
                <a:spcPct val="100000"/>
              </a:lnSpc>
            </a:pPr>
            <a:r>
              <a:rPr lang="zh-CN" altLang="en-US" sz="2400" dirty="0">
                <a:latin typeface="Times New Roman" pitchFamily="18" charset="0"/>
                <a:cs typeface="Times New Roman" pitchFamily="18" charset="0"/>
              </a:rPr>
              <a:t>数独是</a:t>
            </a:r>
            <a:r>
              <a:rPr lang="en-US" altLang="zh-CN" sz="2400" dirty="0">
                <a:latin typeface="Times New Roman" pitchFamily="18" charset="0"/>
                <a:cs typeface="Times New Roman" pitchFamily="18" charset="0"/>
              </a:rPr>
              <a:t>18</a:t>
            </a:r>
            <a:r>
              <a:rPr lang="zh-CN" altLang="en-US" sz="2400" dirty="0">
                <a:latin typeface="Times New Roman" pitchFamily="18" charset="0"/>
                <a:cs typeface="Times New Roman" pitchFamily="18" charset="0"/>
              </a:rPr>
              <a:t>世纪瑞士数学家欧拉发明。所谓标准数</a:t>
            </a:r>
            <a:r>
              <a:rPr lang="zh-CN" altLang="en-US" sz="2400" dirty="0" smtClean="0">
                <a:latin typeface="Times New Roman" pitchFamily="18" charset="0"/>
                <a:cs typeface="Times New Roman" pitchFamily="18" charset="0"/>
              </a:rPr>
              <a:t>独就是</a:t>
            </a:r>
            <a:r>
              <a:rPr lang="zh-CN" altLang="en-US" sz="2400" dirty="0">
                <a:latin typeface="Times New Roman" pitchFamily="18" charset="0"/>
                <a:cs typeface="Times New Roman" pitchFamily="18" charset="0"/>
              </a:rPr>
              <a:t>用</a:t>
            </a:r>
            <a:r>
              <a:rPr lang="en-US" altLang="zh-CN" sz="2400" dirty="0">
                <a:latin typeface="Times New Roman" pitchFamily="18" charset="0"/>
                <a:cs typeface="Times New Roman" pitchFamily="18" charset="0"/>
              </a:rPr>
              <a:t>9×9</a:t>
            </a:r>
            <a:r>
              <a:rPr lang="zh-CN" altLang="en-US" sz="2400" dirty="0">
                <a:latin typeface="Times New Roman" pitchFamily="18" charset="0"/>
                <a:cs typeface="Times New Roman" pitchFamily="18" charset="0"/>
              </a:rPr>
              <a:t>的方阵构成 </a:t>
            </a:r>
            <a:r>
              <a:rPr lang="en-US" altLang="zh-CN" sz="2400" dirty="0">
                <a:latin typeface="Times New Roman" pitchFamily="18" charset="0"/>
                <a:cs typeface="Times New Roman" pitchFamily="18" charset="0"/>
              </a:rPr>
              <a:t>81 </a:t>
            </a:r>
            <a:r>
              <a:rPr lang="zh-CN" altLang="en-US" sz="2400" dirty="0">
                <a:latin typeface="Times New Roman" pitchFamily="18" charset="0"/>
                <a:cs typeface="Times New Roman" pitchFamily="18" charset="0"/>
              </a:rPr>
              <a:t>个</a:t>
            </a:r>
            <a:r>
              <a:rPr lang="zh-CN" altLang="en-US" sz="2400" dirty="0" smtClean="0">
                <a:latin typeface="Times New Roman" pitchFamily="18" charset="0"/>
                <a:cs typeface="Times New Roman" pitchFamily="18" charset="0"/>
              </a:rPr>
              <a:t>格子</a:t>
            </a:r>
            <a:r>
              <a:rPr lang="zh-CN" altLang="en-US" sz="2400" dirty="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其中 </a:t>
            </a:r>
            <a:r>
              <a:rPr lang="en-US" altLang="zh-CN" sz="2400" dirty="0">
                <a:latin typeface="Times New Roman" pitchFamily="18" charset="0"/>
                <a:cs typeface="Times New Roman" pitchFamily="18" charset="0"/>
              </a:rPr>
              <a:t>9 </a:t>
            </a:r>
            <a:r>
              <a:rPr lang="zh-CN" altLang="en-US" sz="2400" dirty="0">
                <a:latin typeface="Times New Roman" pitchFamily="18" charset="0"/>
                <a:cs typeface="Times New Roman" pitchFamily="18" charset="0"/>
              </a:rPr>
              <a:t>个用粗线分隔的区域称为</a:t>
            </a:r>
            <a:r>
              <a:rPr lang="zh-CN" altLang="en-US" sz="2400" dirty="0" smtClean="0">
                <a:latin typeface="Times New Roman" pitchFamily="18" charset="0"/>
                <a:cs typeface="Times New Roman" pitchFamily="18" charset="0"/>
              </a:rPr>
              <a:t>宫。在</a:t>
            </a:r>
            <a:r>
              <a:rPr lang="zh-CN" altLang="en-US" sz="2400" dirty="0">
                <a:latin typeface="Times New Roman" pitchFamily="18" charset="0"/>
                <a:cs typeface="Times New Roman" pitchFamily="18" charset="0"/>
              </a:rPr>
              <a:t>其中的一些格子里已经填上了</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到</a:t>
            </a:r>
            <a:r>
              <a:rPr lang="en-US" altLang="zh-CN" sz="2400" dirty="0">
                <a:latin typeface="Times New Roman" pitchFamily="18" charset="0"/>
                <a:cs typeface="Times New Roman" pitchFamily="18" charset="0"/>
              </a:rPr>
              <a:t>9</a:t>
            </a:r>
            <a:r>
              <a:rPr lang="zh-CN" altLang="en-US" sz="2400" dirty="0">
                <a:latin typeface="Times New Roman" pitchFamily="18" charset="0"/>
                <a:cs typeface="Times New Roman" pitchFamily="18" charset="0"/>
              </a:rPr>
              <a:t>之间的</a:t>
            </a:r>
            <a:r>
              <a:rPr lang="zh-CN" altLang="en-US" sz="2400" dirty="0" smtClean="0">
                <a:latin typeface="Times New Roman" pitchFamily="18" charset="0"/>
                <a:cs typeface="Times New Roman" pitchFamily="18" charset="0"/>
              </a:rPr>
              <a:t>数字，还</a:t>
            </a:r>
            <a:r>
              <a:rPr lang="zh-CN" altLang="en-US" sz="2400" dirty="0">
                <a:latin typeface="Times New Roman" pitchFamily="18" charset="0"/>
                <a:cs typeface="Times New Roman" pitchFamily="18" charset="0"/>
              </a:rPr>
              <a:t>留下若干</a:t>
            </a:r>
            <a:r>
              <a:rPr lang="zh-CN" altLang="en-US" sz="2400" dirty="0" smtClean="0">
                <a:latin typeface="Times New Roman" pitchFamily="18" charset="0"/>
                <a:cs typeface="Times New Roman" pitchFamily="18" charset="0"/>
              </a:rPr>
              <a:t>空格要求</a:t>
            </a:r>
            <a:r>
              <a:rPr lang="zh-CN" altLang="en-US" sz="2400" dirty="0">
                <a:latin typeface="Times New Roman" pitchFamily="18" charset="0"/>
                <a:cs typeface="Times New Roman" pitchFamily="18" charset="0"/>
              </a:rPr>
              <a:t>数独参与者将这些格子</a:t>
            </a:r>
            <a:r>
              <a:rPr lang="zh-CN" altLang="en-US" sz="2400" dirty="0" smtClean="0">
                <a:latin typeface="Times New Roman" pitchFamily="18" charset="0"/>
                <a:cs typeface="Times New Roman" pitchFamily="18" charset="0"/>
              </a:rPr>
              <a:t>填满结果，满足</a:t>
            </a:r>
            <a:r>
              <a:rPr lang="zh-CN" altLang="en-US" sz="2400" dirty="0">
                <a:latin typeface="Times New Roman" pitchFamily="18" charset="0"/>
                <a:cs typeface="Times New Roman" pitchFamily="18" charset="0"/>
              </a:rPr>
              <a:t>每一行、每一列、每个宫的 </a:t>
            </a:r>
            <a:r>
              <a:rPr lang="en-US" altLang="zh-CN" sz="2400" dirty="0">
                <a:latin typeface="Times New Roman" pitchFamily="18" charset="0"/>
                <a:cs typeface="Times New Roman" pitchFamily="18" charset="0"/>
              </a:rPr>
              <a:t>9 </a:t>
            </a:r>
            <a:r>
              <a:rPr lang="zh-CN" altLang="en-US" sz="2400" dirty="0">
                <a:latin typeface="Times New Roman" pitchFamily="18" charset="0"/>
                <a:cs typeface="Times New Roman" pitchFamily="18" charset="0"/>
              </a:rPr>
              <a:t>个数字都是由 </a:t>
            </a:r>
            <a:r>
              <a:rPr lang="en-US" altLang="zh-CN" sz="2400" dirty="0">
                <a:latin typeface="Times New Roman" pitchFamily="18" charset="0"/>
                <a:cs typeface="Times New Roman" pitchFamily="18" charset="0"/>
              </a:rPr>
              <a:t>1 </a:t>
            </a:r>
            <a:r>
              <a:rPr lang="zh-CN" altLang="en-US" sz="2400" dirty="0">
                <a:latin typeface="Times New Roman" pitchFamily="18" charset="0"/>
                <a:cs typeface="Times New Roman" pitchFamily="18" charset="0"/>
              </a:rPr>
              <a:t>到 </a:t>
            </a:r>
            <a:r>
              <a:rPr lang="en-US" altLang="zh-CN" sz="2400" dirty="0">
                <a:latin typeface="Times New Roman" pitchFamily="18" charset="0"/>
                <a:cs typeface="Times New Roman" pitchFamily="18" charset="0"/>
              </a:rPr>
              <a:t>9 </a:t>
            </a:r>
            <a:r>
              <a:rPr lang="zh-CN" altLang="en-US" sz="2400" dirty="0" smtClean="0">
                <a:latin typeface="Times New Roman" pitchFamily="18" charset="0"/>
                <a:cs typeface="Times New Roman" pitchFamily="18" charset="0"/>
              </a:rPr>
              <a:t>组成，没有</a:t>
            </a:r>
            <a:r>
              <a:rPr lang="zh-CN" altLang="en-US" sz="2400" dirty="0">
                <a:latin typeface="Times New Roman" pitchFamily="18" charset="0"/>
                <a:cs typeface="Times New Roman" pitchFamily="18" charset="0"/>
              </a:rPr>
              <a:t>重复数字。</a:t>
            </a:r>
            <a:r>
              <a:rPr lang="zh-CN" altLang="en-US" sz="2400" dirty="0" smtClean="0">
                <a:latin typeface="Times New Roman" pitchFamily="18" charset="0"/>
                <a:cs typeface="Times New Roman" pitchFamily="18" charset="0"/>
              </a:rPr>
              <a:t>例如下</a:t>
            </a:r>
            <a:r>
              <a:rPr lang="zh-CN" altLang="en-US" sz="2400" dirty="0">
                <a:latin typeface="Times New Roman" pitchFamily="18" charset="0"/>
                <a:cs typeface="Times New Roman" pitchFamily="18" charset="0"/>
              </a:rPr>
              <a:t>图左边是一个数独游戏的</a:t>
            </a:r>
            <a:r>
              <a:rPr lang="zh-CN" altLang="en-US" sz="2400" dirty="0" smtClean="0">
                <a:latin typeface="Times New Roman" pitchFamily="18" charset="0"/>
                <a:cs typeface="Times New Roman" pitchFamily="18" charset="0"/>
              </a:rPr>
              <a:t>初盘，右边</a:t>
            </a:r>
            <a:r>
              <a:rPr lang="zh-CN" altLang="en-US" sz="2400" dirty="0">
                <a:latin typeface="Times New Roman" pitchFamily="18" charset="0"/>
                <a:cs typeface="Times New Roman" pitchFamily="18" charset="0"/>
              </a:rPr>
              <a:t>是其一个可行解的终</a:t>
            </a:r>
            <a:r>
              <a:rPr lang="zh-CN" altLang="en-US" sz="2400" dirty="0" smtClean="0">
                <a:latin typeface="Times New Roman" pitchFamily="18" charset="0"/>
                <a:cs typeface="Times New Roman" pitchFamily="18" charset="0"/>
              </a:rPr>
              <a:t>盘。</a:t>
            </a:r>
            <a:endParaRPr lang="zh-CN" altLang="en-US" sz="2400" dirty="0">
              <a:latin typeface="Times New Roman" pitchFamily="18" charset="0"/>
              <a:cs typeface="Times New Roman"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36084"/>
            <a:ext cx="8064896" cy="3061268"/>
          </a:xfrm>
          <a:prstGeom prst="rect">
            <a:avLst/>
          </a:prstGeom>
          <a:noFill/>
          <a:ln>
            <a:noFill/>
          </a:ln>
        </p:spPr>
      </p:pic>
    </p:spTree>
    <p:extLst>
      <p:ext uri="{BB962C8B-B14F-4D97-AF65-F5344CB8AC3E}">
        <p14:creationId xmlns:p14="http://schemas.microsoft.com/office/powerpoint/2010/main" val="1281730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3744416" cy="2520280"/>
          </a:xfrm>
          <a:prstGeom prst="rect">
            <a:avLst/>
          </a:prstGeom>
          <a:noFill/>
          <a:ln>
            <a:noFill/>
          </a:ln>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5004048" y="908720"/>
            <a:ext cx="3528392" cy="2520280"/>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611560" y="3765644"/>
            <a:ext cx="3737872" cy="2875116"/>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5004048" y="3765644"/>
            <a:ext cx="3528392" cy="2875116"/>
          </a:xfrm>
          <a:prstGeom prst="rect">
            <a:avLst/>
          </a:prstGeom>
          <a:noFill/>
          <a:ln>
            <a:noFill/>
          </a:ln>
        </p:spPr>
      </p:pic>
      <p:sp>
        <p:nvSpPr>
          <p:cNvPr id="10" name="Text Box 8"/>
          <p:cNvSpPr txBox="1">
            <a:spLocks noChangeArrowheads="1"/>
          </p:cNvSpPr>
          <p:nvPr/>
        </p:nvSpPr>
        <p:spPr bwMode="auto">
          <a:xfrm>
            <a:off x="412750" y="195462"/>
            <a:ext cx="8407722"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ctr">
              <a:lnSpc>
                <a:spcPct val="100000"/>
              </a:lnSpc>
            </a:pPr>
            <a:r>
              <a:rPr lang="zh-CN" altLang="en-US" sz="2800">
                <a:latin typeface="Times New Roman" pitchFamily="18" charset="0"/>
              </a:rPr>
              <a:t>四</a:t>
            </a:r>
            <a:r>
              <a:rPr lang="zh-CN" altLang="en-US" sz="2800" smtClean="0">
                <a:latin typeface="Times New Roman" pitchFamily="18" charset="0"/>
              </a:rPr>
              <a:t>个初盘</a:t>
            </a:r>
            <a:endParaRPr lang="zh-CN" altLang="en-US" sz="2800" dirty="0">
              <a:latin typeface="Times New Roman" pitchFamily="18" charset="0"/>
            </a:endParaRPr>
          </a:p>
        </p:txBody>
      </p:sp>
    </p:spTree>
    <p:extLst>
      <p:ext uri="{BB962C8B-B14F-4D97-AF65-F5344CB8AC3E}">
        <p14:creationId xmlns:p14="http://schemas.microsoft.com/office/powerpoint/2010/main" val="2117431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3528392" cy="295232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24744"/>
            <a:ext cx="3744416" cy="2952328"/>
          </a:xfrm>
          <a:prstGeom prst="rect">
            <a:avLst/>
          </a:prstGeom>
          <a:noFill/>
          <a:ln>
            <a:noFill/>
          </a:ln>
        </p:spPr>
      </p:pic>
      <p:sp>
        <p:nvSpPr>
          <p:cNvPr id="6" name="Text Box 8"/>
          <p:cNvSpPr txBox="1">
            <a:spLocks noChangeArrowheads="1"/>
          </p:cNvSpPr>
          <p:nvPr/>
        </p:nvSpPr>
        <p:spPr bwMode="auto">
          <a:xfrm>
            <a:off x="231135" y="4869160"/>
            <a:ext cx="8731250"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just">
              <a:lnSpc>
                <a:spcPct val="100000"/>
              </a:lnSpc>
            </a:pPr>
            <a:r>
              <a:rPr lang="zh-CN" altLang="en-US" sz="2800" dirty="0" smtClean="0">
                <a:latin typeface="Times New Roman" pitchFamily="18" charset="0"/>
              </a:rPr>
              <a:t>进一步思考：你能否设计一个随机产生初盘的方法？</a:t>
            </a:r>
            <a:endParaRPr lang="zh-CN" altLang="en-US" sz="2800" dirty="0">
              <a:latin typeface="Times New Roman" pitchFamily="18" charset="0"/>
            </a:endParaRPr>
          </a:p>
        </p:txBody>
      </p:sp>
      <p:sp>
        <p:nvSpPr>
          <p:cNvPr id="7" name="右箭头 6"/>
          <p:cNvSpPr/>
          <p:nvPr/>
        </p:nvSpPr>
        <p:spPr>
          <a:xfrm>
            <a:off x="4300168" y="2456892"/>
            <a:ext cx="43318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032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894</Words>
  <Application>Microsoft Office PowerPoint</Application>
  <PresentationFormat>全屏显示(4:3)</PresentationFormat>
  <Paragraphs>49</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楷体_GB2312</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JiangHao</cp:lastModifiedBy>
  <cp:revision>36</cp:revision>
  <dcterms:created xsi:type="dcterms:W3CDTF">2017-10-14T09:00:27Z</dcterms:created>
  <dcterms:modified xsi:type="dcterms:W3CDTF">2019-09-16T01:28:18Z</dcterms:modified>
</cp:coreProperties>
</file>