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5" r:id="rId4"/>
    <p:sldId id="257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98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27584" y="1628800"/>
            <a:ext cx="7128792" cy="122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7200" b="1" smtClean="0">
                <a:latin typeface="Times New Roman" pitchFamily="18" charset="0"/>
              </a:rPr>
              <a:t>第一次作业</a:t>
            </a:r>
            <a:endParaRPr lang="zh-CN" altLang="en-US" sz="7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0" y="620688"/>
            <a:ext cx="9144000" cy="183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 marL="892175" indent="-892175" algn="just"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</a:rPr>
              <a:t>【1】</a:t>
            </a:r>
            <a:r>
              <a:rPr lang="zh-CN" altLang="en-US" sz="2800" dirty="0" smtClean="0">
                <a:latin typeface="Times New Roman" pitchFamily="18" charset="0"/>
              </a:rPr>
              <a:t>下面的算法</a:t>
            </a:r>
            <a:r>
              <a:rPr lang="zh-CN" altLang="en-US" sz="2800" dirty="0">
                <a:latin typeface="Times New Roman" pitchFamily="18" charset="0"/>
              </a:rPr>
              <a:t>完成对一个</a:t>
            </a:r>
            <a:r>
              <a:rPr lang="en-US" altLang="zh-CN" sz="2800" dirty="0">
                <a:latin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</a:rPr>
              <a:t>位</a:t>
            </a:r>
            <a:r>
              <a:rPr lang="zh-CN" altLang="en-US" sz="2800" dirty="0" smtClean="0">
                <a:latin typeface="Times New Roman" pitchFamily="18" charset="0"/>
              </a:rPr>
              <a:t>二进制数做加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的操作。假如无溢出，该算法在最坏情况下的时间复杂度为</a:t>
            </a:r>
            <a:r>
              <a:rPr lang="en-US" altLang="zh-CN" sz="2800" dirty="0">
                <a:latin typeface="Times New Roman" pitchFamily="18" charset="0"/>
              </a:rPr>
              <a:t>O(n)</a:t>
            </a:r>
            <a:r>
              <a:rPr lang="zh-CN" altLang="en-US" sz="2800" dirty="0">
                <a:latin typeface="Times New Roman" pitchFamily="18" charset="0"/>
              </a:rPr>
              <a:t>，试问平均情况下的时间复杂度是什么？请用数学推导或实验验证的方式证明你的结论。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0" y="2780928"/>
            <a:ext cx="9144000" cy="3068704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>
                <a:latin typeface="Times New Roman" pitchFamily="18" charset="0"/>
              </a:rPr>
              <a:t>def  Inc(A) :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latin typeface="Times New Roman" pitchFamily="18" charset="0"/>
              </a:rPr>
              <a:t>    i = len(A) - 1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latin typeface="Times New Roman" pitchFamily="18" charset="0"/>
              </a:rPr>
              <a:t>    while  A[i] == 1 :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latin typeface="Times New Roman" pitchFamily="18" charset="0"/>
              </a:rPr>
              <a:t>        A[i] = 0;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latin typeface="Times New Roman" pitchFamily="18" charset="0"/>
              </a:rPr>
              <a:t>        i </a:t>
            </a:r>
            <a:r>
              <a:rPr lang="en-US" altLang="zh-CN" sz="3200" smtClean="0">
                <a:latin typeface="Times New Roman" pitchFamily="18" charset="0"/>
              </a:rPr>
              <a:t>= i -1</a:t>
            </a:r>
            <a:endParaRPr lang="en-US" altLang="zh-CN" sz="3200">
              <a:latin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200">
                <a:latin typeface="Times New Roman" pitchFamily="18" charset="0"/>
              </a:rPr>
              <a:t>    A[i] = 1</a:t>
            </a:r>
            <a:endParaRPr lang="en-US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-42232" y="3861048"/>
            <a:ext cx="909402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8525" indent="-898525" algn="just">
              <a:lnSpc>
                <a:spcPct val="100000"/>
              </a:lnSpc>
            </a:pPr>
            <a:r>
              <a:rPr lang="en-US" altLang="zh-CN" sz="2800" b="1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en-US" altLang="zh-CN" sz="2800" b="1" smtClean="0">
                <a:latin typeface="Times New Roman" pitchFamily="18" charset="0"/>
              </a:rPr>
              <a:t>3</a:t>
            </a:r>
            <a:r>
              <a:rPr lang="en-US" altLang="zh-CN" sz="2800" b="1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800" b="1" dirty="0" smtClean="0">
                <a:latin typeface="Times New Roman" pitchFamily="18" charset="0"/>
              </a:rPr>
              <a:t>设计算法，将</a:t>
            </a:r>
            <a:r>
              <a:rPr lang="zh-CN" altLang="en-US" sz="2800" b="1" smtClean="0">
                <a:latin typeface="Times New Roman" pitchFamily="18" charset="0"/>
              </a:rPr>
              <a:t>指定的列表</a:t>
            </a:r>
            <a:r>
              <a:rPr lang="en-US" altLang="zh-CN" sz="2800" b="1" smtClean="0">
                <a:latin typeface="Times New Roman" pitchFamily="18" charset="0"/>
              </a:rPr>
              <a:t>L</a:t>
            </a:r>
            <a:r>
              <a:rPr lang="zh-CN" altLang="en-US" sz="2800" b="1" smtClean="0">
                <a:latin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</a:rPr>
              <a:t>内容原地逆置。例如</a:t>
            </a:r>
            <a:r>
              <a:rPr lang="zh-CN" altLang="en-US" sz="2800" b="1" smtClean="0">
                <a:latin typeface="Times New Roman" pitchFamily="18" charset="0"/>
              </a:rPr>
              <a:t>：若</a:t>
            </a:r>
            <a:r>
              <a:rPr lang="en-US" altLang="zh-CN" sz="2800" b="1" smtClean="0">
                <a:latin typeface="Times New Roman" pitchFamily="18" charset="0"/>
              </a:rPr>
              <a:t>L</a:t>
            </a:r>
            <a:r>
              <a:rPr lang="zh-CN" altLang="en-US" sz="2800" b="1" smtClean="0">
                <a:latin typeface="Times New Roman" pitchFamily="18" charset="0"/>
              </a:rPr>
              <a:t>为 </a:t>
            </a:r>
            <a:r>
              <a:rPr lang="en-US" altLang="zh-CN" sz="2800" b="1" smtClean="0">
                <a:latin typeface="Times New Roman" pitchFamily="18" charset="0"/>
              </a:rPr>
              <a:t>[</a:t>
            </a:r>
            <a:r>
              <a:rPr lang="en-US" altLang="zh-CN" sz="2800" b="1" dirty="0">
                <a:latin typeface="Times New Roman" pitchFamily="18" charset="0"/>
              </a:rPr>
              <a:t>1, [2, 3], 4, [5, [6, 7], 8], 9</a:t>
            </a:r>
            <a:r>
              <a:rPr lang="en-US" altLang="zh-CN" sz="2800" b="1" dirty="0" smtClean="0">
                <a:latin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</a:rPr>
              <a:t>，逆</a:t>
            </a:r>
            <a:r>
              <a:rPr lang="zh-CN" altLang="en-US" sz="2800" b="1" smtClean="0">
                <a:latin typeface="Times New Roman" pitchFamily="18" charset="0"/>
              </a:rPr>
              <a:t>置后</a:t>
            </a:r>
            <a:r>
              <a:rPr lang="en-US" altLang="zh-CN" sz="2800" b="1" smtClean="0">
                <a:latin typeface="Times New Roman" pitchFamily="18" charset="0"/>
              </a:rPr>
              <a:t>L</a:t>
            </a:r>
            <a:r>
              <a:rPr lang="zh-CN" altLang="en-US" sz="2800" b="1" dirty="0" smtClean="0">
                <a:latin typeface="Times New Roman" pitchFamily="18" charset="0"/>
              </a:rPr>
              <a:t>为 </a:t>
            </a:r>
            <a:r>
              <a:rPr lang="en-US" altLang="zh-CN" sz="2800" b="1" dirty="0" smtClean="0">
                <a:latin typeface="Times New Roman" pitchFamily="18" charset="0"/>
              </a:rPr>
              <a:t>[</a:t>
            </a:r>
            <a:r>
              <a:rPr lang="en-US" altLang="zh-CN" sz="2800" b="1" dirty="0">
                <a:latin typeface="Times New Roman" pitchFamily="18" charset="0"/>
              </a:rPr>
              <a:t>9, [8, [7, 6], 5], 4, [3, 2], 1</a:t>
            </a:r>
            <a:r>
              <a:rPr lang="en-US" altLang="zh-CN" sz="2800" b="1" dirty="0" smtClean="0">
                <a:latin typeface="Times New Roman" pitchFamily="18" charset="0"/>
              </a:rPr>
              <a:t>] 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836712"/>
            <a:ext cx="9051790" cy="226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892175" indent="-892175" algn="just" eaLnBrk="0" hangingPunct="0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【2】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有个人赶着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鸭子去卖，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每经过一个村子卖掉所有鸭子的一半又两只。这样他经过了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个村子后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还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剩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只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鸭子，问他出发时一共赶了多少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鸭子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？例如，若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（经过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个村子），则出发时的鸭子为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44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只。试设计解决该问题的算法。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89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620688"/>
            <a:ext cx="8834438" cy="269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marL="892175" indent="-892175" algn="just" eaLnBrk="0" hangingPunct="0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【4】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一个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字符串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的子序列可以从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删除零或多个任意位置的字符得到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。设计递归算法，计算两个字符串的最长公共子序列（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lcs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）的长度并给出其内容（当有多个结果时，可给出其中任意的一个）。例如下图中，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lcs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的长度为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，分别为“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adcbb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”和“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adbcb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”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Picture 4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3016"/>
            <a:ext cx="91440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70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692696"/>
            <a:ext cx="9144000" cy="183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marL="895350" indent="-895350" algn="just"/>
            <a:r>
              <a:rPr lang="en-US" altLang="zh-CN" sz="2800" b="1" smtClean="0">
                <a:latin typeface="Times New Roman" pitchFamily="18" charset="0"/>
              </a:rPr>
              <a:t>【5】</a:t>
            </a:r>
            <a:r>
              <a:rPr lang="zh-CN" altLang="en-US" sz="2800" b="1" dirty="0">
                <a:latin typeface="Times New Roman" pitchFamily="18" charset="0"/>
              </a:rPr>
              <a:t>现有互不相同的</a:t>
            </a:r>
            <a:r>
              <a:rPr lang="en-US" altLang="zh-CN" sz="2800" b="1" dirty="0">
                <a:latin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个整数，试编写算法，输出从这</a:t>
            </a:r>
            <a:r>
              <a:rPr lang="en-US" altLang="zh-CN" sz="2800" b="1" dirty="0">
                <a:latin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个数中取出</a:t>
            </a:r>
            <a:r>
              <a:rPr lang="en-US" altLang="zh-CN" sz="2800" b="1" dirty="0">
                <a:latin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</a:rPr>
              <a:t>个数的</a:t>
            </a:r>
            <a:r>
              <a:rPr lang="zh-CN" altLang="en-US" sz="2800" b="1" dirty="0" smtClean="0">
                <a:latin typeface="Times New Roman" pitchFamily="18" charset="0"/>
              </a:rPr>
              <a:t>所有可重复排列</a:t>
            </a:r>
            <a:r>
              <a:rPr lang="en-US" altLang="zh-CN" sz="2800" b="1" dirty="0" smtClean="0">
                <a:latin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</a:rPr>
              <a:t>0&lt;k&lt;= n)</a:t>
            </a:r>
            <a:r>
              <a:rPr lang="zh-CN" altLang="en-US" sz="2800" b="1" dirty="0">
                <a:latin typeface="Times New Roman" pitchFamily="18" charset="0"/>
              </a:rPr>
              <a:t>。例如：若</a:t>
            </a:r>
            <a:r>
              <a:rPr lang="en-US" altLang="zh-CN" sz="2800" b="1" dirty="0">
                <a:latin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个数是 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k = </a:t>
            </a:r>
            <a:r>
              <a:rPr lang="en-US" altLang="zh-CN" sz="2800" b="1" dirty="0" smtClean="0"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</a:rPr>
              <a:t>则输出结果为</a:t>
            </a:r>
            <a:r>
              <a:rPr lang="zh-CN" altLang="en-US" sz="2800" b="1" dirty="0" smtClean="0">
                <a:latin typeface="Times New Roman" pitchFamily="18" charset="0"/>
              </a:rPr>
              <a:t>：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895350" indent="-895350" algn="just"/>
            <a:r>
              <a:rPr lang="en-US" altLang="zh-CN" sz="2800" b="1" dirty="0" smtClean="0">
                <a:latin typeface="Times New Roman" pitchFamily="18" charset="0"/>
              </a:rPr>
              <a:t>	11, 12, 13, 21, 22, 23, 31, 32, 33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284984"/>
            <a:ext cx="904232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92175" indent="-892175" algn="just" eaLnBrk="0" hangingPunct="0">
              <a:lnSpc>
                <a:spcPct val="100000"/>
              </a:lnSpc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【6】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设计算法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，在一个整数集合中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找出所有其和等于整数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子集合。例如：若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K=15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，则在整数集合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= {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4, 5, 7, 3, 9, 6,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}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中，其元素之和等于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的子集有：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5,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}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3, 6,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{5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7,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3}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{7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{9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6}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202" y="3968827"/>
            <a:ext cx="9091354" cy="226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892175" indent="-892175" algn="just" eaLnBrk="0" hangingPunct="0">
              <a:lnSpc>
                <a:spcPct val="10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【8】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现有从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为偶数）的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连续正整数。试设计算法，找出它们的一个排列，使得将该排列首尾相接形成的环中，任意两个相邻数字的和为素数。例如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2, 3, 4, 7, 6, 5, 8, 9,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就是这样的一个排列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0264" y="548680"/>
            <a:ext cx="9126820" cy="269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892175" indent="-892175" algn="just" eaLnBrk="0" hangingPunct="0">
              <a:lnSpc>
                <a:spcPct val="10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【7】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现有含有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个元素的列表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，试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设计算法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，判断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中元素是否可以划分成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个子表，使得每个子表中的元素之和相等。如果可以，给出划分出的子表。例如，若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6, 8, 7, 7, 4, 4, 6, 3, 1, 2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m=3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，则可以找出三个子表：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s1=[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6, 8, 2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s2=[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7, 4, 4, 1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s3=[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7, 6, 3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，它们的和相等。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1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703</Words>
  <Application>Microsoft Office PowerPoint</Application>
  <PresentationFormat>全屏显示(4:3)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楷体_GB2312</vt:lpstr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JiangHao</cp:lastModifiedBy>
  <cp:revision>36</cp:revision>
  <dcterms:created xsi:type="dcterms:W3CDTF">2017-10-14T09:00:27Z</dcterms:created>
  <dcterms:modified xsi:type="dcterms:W3CDTF">2019-09-19T01:22:31Z</dcterms:modified>
</cp:coreProperties>
</file>