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3" r:id="rId4"/>
    <p:sldId id="262" r:id="rId5"/>
    <p:sldId id="264" r:id="rId6"/>
    <p:sldId id="25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8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635" y="620688"/>
            <a:ext cx="9144000" cy="18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895350" indent="-895350" algn="just"/>
            <a:r>
              <a:rPr lang="en-US" altLang="zh-CN" sz="2800" b="1" dirty="0" smtClean="0">
                <a:latin typeface="Times New Roman" pitchFamily="18" charset="0"/>
              </a:rPr>
              <a:t>【1】</a:t>
            </a:r>
            <a:r>
              <a:rPr lang="zh-CN" altLang="en-US" sz="2800" b="1" dirty="0">
                <a:latin typeface="Times New Roman" pitchFamily="18" charset="0"/>
              </a:rPr>
              <a:t>令</a:t>
            </a:r>
            <a:r>
              <a:rPr lang="en-US" altLang="zh-CN" sz="2800" b="1" dirty="0">
                <a:latin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</a:rPr>
              <a:t>是一个长度为</a:t>
            </a:r>
            <a:r>
              <a:rPr lang="en-US" altLang="zh-CN" sz="2800" b="1" dirty="0" smtClean="0"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</a:rPr>
              <a:t>的正整数序列。</a:t>
            </a:r>
            <a:r>
              <a:rPr lang="zh-CN" altLang="en-US" sz="2800" b="1" dirty="0">
                <a:latin typeface="Times New Roman" pitchFamily="18" charset="0"/>
              </a:rPr>
              <a:t>试设计一个时间和空间复杂度分别为</a:t>
            </a:r>
            <a:r>
              <a:rPr lang="en-US" altLang="zh-CN" sz="2800" b="1" dirty="0">
                <a:latin typeface="Times New Roman" pitchFamily="18" charset="0"/>
              </a:rPr>
              <a:t>O(n)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</a:rPr>
              <a:t>O(1) </a:t>
            </a:r>
            <a:r>
              <a:rPr lang="zh-CN" altLang="en-US" sz="2800" b="1" dirty="0">
                <a:latin typeface="Times New Roman" pitchFamily="18" charset="0"/>
              </a:rPr>
              <a:t>的算法</a:t>
            </a:r>
            <a:r>
              <a:rPr lang="zh-CN" altLang="en-US" sz="2800" b="1" dirty="0" smtClean="0">
                <a:latin typeface="Times New Roman" pitchFamily="18" charset="0"/>
              </a:rPr>
              <a:t>，判断</a:t>
            </a:r>
            <a:r>
              <a:rPr lang="en-US" altLang="zh-CN" sz="2800" b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中是否</a:t>
            </a:r>
            <a:r>
              <a:rPr lang="zh-CN" altLang="en-US" sz="2800" b="1" dirty="0" smtClean="0">
                <a:latin typeface="Times New Roman" pitchFamily="18" charset="0"/>
              </a:rPr>
              <a:t>存在这样的元素</a:t>
            </a:r>
            <a:r>
              <a:rPr lang="en-US" altLang="zh-CN" sz="2800" b="1" dirty="0" smtClean="0">
                <a:latin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在序列中出现次数超过</a:t>
            </a:r>
            <a:r>
              <a:rPr lang="en-US" altLang="zh-CN" sz="2800" b="1" dirty="0" smtClean="0">
                <a:latin typeface="Times New Roman" pitchFamily="18" charset="0"/>
              </a:rPr>
              <a:t>n/3</a:t>
            </a:r>
            <a:r>
              <a:rPr lang="zh-CN" altLang="en-US" sz="2800" b="1" dirty="0" smtClean="0">
                <a:latin typeface="Times New Roman" pitchFamily="18" charset="0"/>
              </a:rPr>
              <a:t>。若存在这样的</a:t>
            </a:r>
            <a:r>
              <a:rPr lang="en-US" altLang="zh-CN" sz="2800" b="1" dirty="0" smtClean="0">
                <a:latin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</a:rPr>
              <a:t>，则将其输出。</a:t>
            </a:r>
            <a:endParaRPr lang="en-US" altLang="zh-CN" sz="2800" b="1" dirty="0" smtClean="0">
              <a:latin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35" y="2780928"/>
            <a:ext cx="9144000" cy="313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901700" indent="-901700" algn="just"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【2】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在长度为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列表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，元素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为互不相同的整型数。若存在这样的数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，它大于它左侧所有数，小于右侧所有数，则称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中的一个中间数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。例如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为：</a:t>
            </a:r>
            <a:endParaRPr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901700" indent="-9525" algn="just">
              <a:lnSpc>
                <a:spcPct val="10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           [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 1, 6, 4, 5, 7, 9, 8, 10, 14,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12 ]</a:t>
            </a:r>
          </a:p>
          <a:p>
            <a:pPr marL="901700" indent="-9525" algn="just">
              <a:lnSpc>
                <a:spcPct val="10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中有中间数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。试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设计一个线性时间复杂度的算法，找出给定数组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中的所有中间数。</a:t>
            </a:r>
          </a:p>
        </p:txBody>
      </p:sp>
    </p:spTree>
    <p:extLst>
      <p:ext uri="{BB962C8B-B14F-4D97-AF65-F5344CB8AC3E}">
        <p14:creationId xmlns:p14="http://schemas.microsoft.com/office/powerpoint/2010/main" val="22404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-30163" y="738188"/>
            <a:ext cx="9144001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895350" indent="-895350" algn="just">
              <a:lnSpc>
                <a:spcPct val="100000"/>
              </a:lnSpc>
            </a:pPr>
            <a:r>
              <a:rPr lang="en-US" altLang="zh-CN" sz="2800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【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给定一个单链表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L: 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→A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→…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将它重排为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。要求原地（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in-place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）操作且不改变结点中的内容。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例如：给定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，重排为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512" y="3789040"/>
            <a:ext cx="91074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98525" indent="-898525" algn="just">
              <a:lnSpc>
                <a:spcPct val="10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【</a:t>
            </a:r>
            <a:r>
              <a:rPr lang="en-US" altLang="zh-CN" sz="2800" b="1" smtClean="0">
                <a:latin typeface="Times New Roman" pitchFamily="18" charset="0"/>
              </a:rPr>
              <a:t>4</a:t>
            </a:r>
            <a:r>
              <a:rPr lang="en-US" altLang="zh-CN" sz="28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现有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中元素为整数。试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设计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算法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，使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中元素自栈顶到栈底元素有序。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要求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不用任何辅助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数据结构，仅通过对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自身的操作完成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中元素的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排序。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17120" y="3068960"/>
            <a:ext cx="905286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2175" indent="-892175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【6】</a:t>
            </a:r>
            <a:r>
              <a:rPr lang="zh-CN" altLang="en-US" sz="2800" b="1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设计一个线性时间复杂度的算法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，找出无序序列</a:t>
            </a:r>
            <a:r>
              <a:rPr lang="en-US" altLang="zh-CN" sz="2800" b="1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中具有</a:t>
            </a: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最大和的子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序列。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中元素可正、可负。例如，若序列为：</a:t>
            </a:r>
            <a:endParaRPr lang="en-US" altLang="zh-CN" sz="2800" b="1" dirty="0" smtClean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1076325" indent="1527175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1, -2, 3, 10, -4, 7, 2, -5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]</a:t>
            </a:r>
          </a:p>
          <a:p>
            <a:pPr marL="892175" indent="3175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则具有最大和的子序列为：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[3, 10, -4, 7, 2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，其和为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0688"/>
            <a:ext cx="91773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</a:pPr>
            <a:r>
              <a:rPr lang="en-US" altLang="zh-CN" sz="2800" b="1" smtClean="0">
                <a:latin typeface="Times New Roman" pitchFamily="18" charset="0"/>
              </a:rPr>
              <a:t>【5】</a:t>
            </a:r>
            <a:r>
              <a:rPr lang="zh-CN" altLang="en-US" sz="2800" b="1" smtClean="0">
                <a:latin typeface="Times New Roman" pitchFamily="18" charset="0"/>
              </a:rPr>
              <a:t>设计算法，在三个</a:t>
            </a:r>
            <a:r>
              <a:rPr lang="zh-CN" altLang="en-US" sz="2800" b="1">
                <a:latin typeface="Times New Roman" pitchFamily="18" charset="0"/>
              </a:rPr>
              <a:t>有序</a:t>
            </a:r>
            <a:r>
              <a:rPr lang="zh-CN" altLang="en-US" sz="2800" b="1" smtClean="0">
                <a:latin typeface="Times New Roman" pitchFamily="18" charset="0"/>
              </a:rPr>
              <a:t>序列</a:t>
            </a:r>
            <a:r>
              <a:rPr lang="en-US" altLang="zh-CN" sz="2800" b="1" smtClean="0">
                <a:latin typeface="Times New Roman" pitchFamily="18" charset="0"/>
              </a:rPr>
              <a:t>A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B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C</a:t>
            </a:r>
            <a:r>
              <a:rPr lang="zh-CN" altLang="en-US" sz="2800" b="1" smtClean="0">
                <a:latin typeface="Times New Roman" pitchFamily="18" charset="0"/>
              </a:rPr>
              <a:t>中</a:t>
            </a:r>
            <a:r>
              <a:rPr lang="zh-CN" altLang="en-US" sz="2800" b="1">
                <a:latin typeface="Times New Roman" pitchFamily="18" charset="0"/>
              </a:rPr>
              <a:t>找距离最近</a:t>
            </a:r>
            <a:r>
              <a:rPr lang="zh-CN" altLang="en-US" sz="2800" b="1" smtClean="0">
                <a:latin typeface="Times New Roman" pitchFamily="18" charset="0"/>
              </a:rPr>
              <a:t>的三元组</a:t>
            </a:r>
            <a:r>
              <a:rPr lang="en-US" altLang="zh-CN" sz="2800" b="1" smtClean="0">
                <a:latin typeface="Times New Roman" pitchFamily="18" charset="0"/>
              </a:rPr>
              <a:t>(a, b, c)</a:t>
            </a:r>
            <a:r>
              <a:rPr lang="zh-CN" altLang="en-US" sz="2800" b="1" smtClean="0">
                <a:latin typeface="Times New Roman" pitchFamily="18" charset="0"/>
              </a:rPr>
              <a:t>，即对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en-US" altLang="zh-CN" sz="2800" b="1" smtClean="0">
                <a:latin typeface="Times New Roman" pitchFamily="18" charset="0"/>
              </a:rPr>
              <a:t>∈A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b∈B</a:t>
            </a:r>
            <a:r>
              <a:rPr lang="zh-CN" altLang="en-US" sz="2800" b="1" smtClean="0">
                <a:latin typeface="Times New Roman" pitchFamily="18" charset="0"/>
              </a:rPr>
              <a:t>、</a:t>
            </a:r>
            <a:r>
              <a:rPr lang="en-US" altLang="zh-CN" sz="2800" b="1" smtClean="0">
                <a:latin typeface="Times New Roman" pitchFamily="18" charset="0"/>
              </a:rPr>
              <a:t>c∈C</a:t>
            </a:r>
            <a:r>
              <a:rPr lang="zh-CN" altLang="en-US" sz="2800" b="1" smtClean="0">
                <a:latin typeface="Times New Roman" pitchFamily="18" charset="0"/>
              </a:rPr>
              <a:t>，找出满足</a:t>
            </a:r>
            <a:r>
              <a:rPr lang="en-US" altLang="zh-CN" sz="2800" b="1" smtClean="0">
                <a:latin typeface="Times New Roman" pitchFamily="18" charset="0"/>
              </a:rPr>
              <a:t>min(|a-b|+|a-c|+|b-c|)</a:t>
            </a:r>
            <a:r>
              <a:rPr lang="zh-CN" altLang="en-US" sz="2800" b="1" smtClean="0">
                <a:latin typeface="Times New Roman" pitchFamily="18" charset="0"/>
              </a:rPr>
              <a:t>的三元组</a:t>
            </a:r>
            <a:r>
              <a:rPr lang="en-US" altLang="zh-CN" sz="2800" b="1" smtClean="0">
                <a:latin typeface="Times New Roman" pitchFamily="18" charset="0"/>
              </a:rPr>
              <a:t>(a, b, c)</a:t>
            </a:r>
            <a:r>
              <a:rPr lang="zh-CN" altLang="en-US" sz="2800" b="1" smtClean="0">
                <a:latin typeface="Times New Roman" pitchFamily="18" charset="0"/>
              </a:rPr>
              <a:t>。要求算法的时间复杂度为</a:t>
            </a:r>
            <a:r>
              <a:rPr lang="en-US" altLang="zh-CN" sz="2800" b="1" smtClean="0">
                <a:latin typeface="Times New Roman" pitchFamily="18" charset="0"/>
              </a:rPr>
              <a:t>O(|A|+|B|+|C|)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-11113" y="835550"/>
                <a:ext cx="9144001" cy="5109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12947" tIns="56473" rIns="112947" bIns="56473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1pPr>
                <a:lvl2pPr marL="457200" algn="l" rtl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2pPr>
                <a:lvl3pPr marL="914400" algn="l" rtl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3pPr>
                <a:lvl4pPr marL="1371600" algn="l" rtl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4pPr>
                <a:lvl5pPr marL="1828800" algn="l" rtl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  <a:cs typeface="+mn-cs"/>
                  </a:defRPr>
                </a:lvl9pPr>
              </a:lstStyle>
              <a:p>
                <a:pPr marL="896938" indent="-896938">
                  <a:lnSpc>
                    <a:spcPct val="100000"/>
                  </a:lnSpc>
                  <a:defRPr/>
                </a:pPr>
                <a:r>
                  <a:rPr lang="en-US" altLang="zh-CN" sz="2800" smtClean="0">
                    <a:solidFill>
                      <a:srgbClr val="000000"/>
                    </a:solidFill>
                    <a:latin typeface="Times New Roman" pitchFamily="18" charset="0"/>
                  </a:rPr>
                  <a:t>【7】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给定一个</a:t>
                </a:r>
                <a:r>
                  <a:rPr lang="en-US" altLang="zh-CN" sz="2800" dirty="0" err="1">
                    <a:solidFill>
                      <a:srgbClr val="000000"/>
                    </a:solidFill>
                    <a:latin typeface="Times New Roman" pitchFamily="18" charset="0"/>
                  </a:rPr>
                  <a:t>n×n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(n&gt;0)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的矩阵，试编写算法，找到此矩阵的一个其和为最大的子矩阵。例如：</a:t>
                </a:r>
              </a:p>
              <a:p>
                <a:pPr marL="896938" indent="-1588">
                  <a:lnSpc>
                    <a:spcPct val="100000"/>
                  </a:lnSpc>
                  <a:defRPr/>
                </a:pPr>
                <a:endParaRPr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896938" indent="-1588">
                  <a:lnSpc>
                    <a:spcPct val="100000"/>
                  </a:lnSpc>
                  <a:defRPr/>
                </a:pPr>
                <a:endParaRPr lang="en-US" altLang="zh-CN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896938" indent="-1588">
                  <a:lnSpc>
                    <a:spcPct val="100000"/>
                  </a:lnSpc>
                  <a:defRPr/>
                </a:pPr>
                <a:endParaRPr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896938" indent="-1588">
                  <a:lnSpc>
                    <a:spcPct val="100000"/>
                  </a:lnSpc>
                  <a:defRPr/>
                </a:pPr>
                <a:endParaRPr lang="en-US" altLang="zh-CN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896938" indent="-1588">
                  <a:lnSpc>
                    <a:spcPct val="100000"/>
                  </a:lnSpc>
                  <a:defRPr/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其中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左下角的子矩阵：</a:t>
                </a:r>
              </a:p>
              <a:p>
                <a:pPr marL="896938" indent="-896938">
                  <a:lnSpc>
                    <a:spcPct val="10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𝟖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896938" indent="-1588">
                  <a:lnSpc>
                    <a:spcPct val="100000"/>
                  </a:lnSpc>
                  <a:defRPr/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的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和最大，为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9+2+(-4)+1+(-1)+8=15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。</a:t>
                </a:r>
                <a:endParaRPr lang="en-US" altLang="zh-CN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896938" indent="-1588">
                  <a:lnSpc>
                    <a:spcPct val="100000"/>
                  </a:lnSpc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要求算法的时间复杂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度能够达到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O(n</a:t>
                </a:r>
                <a:r>
                  <a:rPr lang="en-US" altLang="zh-CN" sz="2800" baseline="30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113" y="835550"/>
                <a:ext cx="9144001" cy="5109584"/>
              </a:xfrm>
              <a:prstGeom prst="rect">
                <a:avLst/>
              </a:prstGeom>
              <a:blipFill rotWithShape="0">
                <a:blip r:embed="rId2"/>
                <a:stretch>
                  <a:fillRect l="-1133" t="-955" r="-1000" b="-28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"/>
              <p:cNvSpPr txBox="1"/>
              <p:nvPr/>
            </p:nvSpPr>
            <p:spPr>
              <a:xfrm>
                <a:off x="2555776" y="1710587"/>
                <a:ext cx="3244478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−6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10587"/>
                <a:ext cx="3244478" cy="16797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76672"/>
            <a:ext cx="896448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98525" indent="-898525" algn="just">
              <a:lnSpc>
                <a:spcPct val="100000"/>
              </a:lnSpc>
            </a:pPr>
            <a:r>
              <a:rPr lang="en-US" altLang="zh-CN" sz="2800" b="1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en-US" altLang="zh-CN" sz="2800" b="1" smtClean="0">
                <a:latin typeface="Times New Roman" pitchFamily="18" charset="0"/>
              </a:rPr>
              <a:t>8】</a:t>
            </a:r>
            <a:r>
              <a:rPr lang="zh-CN" altLang="en-US" sz="2800" b="1" smtClean="0">
                <a:latin typeface="Times New Roman" pitchFamily="18" charset="0"/>
              </a:rPr>
              <a:t>现有一整数序列</a:t>
            </a:r>
            <a:r>
              <a:rPr lang="en-US" altLang="zh-CN" sz="2800" b="1" smtClean="0">
                <a:latin typeface="Times New Roman" pitchFamily="18" charset="0"/>
              </a:rPr>
              <a:t>S</a:t>
            </a:r>
            <a:r>
              <a:rPr lang="zh-CN" altLang="en-US" sz="2800" b="1" smtClean="0">
                <a:latin typeface="Times New Roman" pitchFamily="18" charset="0"/>
              </a:rPr>
              <a:t>，用列表表示。试编写一个线性时间复杂度的算法，找出</a:t>
            </a:r>
            <a:r>
              <a:rPr lang="en-US" altLang="zh-CN" sz="2800" b="1" smtClean="0">
                <a:latin typeface="Times New Roman" pitchFamily="18" charset="0"/>
              </a:rPr>
              <a:t>S</a:t>
            </a:r>
            <a:r>
              <a:rPr lang="zh-CN" altLang="en-US" sz="2800" b="1" smtClean="0">
                <a:latin typeface="Times New Roman" pitchFamily="18" charset="0"/>
              </a:rPr>
              <a:t>中最长的对称子序列。例如，若</a:t>
            </a:r>
            <a:r>
              <a:rPr lang="en-US" altLang="zh-CN" sz="2800" b="1" smtClean="0">
                <a:latin typeface="Times New Roman" pitchFamily="18" charset="0"/>
              </a:rPr>
              <a:t>S</a:t>
            </a:r>
            <a:r>
              <a:rPr lang="zh-CN" altLang="en-US" sz="2800" b="1" smtClean="0">
                <a:latin typeface="Times New Roman" pitchFamily="18" charset="0"/>
              </a:rPr>
              <a:t>为：</a:t>
            </a:r>
            <a:endParaRPr lang="en-US" altLang="zh-CN" sz="2800" b="1" smtClean="0">
              <a:latin typeface="Times New Roman" pitchFamily="18" charset="0"/>
            </a:endParaRPr>
          </a:p>
          <a:p>
            <a:pPr marL="898525" indent="-6350" algn="just">
              <a:lnSpc>
                <a:spcPct val="100000"/>
              </a:lnSpc>
            </a:pPr>
            <a:r>
              <a:rPr lang="en-US" altLang="zh-CN" sz="2800" b="1" smtClean="0">
                <a:latin typeface="Times New Roman" pitchFamily="18" charset="0"/>
              </a:rPr>
              <a:t>                          [1</a:t>
            </a:r>
            <a:r>
              <a:rPr lang="en-US" altLang="zh-CN" sz="2800" b="1">
                <a:latin typeface="Times New Roman" pitchFamily="18" charset="0"/>
              </a:rPr>
              <a:t>, 2, </a:t>
            </a:r>
            <a:r>
              <a:rPr lang="en-US" altLang="zh-CN" sz="2800" b="1" u="sng">
                <a:latin typeface="Times New Roman" pitchFamily="18" charset="0"/>
              </a:rPr>
              <a:t>3, 4, 3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smtClean="0">
                <a:latin typeface="Times New Roman" pitchFamily="18" charset="0"/>
              </a:rPr>
              <a:t>1]</a:t>
            </a:r>
            <a:endParaRPr lang="en-US" altLang="zh-CN" sz="2800" b="1">
              <a:latin typeface="Times New Roman" pitchFamily="18" charset="0"/>
            </a:endParaRPr>
          </a:p>
          <a:p>
            <a:pPr marL="898525" indent="-6350" algn="just">
              <a:lnSpc>
                <a:spcPct val="100000"/>
              </a:lnSpc>
            </a:pPr>
            <a:r>
              <a:rPr lang="zh-CN" altLang="en-US" sz="2800" b="1" smtClean="0">
                <a:latin typeface="Times New Roman" pitchFamily="18" charset="0"/>
              </a:rPr>
              <a:t>则</a:t>
            </a:r>
            <a:r>
              <a:rPr lang="en-US" altLang="zh-CN" sz="2800" b="1" smtClean="0">
                <a:latin typeface="Times New Roman" pitchFamily="18" charset="0"/>
              </a:rPr>
              <a:t>S</a:t>
            </a:r>
            <a:r>
              <a:rPr lang="zh-CN" altLang="en-US" sz="2800" b="1" smtClean="0">
                <a:latin typeface="Times New Roman" pitchFamily="18" charset="0"/>
              </a:rPr>
              <a:t>中</a:t>
            </a:r>
            <a:r>
              <a:rPr lang="zh-CN" altLang="en-US" sz="2800" b="1">
                <a:latin typeface="Times New Roman" pitchFamily="18" charset="0"/>
              </a:rPr>
              <a:t>最</a:t>
            </a:r>
            <a:r>
              <a:rPr lang="zh-CN" altLang="en-US" sz="2800" b="1" smtClean="0">
                <a:latin typeface="Times New Roman" pitchFamily="18" charset="0"/>
              </a:rPr>
              <a:t>长对称</a:t>
            </a:r>
            <a:r>
              <a:rPr lang="zh-CN" altLang="en-US" sz="2800" b="1">
                <a:latin typeface="Times New Roman" pitchFamily="18" charset="0"/>
              </a:rPr>
              <a:t>子</a:t>
            </a:r>
            <a:r>
              <a:rPr lang="zh-CN" altLang="en-US" sz="2800" b="1" smtClean="0">
                <a:latin typeface="Times New Roman" pitchFamily="18" charset="0"/>
              </a:rPr>
              <a:t>序列为</a:t>
            </a:r>
            <a:r>
              <a:rPr lang="en-US" altLang="zh-CN" sz="2800" b="1" smtClean="0">
                <a:latin typeface="Times New Roman" pitchFamily="18" charset="0"/>
              </a:rPr>
              <a:t>[3</a:t>
            </a:r>
            <a:r>
              <a:rPr lang="en-US" altLang="zh-CN" sz="2800" b="1">
                <a:latin typeface="Times New Roman" pitchFamily="18" charset="0"/>
              </a:rPr>
              <a:t>, 4, </a:t>
            </a:r>
            <a:r>
              <a:rPr lang="en-US" altLang="zh-CN" sz="2800" b="1" smtClean="0">
                <a:latin typeface="Times New Roman" pitchFamily="18" charset="0"/>
              </a:rPr>
              <a:t>3]</a:t>
            </a:r>
            <a:r>
              <a:rPr lang="zh-CN" altLang="en-US" sz="2800" b="1" smtClean="0">
                <a:latin typeface="Times New Roman" pitchFamily="18" charset="0"/>
              </a:rPr>
              <a:t>，长度</a:t>
            </a:r>
            <a:r>
              <a:rPr lang="en-US" altLang="zh-CN" sz="2800" b="1" smtClean="0">
                <a:latin typeface="Times New Roman" pitchFamily="18" charset="0"/>
              </a:rPr>
              <a:t>3</a:t>
            </a:r>
            <a:r>
              <a:rPr lang="zh-CN" altLang="en-US" sz="2800" b="1" smtClean="0">
                <a:latin typeface="Times New Roman" pitchFamily="18" charset="0"/>
              </a:rPr>
              <a:t>；若</a:t>
            </a:r>
            <a:r>
              <a:rPr lang="en-US" altLang="zh-CN" sz="2800" b="1" smtClean="0">
                <a:latin typeface="Times New Roman" pitchFamily="18" charset="0"/>
              </a:rPr>
              <a:t>S</a:t>
            </a:r>
            <a:r>
              <a:rPr lang="zh-CN" altLang="en-US" sz="2800" b="1" smtClean="0">
                <a:latin typeface="Times New Roman" pitchFamily="18" charset="0"/>
              </a:rPr>
              <a:t>为：</a:t>
            </a:r>
            <a:endParaRPr lang="en-US" altLang="zh-CN" sz="2800" b="1" smtClean="0">
              <a:latin typeface="Times New Roman" pitchFamily="18" charset="0"/>
            </a:endParaRPr>
          </a:p>
          <a:p>
            <a:pPr marL="898525" indent="-6350" algn="just">
              <a:lnSpc>
                <a:spcPct val="100000"/>
              </a:lnSpc>
            </a:pPr>
            <a:r>
              <a:rPr lang="en-US" altLang="zh-CN" sz="2800" b="1">
                <a:latin typeface="Times New Roman" pitchFamily="18" charset="0"/>
              </a:rPr>
              <a:t>                      </a:t>
            </a: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</a:rPr>
              <a:t>[1, 2, </a:t>
            </a:r>
            <a:r>
              <a:rPr lang="en-US" altLang="zh-CN" sz="2800" b="1" u="sng">
                <a:latin typeface="Times New Roman" pitchFamily="18" charset="0"/>
              </a:rPr>
              <a:t>3, 4, 4, 3</a:t>
            </a:r>
            <a:r>
              <a:rPr lang="en-US" altLang="zh-CN" sz="2800" b="1">
                <a:latin typeface="Times New Roman" pitchFamily="18" charset="0"/>
              </a:rPr>
              <a:t>, 1] </a:t>
            </a:r>
          </a:p>
          <a:p>
            <a:pPr marL="898525" indent="-6350" algn="just"/>
            <a:r>
              <a:rPr lang="zh-CN" altLang="en-US" sz="2800" b="1" smtClean="0">
                <a:latin typeface="Times New Roman" pitchFamily="18" charset="0"/>
              </a:rPr>
              <a:t>则最</a:t>
            </a:r>
            <a:r>
              <a:rPr lang="zh-CN" altLang="en-US" sz="2800" b="1">
                <a:latin typeface="Times New Roman" pitchFamily="18" charset="0"/>
              </a:rPr>
              <a:t>长对称子序列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en-US" altLang="zh-CN" sz="2800" b="1" smtClean="0">
                <a:latin typeface="Times New Roman" pitchFamily="18" charset="0"/>
              </a:rPr>
              <a:t>[3</a:t>
            </a:r>
            <a:r>
              <a:rPr lang="en-US" altLang="zh-CN" sz="2800" b="1">
                <a:latin typeface="Times New Roman" pitchFamily="18" charset="0"/>
              </a:rPr>
              <a:t>, 4, 4, </a:t>
            </a:r>
            <a:r>
              <a:rPr lang="en-US" altLang="zh-CN" sz="2800" b="1" smtClean="0">
                <a:latin typeface="Times New Roman" pitchFamily="18" charset="0"/>
              </a:rPr>
              <a:t>3]</a:t>
            </a:r>
            <a:r>
              <a:rPr lang="zh-CN" altLang="en-US" sz="2800" b="1" smtClean="0">
                <a:latin typeface="Times New Roman" pitchFamily="18" charset="0"/>
              </a:rPr>
              <a:t>，长度</a:t>
            </a:r>
            <a:r>
              <a:rPr lang="en-US" altLang="zh-CN" sz="2800" b="1" smtClean="0">
                <a:latin typeface="Times New Roman" pitchFamily="18" charset="0"/>
              </a:rPr>
              <a:t>4</a:t>
            </a:r>
            <a:r>
              <a:rPr lang="zh-CN" altLang="en-US" sz="2800" b="1" smtClean="0">
                <a:latin typeface="Times New Roman" pitchFamily="18" charset="0"/>
              </a:rPr>
              <a:t>。</a:t>
            </a:r>
            <a:endParaRPr lang="en-US" altLang="zh-CN" sz="28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8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614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楷体_GB2312</vt:lpstr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JiangHao</cp:lastModifiedBy>
  <cp:revision>38</cp:revision>
  <dcterms:created xsi:type="dcterms:W3CDTF">2017-10-14T09:00:27Z</dcterms:created>
  <dcterms:modified xsi:type="dcterms:W3CDTF">2019-10-31T15:39:08Z</dcterms:modified>
</cp:coreProperties>
</file>