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63" r:id="rId3"/>
    <p:sldId id="259" r:id="rId4"/>
    <p:sldId id="264" r:id="rId5"/>
    <p:sldId id="257" r:id="rId6"/>
    <p:sldId id="274" r:id="rId7"/>
    <p:sldId id="269" r:id="rId8"/>
    <p:sldId id="268" r:id="rId9"/>
    <p:sldId id="270" r:id="rId10"/>
    <p:sldId id="271" r:id="rId11"/>
    <p:sldId id="272" r:id="rId12"/>
    <p:sldId id="273" r:id="rId13"/>
    <p:sldId id="267" r:id="rId14"/>
    <p:sldId id="262" r:id="rId15"/>
    <p:sldId id="25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89"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9A7AF5-B144-4178-A332-69BAA4BAB72B}"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8373F8-C864-49EC-B76B-4AB581D530D8}" type="slidenum">
              <a:rPr lang="zh-CN" altLang="en-US" smtClean="0"/>
              <a:t>‹#›</a:t>
            </a:fld>
            <a:endParaRPr lang="zh-CN" altLang="en-US"/>
          </a:p>
        </p:txBody>
      </p:sp>
    </p:spTree>
    <p:extLst>
      <p:ext uri="{BB962C8B-B14F-4D97-AF65-F5344CB8AC3E}">
        <p14:creationId xmlns:p14="http://schemas.microsoft.com/office/powerpoint/2010/main" val="43600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8373F8-C864-49EC-B76B-4AB581D530D8}" type="slidenum">
              <a:rPr lang="zh-CN" altLang="en-US" smtClean="0"/>
              <a:t>4</a:t>
            </a:fld>
            <a:endParaRPr lang="zh-CN" altLang="en-US"/>
          </a:p>
        </p:txBody>
      </p:sp>
    </p:spTree>
    <p:extLst>
      <p:ext uri="{BB962C8B-B14F-4D97-AF65-F5344CB8AC3E}">
        <p14:creationId xmlns:p14="http://schemas.microsoft.com/office/powerpoint/2010/main" val="192770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ChangeArrowheads="1"/>
          </p:cNvSpPr>
          <p:nvPr/>
        </p:nvSpPr>
        <p:spPr bwMode="auto">
          <a:xfrm>
            <a:off x="-3419" y="476672"/>
            <a:ext cx="9144001"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marL="1079500" indent="-1079500" algn="just" eaLnBrk="0" hangingPunct="0">
              <a:defRPr/>
            </a:pPr>
            <a:r>
              <a:rPr lang="en-US" altLang="zh-CN" sz="3200" b="1" smtClean="0">
                <a:latin typeface="Times New Roman" pitchFamily="18" charset="0"/>
                <a:ea typeface="+mn-ea"/>
                <a:cs typeface="Times New Roman" pitchFamily="18" charset="0"/>
              </a:rPr>
              <a:t>【1】</a:t>
            </a:r>
            <a:r>
              <a:rPr lang="zh-CN" altLang="en-US" sz="3200" b="1" dirty="0">
                <a:latin typeface="Times New Roman" pitchFamily="18" charset="0"/>
                <a:ea typeface="+mn-ea"/>
                <a:cs typeface="Times New Roman" pitchFamily="18" charset="0"/>
              </a:rPr>
              <a:t>若树中任一结点的左右子树高度之差的绝对值不大于</a:t>
            </a:r>
            <a:r>
              <a:rPr lang="en-US" altLang="zh-CN" sz="3200" b="1" dirty="0">
                <a:latin typeface="Times New Roman" pitchFamily="18" charset="0"/>
                <a:ea typeface="+mn-ea"/>
                <a:cs typeface="Times New Roman" pitchFamily="18" charset="0"/>
              </a:rPr>
              <a:t>1</a:t>
            </a:r>
            <a:r>
              <a:rPr lang="zh-CN" altLang="en-US" sz="3200" b="1" dirty="0">
                <a:latin typeface="Times New Roman" pitchFamily="18" charset="0"/>
                <a:ea typeface="+mn-ea"/>
                <a:cs typeface="Times New Roman" pitchFamily="18" charset="0"/>
              </a:rPr>
              <a:t>，则称该树是平衡的。试编写线性时间复杂度的算法，判断给定二叉树是否是平衡的。</a:t>
            </a:r>
          </a:p>
        </p:txBody>
      </p:sp>
      <p:sp>
        <p:nvSpPr>
          <p:cNvPr id="6" name="Rectangle 4"/>
          <p:cNvSpPr>
            <a:spLocks noChangeArrowheads="1"/>
          </p:cNvSpPr>
          <p:nvPr/>
        </p:nvSpPr>
        <p:spPr bwMode="auto">
          <a:xfrm>
            <a:off x="0" y="3573016"/>
            <a:ext cx="91440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marL="985838" indent="-985838" algn="just" eaLnBrk="0" hangingPunct="0"/>
            <a:r>
              <a:rPr lang="en-US" altLang="zh-CN" sz="3200" b="1" smtClean="0">
                <a:latin typeface="Times New Roman" pitchFamily="18" charset="0"/>
                <a:ea typeface="黑体" pitchFamily="49" charset="-122"/>
                <a:cs typeface="Times New Roman" pitchFamily="18" charset="0"/>
              </a:rPr>
              <a:t>【2】</a:t>
            </a:r>
            <a:r>
              <a:rPr lang="zh-CN" altLang="en-US" sz="3200" b="1" dirty="0">
                <a:latin typeface="Times New Roman" pitchFamily="18" charset="0"/>
                <a:ea typeface="楷体_GB2312" pitchFamily="49" charset="-122"/>
                <a:cs typeface="Times New Roman" pitchFamily="18" charset="0"/>
              </a:rPr>
              <a:t>计算二叉树</a:t>
            </a:r>
            <a:r>
              <a:rPr lang="en-US" altLang="zh-CN" sz="3200" b="1" dirty="0">
                <a:latin typeface="Times New Roman" pitchFamily="18" charset="0"/>
                <a:ea typeface="楷体_GB2312" pitchFamily="49" charset="-122"/>
                <a:cs typeface="Times New Roman" pitchFamily="18" charset="0"/>
              </a:rPr>
              <a:t>T</a:t>
            </a:r>
            <a:r>
              <a:rPr lang="zh-CN" altLang="en-US" sz="3200" b="1" dirty="0">
                <a:latin typeface="Times New Roman" pitchFamily="18" charset="0"/>
                <a:ea typeface="楷体_GB2312" pitchFamily="49" charset="-122"/>
                <a:cs typeface="Times New Roman" pitchFamily="18" charset="0"/>
              </a:rPr>
              <a:t>的带权路径长度。（带权路径长度定义为各叶结点所带的权值与该结点到根的路径长度的乘积的和）</a:t>
            </a:r>
          </a:p>
        </p:txBody>
      </p:sp>
    </p:spTree>
    <p:extLst>
      <p:ext uri="{BB962C8B-B14F-4D97-AF65-F5344CB8AC3E}">
        <p14:creationId xmlns:p14="http://schemas.microsoft.com/office/powerpoint/2010/main" val="3086102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56029"/>
            <a:ext cx="9144000" cy="269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2947" tIns="56473" rIns="112947" bIns="56473" anchor="ctr">
            <a:spAutoFit/>
          </a:bodyPr>
          <a:lstStyle/>
          <a:p>
            <a:pPr marL="892175" indent="-892175" algn="just" eaLnBrk="0" hangingPunct="0"/>
            <a:r>
              <a:rPr lang="en-US" altLang="zh-CN" sz="2800" b="1" smtClean="0">
                <a:latin typeface="Times New Roman"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二分图又称作二部图，是图论中的一种特殊模型。 设</a:t>
            </a:r>
            <a:r>
              <a:rPr lang="en-US" altLang="zh-CN" sz="2800" b="1" smtClean="0">
                <a:latin typeface="Times New Roman" panose="02020603050405020304" pitchFamily="18" charset="0"/>
                <a:cs typeface="Times New Roman" panose="02020603050405020304" pitchFamily="18" charset="0"/>
              </a:rPr>
              <a:t>G = (</a:t>
            </a:r>
            <a:r>
              <a:rPr lang="en-US" altLang="zh-CN" sz="2800" b="1">
                <a:latin typeface="Times New Roman" panose="02020603050405020304" pitchFamily="18" charset="0"/>
                <a:cs typeface="Times New Roman" panose="02020603050405020304" pitchFamily="18" charset="0"/>
              </a:rPr>
              <a:t>V</a:t>
            </a:r>
            <a:r>
              <a:rPr lang="en-US" altLang="zh-CN" sz="2800" b="1" smtClean="0">
                <a:latin typeface="Times New Roman" panose="02020603050405020304" pitchFamily="18" charset="0"/>
                <a:cs typeface="Times New Roman" panose="02020603050405020304" pitchFamily="18" charset="0"/>
              </a:rPr>
              <a:t>, E</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是一个无向图，如果顶点</a:t>
            </a:r>
            <a:r>
              <a:rPr lang="en-US" altLang="zh-CN" sz="2800" b="1">
                <a:latin typeface="Times New Roman" panose="02020603050405020304" pitchFamily="18" charset="0"/>
                <a:cs typeface="Times New Roman" panose="02020603050405020304" pitchFamily="18" charset="0"/>
              </a:rPr>
              <a:t>V</a:t>
            </a:r>
            <a:r>
              <a:rPr lang="zh-CN" altLang="en-US" sz="2800" b="1">
                <a:latin typeface="Times New Roman" panose="02020603050405020304" pitchFamily="18" charset="0"/>
                <a:cs typeface="Times New Roman" panose="02020603050405020304" pitchFamily="18" charset="0"/>
              </a:rPr>
              <a:t>可分割为两个互不相交的子集</a:t>
            </a:r>
            <a:r>
              <a:rPr lang="en-US" altLang="zh-CN" sz="2800" b="1">
                <a:latin typeface="Times New Roman" panose="02020603050405020304" pitchFamily="18" charset="0"/>
                <a:cs typeface="Times New Roman" panose="02020603050405020304" pitchFamily="18" charset="0"/>
              </a:rPr>
              <a:t>(A</a:t>
            </a:r>
            <a:r>
              <a:rPr lang="en-US" altLang="zh-CN" sz="2800" b="1" smtClean="0">
                <a:latin typeface="Times New Roman" panose="02020603050405020304" pitchFamily="18" charset="0"/>
                <a:cs typeface="Times New Roman" panose="02020603050405020304" pitchFamily="18" charset="0"/>
              </a:rPr>
              <a:t>, B</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，并且图中的每条边</a:t>
            </a:r>
            <a:r>
              <a:rPr lang="zh-CN" altLang="en-US" sz="2800" b="1" smtClean="0">
                <a:latin typeface="Times New Roman" panose="02020603050405020304" pitchFamily="18" charset="0"/>
                <a:cs typeface="Times New Roman" panose="02020603050405020304" pitchFamily="18" charset="0"/>
              </a:rPr>
              <a:t>（</a:t>
            </a:r>
            <a:r>
              <a:rPr lang="en-US" altLang="zh-CN" sz="2800" b="1" smtClean="0">
                <a:latin typeface="Times New Roman" panose="02020603050405020304" pitchFamily="18" charset="0"/>
                <a:cs typeface="Times New Roman" panose="02020603050405020304" pitchFamily="18" charset="0"/>
              </a:rPr>
              <a:t>i, j</a:t>
            </a:r>
            <a:r>
              <a:rPr lang="zh-CN" altLang="en-US" sz="2800" b="1">
                <a:latin typeface="Times New Roman" panose="02020603050405020304" pitchFamily="18" charset="0"/>
                <a:cs typeface="Times New Roman" panose="02020603050405020304" pitchFamily="18" charset="0"/>
              </a:rPr>
              <a:t>）所关联的两个顶点</a:t>
            </a:r>
            <a:r>
              <a:rPr lang="en-US" altLang="zh-CN" sz="2800" b="1">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和</a:t>
            </a:r>
            <a:r>
              <a:rPr lang="en-US" altLang="zh-CN" sz="2800" b="1">
                <a:latin typeface="Times New Roman" panose="02020603050405020304" pitchFamily="18" charset="0"/>
                <a:cs typeface="Times New Roman" panose="02020603050405020304" pitchFamily="18" charset="0"/>
              </a:rPr>
              <a:t>j</a:t>
            </a:r>
            <a:r>
              <a:rPr lang="zh-CN" altLang="en-US" sz="2800" b="1">
                <a:latin typeface="Times New Roman" panose="02020603050405020304" pitchFamily="18" charset="0"/>
                <a:cs typeface="Times New Roman" panose="02020603050405020304" pitchFamily="18" charset="0"/>
              </a:rPr>
              <a:t>分别属于这两个不同的顶点集</a:t>
            </a:r>
            <a:r>
              <a:rPr lang="en-US" altLang="zh-CN" sz="2800" b="1">
                <a:latin typeface="Times New Roman" panose="02020603050405020304" pitchFamily="18" charset="0"/>
                <a:cs typeface="Times New Roman" panose="02020603050405020304" pitchFamily="18" charset="0"/>
              </a:rPr>
              <a:t>(i in </a:t>
            </a:r>
            <a:r>
              <a:rPr lang="en-US" altLang="zh-CN" sz="2800" b="1" smtClean="0">
                <a:latin typeface="Times New Roman" panose="02020603050405020304" pitchFamily="18" charset="0"/>
                <a:cs typeface="Times New Roman" panose="02020603050405020304" pitchFamily="18" charset="0"/>
              </a:rPr>
              <a:t>A and j </a:t>
            </a:r>
            <a:r>
              <a:rPr lang="en-US" altLang="zh-CN" sz="2800" b="1">
                <a:latin typeface="Times New Roman" panose="02020603050405020304" pitchFamily="18" charset="0"/>
                <a:cs typeface="Times New Roman" panose="02020603050405020304" pitchFamily="18" charset="0"/>
              </a:rPr>
              <a:t>in B)</a:t>
            </a:r>
            <a:r>
              <a:rPr lang="zh-CN" altLang="en-US" sz="2800" b="1">
                <a:latin typeface="Times New Roman" panose="02020603050405020304" pitchFamily="18" charset="0"/>
                <a:cs typeface="Times New Roman" panose="02020603050405020304" pitchFamily="18" charset="0"/>
              </a:rPr>
              <a:t>，则称图</a:t>
            </a:r>
            <a:r>
              <a:rPr lang="en-US" altLang="zh-CN" sz="2800" b="1">
                <a:latin typeface="Times New Roman" panose="02020603050405020304" pitchFamily="18" charset="0"/>
                <a:cs typeface="Times New Roman" panose="02020603050405020304" pitchFamily="18" charset="0"/>
              </a:rPr>
              <a:t>G</a:t>
            </a:r>
            <a:r>
              <a:rPr lang="zh-CN" altLang="en-US" sz="2800" b="1">
                <a:latin typeface="Times New Roman" panose="02020603050405020304" pitchFamily="18" charset="0"/>
                <a:cs typeface="Times New Roman" panose="02020603050405020304" pitchFamily="18" charset="0"/>
              </a:rPr>
              <a:t>为一个二分图</a:t>
            </a:r>
            <a:r>
              <a:rPr lang="zh-CN" altLang="en-US" sz="2800" b="1" smtClean="0">
                <a:latin typeface="Times New Roman" panose="02020603050405020304" pitchFamily="18" charset="0"/>
                <a:cs typeface="Times New Roman" panose="02020603050405020304" pitchFamily="18" charset="0"/>
              </a:rPr>
              <a:t>。设计算法，验证二部图。</a:t>
            </a:r>
            <a:endParaRPr lang="zh-CN" altLang="en-US" sz="1100" b="1">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051832" y="2843961"/>
            <a:ext cx="5769899" cy="1957647"/>
          </a:xfrm>
          <a:prstGeom prst="rect">
            <a:avLst/>
          </a:prstGeom>
        </p:spPr>
      </p:pic>
      <p:pic>
        <p:nvPicPr>
          <p:cNvPr id="4" name="图片 3"/>
          <p:cNvPicPr>
            <a:picLocks noChangeAspect="1"/>
          </p:cNvPicPr>
          <p:nvPr/>
        </p:nvPicPr>
        <p:blipFill>
          <a:blip r:embed="rId3"/>
          <a:stretch>
            <a:fillRect/>
          </a:stretch>
        </p:blipFill>
        <p:spPr>
          <a:xfrm>
            <a:off x="2546865" y="4959102"/>
            <a:ext cx="4815777" cy="1821440"/>
          </a:xfrm>
          <a:prstGeom prst="rect">
            <a:avLst/>
          </a:prstGeom>
        </p:spPr>
      </p:pic>
    </p:spTree>
    <p:extLst>
      <p:ext uri="{BB962C8B-B14F-4D97-AF65-F5344CB8AC3E}">
        <p14:creationId xmlns:p14="http://schemas.microsoft.com/office/powerpoint/2010/main" val="244392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1700" y="330631"/>
            <a:ext cx="8886249" cy="97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2947" tIns="56473" rIns="112947" bIns="56473" anchor="ctr">
            <a:spAutoFit/>
          </a:bodyPr>
          <a:lstStyle/>
          <a:p>
            <a:pPr marL="892175" indent="-892175" eaLnBrk="0" hangingPunct="0"/>
            <a:r>
              <a:rPr lang="en-US" altLang="zh-CN" sz="2800" b="1" smtClean="0">
                <a:latin typeface="Times New Roman" pitchFamily="18" charset="0"/>
              </a:rPr>
              <a:t>【5】</a:t>
            </a:r>
            <a:r>
              <a:rPr lang="zh-CN" altLang="en-US" sz="2800" b="1" smtClean="0">
                <a:latin typeface="Times New Roman" pitchFamily="18" charset="0"/>
              </a:rPr>
              <a:t>设计算法</a:t>
            </a:r>
            <a:r>
              <a:rPr lang="zh-CN" altLang="en-US" sz="2800" b="1" smtClean="0">
                <a:latin typeface="Times New Roman" pitchFamily="18" charset="0"/>
              </a:rPr>
              <a:t>，用最少的颜色对</a:t>
            </a:r>
            <a:r>
              <a:rPr lang="zh-CN" altLang="en-US" sz="2800" b="1" smtClean="0">
                <a:latin typeface="Times New Roman" pitchFamily="18" charset="0"/>
              </a:rPr>
              <a:t>图着色。要求每一个顶点的颜色与相邻点的颜色不同。</a:t>
            </a:r>
            <a:endParaRPr lang="zh-CN" altLang="en-US" sz="1100" b="1"/>
          </a:p>
        </p:txBody>
      </p:sp>
      <p:pic>
        <p:nvPicPr>
          <p:cNvPr id="6" name="图片 5"/>
          <p:cNvPicPr>
            <a:picLocks noChangeAspect="1"/>
          </p:cNvPicPr>
          <p:nvPr/>
        </p:nvPicPr>
        <p:blipFill>
          <a:blip r:embed="rId2"/>
          <a:stretch>
            <a:fillRect/>
          </a:stretch>
        </p:blipFill>
        <p:spPr>
          <a:xfrm>
            <a:off x="1016763" y="1808892"/>
            <a:ext cx="7334250" cy="1981200"/>
          </a:xfrm>
          <a:prstGeom prst="rect">
            <a:avLst/>
          </a:prstGeom>
        </p:spPr>
      </p:pic>
      <p:pic>
        <p:nvPicPr>
          <p:cNvPr id="7" name="图片 6"/>
          <p:cNvPicPr>
            <a:picLocks noChangeAspect="1"/>
          </p:cNvPicPr>
          <p:nvPr/>
        </p:nvPicPr>
        <p:blipFill>
          <a:blip r:embed="rId3"/>
          <a:stretch>
            <a:fillRect/>
          </a:stretch>
        </p:blipFill>
        <p:spPr>
          <a:xfrm>
            <a:off x="1016763" y="4240688"/>
            <a:ext cx="7381875" cy="2190750"/>
          </a:xfrm>
          <a:prstGeom prst="rect">
            <a:avLst/>
          </a:prstGeom>
        </p:spPr>
      </p:pic>
    </p:spTree>
    <p:extLst>
      <p:ext uri="{BB962C8B-B14F-4D97-AF65-F5344CB8AC3E}">
        <p14:creationId xmlns:p14="http://schemas.microsoft.com/office/powerpoint/2010/main" val="57610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791748" y="413799"/>
            <a:ext cx="7324725" cy="2600325"/>
          </a:xfrm>
          <a:prstGeom prst="rect">
            <a:avLst/>
          </a:prstGeom>
        </p:spPr>
      </p:pic>
      <p:pic>
        <p:nvPicPr>
          <p:cNvPr id="9" name="图片 8"/>
          <p:cNvPicPr>
            <a:picLocks noChangeAspect="1"/>
          </p:cNvPicPr>
          <p:nvPr/>
        </p:nvPicPr>
        <p:blipFill>
          <a:blip r:embed="rId3"/>
          <a:stretch>
            <a:fillRect/>
          </a:stretch>
        </p:blipFill>
        <p:spPr>
          <a:xfrm>
            <a:off x="0" y="3293991"/>
            <a:ext cx="9144000" cy="3032000"/>
          </a:xfrm>
          <a:prstGeom prst="rect">
            <a:avLst/>
          </a:prstGeom>
        </p:spPr>
      </p:pic>
    </p:spTree>
    <p:extLst>
      <p:ext uri="{BB962C8B-B14F-4D97-AF65-F5344CB8AC3E}">
        <p14:creationId xmlns:p14="http://schemas.microsoft.com/office/powerpoint/2010/main" val="147301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3015" y="692696"/>
            <a:ext cx="9144000"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898525" indent="-898525">
              <a:spcAft>
                <a:spcPct val="30000"/>
              </a:spcAft>
            </a:pPr>
            <a:r>
              <a:rPr kumimoji="1" lang="en-US" altLang="zh-CN" sz="2800" b="1" smtClean="0">
                <a:latin typeface="Times New Roman" pitchFamily="18" charset="0"/>
              </a:rPr>
              <a:t>【6】</a:t>
            </a:r>
            <a:r>
              <a:rPr kumimoji="1" lang="zh-CN" altLang="en-US" sz="2800" b="1" smtClean="0">
                <a:latin typeface="Times New Roman" pitchFamily="18" charset="0"/>
              </a:rPr>
              <a:t>对于有</a:t>
            </a:r>
            <a:r>
              <a:rPr kumimoji="1" lang="en-US" altLang="zh-CN" sz="2800" b="1" smtClean="0">
                <a:latin typeface="Times New Roman" pitchFamily="18" charset="0"/>
              </a:rPr>
              <a:t>n</a:t>
            </a:r>
            <a:r>
              <a:rPr kumimoji="1" lang="zh-CN" altLang="en-US" sz="2800" b="1" smtClean="0">
                <a:latin typeface="Times New Roman" pitchFamily="18" charset="0"/>
              </a:rPr>
              <a:t>个顶点的有向图</a:t>
            </a:r>
            <a:r>
              <a:rPr kumimoji="1" lang="en-US" altLang="zh-CN" sz="2800" b="1" smtClean="0">
                <a:latin typeface="Times New Roman" pitchFamily="18" charset="0"/>
              </a:rPr>
              <a:t>G</a:t>
            </a:r>
            <a:r>
              <a:rPr kumimoji="1" lang="zh-CN" altLang="en-US" sz="2800" b="1" smtClean="0">
                <a:latin typeface="Times New Roman" pitchFamily="18" charset="0"/>
              </a:rPr>
              <a:t>，设计算法，找出</a:t>
            </a:r>
            <a:r>
              <a:rPr kumimoji="1" lang="en-US" altLang="zh-CN" sz="2800" b="1" smtClean="0">
                <a:latin typeface="Times New Roman" pitchFamily="18" charset="0"/>
              </a:rPr>
              <a:t>G</a:t>
            </a:r>
            <a:r>
              <a:rPr kumimoji="1" lang="zh-CN" altLang="en-US" sz="2800" b="1" smtClean="0">
                <a:latin typeface="Times New Roman" pitchFamily="18" charset="0"/>
              </a:rPr>
              <a:t>中长度为</a:t>
            </a:r>
            <a:r>
              <a:rPr kumimoji="1" lang="en-US" altLang="zh-CN" sz="2800" b="1" smtClean="0">
                <a:latin typeface="Times New Roman" pitchFamily="18" charset="0"/>
              </a:rPr>
              <a:t>k</a:t>
            </a:r>
            <a:r>
              <a:rPr kumimoji="1" lang="zh-CN" altLang="en-US" sz="2800" b="1" smtClean="0">
                <a:latin typeface="Times New Roman" pitchFamily="18" charset="0"/>
              </a:rPr>
              <a:t>（</a:t>
            </a:r>
            <a:r>
              <a:rPr kumimoji="1" lang="en-US" altLang="zh-CN" sz="2800" b="1" smtClean="0">
                <a:latin typeface="Times New Roman" pitchFamily="18" charset="0"/>
              </a:rPr>
              <a:t>k&lt;=n</a:t>
            </a:r>
            <a:r>
              <a:rPr kumimoji="1" lang="zh-CN" altLang="en-US" sz="2800" b="1" smtClean="0">
                <a:latin typeface="Times New Roman" pitchFamily="18" charset="0"/>
              </a:rPr>
              <a:t>）的路径条数。</a:t>
            </a:r>
            <a:endParaRPr kumimoji="1" lang="zh-CN" altLang="en-US" sz="2800" b="1" dirty="0">
              <a:latin typeface="Times New Roman" pitchFamily="18" charset="0"/>
            </a:endParaRPr>
          </a:p>
        </p:txBody>
      </p:sp>
      <p:sp>
        <p:nvSpPr>
          <p:cNvPr id="8" name="Rectangle 4"/>
          <p:cNvSpPr>
            <a:spLocks noChangeArrowheads="1"/>
          </p:cNvSpPr>
          <p:nvPr/>
        </p:nvSpPr>
        <p:spPr bwMode="auto">
          <a:xfrm>
            <a:off x="25319" y="4365104"/>
            <a:ext cx="9144000" cy="140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Aft>
                <a:spcPct val="30000"/>
              </a:spcAft>
            </a:pPr>
            <a:r>
              <a:rPr kumimoji="1" lang="zh-CN" altLang="en-US" sz="2800" b="1" smtClean="0">
                <a:latin typeface="Times New Roman" pitchFamily="18" charset="0"/>
              </a:rPr>
              <a:t>例如：上图中</a:t>
            </a:r>
            <a:r>
              <a:rPr kumimoji="1" lang="en-US" altLang="zh-CN" sz="2800" b="1" smtClean="0">
                <a:latin typeface="Times New Roman" pitchFamily="18" charset="0"/>
              </a:rPr>
              <a:t>1</a:t>
            </a:r>
            <a:r>
              <a:rPr kumimoji="1" lang="zh-CN" altLang="en-US" sz="2800" b="1" smtClean="0">
                <a:latin typeface="Times New Roman" pitchFamily="18" charset="0"/>
              </a:rPr>
              <a:t>到</a:t>
            </a:r>
            <a:r>
              <a:rPr kumimoji="1" lang="en-US" altLang="zh-CN" sz="2800" b="1" smtClean="0">
                <a:latin typeface="Times New Roman" pitchFamily="18" charset="0"/>
              </a:rPr>
              <a:t>2</a:t>
            </a:r>
            <a:r>
              <a:rPr kumimoji="1" lang="zh-CN" altLang="en-US" sz="2800" b="1" smtClean="0">
                <a:latin typeface="Times New Roman" pitchFamily="18" charset="0"/>
              </a:rPr>
              <a:t>长度为</a:t>
            </a:r>
            <a:r>
              <a:rPr kumimoji="1" lang="en-US" altLang="zh-CN" sz="2800" b="1" smtClean="0">
                <a:latin typeface="Times New Roman" pitchFamily="18" charset="0"/>
              </a:rPr>
              <a:t>2</a:t>
            </a:r>
            <a:r>
              <a:rPr kumimoji="1" lang="zh-CN" altLang="en-US" sz="2800" b="1" smtClean="0">
                <a:latin typeface="Times New Roman" pitchFamily="18" charset="0"/>
              </a:rPr>
              <a:t>的路径有</a:t>
            </a:r>
            <a:r>
              <a:rPr kumimoji="1" lang="en-US" altLang="zh-CN" sz="2800" b="1" smtClean="0">
                <a:latin typeface="Times New Roman" pitchFamily="18" charset="0"/>
              </a:rPr>
              <a:t>1</a:t>
            </a:r>
            <a:r>
              <a:rPr kumimoji="1" lang="zh-CN" altLang="en-US" sz="2800" b="1" smtClean="0">
                <a:latin typeface="Times New Roman" pitchFamily="18" charset="0"/>
              </a:rPr>
              <a:t>（</a:t>
            </a:r>
            <a:r>
              <a:rPr kumimoji="1" lang="en-US" altLang="zh-CN" sz="2800" b="1" smtClean="0">
                <a:latin typeface="Times New Roman" pitchFamily="18" charset="0"/>
              </a:rPr>
              <a:t>132</a:t>
            </a:r>
            <a:r>
              <a:rPr kumimoji="1" lang="zh-CN" altLang="en-US" sz="2800" b="1" smtClean="0">
                <a:latin typeface="Times New Roman" pitchFamily="18" charset="0"/>
              </a:rPr>
              <a:t>）条，长度为</a:t>
            </a:r>
            <a:r>
              <a:rPr kumimoji="1" lang="en-US" altLang="zh-CN" sz="2800" b="1" smtClean="0">
                <a:latin typeface="Times New Roman" pitchFamily="18" charset="0"/>
              </a:rPr>
              <a:t>3</a:t>
            </a:r>
            <a:r>
              <a:rPr kumimoji="1" lang="zh-CN" altLang="en-US" sz="2800" b="1" smtClean="0">
                <a:latin typeface="Times New Roman" pitchFamily="18" charset="0"/>
              </a:rPr>
              <a:t>的路有</a:t>
            </a:r>
            <a:r>
              <a:rPr kumimoji="1" lang="en-US" altLang="zh-CN" sz="2800" b="1">
                <a:latin typeface="Times New Roman" pitchFamily="18" charset="0"/>
              </a:rPr>
              <a:t>2</a:t>
            </a:r>
            <a:r>
              <a:rPr kumimoji="1" lang="zh-CN" altLang="en-US" sz="2800" b="1" smtClean="0">
                <a:latin typeface="Times New Roman" pitchFamily="18" charset="0"/>
              </a:rPr>
              <a:t>条（</a:t>
            </a:r>
            <a:r>
              <a:rPr kumimoji="1" lang="en-US" altLang="zh-CN" sz="2800" b="1" smtClean="0">
                <a:latin typeface="Times New Roman" pitchFamily="18" charset="0"/>
              </a:rPr>
              <a:t>1212,1232</a:t>
            </a:r>
            <a:r>
              <a:rPr kumimoji="1" lang="zh-CN" altLang="en-US" sz="2800" b="1" smtClean="0">
                <a:latin typeface="Times New Roman" pitchFamily="18" charset="0"/>
              </a:rPr>
              <a:t>）。</a:t>
            </a:r>
            <a:r>
              <a:rPr kumimoji="1" lang="en-US" altLang="zh-CN" sz="2800" b="1" smtClean="0">
                <a:latin typeface="Times New Roman" pitchFamily="18" charset="0"/>
              </a:rPr>
              <a:t>2</a:t>
            </a:r>
            <a:r>
              <a:rPr kumimoji="1" lang="zh-CN" altLang="en-US" sz="2800" b="1" smtClean="0">
                <a:latin typeface="Times New Roman" pitchFamily="18" charset="0"/>
              </a:rPr>
              <a:t>到</a:t>
            </a:r>
            <a:r>
              <a:rPr kumimoji="1" lang="en-US" altLang="zh-CN" sz="2800" b="1" smtClean="0">
                <a:latin typeface="Times New Roman" pitchFamily="18" charset="0"/>
              </a:rPr>
              <a:t>3</a:t>
            </a:r>
            <a:r>
              <a:rPr kumimoji="1" lang="zh-CN" altLang="en-US" sz="2800" b="1" smtClean="0">
                <a:latin typeface="Times New Roman" pitchFamily="18" charset="0"/>
              </a:rPr>
              <a:t>的长度为</a:t>
            </a:r>
            <a:r>
              <a:rPr kumimoji="1" lang="en-US" altLang="zh-CN" sz="2800" b="1" smtClean="0">
                <a:latin typeface="Times New Roman" pitchFamily="18" charset="0"/>
              </a:rPr>
              <a:t>2</a:t>
            </a:r>
            <a:r>
              <a:rPr kumimoji="1" lang="zh-CN" altLang="en-US" sz="2800" b="1" smtClean="0">
                <a:latin typeface="Times New Roman" pitchFamily="18" charset="0"/>
              </a:rPr>
              <a:t>的路径有</a:t>
            </a:r>
            <a:r>
              <a:rPr kumimoji="1" lang="en-US" altLang="zh-CN" sz="2800" b="1" smtClean="0">
                <a:latin typeface="Times New Roman" pitchFamily="18" charset="0"/>
              </a:rPr>
              <a:t>2</a:t>
            </a:r>
            <a:r>
              <a:rPr kumimoji="1" lang="zh-CN" altLang="en-US" sz="2800" b="1" smtClean="0">
                <a:latin typeface="Times New Roman" pitchFamily="18" charset="0"/>
              </a:rPr>
              <a:t>条（</a:t>
            </a:r>
            <a:r>
              <a:rPr kumimoji="1" lang="en-US" altLang="zh-CN" sz="2800" b="1" smtClean="0">
                <a:latin typeface="Times New Roman" pitchFamily="18" charset="0"/>
              </a:rPr>
              <a:t>203</a:t>
            </a:r>
            <a:r>
              <a:rPr kumimoji="1" lang="zh-CN" altLang="en-US" sz="2800" b="1" smtClean="0">
                <a:latin typeface="Times New Roman" pitchFamily="18" charset="0"/>
              </a:rPr>
              <a:t>，</a:t>
            </a:r>
            <a:r>
              <a:rPr kumimoji="1" lang="en-US" altLang="zh-CN" sz="2800" b="1" smtClean="0">
                <a:latin typeface="Times New Roman" pitchFamily="18" charset="0"/>
              </a:rPr>
              <a:t>213</a:t>
            </a:r>
            <a:r>
              <a:rPr kumimoji="1" lang="zh-CN" altLang="en-US" sz="2800" b="1" smtClean="0">
                <a:latin typeface="Times New Roman" pitchFamily="18" charset="0"/>
              </a:rPr>
              <a:t>），长度为</a:t>
            </a:r>
            <a:r>
              <a:rPr kumimoji="1" lang="en-US" altLang="zh-CN" sz="2800" b="1" smtClean="0">
                <a:latin typeface="Times New Roman" pitchFamily="18" charset="0"/>
              </a:rPr>
              <a:t>3</a:t>
            </a:r>
            <a:r>
              <a:rPr kumimoji="1" lang="zh-CN" altLang="en-US" sz="2800" b="1" smtClean="0">
                <a:latin typeface="Times New Roman" pitchFamily="18" charset="0"/>
              </a:rPr>
              <a:t>的路径有</a:t>
            </a:r>
            <a:r>
              <a:rPr kumimoji="1" lang="en-US" altLang="zh-CN" sz="2800" b="1" smtClean="0">
                <a:latin typeface="Times New Roman" pitchFamily="18" charset="0"/>
              </a:rPr>
              <a:t>3</a:t>
            </a:r>
            <a:r>
              <a:rPr kumimoji="1" lang="zh-CN" altLang="en-US" sz="2800" b="1" smtClean="0">
                <a:latin typeface="Times New Roman" pitchFamily="18" charset="0"/>
              </a:rPr>
              <a:t>条（</a:t>
            </a:r>
            <a:r>
              <a:rPr kumimoji="1" lang="en-US" altLang="zh-CN" sz="2800" b="1" smtClean="0">
                <a:latin typeface="Times New Roman" pitchFamily="18" charset="0"/>
              </a:rPr>
              <a:t>2013</a:t>
            </a:r>
            <a:r>
              <a:rPr kumimoji="1" lang="zh-CN" altLang="en-US" sz="2800" b="1" smtClean="0">
                <a:latin typeface="Times New Roman" pitchFamily="18" charset="0"/>
              </a:rPr>
              <a:t>，</a:t>
            </a:r>
            <a:r>
              <a:rPr kumimoji="1" lang="en-US" altLang="zh-CN" sz="2800" b="1" smtClean="0">
                <a:latin typeface="Times New Roman" pitchFamily="18" charset="0"/>
              </a:rPr>
              <a:t>2123</a:t>
            </a:r>
            <a:r>
              <a:rPr kumimoji="1" lang="zh-CN" altLang="en-US" sz="2800" b="1" smtClean="0">
                <a:latin typeface="Times New Roman" pitchFamily="18" charset="0"/>
              </a:rPr>
              <a:t>，</a:t>
            </a:r>
            <a:r>
              <a:rPr kumimoji="1" lang="en-US" altLang="zh-CN" sz="2800" b="1" smtClean="0">
                <a:latin typeface="Times New Roman" pitchFamily="18" charset="0"/>
              </a:rPr>
              <a:t>2323</a:t>
            </a:r>
            <a:r>
              <a:rPr kumimoji="1" lang="zh-CN" altLang="en-US" sz="2800" b="1" smtClean="0">
                <a:latin typeface="Times New Roman" pitchFamily="18" charset="0"/>
              </a:rPr>
              <a:t>）</a:t>
            </a:r>
            <a:endParaRPr kumimoji="1" lang="zh-CN" altLang="en-US" sz="2800" b="1" dirty="0">
              <a:latin typeface="Times New Roman" pitchFamily="18"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354" y="1668519"/>
            <a:ext cx="2741321" cy="251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863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75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366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2225" y="692696"/>
            <a:ext cx="916622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marL="985838" indent="-985838" algn="just" eaLnBrk="0" hangingPunct="0"/>
            <a:r>
              <a:rPr lang="en-US" altLang="zh-CN" sz="3200" b="1" smtClean="0">
                <a:latin typeface="Times New Roman" pitchFamily="18" charset="0"/>
                <a:ea typeface="黑体" pitchFamily="49" charset="-122"/>
                <a:cs typeface="Times New Roman" pitchFamily="18" charset="0"/>
              </a:rPr>
              <a:t>【3】</a:t>
            </a:r>
            <a:r>
              <a:rPr lang="zh-CN" altLang="en-US" sz="3200" b="1" dirty="0">
                <a:latin typeface="Times New Roman" pitchFamily="18" charset="0"/>
                <a:ea typeface="楷体_GB2312" pitchFamily="49" charset="-122"/>
                <a:cs typeface="Times New Roman" pitchFamily="18" charset="0"/>
              </a:rPr>
              <a:t>二叉树中两结点之间的距离为连接两结点的分支数。定义二叉树的直径为树中任意两个不同结点之间距离的最大值，试编写算法，求任意二叉树的直径。</a:t>
            </a:r>
          </a:p>
        </p:txBody>
      </p:sp>
      <p:pic>
        <p:nvPicPr>
          <p:cNvPr id="3" name="图片 2"/>
          <p:cNvPicPr>
            <a:picLocks noChangeAspect="1"/>
          </p:cNvPicPr>
          <p:nvPr/>
        </p:nvPicPr>
        <p:blipFill>
          <a:blip r:embed="rId2"/>
          <a:stretch>
            <a:fillRect/>
          </a:stretch>
        </p:blipFill>
        <p:spPr>
          <a:xfrm>
            <a:off x="4860032" y="2756446"/>
            <a:ext cx="3533775" cy="3905250"/>
          </a:xfrm>
          <a:prstGeom prst="rect">
            <a:avLst/>
          </a:prstGeom>
        </p:spPr>
      </p:pic>
      <p:sp>
        <p:nvSpPr>
          <p:cNvPr id="4" name="Rectangle 4"/>
          <p:cNvSpPr>
            <a:spLocks noChangeArrowheads="1"/>
          </p:cNvSpPr>
          <p:nvPr/>
        </p:nvSpPr>
        <p:spPr bwMode="auto">
          <a:xfrm>
            <a:off x="250825" y="3608388"/>
            <a:ext cx="4177159"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r>
              <a:rPr lang="zh-CN" altLang="en-US" sz="2800" b="1" dirty="0">
                <a:latin typeface="Times New Roman" pitchFamily="18" charset="0"/>
              </a:rPr>
              <a:t>例如：如图所示的二叉树</a:t>
            </a:r>
            <a:r>
              <a:rPr lang="zh-CN" altLang="en-US" sz="2800" b="1">
                <a:latin typeface="Times New Roman" pitchFamily="18" charset="0"/>
              </a:rPr>
              <a:t>中</a:t>
            </a:r>
            <a:r>
              <a:rPr lang="zh-CN" altLang="en-US" sz="2800" b="1" smtClean="0">
                <a:latin typeface="Times New Roman" pitchFamily="18" charset="0"/>
              </a:rPr>
              <a:t>，直径为</a:t>
            </a:r>
            <a:r>
              <a:rPr lang="en-US" altLang="zh-CN" sz="2800" b="1" smtClean="0">
                <a:latin typeface="Times New Roman" pitchFamily="18" charset="0"/>
              </a:rPr>
              <a:t>6</a:t>
            </a:r>
            <a:r>
              <a:rPr lang="zh-CN" altLang="en-US" sz="2800" b="1" smtClean="0">
                <a:latin typeface="Times New Roman" pitchFamily="18" charset="0"/>
              </a:rPr>
              <a:t>。</a:t>
            </a:r>
            <a:endParaRPr lang="zh-CN" altLang="en-US" sz="2800" b="1" dirty="0">
              <a:latin typeface="Times New Roman" pitchFamily="18" charset="0"/>
            </a:endParaRPr>
          </a:p>
        </p:txBody>
      </p:sp>
    </p:spTree>
    <p:extLst>
      <p:ext uri="{BB962C8B-B14F-4D97-AF65-F5344CB8AC3E}">
        <p14:creationId xmlns:p14="http://schemas.microsoft.com/office/powerpoint/2010/main" val="2532796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0" y="549275"/>
            <a:ext cx="914400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marL="1079500" indent="-1079500" algn="just" eaLnBrk="0" hangingPunct="0"/>
            <a:r>
              <a:rPr lang="en-US" altLang="zh-CN" sz="3200" b="1" smtClean="0">
                <a:latin typeface="Times New Roman" pitchFamily="18" charset="0"/>
                <a:ea typeface="黑体" pitchFamily="49" charset="-122"/>
                <a:cs typeface="Times New Roman" pitchFamily="18" charset="0"/>
              </a:rPr>
              <a:t>【4】</a:t>
            </a:r>
            <a:r>
              <a:rPr lang="zh-CN" altLang="en-US" sz="3200" b="1" dirty="0">
                <a:latin typeface="Times New Roman" pitchFamily="18" charset="0"/>
                <a:ea typeface="楷体_GB2312" pitchFamily="49" charset="-122"/>
                <a:cs typeface="Times New Roman" pitchFamily="18" charset="0"/>
              </a:rPr>
              <a:t>设</a:t>
            </a:r>
            <a:r>
              <a:rPr lang="en-US" altLang="zh-CN" sz="3200" b="1" dirty="0">
                <a:latin typeface="Times New Roman" pitchFamily="18" charset="0"/>
                <a:ea typeface="楷体_GB2312" pitchFamily="49" charset="-122"/>
                <a:cs typeface="Times New Roman" pitchFamily="18" charset="0"/>
              </a:rPr>
              <a:t>a</a:t>
            </a:r>
            <a:r>
              <a:rPr lang="zh-CN" altLang="en-US" sz="3200" b="1" dirty="0">
                <a:latin typeface="Times New Roman" pitchFamily="18" charset="0"/>
                <a:ea typeface="楷体_GB2312" pitchFamily="49" charset="-122"/>
                <a:cs typeface="Times New Roman" pitchFamily="18" charset="0"/>
              </a:rPr>
              <a:t>是</a:t>
            </a:r>
            <a:r>
              <a:rPr lang="en-US" altLang="zh-CN" sz="3200" b="1" dirty="0">
                <a:latin typeface="Times New Roman" pitchFamily="18" charset="0"/>
                <a:ea typeface="楷体_GB2312" pitchFamily="49" charset="-122"/>
                <a:cs typeface="Times New Roman" pitchFamily="18" charset="0"/>
              </a:rPr>
              <a:t>T</a:t>
            </a:r>
            <a:r>
              <a:rPr lang="zh-CN" altLang="en-US" sz="3200" b="1" dirty="0">
                <a:latin typeface="Times New Roman" pitchFamily="18" charset="0"/>
                <a:ea typeface="楷体_GB2312" pitchFamily="49" charset="-122"/>
                <a:cs typeface="Times New Roman" pitchFamily="18" charset="0"/>
              </a:rPr>
              <a:t>中的一个结点，</a:t>
            </a:r>
            <a:r>
              <a:rPr lang="en-US" altLang="zh-CN" sz="3200" b="1" dirty="0">
                <a:latin typeface="Times New Roman" pitchFamily="18" charset="0"/>
                <a:ea typeface="楷体_GB2312" pitchFamily="49" charset="-122"/>
                <a:cs typeface="Times New Roman" pitchFamily="18" charset="0"/>
              </a:rPr>
              <a:t>a</a:t>
            </a:r>
            <a:r>
              <a:rPr lang="zh-CN" altLang="en-US" sz="3200" b="1" dirty="0">
                <a:latin typeface="Times New Roman" pitchFamily="18" charset="0"/>
                <a:ea typeface="楷体_GB2312" pitchFamily="49" charset="-122"/>
                <a:cs typeface="Times New Roman" pitchFamily="18" charset="0"/>
              </a:rPr>
              <a:t>及</a:t>
            </a:r>
            <a:r>
              <a:rPr lang="en-US" altLang="zh-CN" sz="3200" b="1" dirty="0">
                <a:latin typeface="Times New Roman" pitchFamily="18" charset="0"/>
                <a:ea typeface="楷体_GB2312" pitchFamily="49" charset="-122"/>
                <a:cs typeface="Times New Roman" pitchFamily="18" charset="0"/>
              </a:rPr>
              <a:t>a</a:t>
            </a:r>
            <a:r>
              <a:rPr lang="zh-CN" altLang="en-US" sz="3200" b="1" dirty="0">
                <a:latin typeface="Times New Roman" pitchFamily="18" charset="0"/>
                <a:ea typeface="楷体_GB2312" pitchFamily="49" charset="-122"/>
                <a:cs typeface="Times New Roman" pitchFamily="18" charset="0"/>
              </a:rPr>
              <a:t>的所有的子孙结点组成的树被称为</a:t>
            </a:r>
            <a:r>
              <a:rPr lang="en-US" altLang="zh-CN" sz="3200" b="1" dirty="0">
                <a:latin typeface="Times New Roman" pitchFamily="18" charset="0"/>
                <a:ea typeface="楷体_GB2312" pitchFamily="49" charset="-122"/>
                <a:cs typeface="Times New Roman" pitchFamily="18" charset="0"/>
              </a:rPr>
              <a:t>T</a:t>
            </a:r>
            <a:r>
              <a:rPr lang="zh-CN" altLang="en-US" sz="3200" b="1" dirty="0">
                <a:latin typeface="Times New Roman" pitchFamily="18" charset="0"/>
                <a:ea typeface="楷体_GB2312" pitchFamily="49" charset="-122"/>
                <a:cs typeface="Times New Roman" pitchFamily="18" charset="0"/>
              </a:rPr>
              <a:t>的一棵子树，</a:t>
            </a:r>
            <a:r>
              <a:rPr lang="en-US" altLang="zh-CN" sz="3200" b="1" dirty="0">
                <a:latin typeface="Times New Roman" pitchFamily="18" charset="0"/>
                <a:ea typeface="楷体_GB2312" pitchFamily="49" charset="-122"/>
                <a:cs typeface="Times New Roman" pitchFamily="18" charset="0"/>
              </a:rPr>
              <a:t>a</a:t>
            </a:r>
            <a:r>
              <a:rPr lang="zh-CN" altLang="en-US" sz="3200" b="1" dirty="0">
                <a:latin typeface="Times New Roman" pitchFamily="18" charset="0"/>
                <a:ea typeface="楷体_GB2312" pitchFamily="49" charset="-122"/>
                <a:cs typeface="Times New Roman" pitchFamily="18" charset="0"/>
              </a:rPr>
              <a:t>是这棵子树的根。 试设计算法，找出给定树中其结点值之和为最大的子树的和（</a:t>
            </a:r>
            <a:r>
              <a:rPr lang="en-US" altLang="zh-CN" sz="3200" b="1" dirty="0">
                <a:latin typeface="Times New Roman" pitchFamily="18" charset="0"/>
                <a:ea typeface="楷体_GB2312" pitchFamily="49" charset="-122"/>
                <a:cs typeface="Times New Roman" pitchFamily="18" charset="0"/>
              </a:rPr>
              <a:t>T</a:t>
            </a:r>
            <a:r>
              <a:rPr lang="zh-CN" altLang="en-US" sz="3200" b="1" dirty="0">
                <a:latin typeface="Times New Roman" pitchFamily="18" charset="0"/>
                <a:ea typeface="楷体_GB2312" pitchFamily="49" charset="-122"/>
                <a:cs typeface="Times New Roman" pitchFamily="18" charset="0"/>
              </a:rPr>
              <a:t>中结点的值可正可负）。</a:t>
            </a:r>
          </a:p>
        </p:txBody>
      </p:sp>
      <p:sp>
        <p:nvSpPr>
          <p:cNvPr id="3" name="Rectangle 4"/>
          <p:cNvSpPr>
            <a:spLocks noChangeArrowheads="1"/>
          </p:cNvSpPr>
          <p:nvPr/>
        </p:nvSpPr>
        <p:spPr bwMode="auto">
          <a:xfrm>
            <a:off x="250825" y="3608388"/>
            <a:ext cx="481171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r>
              <a:rPr lang="zh-CN" altLang="en-US" sz="2800" b="1" dirty="0">
                <a:latin typeface="Times New Roman" pitchFamily="18" charset="0"/>
              </a:rPr>
              <a:t>例如：如图所示的二叉树中，具有最大和的子树的根是</a:t>
            </a:r>
            <a:r>
              <a:rPr lang="en-US" altLang="zh-CN" sz="2800" b="1" dirty="0">
                <a:latin typeface="Times New Roman" pitchFamily="18" charset="0"/>
              </a:rPr>
              <a:t>11</a:t>
            </a:r>
            <a:r>
              <a:rPr lang="zh-CN" altLang="en-US" sz="2800" b="1" dirty="0">
                <a:latin typeface="Times New Roman" pitchFamily="18" charset="0"/>
              </a:rPr>
              <a:t>，其和为</a:t>
            </a:r>
            <a:r>
              <a:rPr lang="en-US" altLang="zh-CN" sz="2800" b="1" dirty="0">
                <a:latin typeface="Times New Roman" pitchFamily="18" charset="0"/>
              </a:rPr>
              <a:t>8</a:t>
            </a:r>
            <a:r>
              <a:rPr lang="zh-CN" altLang="en-US" sz="2800" b="1" dirty="0">
                <a:latin typeface="Times New Roman" pitchFamily="18" charset="0"/>
              </a:rPr>
              <a:t>。</a:t>
            </a:r>
          </a:p>
        </p:txBody>
      </p:sp>
      <p:pic>
        <p:nvPicPr>
          <p:cNvPr id="4"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538" y="3429000"/>
            <a:ext cx="36909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45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8"/>
          <p:cNvSpPr>
            <a:spLocks noChangeArrowheads="1"/>
          </p:cNvSpPr>
          <p:nvPr/>
        </p:nvSpPr>
        <p:spPr bwMode="auto">
          <a:xfrm>
            <a:off x="0" y="305877"/>
            <a:ext cx="8892480" cy="405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nchor="ctr">
            <a:spAutoFit/>
          </a:bodyPr>
          <a:lstStyle/>
          <a:p>
            <a:pPr marL="989013" indent="-989013" algn="just">
              <a:lnSpc>
                <a:spcPct val="100000"/>
              </a:lnSpc>
            </a:pPr>
            <a:r>
              <a:rPr lang="en-US" altLang="zh-CN" sz="3200" b="1" smtClean="0">
                <a:latin typeface="Times New Roman" pitchFamily="18" charset="0"/>
                <a:ea typeface="黑体" pitchFamily="49" charset="-122"/>
              </a:rPr>
              <a:t>【5</a:t>
            </a:r>
            <a:r>
              <a:rPr lang="en-US" altLang="zh-CN" sz="3200" b="1" smtClean="0">
                <a:latin typeface="Times New Roman" pitchFamily="18" charset="0"/>
                <a:ea typeface="黑体" pitchFamily="49" charset="-122"/>
              </a:rPr>
              <a:t>】</a:t>
            </a:r>
            <a:r>
              <a:rPr lang="zh-CN" altLang="en-US" sz="3200" b="1">
                <a:latin typeface="Times New Roman" pitchFamily="18" charset="0"/>
              </a:rPr>
              <a:t>一</a:t>
            </a:r>
            <a:r>
              <a:rPr lang="zh-CN" altLang="en-US" sz="3200" b="1" smtClean="0">
                <a:latin typeface="Times New Roman" pitchFamily="18" charset="0"/>
              </a:rPr>
              <a:t>个数据集</a:t>
            </a:r>
            <a:r>
              <a:rPr lang="en-US" altLang="zh-CN" sz="3200" b="1" smtClean="0">
                <a:latin typeface="Times New Roman" pitchFamily="18" charset="0"/>
              </a:rPr>
              <a:t>S</a:t>
            </a:r>
            <a:r>
              <a:rPr lang="zh-CN" altLang="en-US" sz="3200" b="1" smtClean="0">
                <a:latin typeface="Times New Roman" pitchFamily="18" charset="0"/>
              </a:rPr>
              <a:t>的中位数定义对</a:t>
            </a:r>
            <a:r>
              <a:rPr lang="en-US" altLang="zh-CN" sz="3200" b="1" smtClean="0">
                <a:latin typeface="Times New Roman" pitchFamily="18" charset="0"/>
              </a:rPr>
              <a:t>S</a:t>
            </a:r>
            <a:r>
              <a:rPr lang="zh-CN" altLang="en-US" sz="3200" b="1" smtClean="0">
                <a:latin typeface="Times New Roman" pitchFamily="18" charset="0"/>
              </a:rPr>
              <a:t>中的数据排序后形成的序列中的中间那个数（</a:t>
            </a:r>
            <a:r>
              <a:rPr lang="en-US" altLang="zh-CN" sz="3200" b="1" smtClean="0">
                <a:latin typeface="Times New Roman" pitchFamily="18" charset="0"/>
              </a:rPr>
              <a:t>S</a:t>
            </a:r>
            <a:r>
              <a:rPr lang="zh-CN" altLang="en-US" sz="3200" b="1" smtClean="0">
                <a:latin typeface="Times New Roman" pitchFamily="18" charset="0"/>
              </a:rPr>
              <a:t>的元素为偶数个数时则是中间</a:t>
            </a:r>
            <a:r>
              <a:rPr lang="zh-CN" altLang="en-US" sz="3200" b="1">
                <a:latin typeface="Times New Roman" pitchFamily="18" charset="0"/>
              </a:rPr>
              <a:t>两</a:t>
            </a:r>
            <a:r>
              <a:rPr lang="zh-CN" altLang="en-US" sz="3200" b="1" smtClean="0">
                <a:latin typeface="Times New Roman" pitchFamily="18" charset="0"/>
              </a:rPr>
              <a:t>个数的</a:t>
            </a:r>
            <a:r>
              <a:rPr lang="zh-CN" altLang="en-US" sz="3200" b="1">
                <a:latin typeface="Times New Roman" pitchFamily="18" charset="0"/>
              </a:rPr>
              <a:t>平均值</a:t>
            </a:r>
            <a:r>
              <a:rPr lang="zh-CN" altLang="en-US" sz="3200" b="1" smtClean="0">
                <a:latin typeface="Times New Roman" pitchFamily="18" charset="0"/>
              </a:rPr>
              <a:t>）。对于</a:t>
            </a:r>
            <a:r>
              <a:rPr lang="zh-CN" altLang="en-US" sz="3200" b="1" dirty="0">
                <a:latin typeface="Times New Roman" pitchFamily="18" charset="0"/>
              </a:rPr>
              <a:t>一个由随机</a:t>
            </a:r>
            <a:r>
              <a:rPr lang="zh-CN" altLang="en-US" sz="3200" b="1">
                <a:latin typeface="Times New Roman" pitchFamily="18" charset="0"/>
              </a:rPr>
              <a:t>生成</a:t>
            </a:r>
            <a:r>
              <a:rPr lang="zh-CN" altLang="en-US" sz="3200" b="1" smtClean="0">
                <a:latin typeface="Times New Roman" pitchFamily="18" charset="0"/>
              </a:rPr>
              <a:t>的</a:t>
            </a:r>
            <a:r>
              <a:rPr lang="zh-CN" altLang="en-US" sz="3200" b="1" smtClean="0">
                <a:latin typeface="Times New Roman" pitchFamily="18" charset="0"/>
              </a:rPr>
              <a:t>整数产生的</a:t>
            </a:r>
            <a:r>
              <a:rPr lang="zh-CN" altLang="en-US" sz="3200" b="1" dirty="0">
                <a:latin typeface="Times New Roman" pitchFamily="18" charset="0"/>
              </a:rPr>
              <a:t>数据流，请设计一</a:t>
            </a:r>
            <a:r>
              <a:rPr lang="zh-CN" altLang="en-US" sz="3200" b="1" dirty="0" smtClean="0">
                <a:latin typeface="Times New Roman" pitchFamily="18" charset="0"/>
              </a:rPr>
              <a:t>个最坏情况下时间</a:t>
            </a:r>
            <a:r>
              <a:rPr lang="zh-CN" altLang="en-US" sz="3200" b="1" dirty="0">
                <a:latin typeface="Times New Roman" pitchFamily="18" charset="0"/>
              </a:rPr>
              <a:t>复杂度为</a:t>
            </a:r>
            <a:r>
              <a:rPr lang="en-US" altLang="zh-CN" sz="3200" b="1" dirty="0">
                <a:latin typeface="Times New Roman" pitchFamily="18" charset="0"/>
              </a:rPr>
              <a:t>log</a:t>
            </a:r>
            <a:r>
              <a:rPr lang="en-US" altLang="zh-CN" sz="3200" b="1" baseline="-25000" dirty="0">
                <a:latin typeface="Times New Roman" pitchFamily="18" charset="0"/>
              </a:rPr>
              <a:t>2</a:t>
            </a:r>
            <a:r>
              <a:rPr lang="en-US" altLang="zh-CN" sz="3200" b="1" dirty="0">
                <a:latin typeface="Times New Roman" pitchFamily="18" charset="0"/>
              </a:rPr>
              <a:t>n</a:t>
            </a:r>
            <a:r>
              <a:rPr lang="zh-CN" altLang="en-US" sz="3200" b="1" dirty="0">
                <a:latin typeface="Times New Roman" pitchFamily="18" charset="0"/>
              </a:rPr>
              <a:t>（</a:t>
            </a:r>
            <a:r>
              <a:rPr lang="en-US" altLang="zh-CN" sz="3200" b="1" dirty="0">
                <a:latin typeface="Times New Roman" pitchFamily="18" charset="0"/>
              </a:rPr>
              <a:t>n</a:t>
            </a:r>
            <a:r>
              <a:rPr lang="zh-CN" altLang="en-US" sz="3200" b="1" dirty="0">
                <a:latin typeface="Times New Roman" pitchFamily="18" charset="0"/>
              </a:rPr>
              <a:t>为当前接收到的元素个数）</a:t>
            </a:r>
            <a:r>
              <a:rPr lang="zh-CN" altLang="en-US" sz="3200" b="1" dirty="0" smtClean="0">
                <a:latin typeface="Times New Roman" pitchFamily="18" charset="0"/>
              </a:rPr>
              <a:t>的</a:t>
            </a:r>
            <a:r>
              <a:rPr lang="zh-CN" altLang="en-US" sz="3200" b="1" smtClean="0">
                <a:latin typeface="Times New Roman" pitchFamily="18" charset="0"/>
              </a:rPr>
              <a:t>算法，可以连续计算</a:t>
            </a:r>
            <a:r>
              <a:rPr lang="zh-CN" altLang="en-US" sz="3200" b="1" dirty="0">
                <a:latin typeface="Times New Roman" pitchFamily="18" charset="0"/>
              </a:rPr>
              <a:t>出当前已接收到的所有数字的</a:t>
            </a:r>
            <a:r>
              <a:rPr lang="zh-CN" altLang="en-US" sz="3200" b="1">
                <a:latin typeface="Times New Roman" pitchFamily="18" charset="0"/>
              </a:rPr>
              <a:t>中位数</a:t>
            </a:r>
            <a:r>
              <a:rPr lang="zh-CN" altLang="en-US" sz="3200" b="1" smtClean="0">
                <a:latin typeface="Times New Roman" pitchFamily="18" charset="0"/>
              </a:rPr>
              <a:t>（堆）</a:t>
            </a:r>
            <a:r>
              <a:rPr lang="zh-CN" altLang="en-US" sz="3200" b="1" dirty="0" smtClean="0">
                <a:latin typeface="Times New Roman" pitchFamily="18" charset="0"/>
              </a:rPr>
              <a:t>。</a:t>
            </a:r>
            <a:endParaRPr lang="zh-CN" altLang="en-US" sz="3200" b="1" dirty="0">
              <a:latin typeface="Times New Roman" pitchFamily="18" charset="0"/>
            </a:endParaRPr>
          </a:p>
        </p:txBody>
      </p:sp>
      <p:sp>
        <p:nvSpPr>
          <p:cNvPr id="3" name="Rectangle 4"/>
          <p:cNvSpPr>
            <a:spLocks noChangeArrowheads="1"/>
          </p:cNvSpPr>
          <p:nvPr/>
        </p:nvSpPr>
        <p:spPr bwMode="auto">
          <a:xfrm>
            <a:off x="971600" y="4509120"/>
            <a:ext cx="8064896" cy="183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r>
              <a:rPr lang="zh-CN" altLang="en-US" sz="2800" b="1" dirty="0">
                <a:latin typeface="Times New Roman" pitchFamily="18" charset="0"/>
              </a:rPr>
              <a:t>例如</a:t>
            </a:r>
            <a:r>
              <a:rPr lang="zh-CN" altLang="en-US" sz="2800" b="1" dirty="0" smtClean="0">
                <a:latin typeface="Times New Roman" pitchFamily="18" charset="0"/>
              </a:rPr>
              <a:t>：对应数据流：</a:t>
            </a:r>
            <a:endParaRPr lang="en-US" altLang="zh-CN" sz="2800" b="1" dirty="0" smtClean="0">
              <a:latin typeface="Times New Roman" pitchFamily="18" charset="0"/>
            </a:endParaRPr>
          </a:p>
          <a:p>
            <a:r>
              <a:rPr lang="en-US" altLang="zh-CN" sz="2800" b="1" dirty="0" smtClean="0">
                <a:latin typeface="Times New Roman" pitchFamily="18" charset="0"/>
              </a:rPr>
              <a:t>                 {</a:t>
            </a:r>
            <a:r>
              <a:rPr lang="en-US" altLang="zh-CN" sz="2800" b="1" dirty="0">
                <a:latin typeface="Times New Roman" pitchFamily="18" charset="0"/>
              </a:rPr>
              <a:t>6</a:t>
            </a:r>
            <a:r>
              <a:rPr lang="en-US" altLang="zh-CN" sz="2800" b="1" dirty="0" smtClean="0">
                <a:latin typeface="Times New Roman" pitchFamily="18" charset="0"/>
              </a:rPr>
              <a:t>, 4, 5, 8, 7, 9, 3, 4, 1, 2, 5</a:t>
            </a:r>
            <a:r>
              <a:rPr lang="en-US" altLang="zh-CN" sz="2800" b="1" dirty="0">
                <a:latin typeface="Times New Roman" pitchFamily="18" charset="0"/>
              </a:rPr>
              <a:t>, 8}</a:t>
            </a:r>
            <a:endParaRPr lang="en-US" altLang="zh-CN" sz="2800" b="1" dirty="0" smtClean="0">
              <a:latin typeface="Times New Roman" pitchFamily="18" charset="0"/>
            </a:endParaRPr>
          </a:p>
          <a:p>
            <a:r>
              <a:rPr lang="zh-CN" altLang="en-US" sz="2800" b="1" dirty="0" smtClean="0">
                <a:latin typeface="Times New Roman" pitchFamily="18" charset="0"/>
              </a:rPr>
              <a:t>相应的中位数为：</a:t>
            </a:r>
            <a:endParaRPr lang="en-US" altLang="zh-CN" sz="2800" b="1" dirty="0" smtClean="0">
              <a:latin typeface="Times New Roman" pitchFamily="18" charset="0"/>
            </a:endParaRPr>
          </a:p>
          <a:p>
            <a:r>
              <a:rPr lang="en-US" altLang="zh-CN" sz="2800" b="1" dirty="0" smtClean="0">
                <a:latin typeface="Times New Roman" pitchFamily="18" charset="0"/>
              </a:rPr>
              <a:t>       {</a:t>
            </a:r>
            <a:r>
              <a:rPr lang="en-US" altLang="zh-CN" sz="2800" b="1" dirty="0">
                <a:latin typeface="Times New Roman" pitchFamily="18" charset="0"/>
              </a:rPr>
              <a:t>6, 5.0, 5, 5.5, 6, 6.5, 6, 5.5, 5, 4.5, 5, 5.0}</a:t>
            </a:r>
            <a:endParaRPr lang="zh-CN" altLang="en-US" sz="2800" b="1" dirty="0">
              <a:latin typeface="Times New Roman" pitchFamily="18" charset="0"/>
            </a:endParaRPr>
          </a:p>
        </p:txBody>
      </p:sp>
    </p:spTree>
    <p:extLst>
      <p:ext uri="{BB962C8B-B14F-4D97-AF65-F5344CB8AC3E}">
        <p14:creationId xmlns:p14="http://schemas.microsoft.com/office/powerpoint/2010/main" val="233521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0" y="404664"/>
            <a:ext cx="9144000" cy="159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623888" indent="-623888">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989013" indent="-989013" algn="just">
              <a:lnSpc>
                <a:spcPct val="100000"/>
              </a:lnSpc>
              <a:spcBef>
                <a:spcPct val="50000"/>
              </a:spcBef>
              <a:defRPr/>
            </a:pPr>
            <a:r>
              <a:rPr lang="en-US" altLang="zh-CN" sz="3200" smtClean="0">
                <a:latin typeface="Times New Roman" pitchFamily="18" charset="0"/>
              </a:rPr>
              <a:t>【6】</a:t>
            </a:r>
            <a:r>
              <a:rPr lang="zh-CN" altLang="en-US" sz="3200" smtClean="0">
                <a:latin typeface="Times New Roman" pitchFamily="18" charset="0"/>
              </a:rPr>
              <a:t>现有</a:t>
            </a:r>
            <a:r>
              <a:rPr lang="en-US" altLang="zh-CN" sz="3200" smtClean="0">
                <a:latin typeface="Times New Roman" pitchFamily="18" charset="0"/>
              </a:rPr>
              <a:t>M×N</a:t>
            </a:r>
            <a:r>
              <a:rPr lang="zh-CN" altLang="en-US" sz="3200" smtClean="0">
                <a:latin typeface="Times New Roman" pitchFamily="18" charset="0"/>
              </a:rPr>
              <a:t>的矩阵</a:t>
            </a:r>
            <a:r>
              <a:rPr lang="en-US" altLang="zh-CN" sz="3200" smtClean="0">
                <a:latin typeface="Times New Roman" pitchFamily="18" charset="0"/>
              </a:rPr>
              <a:t>A</a:t>
            </a:r>
            <a:r>
              <a:rPr lang="zh-CN" altLang="en-US" sz="3200" smtClean="0">
                <a:latin typeface="Times New Roman" pitchFamily="18" charset="0"/>
              </a:rPr>
              <a:t>，</a:t>
            </a:r>
            <a:r>
              <a:rPr lang="en-US" altLang="zh-CN" sz="3200" smtClean="0">
                <a:latin typeface="Times New Roman" pitchFamily="18" charset="0"/>
              </a:rPr>
              <a:t>A</a:t>
            </a:r>
            <a:r>
              <a:rPr lang="zh-CN" altLang="en-US" sz="3200" smtClean="0">
                <a:latin typeface="Times New Roman" pitchFamily="18" charset="0"/>
              </a:rPr>
              <a:t>中元素取值</a:t>
            </a:r>
            <a:r>
              <a:rPr lang="en-US" altLang="zh-CN" sz="3200" smtClean="0">
                <a:latin typeface="Times New Roman" pitchFamily="18" charset="0"/>
              </a:rPr>
              <a:t>0</a:t>
            </a:r>
            <a:r>
              <a:rPr lang="zh-CN" altLang="en-US" sz="3200" smtClean="0">
                <a:latin typeface="Times New Roman" pitchFamily="18" charset="0"/>
              </a:rPr>
              <a:t>和</a:t>
            </a:r>
            <a:r>
              <a:rPr lang="en-US" altLang="zh-CN" sz="3200" smtClean="0">
                <a:latin typeface="Times New Roman" pitchFamily="18" charset="0"/>
              </a:rPr>
              <a:t>1</a:t>
            </a:r>
            <a:r>
              <a:rPr lang="zh-CN" altLang="en-US" sz="3200" smtClean="0">
                <a:latin typeface="Times New Roman" pitchFamily="18" charset="0"/>
              </a:rPr>
              <a:t>。设计算法，计算</a:t>
            </a:r>
            <a:r>
              <a:rPr lang="en-US" altLang="zh-CN" sz="3200" smtClean="0">
                <a:latin typeface="Times New Roman" pitchFamily="18" charset="0"/>
              </a:rPr>
              <a:t>A</a:t>
            </a:r>
            <a:r>
              <a:rPr lang="zh-CN" altLang="en-US" sz="3200" smtClean="0">
                <a:latin typeface="Times New Roman" pitchFamily="18" charset="0"/>
              </a:rPr>
              <a:t>中最大连续取</a:t>
            </a:r>
            <a:r>
              <a:rPr lang="en-US" altLang="zh-CN" sz="3200" smtClean="0">
                <a:latin typeface="Times New Roman" pitchFamily="18" charset="0"/>
              </a:rPr>
              <a:t>1</a:t>
            </a:r>
            <a:r>
              <a:rPr lang="zh-CN" altLang="en-US" sz="3200" smtClean="0">
                <a:latin typeface="Times New Roman" pitchFamily="18" charset="0"/>
              </a:rPr>
              <a:t>值的区域中</a:t>
            </a:r>
            <a:r>
              <a:rPr lang="en-US" altLang="zh-CN" sz="3200" smtClean="0">
                <a:latin typeface="Times New Roman" pitchFamily="18" charset="0"/>
              </a:rPr>
              <a:t>1</a:t>
            </a:r>
            <a:r>
              <a:rPr lang="zh-CN" altLang="en-US" sz="3200" smtClean="0">
                <a:latin typeface="Times New Roman" pitchFamily="18" charset="0"/>
              </a:rPr>
              <a:t>的个数（并查集）。</a:t>
            </a:r>
            <a:endParaRPr lang="zh-CN" altLang="en-US" sz="3200" dirty="0" smtClean="0">
              <a:latin typeface="Times New Roman" pitchFamily="18" charset="0"/>
            </a:endParaRPr>
          </a:p>
        </p:txBody>
      </p:sp>
      <p:pic>
        <p:nvPicPr>
          <p:cNvPr id="3" name="图片 2"/>
          <p:cNvPicPr>
            <a:picLocks noChangeAspect="1"/>
          </p:cNvPicPr>
          <p:nvPr/>
        </p:nvPicPr>
        <p:blipFill>
          <a:blip r:embed="rId2"/>
          <a:stretch>
            <a:fillRect/>
          </a:stretch>
        </p:blipFill>
        <p:spPr>
          <a:xfrm>
            <a:off x="2555776" y="1975442"/>
            <a:ext cx="3456384" cy="4816876"/>
          </a:xfrm>
          <a:prstGeom prst="rect">
            <a:avLst/>
          </a:prstGeom>
        </p:spPr>
      </p:pic>
    </p:spTree>
    <p:extLst>
      <p:ext uri="{BB962C8B-B14F-4D97-AF65-F5344CB8AC3E}">
        <p14:creationId xmlns:p14="http://schemas.microsoft.com/office/powerpoint/2010/main" val="2597034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705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07504" y="405245"/>
            <a:ext cx="8867775" cy="269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nchor="ctr">
            <a:spAutoFit/>
          </a:bodyPr>
          <a:lstStyle/>
          <a:p>
            <a:pPr marL="892175" indent="-892175" algn="just" eaLnBrk="0" hangingPunct="0"/>
            <a:r>
              <a:rPr lang="en-US" altLang="zh-CN" sz="2800" b="1" smtClean="0">
                <a:latin typeface="Times New Roman" pitchFamily="18" charset="0"/>
              </a:rPr>
              <a:t>【1】</a:t>
            </a:r>
            <a:r>
              <a:rPr lang="zh-CN" altLang="en-US" sz="2800" b="1" smtClean="0">
                <a:latin typeface="Times New Roman" pitchFamily="18" charset="0"/>
              </a:rPr>
              <a:t>设计算法（不同于迪杰斯特拉算法），找出无向图中从任意一顶点出发，到其余各顶点的最短路径（</a:t>
            </a:r>
            <a:r>
              <a:rPr lang="zh-CN" altLang="en-US" sz="2800" b="1" smtClean="0">
                <a:latin typeface="Times New Roman" pitchFamily="18" charset="0"/>
              </a:rPr>
              <a:t>路径长度为路径上边</a:t>
            </a:r>
            <a:r>
              <a:rPr lang="zh-CN" altLang="en-US" sz="2800" b="1" smtClean="0">
                <a:latin typeface="Times New Roman" pitchFamily="18" charset="0"/>
              </a:rPr>
              <a:t>的数量）。例如，图中</a:t>
            </a:r>
            <a:r>
              <a:rPr lang="en-US" altLang="zh-CN" sz="2800" b="1" smtClean="0">
                <a:latin typeface="Times New Roman" pitchFamily="18" charset="0"/>
              </a:rPr>
              <a:t>0</a:t>
            </a:r>
            <a:r>
              <a:rPr lang="zh-CN" altLang="en-US" sz="2800" b="1" smtClean="0">
                <a:latin typeface="Times New Roman" pitchFamily="18" charset="0"/>
              </a:rPr>
              <a:t>到其余各顶点的最短路径分别是</a:t>
            </a:r>
            <a:r>
              <a:rPr lang="en-US" altLang="zh-CN" sz="2800" b="1" smtClean="0">
                <a:latin typeface="Times New Roman" pitchFamily="18" charset="0"/>
              </a:rPr>
              <a:t>(0, 1)</a:t>
            </a:r>
            <a:r>
              <a:rPr lang="zh-CN" altLang="en-US" sz="2800" b="1" smtClean="0">
                <a:latin typeface="Times New Roman" pitchFamily="18" charset="0"/>
              </a:rPr>
              <a:t>、</a:t>
            </a:r>
            <a:r>
              <a:rPr lang="en-US" altLang="zh-CN" sz="2800" b="1" smtClean="0">
                <a:latin typeface="Times New Roman" pitchFamily="18" charset="0"/>
              </a:rPr>
              <a:t>(0, 1, 2)</a:t>
            </a:r>
            <a:r>
              <a:rPr lang="zh-CN" altLang="en-US" sz="2800" b="1" smtClean="0">
                <a:latin typeface="Times New Roman" pitchFamily="18" charset="0"/>
              </a:rPr>
              <a:t>、</a:t>
            </a:r>
            <a:r>
              <a:rPr lang="en-US" altLang="zh-CN" sz="2800" b="1" smtClean="0">
                <a:latin typeface="Times New Roman" pitchFamily="18" charset="0"/>
              </a:rPr>
              <a:t>(0, 1, 2, 3)</a:t>
            </a:r>
            <a:r>
              <a:rPr lang="zh-CN" altLang="en-US" sz="2800" b="1" smtClean="0">
                <a:latin typeface="Times New Roman" pitchFamily="18" charset="0"/>
              </a:rPr>
              <a:t>、</a:t>
            </a:r>
            <a:r>
              <a:rPr lang="en-US" altLang="zh-CN" sz="2800" b="1" smtClean="0">
                <a:latin typeface="Times New Roman" pitchFamily="18" charset="0"/>
              </a:rPr>
              <a:t>(0, 5, 4)</a:t>
            </a:r>
            <a:r>
              <a:rPr lang="zh-CN" altLang="en-US" sz="2800" b="1" smtClean="0">
                <a:latin typeface="Times New Roman" pitchFamily="18" charset="0"/>
              </a:rPr>
              <a:t>、</a:t>
            </a:r>
            <a:r>
              <a:rPr lang="en-US" altLang="zh-CN" sz="2800" b="1" smtClean="0">
                <a:latin typeface="Times New Roman" pitchFamily="18" charset="0"/>
              </a:rPr>
              <a:t>(0,</a:t>
            </a:r>
            <a:r>
              <a:rPr lang="zh-CN" altLang="en-US" sz="2800" b="1" smtClean="0">
                <a:latin typeface="Times New Roman" pitchFamily="18" charset="0"/>
              </a:rPr>
              <a:t> </a:t>
            </a:r>
            <a:r>
              <a:rPr lang="en-US" altLang="zh-CN" sz="2800" b="1" smtClean="0">
                <a:latin typeface="Times New Roman" pitchFamily="18" charset="0"/>
              </a:rPr>
              <a:t>5)</a:t>
            </a:r>
            <a:r>
              <a:rPr lang="zh-CN" altLang="en-US" sz="2800" b="1" smtClean="0">
                <a:latin typeface="Times New Roman" pitchFamily="18" charset="0"/>
              </a:rPr>
              <a:t>、</a:t>
            </a:r>
            <a:r>
              <a:rPr lang="en-US" altLang="zh-CN" sz="2800" b="1" smtClean="0">
                <a:latin typeface="Times New Roman" pitchFamily="18" charset="0"/>
              </a:rPr>
              <a:t>(0, 1, 6, )</a:t>
            </a:r>
            <a:r>
              <a:rPr lang="zh-CN" altLang="en-US" sz="2800" b="1" smtClean="0">
                <a:latin typeface="Times New Roman" pitchFamily="18" charset="0"/>
              </a:rPr>
              <a:t>，长度分别是</a:t>
            </a:r>
            <a:r>
              <a:rPr lang="en-US" altLang="zh-CN" sz="2800" b="1" smtClean="0">
                <a:latin typeface="Times New Roman" pitchFamily="18" charset="0"/>
              </a:rPr>
              <a:t>1</a:t>
            </a:r>
            <a:r>
              <a:rPr lang="zh-CN" altLang="en-US" sz="2800" b="1" smtClean="0">
                <a:latin typeface="Times New Roman" pitchFamily="18" charset="0"/>
              </a:rPr>
              <a:t>、</a:t>
            </a:r>
            <a:r>
              <a:rPr lang="en-US" altLang="zh-CN" sz="2800" b="1" smtClean="0">
                <a:latin typeface="Times New Roman" pitchFamily="18" charset="0"/>
              </a:rPr>
              <a:t>2</a:t>
            </a:r>
            <a:r>
              <a:rPr lang="zh-CN" altLang="en-US" sz="2800" b="1" smtClean="0">
                <a:latin typeface="Times New Roman" pitchFamily="18" charset="0"/>
              </a:rPr>
              <a:t>、</a:t>
            </a:r>
            <a:r>
              <a:rPr lang="en-US" altLang="zh-CN" sz="2800" b="1" smtClean="0">
                <a:latin typeface="Times New Roman" pitchFamily="18" charset="0"/>
              </a:rPr>
              <a:t>3</a:t>
            </a:r>
            <a:r>
              <a:rPr lang="zh-CN" altLang="en-US" sz="2800" b="1" smtClean="0">
                <a:latin typeface="Times New Roman" pitchFamily="18" charset="0"/>
              </a:rPr>
              <a:t>、</a:t>
            </a:r>
            <a:r>
              <a:rPr lang="en-US" altLang="zh-CN" sz="2800" b="1" smtClean="0">
                <a:latin typeface="Times New Roman" pitchFamily="18" charset="0"/>
              </a:rPr>
              <a:t>2</a:t>
            </a: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a:t>
            </a:r>
            <a:r>
              <a:rPr lang="en-US" altLang="zh-CN" sz="2800" b="1" smtClean="0">
                <a:latin typeface="Times New Roman" pitchFamily="18" charset="0"/>
              </a:rPr>
              <a:t>2</a:t>
            </a:r>
            <a:r>
              <a:rPr lang="zh-CN" altLang="en-US" sz="2800" b="1" smtClean="0">
                <a:latin typeface="Times New Roman" pitchFamily="18" charset="0"/>
              </a:rPr>
              <a:t>。</a:t>
            </a:r>
            <a:endParaRPr lang="zh-CN" altLang="en-US" sz="1100" b="1"/>
          </a:p>
        </p:txBody>
      </p:sp>
      <p:pic>
        <p:nvPicPr>
          <p:cNvPr id="5" name="图片 4"/>
          <p:cNvPicPr>
            <a:picLocks noChangeAspect="1"/>
          </p:cNvPicPr>
          <p:nvPr/>
        </p:nvPicPr>
        <p:blipFill>
          <a:blip r:embed="rId2"/>
          <a:stretch>
            <a:fillRect/>
          </a:stretch>
        </p:blipFill>
        <p:spPr>
          <a:xfrm>
            <a:off x="2843808" y="3501008"/>
            <a:ext cx="3857625" cy="2505075"/>
          </a:xfrm>
          <a:prstGeom prst="rect">
            <a:avLst/>
          </a:prstGeom>
        </p:spPr>
      </p:pic>
    </p:spTree>
    <p:extLst>
      <p:ext uri="{BB962C8B-B14F-4D97-AF65-F5344CB8AC3E}">
        <p14:creationId xmlns:p14="http://schemas.microsoft.com/office/powerpoint/2010/main" val="195491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5690" y="764704"/>
            <a:ext cx="9144000"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898525" indent="-898525">
              <a:spcAft>
                <a:spcPct val="30000"/>
              </a:spcAft>
            </a:pPr>
            <a:r>
              <a:rPr kumimoji="1" lang="en-US" altLang="zh-CN" sz="2800" b="1" smtClean="0">
                <a:latin typeface="Times New Roman" pitchFamily="18" charset="0"/>
              </a:rPr>
              <a:t>【2】</a:t>
            </a:r>
            <a:r>
              <a:rPr kumimoji="1" lang="zh-CN" altLang="en-US" sz="2800" b="1" dirty="0" smtClean="0">
                <a:latin typeface="Times New Roman" pitchFamily="18" charset="0"/>
              </a:rPr>
              <a:t>试设计算法，找出</a:t>
            </a:r>
            <a:r>
              <a:rPr kumimoji="1" lang="zh-CN" altLang="en-US" sz="2800" b="1" smtClean="0">
                <a:latin typeface="Times New Roman" pitchFamily="18" charset="0"/>
              </a:rPr>
              <a:t>给定</a:t>
            </a:r>
            <a:r>
              <a:rPr kumimoji="1" lang="en-US" altLang="zh-CN" sz="2800" b="1" smtClean="0">
                <a:latin typeface="Times New Roman" pitchFamily="18" charset="0"/>
              </a:rPr>
              <a:t>DAG</a:t>
            </a:r>
            <a:r>
              <a:rPr kumimoji="1" lang="zh-CN" altLang="en-US" sz="2800" b="1" smtClean="0">
                <a:latin typeface="Times New Roman" pitchFamily="18" charset="0"/>
              </a:rPr>
              <a:t>（有向无环图）中所有可能</a:t>
            </a:r>
            <a:r>
              <a:rPr kumimoji="1" lang="zh-CN" altLang="en-US" sz="2800" b="1" dirty="0">
                <a:latin typeface="Times New Roman" pitchFamily="18" charset="0"/>
              </a:rPr>
              <a:t>的</a:t>
            </a:r>
            <a:r>
              <a:rPr kumimoji="1" lang="zh-CN" altLang="en-US" sz="2800" b="1">
                <a:latin typeface="Times New Roman" pitchFamily="18" charset="0"/>
              </a:rPr>
              <a:t>拓扑</a:t>
            </a:r>
            <a:r>
              <a:rPr kumimoji="1" lang="zh-CN" altLang="en-US" sz="2800" b="1" smtClean="0">
                <a:latin typeface="Times New Roman" pitchFamily="18" charset="0"/>
              </a:rPr>
              <a:t>序列</a:t>
            </a:r>
            <a:r>
              <a:rPr kumimoji="1" lang="zh-CN" altLang="en-US" sz="2800" b="1" smtClean="0">
                <a:latin typeface="Times New Roman" pitchFamily="18" charset="0"/>
              </a:rPr>
              <a:t>。例如，下图中的有两个。</a:t>
            </a:r>
            <a:endParaRPr kumimoji="1" lang="zh-CN" altLang="en-US" sz="2800" b="1" dirty="0">
              <a:latin typeface="Times New Roman" pitchFamily="18" charset="0"/>
            </a:endParaRPr>
          </a:p>
        </p:txBody>
      </p:sp>
      <p:pic>
        <p:nvPicPr>
          <p:cNvPr id="3" name="图片 2"/>
          <p:cNvPicPr>
            <a:picLocks noChangeAspect="1"/>
          </p:cNvPicPr>
          <p:nvPr/>
        </p:nvPicPr>
        <p:blipFill>
          <a:blip r:embed="rId2"/>
          <a:stretch>
            <a:fillRect/>
          </a:stretch>
        </p:blipFill>
        <p:spPr>
          <a:xfrm>
            <a:off x="2843808" y="2276872"/>
            <a:ext cx="3100442" cy="2304256"/>
          </a:xfrm>
          <a:prstGeom prst="rect">
            <a:avLst/>
          </a:prstGeom>
        </p:spPr>
      </p:pic>
      <p:sp>
        <p:nvSpPr>
          <p:cNvPr id="5" name="Rectangle 4"/>
          <p:cNvSpPr>
            <a:spLocks noChangeArrowheads="1"/>
          </p:cNvSpPr>
          <p:nvPr/>
        </p:nvSpPr>
        <p:spPr bwMode="auto">
          <a:xfrm>
            <a:off x="3203848" y="4869160"/>
            <a:ext cx="3551808" cy="110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marL="898525" indent="-898525">
              <a:spcAft>
                <a:spcPct val="30000"/>
              </a:spcAft>
            </a:pPr>
            <a:r>
              <a:rPr kumimoji="1" lang="en-US" altLang="zh-CN" sz="2800" b="1">
                <a:latin typeface="Times New Roman" pitchFamily="18" charset="0"/>
              </a:rPr>
              <a:t>[3, 1, 4, 2, 6, 5]</a:t>
            </a:r>
          </a:p>
          <a:p>
            <a:pPr marL="898525" indent="-898525">
              <a:spcAft>
                <a:spcPct val="30000"/>
              </a:spcAft>
            </a:pPr>
            <a:r>
              <a:rPr kumimoji="1" lang="en-US" altLang="zh-CN" sz="2800" b="1">
                <a:latin typeface="Times New Roman" pitchFamily="18" charset="0"/>
              </a:rPr>
              <a:t>[3, 1, 4, 6, 2, 5]</a:t>
            </a:r>
            <a:endParaRPr kumimoji="1" lang="zh-CN" altLang="en-US" sz="2800" b="1" dirty="0">
              <a:latin typeface="Times New Roman" pitchFamily="18" charset="0"/>
            </a:endParaRPr>
          </a:p>
        </p:txBody>
      </p:sp>
    </p:spTree>
    <p:extLst>
      <p:ext uri="{BB962C8B-B14F-4D97-AF65-F5344CB8AC3E}">
        <p14:creationId xmlns:p14="http://schemas.microsoft.com/office/powerpoint/2010/main" val="100969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7504" y="476091"/>
            <a:ext cx="8867775" cy="56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nchor="ctr">
            <a:spAutoFit/>
          </a:bodyPr>
          <a:lstStyle/>
          <a:p>
            <a:pPr marL="892175" indent="-892175" algn="just" eaLnBrk="0" hangingPunct="0"/>
            <a:r>
              <a:rPr lang="en-US" altLang="zh-CN" sz="2800" b="1" smtClean="0">
                <a:latin typeface="Times New Roman" panose="02020603050405020304" pitchFamily="18" charset="0"/>
                <a:cs typeface="Times New Roman" panose="02020603050405020304" pitchFamily="18" charset="0"/>
              </a:rPr>
              <a:t>【3】</a:t>
            </a:r>
            <a:r>
              <a:rPr lang="zh-CN" altLang="en-US" sz="2800" b="1" smtClean="0">
                <a:latin typeface="Times New Roman" panose="02020603050405020304" pitchFamily="18" charset="0"/>
                <a:cs typeface="Times New Roman" panose="02020603050405020304" pitchFamily="18" charset="0"/>
              </a:rPr>
              <a:t>设计算法，找出</a:t>
            </a:r>
            <a:r>
              <a:rPr lang="en-US" altLang="zh-CN" sz="2800" b="1" smtClean="0">
                <a:latin typeface="Times New Roman" panose="02020603050405020304" pitchFamily="18" charset="0"/>
                <a:cs typeface="Times New Roman" panose="02020603050405020304" pitchFamily="18" charset="0"/>
              </a:rPr>
              <a:t>DAG</a:t>
            </a:r>
            <a:r>
              <a:rPr kumimoji="1" lang="zh-CN" altLang="en-US" sz="2800" b="1">
                <a:latin typeface="Times New Roman" panose="02020603050405020304" pitchFamily="18" charset="0"/>
                <a:cs typeface="Times New Roman" panose="02020603050405020304" pitchFamily="18" charset="0"/>
              </a:rPr>
              <a:t> </a:t>
            </a:r>
            <a:r>
              <a:rPr kumimoji="1" lang="zh-CN" altLang="en-US" sz="2800" b="1" smtClean="0">
                <a:latin typeface="Times New Roman" panose="02020603050405020304" pitchFamily="18" charset="0"/>
                <a:cs typeface="Times New Roman" panose="02020603050405020304" pitchFamily="18" charset="0"/>
              </a:rPr>
              <a:t>（有</a:t>
            </a:r>
            <a:r>
              <a:rPr kumimoji="1" lang="zh-CN" altLang="en-US" sz="2800" b="1">
                <a:latin typeface="Times New Roman" panose="02020603050405020304" pitchFamily="18" charset="0"/>
                <a:cs typeface="Times New Roman" panose="02020603050405020304" pitchFamily="18" charset="0"/>
              </a:rPr>
              <a:t>向无环图）</a:t>
            </a:r>
            <a:r>
              <a:rPr lang="zh-CN" altLang="en-US" sz="2800" b="1" smtClean="0">
                <a:latin typeface="Times New Roman" panose="02020603050405020304" pitchFamily="18" charset="0"/>
                <a:cs typeface="Times New Roman" panose="02020603050405020304" pitchFamily="18" charset="0"/>
              </a:rPr>
              <a:t>图中任意两点之间的所有路径。例如，下图中从</a:t>
            </a:r>
            <a:r>
              <a:rPr lang="en-US" altLang="zh-CN" sz="2800" b="1" smtClean="0">
                <a:latin typeface="Times New Roman" panose="02020603050405020304" pitchFamily="18" charset="0"/>
                <a:cs typeface="Times New Roman" panose="02020603050405020304" pitchFamily="18" charset="0"/>
              </a:rPr>
              <a:t>0</a:t>
            </a:r>
            <a:r>
              <a:rPr lang="zh-CN" altLang="en-US" sz="2800" b="1" smtClean="0">
                <a:latin typeface="Times New Roman" panose="02020603050405020304" pitchFamily="18" charset="0"/>
                <a:cs typeface="Times New Roman" panose="02020603050405020304" pitchFamily="18" charset="0"/>
              </a:rPr>
              <a:t>到</a:t>
            </a:r>
            <a:r>
              <a:rPr lang="en-US" altLang="zh-CN" sz="2800" b="1" smtClean="0">
                <a:latin typeface="Times New Roman" panose="02020603050405020304" pitchFamily="18" charset="0"/>
                <a:cs typeface="Times New Roman" panose="02020603050405020304" pitchFamily="18" charset="0"/>
              </a:rPr>
              <a:t>8</a:t>
            </a:r>
            <a:r>
              <a:rPr lang="zh-CN" altLang="en-US" sz="2800" b="1" smtClean="0">
                <a:latin typeface="Times New Roman" panose="02020603050405020304" pitchFamily="18" charset="0"/>
                <a:cs typeface="Times New Roman" panose="02020603050405020304" pitchFamily="18" charset="0"/>
              </a:rPr>
              <a:t>的所有路径为：</a:t>
            </a:r>
            <a:endParaRPr lang="en-US" altLang="zh-CN" sz="2800" b="1" smtClean="0">
              <a:latin typeface="Times New Roman" panose="02020603050405020304" pitchFamily="18" charset="0"/>
              <a:cs typeface="Times New Roman" panose="02020603050405020304" pitchFamily="18" charset="0"/>
            </a:endParaRPr>
          </a:p>
          <a:p>
            <a:pPr marL="1074738" indent="-1074738" eaLnBrk="0" hangingPunct="0"/>
            <a:endParaRPr lang="en-US" altLang="zh-CN" sz="2800">
              <a:latin typeface="Times New Roman" pitchFamily="18" charset="0"/>
            </a:endParaRPr>
          </a:p>
          <a:p>
            <a:pPr marL="1074738" indent="-1074738" eaLnBrk="0" hangingPunct="0"/>
            <a:endParaRPr lang="en-US" altLang="zh-CN" sz="2800" smtClean="0">
              <a:latin typeface="Times New Roman" pitchFamily="18" charset="0"/>
            </a:endParaRPr>
          </a:p>
          <a:p>
            <a:pPr marL="1074738" indent="-1074738" eaLnBrk="0" hangingPunct="0"/>
            <a:endParaRPr lang="en-US" altLang="zh-CN" sz="2800">
              <a:latin typeface="Times New Roman" pitchFamily="18" charset="0"/>
            </a:endParaRPr>
          </a:p>
          <a:p>
            <a:pPr marL="1074738" indent="-1074738" eaLnBrk="0" hangingPunct="0"/>
            <a:endParaRPr lang="en-US" altLang="zh-CN" sz="2800" smtClean="0">
              <a:latin typeface="Times New Roman" pitchFamily="18" charset="0"/>
            </a:endParaRPr>
          </a:p>
          <a:p>
            <a:pPr marL="1074738" indent="-1074738" eaLnBrk="0" hangingPunct="0"/>
            <a:endParaRPr lang="en-US" altLang="zh-CN" sz="2800" smtClean="0">
              <a:latin typeface="Times New Roman" pitchFamily="18" charset="0"/>
            </a:endParaRPr>
          </a:p>
          <a:p>
            <a:pPr marL="1074738" indent="-1074738" eaLnBrk="0" hangingPunct="0"/>
            <a:endParaRPr lang="en-US" altLang="zh-CN" sz="2800">
              <a:latin typeface="Times New Roman" pitchFamily="18" charset="0"/>
            </a:endParaRPr>
          </a:p>
          <a:p>
            <a:pPr marL="1074738" indent="-1074738" eaLnBrk="0" hangingPunct="0"/>
            <a:endParaRPr lang="en-US" altLang="zh-CN" sz="2800" smtClean="0">
              <a:latin typeface="Times New Roman" pitchFamily="18" charset="0"/>
            </a:endParaRPr>
          </a:p>
          <a:p>
            <a:pPr marL="1074738" eaLnBrk="0" hangingPunct="0"/>
            <a:r>
              <a:rPr lang="en-US" altLang="zh-CN" sz="2800" b="1" smtClean="0">
                <a:latin typeface="Times New Roman" pitchFamily="18" charset="0"/>
              </a:rPr>
              <a:t>[</a:t>
            </a:r>
            <a:r>
              <a:rPr lang="en-US" altLang="zh-CN" sz="2800" b="1">
                <a:latin typeface="Times New Roman" pitchFamily="18" charset="0"/>
              </a:rPr>
              <a:t>0, 1, 4, 6, 8</a:t>
            </a:r>
            <a:r>
              <a:rPr lang="en-US" altLang="zh-CN" sz="2800" b="1" smtClean="0">
                <a:latin typeface="Times New Roman" pitchFamily="18" charset="0"/>
              </a:rPr>
              <a:t>],  [</a:t>
            </a:r>
            <a:r>
              <a:rPr lang="en-US" altLang="zh-CN" sz="2800" b="1">
                <a:latin typeface="Times New Roman" pitchFamily="18" charset="0"/>
              </a:rPr>
              <a:t>0, 1, 4, 7, 8</a:t>
            </a:r>
            <a:r>
              <a:rPr lang="en-US" altLang="zh-CN" sz="2800" b="1" smtClean="0">
                <a:latin typeface="Times New Roman" pitchFamily="18" charset="0"/>
              </a:rPr>
              <a:t>],  [</a:t>
            </a:r>
            <a:r>
              <a:rPr lang="en-US" altLang="zh-CN" sz="2800" b="1">
                <a:latin typeface="Times New Roman" pitchFamily="18" charset="0"/>
              </a:rPr>
              <a:t>0, 2, 4, 6, 8]</a:t>
            </a:r>
          </a:p>
          <a:p>
            <a:pPr marL="1074738" eaLnBrk="0" hangingPunct="0"/>
            <a:r>
              <a:rPr lang="en-US" altLang="zh-CN" sz="2800" b="1">
                <a:latin typeface="Times New Roman" pitchFamily="18" charset="0"/>
              </a:rPr>
              <a:t>[0, 2, 4, 7, 8</a:t>
            </a:r>
            <a:r>
              <a:rPr lang="en-US" altLang="zh-CN" sz="2800" b="1" smtClean="0">
                <a:latin typeface="Times New Roman" pitchFamily="18" charset="0"/>
              </a:rPr>
              <a:t>],  [</a:t>
            </a:r>
            <a:r>
              <a:rPr lang="en-US" altLang="zh-CN" sz="2800" b="1">
                <a:latin typeface="Times New Roman" pitchFamily="18" charset="0"/>
              </a:rPr>
              <a:t>0, 2, 5, 7, 8</a:t>
            </a:r>
            <a:r>
              <a:rPr lang="en-US" altLang="zh-CN" sz="2800" b="1" smtClean="0">
                <a:latin typeface="Times New Roman" pitchFamily="18" charset="0"/>
              </a:rPr>
              <a:t>],  [</a:t>
            </a:r>
            <a:r>
              <a:rPr lang="en-US" altLang="zh-CN" sz="2800" b="1">
                <a:latin typeface="Times New Roman" pitchFamily="18" charset="0"/>
              </a:rPr>
              <a:t>0, 3, 5, 7, 8]</a:t>
            </a:r>
          </a:p>
          <a:p>
            <a:pPr marL="1074738" indent="-1074738" eaLnBrk="0" hangingPunct="0"/>
            <a:endParaRPr lang="zh-CN" altLang="en-US" sz="1100"/>
          </a:p>
        </p:txBody>
      </p:sp>
      <p:pic>
        <p:nvPicPr>
          <p:cNvPr id="3" name="图片 2"/>
          <p:cNvPicPr>
            <a:picLocks noChangeAspect="1"/>
          </p:cNvPicPr>
          <p:nvPr/>
        </p:nvPicPr>
        <p:blipFill>
          <a:blip r:embed="rId2"/>
          <a:stretch>
            <a:fillRect/>
          </a:stretch>
        </p:blipFill>
        <p:spPr>
          <a:xfrm>
            <a:off x="2123728" y="2132856"/>
            <a:ext cx="4464497" cy="2459054"/>
          </a:xfrm>
          <a:prstGeom prst="rect">
            <a:avLst/>
          </a:prstGeom>
        </p:spPr>
      </p:pic>
    </p:spTree>
    <p:extLst>
      <p:ext uri="{BB962C8B-B14F-4D97-AF65-F5344CB8AC3E}">
        <p14:creationId xmlns:p14="http://schemas.microsoft.com/office/powerpoint/2010/main" val="3014253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954</Words>
  <Application>Microsoft Office PowerPoint</Application>
  <PresentationFormat>全屏显示(4:3)</PresentationFormat>
  <Paragraphs>31</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黑体</vt:lpstr>
      <vt:lpstr>楷体_GB2312</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JiangHao</cp:lastModifiedBy>
  <cp:revision>48</cp:revision>
  <dcterms:created xsi:type="dcterms:W3CDTF">2017-10-14T09:00:27Z</dcterms:created>
  <dcterms:modified xsi:type="dcterms:W3CDTF">2019-11-07T07:46:26Z</dcterms:modified>
</cp:coreProperties>
</file>