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8" r:id="rId6"/>
    <p:sldId id="267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98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33338" y="548808"/>
            <a:ext cx="9177338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892175" indent="-892175" eaLnBrk="0" hangingPunct="0">
              <a:lnSpc>
                <a:spcPct val="100000"/>
              </a:lnSpc>
            </a:pPr>
            <a:r>
              <a:rPr lang="en-US" altLang="zh-CN" sz="2800" b="1" smtClean="0">
                <a:latin typeface="Times New Roman" pitchFamily="18" charset="0"/>
              </a:rPr>
              <a:t>【1】</a:t>
            </a:r>
            <a:r>
              <a:rPr lang="zh-CN" altLang="en-US" sz="2800" b="1" smtClean="0">
                <a:latin typeface="Times New Roman" pitchFamily="18" charset="0"/>
              </a:rPr>
              <a:t>设计算法，原地将一个序列中所有奇数移到所有偶数的前边，</a:t>
            </a:r>
            <a:r>
              <a:rPr lang="zh-CN" altLang="en-US" sz="2800" b="1">
                <a:latin typeface="Times New Roman" pitchFamily="18" charset="0"/>
              </a:rPr>
              <a:t>要求：</a:t>
            </a:r>
            <a:r>
              <a:rPr lang="zh-CN" altLang="en-US" sz="2800" b="1" smtClean="0">
                <a:latin typeface="Times New Roman" pitchFamily="18" charset="0"/>
              </a:rPr>
              <a:t>①保持奇数和偶数原来的相对次序；②算法的空间复杂度为</a:t>
            </a:r>
            <a:r>
              <a:rPr lang="en-US" altLang="zh-CN" sz="2800" b="1" smtClean="0">
                <a:latin typeface="Times New Roman" pitchFamily="18" charset="0"/>
              </a:rPr>
              <a:t>O(1)</a:t>
            </a:r>
            <a:r>
              <a:rPr lang="zh-CN" altLang="en-US" sz="2800" b="1" smtClean="0">
                <a:latin typeface="Times New Roman" pitchFamily="18" charset="0"/>
              </a:rPr>
              <a:t>。例如：若原序列为：</a:t>
            </a:r>
            <a:endParaRPr lang="en-US" altLang="zh-CN" sz="2800" b="1" smtClean="0">
              <a:latin typeface="Times New Roman" pitchFamily="18" charset="0"/>
            </a:endParaRPr>
          </a:p>
          <a:p>
            <a:pPr marL="892175" indent="-892175" eaLnBrk="0" hangingPunct="0">
              <a:lnSpc>
                <a:spcPct val="100000"/>
              </a:lnSpc>
            </a:pPr>
            <a:r>
              <a:rPr lang="en-US" altLang="zh-CN" sz="2800" b="1">
                <a:latin typeface="Times New Roman" pitchFamily="18" charset="0"/>
              </a:rPr>
              <a:t> </a:t>
            </a:r>
            <a:r>
              <a:rPr lang="en-US" altLang="zh-CN" sz="2800" b="1" smtClean="0">
                <a:latin typeface="Times New Roman" pitchFamily="18" charset="0"/>
              </a:rPr>
              <a:t>                             </a:t>
            </a:r>
            <a:r>
              <a:rPr lang="en-US" altLang="zh-CN" sz="2800" b="1">
                <a:latin typeface="Times New Roman" pitchFamily="18" charset="0"/>
              </a:rPr>
              <a:t>[3, 2, 6, 1, 4, 9, 8, 5, 11, 7]</a:t>
            </a:r>
            <a:endParaRPr lang="en-US" altLang="zh-CN" sz="2800" b="1" smtClean="0">
              <a:latin typeface="Times New Roman" pitchFamily="18" charset="0"/>
            </a:endParaRPr>
          </a:p>
          <a:p>
            <a:pPr marL="892175" eaLnBrk="0" hangingPunct="0">
              <a:lnSpc>
                <a:spcPct val="100000"/>
              </a:lnSpc>
            </a:pPr>
            <a:r>
              <a:rPr lang="zh-CN" altLang="en-US" sz="2800" b="1" smtClean="0">
                <a:latin typeface="Times New Roman" pitchFamily="18" charset="0"/>
              </a:rPr>
              <a:t>则处理后的序列为：</a:t>
            </a:r>
            <a:endParaRPr lang="en-US" altLang="zh-CN" sz="2800" b="1" smtClean="0">
              <a:latin typeface="Times New Roman" pitchFamily="18" charset="0"/>
            </a:endParaRPr>
          </a:p>
          <a:p>
            <a:pPr marL="892175" eaLnBrk="0" hangingPunct="0">
              <a:lnSpc>
                <a:spcPct val="100000"/>
              </a:lnSpc>
            </a:pPr>
            <a:r>
              <a:rPr lang="en-US" altLang="zh-CN" sz="2800" b="1">
                <a:latin typeface="Times New Roman" pitchFamily="18" charset="0"/>
              </a:rPr>
              <a:t> </a:t>
            </a:r>
            <a:r>
              <a:rPr lang="en-US" altLang="zh-CN" sz="2800" b="1" smtClean="0">
                <a:latin typeface="Times New Roman" pitchFamily="18" charset="0"/>
              </a:rPr>
              <a:t>                   </a:t>
            </a:r>
            <a:r>
              <a:rPr lang="en-US" altLang="zh-CN" sz="2800" b="1">
                <a:latin typeface="Times New Roman" pitchFamily="18" charset="0"/>
              </a:rPr>
              <a:t>[3, 1, 9, 5, 11, 7, 2, 6, 4, 8]</a:t>
            </a:r>
            <a:endParaRPr lang="en-US" altLang="zh-CN" sz="2800" b="1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20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620688"/>
            <a:ext cx="9144000" cy="1406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>
            <a:spAutoFit/>
          </a:bodyPr>
          <a:lstStyle/>
          <a:p>
            <a:pPr marL="898525" indent="-898525" algn="just">
              <a:spcAft>
                <a:spcPct val="30000"/>
              </a:spcAft>
            </a:pPr>
            <a:r>
              <a:rPr kumimoji="1" lang="en-US" altLang="zh-CN" sz="2800" b="1" smtClean="0">
                <a:latin typeface="Times New Roman" pitchFamily="18" charset="0"/>
              </a:rPr>
              <a:t>【2】</a:t>
            </a:r>
            <a:r>
              <a:rPr kumimoji="1" lang="zh-CN" altLang="en-US" sz="2800" b="1" smtClean="0">
                <a:latin typeface="Times New Roman" pitchFamily="18" charset="0"/>
              </a:rPr>
              <a:t>试编写对一个</a:t>
            </a:r>
            <a:r>
              <a:rPr kumimoji="1" lang="en-US" altLang="zh-CN" sz="2800" b="1" smtClean="0">
                <a:latin typeface="Times New Roman" pitchFamily="18" charset="0"/>
              </a:rPr>
              <a:t>N×M</a:t>
            </a:r>
            <a:r>
              <a:rPr kumimoji="1" lang="zh-CN" altLang="en-US" sz="2800" b="1" smtClean="0">
                <a:latin typeface="Times New Roman" pitchFamily="18" charset="0"/>
              </a:rPr>
              <a:t>矩阵原地进行排序的算法。要求排好序后的矩阵的每一行（从左到右）和</a:t>
            </a:r>
            <a:r>
              <a:rPr kumimoji="1" lang="zh-CN" altLang="en-US" sz="2800" b="1">
                <a:latin typeface="Times New Roman" pitchFamily="18" charset="0"/>
              </a:rPr>
              <a:t>每一</a:t>
            </a:r>
            <a:r>
              <a:rPr kumimoji="1" lang="zh-CN" altLang="en-US" sz="2800" b="1" smtClean="0">
                <a:latin typeface="Times New Roman" pitchFamily="18" charset="0"/>
              </a:rPr>
              <a:t>列（从上到下）都是递增排列（结果可能不唯一）。</a:t>
            </a:r>
            <a:endParaRPr kumimoji="1" lang="zh-CN" altLang="en-US" sz="2800" b="1">
              <a:latin typeface="Times New Roman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764" y="2458286"/>
            <a:ext cx="4248472" cy="390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6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48680"/>
            <a:ext cx="9144000" cy="544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>
            <a:spAutoFit/>
          </a:bodyPr>
          <a:lstStyle/>
          <a:p>
            <a:pPr marL="898525" indent="-898525">
              <a:spcAft>
                <a:spcPct val="30000"/>
              </a:spcAft>
            </a:pPr>
            <a:r>
              <a:rPr kumimoji="1" lang="en-US" altLang="zh-CN" sz="2800" b="1" smtClean="0">
                <a:latin typeface="Times New Roman" pitchFamily="18" charset="0"/>
              </a:rPr>
              <a:t>【3】</a:t>
            </a:r>
            <a:r>
              <a:rPr kumimoji="1" lang="zh-CN" altLang="en-US" sz="2800" b="1" dirty="0" smtClean="0">
                <a:latin typeface="Times New Roman" pitchFamily="18" charset="0"/>
              </a:rPr>
              <a:t>按照快速排序的思想，编写实现链表排序的算法。</a:t>
            </a:r>
            <a:endParaRPr kumimoji="1" lang="zh-CN" altLang="en-US" sz="2800" b="1" dirty="0">
              <a:latin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237" y="1661465"/>
            <a:ext cx="9144000" cy="544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>
            <a:spAutoFit/>
          </a:bodyPr>
          <a:lstStyle/>
          <a:p>
            <a:pPr marL="898525" indent="-898525">
              <a:spcAft>
                <a:spcPct val="30000"/>
              </a:spcAft>
            </a:pPr>
            <a:r>
              <a:rPr kumimoji="1" lang="en-US" altLang="zh-CN" sz="2800" b="1" smtClean="0">
                <a:latin typeface="Times New Roman" pitchFamily="18" charset="0"/>
              </a:rPr>
              <a:t>【4】</a:t>
            </a:r>
            <a:r>
              <a:rPr kumimoji="1" lang="zh-CN" altLang="en-US" sz="2800" b="1" smtClean="0">
                <a:latin typeface="Times New Roman" pitchFamily="18" charset="0"/>
              </a:rPr>
              <a:t>试编写一个非递归的快速排序算法。</a:t>
            </a:r>
            <a:endParaRPr kumimoji="1" lang="zh-CN" altLang="en-US" sz="2800" b="1" dirty="0">
              <a:latin typeface="Times New Roman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237" y="2806278"/>
            <a:ext cx="9144000" cy="3130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>
            <a:spAutoFit/>
          </a:bodyPr>
          <a:lstStyle/>
          <a:p>
            <a:pPr marL="892175" indent="-892175" algn="just">
              <a:spcAft>
                <a:spcPts val="0"/>
              </a:spcAft>
            </a:pPr>
            <a:r>
              <a:rPr kumimoji="1" lang="en-US" altLang="zh-CN" sz="2800" b="1">
                <a:latin typeface="Times New Roman" pitchFamily="18" charset="0"/>
              </a:rPr>
              <a:t>【5】</a:t>
            </a:r>
            <a:r>
              <a:rPr kumimoji="1" lang="zh-CN" altLang="zh-CN" sz="2800" b="1">
                <a:latin typeface="Times New Roman" pitchFamily="18" charset="0"/>
              </a:rPr>
              <a:t>已知一个由</a:t>
            </a:r>
            <a:r>
              <a:rPr kumimoji="1" lang="en-US" altLang="zh-CN" sz="2800" b="1">
                <a:latin typeface="Times New Roman" pitchFamily="18" charset="0"/>
              </a:rPr>
              <a:t>n</a:t>
            </a:r>
            <a:r>
              <a:rPr kumimoji="1" lang="zh-CN" altLang="zh-CN" sz="2800" b="1">
                <a:latin typeface="Times New Roman" pitchFamily="18" charset="0"/>
              </a:rPr>
              <a:t>个数字（</a:t>
            </a:r>
            <a:r>
              <a:rPr kumimoji="1" lang="en-US" altLang="zh-CN" sz="2800" b="1">
                <a:latin typeface="Times New Roman" pitchFamily="18" charset="0"/>
              </a:rPr>
              <a:t>0</a:t>
            </a:r>
            <a:r>
              <a:rPr kumimoji="1" lang="zh-CN" altLang="zh-CN" sz="2800" b="1">
                <a:latin typeface="Times New Roman" pitchFamily="18" charset="0"/>
              </a:rPr>
              <a:t>到</a:t>
            </a:r>
            <a:r>
              <a:rPr kumimoji="1" lang="en-US" altLang="zh-CN" sz="2800" b="1">
                <a:latin typeface="Times New Roman" pitchFamily="18" charset="0"/>
              </a:rPr>
              <a:t>9</a:t>
            </a:r>
            <a:r>
              <a:rPr kumimoji="1" lang="zh-CN" altLang="zh-CN" sz="2800" b="1">
                <a:latin typeface="Times New Roman" pitchFamily="18" charset="0"/>
              </a:rPr>
              <a:t>）组成的非负整数</a:t>
            </a:r>
            <a:r>
              <a:rPr kumimoji="1" lang="en-US" altLang="zh-CN" sz="2800" b="1">
                <a:latin typeface="Times New Roman" pitchFamily="18" charset="0"/>
              </a:rPr>
              <a:t>N</a:t>
            </a:r>
            <a:r>
              <a:rPr kumimoji="1" lang="zh-CN" altLang="zh-CN" sz="2800" b="1">
                <a:latin typeface="Times New Roman" pitchFamily="18" charset="0"/>
              </a:rPr>
              <a:t>，现要将其中的</a:t>
            </a:r>
            <a:r>
              <a:rPr kumimoji="1" lang="en-US" altLang="zh-CN" sz="2800" b="1">
                <a:latin typeface="Times New Roman" pitchFamily="18" charset="0"/>
              </a:rPr>
              <a:t>m</a:t>
            </a:r>
            <a:r>
              <a:rPr kumimoji="1" lang="zh-CN" altLang="zh-CN" sz="2800" b="1">
                <a:latin typeface="Times New Roman" pitchFamily="18" charset="0"/>
              </a:rPr>
              <a:t>（</a:t>
            </a:r>
            <a:r>
              <a:rPr kumimoji="1" lang="en-US" altLang="zh-CN" sz="2800" b="1">
                <a:latin typeface="Times New Roman" pitchFamily="18" charset="0"/>
              </a:rPr>
              <a:t>m&lt;n</a:t>
            </a:r>
            <a:r>
              <a:rPr kumimoji="1" lang="zh-CN" altLang="zh-CN" sz="2800" b="1">
                <a:latin typeface="Times New Roman" pitchFamily="18" charset="0"/>
              </a:rPr>
              <a:t>）个数字移除。设计算法，找出移除这</a:t>
            </a:r>
            <a:r>
              <a:rPr kumimoji="1" lang="en-US" altLang="zh-CN" sz="2800" b="1">
                <a:latin typeface="Times New Roman" pitchFamily="18" charset="0"/>
              </a:rPr>
              <a:t>m</a:t>
            </a:r>
            <a:r>
              <a:rPr kumimoji="1" lang="zh-CN" altLang="zh-CN" sz="2800" b="1">
                <a:latin typeface="Times New Roman" pitchFamily="18" charset="0"/>
              </a:rPr>
              <a:t>个数字后，剩下的数字组成的数中的最小数。要求算法的时间复杂度为</a:t>
            </a:r>
            <a:r>
              <a:rPr kumimoji="1" lang="en-US" altLang="zh-CN" sz="2800" b="1">
                <a:latin typeface="Times New Roman" pitchFamily="18" charset="0"/>
              </a:rPr>
              <a:t>O(n)</a:t>
            </a:r>
            <a:r>
              <a:rPr kumimoji="1" lang="zh-CN" altLang="zh-CN" sz="2800" b="1">
                <a:latin typeface="Times New Roman" pitchFamily="18" charset="0"/>
              </a:rPr>
              <a:t>。</a:t>
            </a:r>
          </a:p>
          <a:p>
            <a:pPr marL="892175" algn="just"/>
            <a:r>
              <a:rPr kumimoji="1" lang="zh-CN" altLang="zh-CN" sz="2800" b="1">
                <a:latin typeface="Times New Roman" pitchFamily="18" charset="0"/>
              </a:rPr>
              <a:t>例如：若非负整数为</a:t>
            </a:r>
            <a:r>
              <a:rPr kumimoji="1" lang="en-US" altLang="zh-CN" sz="2800" b="1">
                <a:latin typeface="Times New Roman" pitchFamily="18" charset="0"/>
              </a:rPr>
              <a:t> 1432219</a:t>
            </a:r>
            <a:r>
              <a:rPr kumimoji="1" lang="zh-CN" altLang="zh-CN" sz="2800" b="1">
                <a:latin typeface="Times New Roman" pitchFamily="18" charset="0"/>
              </a:rPr>
              <a:t>，</a:t>
            </a:r>
            <a:r>
              <a:rPr kumimoji="1" lang="en-US" altLang="zh-CN" sz="2800" b="1">
                <a:latin typeface="Times New Roman" pitchFamily="18" charset="0"/>
              </a:rPr>
              <a:t>m</a:t>
            </a:r>
            <a:r>
              <a:rPr kumimoji="1" lang="zh-CN" altLang="zh-CN" sz="2800" b="1">
                <a:latin typeface="Times New Roman" pitchFamily="18" charset="0"/>
              </a:rPr>
              <a:t>为</a:t>
            </a:r>
            <a:r>
              <a:rPr kumimoji="1" lang="en-US" altLang="zh-CN" sz="2800" b="1">
                <a:latin typeface="Times New Roman" pitchFamily="18" charset="0"/>
              </a:rPr>
              <a:t>3</a:t>
            </a:r>
            <a:r>
              <a:rPr kumimoji="1" lang="zh-CN" altLang="zh-CN" sz="2800" b="1">
                <a:latin typeface="Times New Roman" pitchFamily="18" charset="0"/>
              </a:rPr>
              <a:t>。任意去掉</a:t>
            </a:r>
            <a:r>
              <a:rPr kumimoji="1" lang="en-US" altLang="zh-CN" sz="2800" b="1">
                <a:latin typeface="Times New Roman" pitchFamily="18" charset="0"/>
              </a:rPr>
              <a:t>3</a:t>
            </a:r>
            <a:r>
              <a:rPr kumimoji="1" lang="zh-CN" altLang="zh-CN" sz="2800" b="1">
                <a:latin typeface="Times New Roman" pitchFamily="18" charset="0"/>
              </a:rPr>
              <a:t>个数字后可能得到很多的数，如</a:t>
            </a:r>
            <a:r>
              <a:rPr kumimoji="1" lang="en-US" altLang="zh-CN" sz="2800" b="1">
                <a:latin typeface="Times New Roman" pitchFamily="18" charset="0"/>
              </a:rPr>
              <a:t>1432</a:t>
            </a:r>
            <a:r>
              <a:rPr kumimoji="1" lang="zh-CN" altLang="zh-CN" sz="2800" b="1">
                <a:latin typeface="Times New Roman" pitchFamily="18" charset="0"/>
              </a:rPr>
              <a:t>、</a:t>
            </a:r>
            <a:r>
              <a:rPr kumimoji="1" lang="en-US" altLang="zh-CN" sz="2800" b="1">
                <a:latin typeface="Times New Roman" pitchFamily="18" charset="0"/>
              </a:rPr>
              <a:t>4322</a:t>
            </a:r>
            <a:r>
              <a:rPr kumimoji="1" lang="zh-CN" altLang="zh-CN" sz="2800" b="1">
                <a:latin typeface="Times New Roman" pitchFamily="18" charset="0"/>
              </a:rPr>
              <a:t>、</a:t>
            </a:r>
            <a:r>
              <a:rPr kumimoji="1" lang="en-US" altLang="zh-CN" sz="2800" b="1">
                <a:latin typeface="Times New Roman" pitchFamily="18" charset="0"/>
              </a:rPr>
              <a:t>2219</a:t>
            </a:r>
            <a:r>
              <a:rPr kumimoji="1" lang="zh-CN" altLang="zh-CN" sz="2800" b="1">
                <a:latin typeface="Times New Roman" pitchFamily="18" charset="0"/>
              </a:rPr>
              <a:t>、</a:t>
            </a:r>
            <a:r>
              <a:rPr kumimoji="1" lang="en-US" altLang="zh-CN" sz="2800" b="1">
                <a:latin typeface="Times New Roman" pitchFamily="18" charset="0"/>
              </a:rPr>
              <a:t>1219</a:t>
            </a:r>
            <a:r>
              <a:rPr kumimoji="1" lang="zh-CN" altLang="zh-CN" sz="2800" b="1">
                <a:latin typeface="Times New Roman" pitchFamily="18" charset="0"/>
              </a:rPr>
              <a:t>、…，其中</a:t>
            </a:r>
            <a:r>
              <a:rPr kumimoji="1" lang="en-US" altLang="zh-CN" sz="2800" b="1">
                <a:latin typeface="Times New Roman" pitchFamily="18" charset="0"/>
              </a:rPr>
              <a:t>1219</a:t>
            </a:r>
            <a:r>
              <a:rPr kumimoji="1" lang="zh-CN" altLang="zh-CN" sz="2800" b="1">
                <a:latin typeface="Times New Roman" pitchFamily="18" charset="0"/>
              </a:rPr>
              <a:t>这个数最小。</a:t>
            </a:r>
            <a:endParaRPr kumimoji="1" lang="zh-CN" altLang="en-US" sz="28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336689"/>
            <a:ext cx="9118838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892175" indent="-892175" algn="just" eaLnBrk="0" hangingPunct="0">
              <a:lnSpc>
                <a:spcPct val="100000"/>
              </a:lnSpc>
            </a:pPr>
            <a:r>
              <a:rPr lang="en-US" altLang="zh-CN" sz="2800" b="1" smtClean="0">
                <a:latin typeface="Times New Roman" pitchFamily="18" charset="0"/>
                <a:cs typeface="Times New Roman" panose="02020603050405020304" pitchFamily="18" charset="0"/>
              </a:rPr>
              <a:t>【6】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给定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个水桶（桶的容量不限），里面装了重量不等的水，把它们排成环状。每次挑选其中的一个桶，将其装的水转运到相邻的桶中，转运的代价为水的重量，最后所有的水都装入一个桶中。问：总的转运代价至少是多少</a:t>
            </a:r>
            <a:r>
              <a:rPr lang="zh-CN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例如：有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个水桶，各自装水的重量为：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[5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2, 3, 4, 1, 6]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，把它们合并到一个桶中，若转运的过程为：</a:t>
            </a:r>
            <a:endParaRPr lang="en-US" altLang="zh-CN" sz="2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2175" indent="2422525" algn="just" eaLnBrk="0" hangingPunct="0">
              <a:lnSpc>
                <a:spcPct val="10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[5, 2, 3, 4, </a:t>
            </a:r>
            <a:r>
              <a:rPr lang="en-US" altLang="zh-CN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1, 6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2175" indent="2422525" algn="just" eaLnBrk="0" hangingPunct="0">
              <a:lnSpc>
                <a:spcPct val="10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5, 2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3, 4, 7] 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892175" indent="2422525" algn="just" eaLnBrk="0" hangingPunct="0">
              <a:lnSpc>
                <a:spcPct val="10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7, 3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4, 7] 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892175" indent="2422525" algn="just" eaLnBrk="0" hangingPunct="0">
              <a:lnSpc>
                <a:spcPct val="10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10, 4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7] 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marL="892175" indent="2422525" algn="just" eaLnBrk="0" hangingPunct="0">
              <a:lnSpc>
                <a:spcPct val="10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14, 7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marL="892175" indent="2422525" algn="just" eaLnBrk="0" hangingPunct="0">
              <a:lnSpc>
                <a:spcPct val="10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[21] 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  <a:p>
            <a:pPr marL="892175" algn="just" eaLnBrk="0" hangingPunct="0">
              <a:lnSpc>
                <a:spcPct val="100000"/>
              </a:lnSpc>
            </a:pP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则总的代价为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（这是最小代价）。</a:t>
            </a:r>
            <a:endParaRPr kumimoji="1" lang="zh-CN" altLang="en-US" sz="2800" b="1">
              <a:latin typeface="Times New Roman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39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336689"/>
            <a:ext cx="9118838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892175" indent="-892175" algn="just" eaLnBrk="0" hangingPunct="0">
              <a:lnSpc>
                <a:spcPct val="100000"/>
              </a:lnSpc>
            </a:pPr>
            <a:r>
              <a:rPr lang="en-US" altLang="zh-CN" sz="2800" b="1" smtClean="0">
                <a:latin typeface="Times New Roman" pitchFamily="18" charset="0"/>
                <a:cs typeface="Times New Roman" panose="02020603050405020304" pitchFamily="18" charset="0"/>
              </a:rPr>
              <a:t>【7】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对于一个长度为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的元素序列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，在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的若干适当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位置插入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中已有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的元素，可使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成为回文序列。例如，序列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2175" algn="just" eaLnBrk="0" hangingPunct="0">
              <a:lnSpc>
                <a:spcPct val="100000"/>
              </a:lnSpc>
            </a:pPr>
            <a:r>
              <a:rPr kumimoji="1" lang="en-US" altLang="zh-CN" sz="2800" b="1" smtClean="0">
                <a:latin typeface="Times New Roman" pitchFamily="18" charset="0"/>
                <a:cs typeface="Times New Roman" panose="02020603050405020304" pitchFamily="18" charset="0"/>
              </a:rPr>
              <a:t>               [1, 2, 2, 1]</a:t>
            </a:r>
          </a:p>
          <a:p>
            <a:pPr marL="892175" algn="just" eaLnBrk="0" hangingPunct="0">
              <a:lnSpc>
                <a:spcPct val="100000"/>
              </a:lnSpc>
            </a:pPr>
            <a:r>
              <a:rPr kumimoji="1" lang="zh-CN" altLang="en-US" sz="2800" b="1" smtClean="0">
                <a:latin typeface="Times New Roman" pitchFamily="18" charset="0"/>
                <a:cs typeface="Times New Roman" panose="02020603050405020304" pitchFamily="18" charset="0"/>
              </a:rPr>
              <a:t>已经是回文，不需插入（插入</a:t>
            </a:r>
            <a:r>
              <a:rPr kumimoji="1" lang="en-US" altLang="zh-CN" sz="2800" b="1" smtClean="0">
                <a:latin typeface="Times New Roman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2800" b="1" smtClean="0">
                <a:latin typeface="Times New Roman" pitchFamily="18" charset="0"/>
                <a:cs typeface="Times New Roman" panose="02020603050405020304" pitchFamily="18" charset="0"/>
              </a:rPr>
              <a:t>个）</a:t>
            </a:r>
            <a:r>
              <a:rPr kumimoji="1" lang="zh-CN" altLang="en-US" sz="2800" b="1">
                <a:latin typeface="Times New Roman" pitchFamily="18" charset="0"/>
                <a:cs typeface="Times New Roman" panose="02020603050405020304" pitchFamily="18" charset="0"/>
              </a:rPr>
              <a:t>元素</a:t>
            </a:r>
            <a:r>
              <a:rPr kumimoji="1" lang="zh-CN" altLang="en-US" sz="2800" b="1" smtClean="0">
                <a:latin typeface="Times New Roman" pitchFamily="18" charset="0"/>
                <a:cs typeface="Times New Roman" panose="02020603050405020304" pitchFamily="18" charset="0"/>
              </a:rPr>
              <a:t>。序列</a:t>
            </a:r>
            <a:endParaRPr kumimoji="1" lang="en-US" altLang="zh-CN" sz="2800" b="1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892175" algn="just" eaLnBrk="0" hangingPunct="0">
              <a:lnSpc>
                <a:spcPct val="100000"/>
              </a:lnSpc>
            </a:pPr>
            <a:r>
              <a:rPr kumimoji="1" lang="en-US" altLang="zh-CN" sz="2800" b="1" smtClean="0">
                <a:latin typeface="Times New Roman" pitchFamily="18" charset="0"/>
                <a:cs typeface="Times New Roman" panose="02020603050405020304" pitchFamily="18" charset="0"/>
              </a:rPr>
              <a:t>               [1, 2, 3, 2, 5]</a:t>
            </a:r>
          </a:p>
          <a:p>
            <a:pPr marL="892175" algn="just" eaLnBrk="0" hangingPunct="0">
              <a:lnSpc>
                <a:spcPct val="100000"/>
              </a:lnSpc>
            </a:pPr>
            <a:r>
              <a:rPr kumimoji="1" lang="zh-CN" altLang="en-US" sz="2800" b="1" smtClean="0">
                <a:latin typeface="Times New Roman" pitchFamily="18" charset="0"/>
                <a:cs typeface="Times New Roman" panose="02020603050405020304" pitchFamily="18" charset="0"/>
              </a:rPr>
              <a:t>在插入</a:t>
            </a:r>
            <a:r>
              <a:rPr kumimoji="1" lang="en-US" altLang="zh-CN" sz="2800" b="1" smtClean="0">
                <a:latin typeface="Times New Roman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800" b="1" smtClean="0">
                <a:latin typeface="Times New Roman" pitchFamily="18" charset="0"/>
                <a:cs typeface="Times New Roman" panose="02020603050405020304" pitchFamily="18" charset="0"/>
              </a:rPr>
              <a:t>个元素后，成为回文：</a:t>
            </a:r>
            <a:endParaRPr kumimoji="1" lang="en-US" altLang="zh-CN" sz="2800" b="1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892175" algn="just" eaLnBrk="0" hangingPunct="0">
              <a:lnSpc>
                <a:spcPct val="100000"/>
              </a:lnSpc>
            </a:pPr>
            <a:r>
              <a:rPr kumimoji="1" lang="en-US" altLang="zh-CN" sz="2800" b="1" smtClean="0">
                <a:latin typeface="Times New Roman" pitchFamily="18" charset="0"/>
                <a:cs typeface="Times New Roman" panose="02020603050405020304" pitchFamily="18" charset="0"/>
              </a:rPr>
              <a:t>               [1, </a:t>
            </a:r>
            <a:r>
              <a:rPr kumimoji="1" lang="en-US" altLang="zh-CN" sz="2800" b="1" smtClean="0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5</a:t>
            </a:r>
            <a:r>
              <a:rPr kumimoji="1" lang="en-US" altLang="zh-CN" sz="2800" b="1" smtClean="0">
                <a:latin typeface="Times New Roman" pitchFamily="18" charset="0"/>
                <a:cs typeface="Times New Roman" panose="02020603050405020304" pitchFamily="18" charset="0"/>
              </a:rPr>
              <a:t>, 2, 3, 2, 5, </a:t>
            </a:r>
            <a:r>
              <a:rPr kumimoji="1" lang="en-US" altLang="zh-CN" sz="2800" b="1" smtClean="0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smtClean="0">
                <a:latin typeface="Times New Roman" pitchFamily="18" charset="0"/>
                <a:cs typeface="Times New Roman" panose="02020603050405020304" pitchFamily="18" charset="0"/>
              </a:rPr>
              <a:t>]</a:t>
            </a:r>
            <a:endParaRPr kumimoji="1" lang="en-US" altLang="zh-CN" sz="2800" b="1">
              <a:latin typeface="Times New Roman" pitchFamily="18" charset="0"/>
              <a:cs typeface="Times New Roman" panose="02020603050405020304" pitchFamily="18" charset="0"/>
            </a:endParaRPr>
          </a:p>
          <a:p>
            <a:pPr marL="892175" algn="just" eaLnBrk="0" hangingPunct="0">
              <a:lnSpc>
                <a:spcPct val="100000"/>
              </a:lnSpc>
            </a:pPr>
            <a:r>
              <a:rPr kumimoji="1" lang="zh-CN" altLang="en-US" sz="2800" b="1" smtClean="0">
                <a:latin typeface="Times New Roman" pitchFamily="18" charset="0"/>
                <a:cs typeface="Times New Roman" panose="02020603050405020304" pitchFamily="18" charset="0"/>
              </a:rPr>
              <a:t>序列：</a:t>
            </a:r>
            <a:endParaRPr kumimoji="1" lang="en-US" altLang="zh-CN" sz="2800" b="1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892175" algn="just" eaLnBrk="0" hangingPunct="0">
              <a:lnSpc>
                <a:spcPct val="100000"/>
              </a:lnSpc>
            </a:pPr>
            <a:r>
              <a:rPr kumimoji="1" lang="en-US" altLang="zh-CN" sz="2800" b="1" smtClean="0">
                <a:latin typeface="Times New Roman" pitchFamily="18" charset="0"/>
                <a:cs typeface="Times New Roman" panose="02020603050405020304" pitchFamily="18" charset="0"/>
              </a:rPr>
              <a:t>               [1, 2, 5, 1, 2, 4]</a:t>
            </a:r>
          </a:p>
          <a:p>
            <a:pPr marL="892175" algn="just" eaLnBrk="0" hangingPunct="0">
              <a:lnSpc>
                <a:spcPct val="100000"/>
              </a:lnSpc>
            </a:pPr>
            <a:r>
              <a:rPr kumimoji="1" lang="zh-CN" altLang="en-US" sz="2800" b="1" smtClean="0">
                <a:latin typeface="Times New Roman" pitchFamily="18" charset="0"/>
                <a:cs typeface="Times New Roman" panose="02020603050405020304" pitchFamily="18" charset="0"/>
              </a:rPr>
              <a:t>在插入</a:t>
            </a:r>
            <a:r>
              <a:rPr kumimoji="1" lang="en-US" altLang="zh-CN" sz="2800" b="1" smtClean="0">
                <a:latin typeface="Times New Roman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800" b="1" smtClean="0">
                <a:latin typeface="Times New Roman" pitchFamily="18" charset="0"/>
                <a:cs typeface="Times New Roman" panose="02020603050405020304" pitchFamily="18" charset="0"/>
              </a:rPr>
              <a:t>个元素后，成为回文：</a:t>
            </a:r>
            <a:endParaRPr kumimoji="1" lang="en-US" altLang="zh-CN" sz="2800" b="1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892175" algn="just" eaLnBrk="0" hangingPunct="0">
              <a:lnSpc>
                <a:spcPct val="100000"/>
              </a:lnSpc>
            </a:pPr>
            <a:r>
              <a:rPr kumimoji="1" lang="en-US" altLang="zh-CN" sz="2800" b="1" smtClean="0">
                <a:latin typeface="Times New Roman" pitchFamily="18" charset="0"/>
                <a:cs typeface="Times New Roman" panose="02020603050405020304" pitchFamily="18" charset="0"/>
              </a:rPr>
              <a:t>               [</a:t>
            </a:r>
            <a:r>
              <a:rPr kumimoji="1" lang="en-US" altLang="zh-CN" sz="2800" b="1">
                <a:latin typeface="Times New Roman" pitchFamily="18" charset="0"/>
                <a:cs typeface="Times New Roman" panose="02020603050405020304" pitchFamily="18" charset="0"/>
              </a:rPr>
              <a:t>1, </a:t>
            </a:r>
            <a:r>
              <a:rPr kumimoji="1" lang="en-US" altLang="zh-CN" sz="2800" b="1" smtClean="0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4</a:t>
            </a:r>
            <a:r>
              <a:rPr kumimoji="1" lang="en-US" altLang="zh-CN" sz="2800" b="1" smtClean="0">
                <a:latin typeface="Times New Roman" pitchFamily="18" charset="0"/>
                <a:cs typeface="Times New Roman" panose="02020603050405020304" pitchFamily="18" charset="0"/>
              </a:rPr>
              <a:t>, 2</a:t>
            </a:r>
            <a:r>
              <a:rPr kumimoji="1" lang="en-US" altLang="zh-CN" sz="2800" b="1">
                <a:latin typeface="Times New Roman" pitchFamily="18" charset="0"/>
                <a:cs typeface="Times New Roman" panose="02020603050405020304" pitchFamily="18" charset="0"/>
              </a:rPr>
              <a:t>, 5, 1, </a:t>
            </a:r>
            <a:r>
              <a:rPr kumimoji="1" lang="en-US" altLang="zh-CN" sz="2800" b="1" smtClean="0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5</a:t>
            </a:r>
            <a:r>
              <a:rPr kumimoji="1" lang="en-US" altLang="zh-CN" sz="2800" b="1" smtClean="0">
                <a:latin typeface="Times New Roman" pitchFamily="18" charset="0"/>
                <a:cs typeface="Times New Roman" panose="02020603050405020304" pitchFamily="18" charset="0"/>
              </a:rPr>
              <a:t>, 2</a:t>
            </a:r>
            <a:r>
              <a:rPr kumimoji="1" lang="en-US" altLang="zh-CN" sz="2800" b="1">
                <a:latin typeface="Times New Roman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2800" b="1" smtClean="0">
                <a:latin typeface="Times New Roman" pitchFamily="18" charset="0"/>
                <a:cs typeface="Times New Roman" panose="02020603050405020304" pitchFamily="18" charset="0"/>
              </a:rPr>
              <a:t>4, </a:t>
            </a:r>
            <a:r>
              <a:rPr kumimoji="1" lang="en-US" altLang="zh-CN" sz="2800" b="1" smtClean="0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smtClean="0">
                <a:latin typeface="Times New Roman" pitchFamily="18" charset="0"/>
                <a:cs typeface="Times New Roman" panose="02020603050405020304" pitchFamily="18" charset="0"/>
              </a:rPr>
              <a:t>]</a:t>
            </a:r>
          </a:p>
          <a:p>
            <a:pPr marL="892175" algn="just" eaLnBrk="0" hangingPunct="0">
              <a:lnSpc>
                <a:spcPct val="100000"/>
              </a:lnSpc>
            </a:pPr>
            <a:r>
              <a:rPr lang="zh-CN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试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编写算法，</a:t>
            </a:r>
            <a:r>
              <a:rPr lang="zh-CN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对于任意序列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至少需要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插入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多少个元素可使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变成一个回文序列。</a:t>
            </a:r>
            <a:endParaRPr kumimoji="1" lang="zh-CN" altLang="en-US" sz="2800" b="1">
              <a:latin typeface="Times New Roman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58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336689"/>
            <a:ext cx="9118838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892175" indent="-892175" algn="just" eaLnBrk="0" hangingPunct="0">
              <a:lnSpc>
                <a:spcPct val="100000"/>
              </a:lnSpc>
            </a:pPr>
            <a:r>
              <a:rPr lang="en-US" altLang="zh-CN" sz="2800" b="1" smtClean="0">
                <a:latin typeface="Times New Roman" pitchFamily="18" charset="0"/>
                <a:cs typeface="Times New Roman" panose="02020603050405020304" pitchFamily="18" charset="0"/>
              </a:rPr>
              <a:t>【8】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将一个整数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拆分为若干</a:t>
            </a:r>
            <a:r>
              <a:rPr lang="zh-CN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个数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+n</a:t>
            </a:r>
            <a:r>
              <a:rPr lang="en-US" altLang="zh-CN" sz="2800" b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+…+n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=N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。问：如何拆分，可以使得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×n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×…×n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为最大。例如，若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，则将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拆分为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可以使得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2×3×3 = 18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最大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（对于有些数，比如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，其本身大于任何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拆分，所以不需进行拆分）</a:t>
            </a:r>
            <a:r>
              <a:rPr lang="zh-CN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试编写算法</a:t>
            </a:r>
            <a:r>
              <a:rPr lang="zh-CN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求解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，算法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的输入为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（如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），输出为拆分结果（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2, 3, 3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）及连乘积（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1" lang="zh-CN" altLang="en-US" sz="2800" b="1">
              <a:latin typeface="Times New Roman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67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762</Words>
  <Application>Microsoft Office PowerPoint</Application>
  <PresentationFormat>全屏显示(4:3)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JiangHao</cp:lastModifiedBy>
  <cp:revision>58</cp:revision>
  <dcterms:created xsi:type="dcterms:W3CDTF">2017-10-14T09:00:27Z</dcterms:created>
  <dcterms:modified xsi:type="dcterms:W3CDTF">2019-11-19T04:11:14Z</dcterms:modified>
</cp:coreProperties>
</file>