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2" r:id="rId7"/>
    <p:sldId id="264" r:id="rId8"/>
    <p:sldId id="258" r:id="rId9"/>
    <p:sldId id="259" r:id="rId10"/>
    <p:sldId id="271" r:id="rId11"/>
    <p:sldId id="268" r:id="rId12"/>
    <p:sldId id="269" r:id="rId13"/>
    <p:sldId id="270" r:id="rId14"/>
    <p:sldId id="272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FC73C-1A1C-7CD4-5786-0F5C5846C294}" v="2" dt="2022-12-06T05:41:14.472"/>
    <p1510:client id="{27D1120B-22B2-D650-826D-B8CE53DC44E6}" v="27" dt="2022-12-06T02:48:37.443"/>
    <p1510:client id="{3F52D803-8291-CBE7-F20B-A3A4FE26BAB1}" v="1" dt="2022-12-05T22:27:07.456"/>
    <p1510:client id="{460C77E3-E024-F096-F9EC-BB4C04444FD4}" v="865" dt="2022-12-05T23:48:33.871"/>
    <p1510:client id="{7A3DC7F9-7A56-104A-7059-2243A0D0F93C}" v="30" dt="2022-12-06T02:02:51.891"/>
    <p1510:client id="{AD8FB926-4BF6-8662-675C-BBEB80B5040F}" v="2" dt="2022-12-05T22:26:14.510"/>
    <p1510:client id="{B0796F3F-93AB-42BD-A791-EFA0FAAC8E5B}" v="1379" dt="2022-12-06T02:55:26.309"/>
    <p1510:client id="{B40BDD4B-8956-8A0C-FD00-18E8851E4BB8}" v="790" dt="2022-12-06T02:48:13.050"/>
    <p1510:client id="{B8FBB8FD-A57A-9019-4F81-FE52947FD803}" v="8" dt="2022-12-06T02:39:52.736"/>
    <p1510:client id="{C0ACF526-BCF0-5E1C-227D-1E548A4B0DA5}" v="59" dt="2022-12-06T00:06:5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3240-E7DD-4244-8463-78D57B30C3F3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25E5-B880-4219-8E77-DA3FD5FFD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4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D3D4E"/>
                </a:solidFill>
                <a:effectLst/>
                <a:latin typeface="Droid Serif"/>
              </a:rPr>
              <a:t>Since for the challenge we need to use partitioned compute space, we decided to use </a:t>
            </a:r>
            <a:r>
              <a:rPr lang="en-US" b="0" i="0" err="1">
                <a:solidFill>
                  <a:srgbClr val="3D3D4E"/>
                </a:solidFill>
                <a:effectLst/>
                <a:latin typeface="Droid Serif"/>
              </a:rPr>
              <a:t>OpenMPI</a:t>
            </a:r>
            <a:r>
              <a:rPr lang="en-US" b="0" i="0">
                <a:solidFill>
                  <a:srgbClr val="3D3D4E"/>
                </a:solidFill>
                <a:effectLst/>
                <a:latin typeface="Droid Serif"/>
              </a:rPr>
              <a:t>, because it mainly caters for distributed memory architecture, </a:t>
            </a:r>
          </a:p>
          <a:p>
            <a:r>
              <a:rPr lang="en-US" b="0" i="0">
                <a:solidFill>
                  <a:srgbClr val="3D3D4E"/>
                </a:solidFill>
                <a:effectLst/>
                <a:latin typeface="Droid Serif"/>
              </a:rPr>
              <a:t>Because unlike in open </a:t>
            </a:r>
            <a:r>
              <a:rPr lang="en-US" b="0" i="0" err="1">
                <a:solidFill>
                  <a:srgbClr val="3D3D4E"/>
                </a:solidFill>
                <a:effectLst/>
                <a:latin typeface="Droid Serif"/>
              </a:rPr>
              <a:t>mp</a:t>
            </a:r>
            <a:r>
              <a:rPr lang="en-US" b="0" i="0">
                <a:solidFill>
                  <a:srgbClr val="3D3D4E"/>
                </a:solidFill>
                <a:effectLst/>
                <a:latin typeface="Droid Serif"/>
              </a:rPr>
              <a:t> where we are dealing with shared memory, when are working in a partitioned compute space, we will have to work with a </a:t>
            </a:r>
            <a:r>
              <a:rPr lang="en-US"/>
              <a:t>collection of independent cores or nodes which are having a memory of its own and does not require locks like in shared memory used by OpenMP. </a:t>
            </a:r>
          </a:p>
          <a:p>
            <a:r>
              <a:rPr lang="en-US"/>
              <a:t>However, </a:t>
            </a:r>
            <a:r>
              <a:rPr lang="en-US" err="1"/>
              <a:t>sychronization</a:t>
            </a:r>
            <a:r>
              <a:rPr lang="en-US"/>
              <a:t> is required to distribute computation and collect results between nodes, that is done through message passing.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IN" sz="1600"/>
              <a:t>Communicators – </a:t>
            </a:r>
            <a:r>
              <a:rPr lang="en-IN" sz="1200"/>
              <a:t>group of processes . </a:t>
            </a:r>
          </a:p>
          <a:p>
            <a:pPr lvl="2"/>
            <a:r>
              <a:rPr lang="en-IN" sz="800"/>
              <a:t>Default: MPI_COMM_WORLD</a:t>
            </a:r>
          </a:p>
          <a:p>
            <a:pPr lvl="1"/>
            <a:r>
              <a:rPr lang="en-IN" sz="1600"/>
              <a:t>Ranks </a:t>
            </a:r>
            <a:r>
              <a:rPr lang="en-IN" sz="1200"/>
              <a:t>– Each process is assigned a unique rank</a:t>
            </a:r>
          </a:p>
          <a:p>
            <a:pPr lvl="1"/>
            <a:r>
              <a:rPr lang="en-IN" sz="1600"/>
              <a:t>Messages are pre-defined datatypes </a:t>
            </a:r>
          </a:p>
          <a:p>
            <a:pPr lvl="2"/>
            <a:r>
              <a:rPr lang="en-IN" sz="1200"/>
              <a:t>ex: MPI_INT, MPI_FLOAT, MPI_CHAR</a:t>
            </a:r>
          </a:p>
          <a:p>
            <a:pPr lvl="1"/>
            <a:r>
              <a:rPr lang="en-IN" sz="1600"/>
              <a:t>Point-to-point communication </a:t>
            </a:r>
          </a:p>
          <a:p>
            <a:pPr lvl="2"/>
            <a:r>
              <a:rPr lang="en-IN" sz="1200"/>
              <a:t>A process sends an individual message to/from another process.  (Blocking/ Non Blocking)</a:t>
            </a:r>
            <a:endParaRPr lang="en-IN" sz="1600"/>
          </a:p>
          <a:p>
            <a:pPr lvl="2"/>
            <a:r>
              <a:rPr lang="en-IN" sz="1200"/>
              <a:t>ex: </a:t>
            </a:r>
            <a:r>
              <a:rPr lang="en-IN" sz="1200" err="1"/>
              <a:t>MPI_Send</a:t>
            </a:r>
            <a:r>
              <a:rPr lang="en-IN" sz="1200"/>
              <a:t>(), </a:t>
            </a:r>
            <a:r>
              <a:rPr lang="en-IN" sz="1200" err="1"/>
              <a:t>MPI_Recv</a:t>
            </a:r>
            <a:r>
              <a:rPr lang="en-IN" sz="1200"/>
              <a:t>()</a:t>
            </a:r>
          </a:p>
          <a:p>
            <a:pPr lvl="1"/>
            <a:r>
              <a:rPr lang="en-IN" sz="1600"/>
              <a:t>Collective communication</a:t>
            </a:r>
          </a:p>
          <a:p>
            <a:pPr lvl="2"/>
            <a:r>
              <a:rPr lang="en-IN" sz="1200"/>
              <a:t>A process sends (or chunks) a message to all other process</a:t>
            </a:r>
          </a:p>
          <a:p>
            <a:pPr lvl="2"/>
            <a:r>
              <a:rPr lang="en-IN" sz="1200"/>
              <a:t>ex: </a:t>
            </a:r>
            <a:r>
              <a:rPr lang="en-IN" sz="1200" err="1"/>
              <a:t>MPI_Bcast</a:t>
            </a:r>
            <a:r>
              <a:rPr lang="en-IN" sz="1200"/>
              <a:t>(), </a:t>
            </a:r>
            <a:r>
              <a:rPr lang="en-IN" sz="1200" err="1"/>
              <a:t>MPI_Scatter</a:t>
            </a:r>
            <a:r>
              <a:rPr lang="en-IN" sz="1200"/>
              <a:t>(), </a:t>
            </a:r>
            <a:r>
              <a:rPr lang="en-IN" sz="1200" err="1"/>
              <a:t>MPI_Gather</a:t>
            </a:r>
            <a:r>
              <a:rPr lang="en-IN" sz="1200"/>
              <a:t>()</a:t>
            </a:r>
            <a:endParaRPr lang="en-IN" sz="2000"/>
          </a:p>
          <a:p>
            <a:endParaRPr 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725E5-B880-4219-8E77-DA3FD5FFD35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7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1st parameter "comm" is the communicator we want to split. In our case it will be MPI_COMM_WORLD</a:t>
            </a:r>
          </a:p>
          <a:p>
            <a:r>
              <a:rPr lang="en-US"/>
              <a:t>2nd color parameter decides to which communicator the process will belong after the split.</a:t>
            </a:r>
          </a:p>
          <a:p>
            <a:r>
              <a:rPr lang="en-US"/>
              <a:t>3rd is the key which will be used to assign rank of the process in new comm</a:t>
            </a:r>
          </a:p>
          <a:p>
            <a:r>
              <a:rPr lang="en-US"/>
              <a:t>4th new communicator.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725E5-B880-4219-8E77-DA3FD5FFD35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3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EF7C-66D6-794F-B765-849445C3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2D862-0B76-C7C2-FEC6-A2CA696C8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247-F342-A75A-7ACA-180C079D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1EF4-12DA-A5EA-254C-44F63C97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2538-0936-93C4-6489-BF88DE0B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3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6926-C1AB-FBAF-EC27-9936A476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170CB-1223-0826-5B72-98F03654D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184F-FCD2-8FC0-277A-60C71413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1EC0-6366-1426-42C0-8D3FA609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5AAD3-993A-4CC5-C7B5-2FD272F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C4768-791F-3184-C449-37F44FDA1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EE116-C93F-BBB7-E409-900D52AE6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570F-1D58-725C-C6DE-9E2990C4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9905-2D3F-B824-55C4-81091354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CB44-A68A-A72D-092F-EB7AB1E4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1D0-5812-AAAD-3E5E-9BD02017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9D3A-13C9-C845-F0F3-A0842CE3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5E70-3BA5-1D5A-9E88-C85E1055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8BE5-34B9-6050-7E10-0E43AA99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C2C8-AFE9-EE76-FDC8-B15BDA0F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83AC-F6EC-9231-AD1A-F6E51B03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0B8E-BF30-2F3D-F691-4E51A5A7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F4F4-6930-4A29-C228-FD2CC0B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0AC8-9DCD-017C-A08E-99B623ED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057E-48C4-5A6B-B581-0D6DB48A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A20F-E936-690C-4F6E-ED7D739D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1A5E-86D5-F977-8EC7-775A27188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D0FD-CF7D-B581-083C-5E5394BD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08682-B1B4-E640-F577-695F751E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C0710-004A-E566-9EAE-9BFD1D81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1850A-4180-CC0A-C13D-CD8ED3B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4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6B34-7C9E-A917-32A9-F4ABC644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ADD8-1E1D-3D4D-4A60-CC211C83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0DB73-79EC-3C87-5FC0-94C648CA4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91231-47E7-29C5-E5E6-9573AEEA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8E694-E7E3-B61B-3E94-DB57D1AD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93D9F-85EC-20CF-9101-6F6967FA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74B8C-483F-5367-F50D-2BC694BA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4A2B5-FE19-08A5-6E9F-E642C7D8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4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33E-4291-6373-C17C-306AECE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374C9-ED94-2FBE-5E45-FF2D4E2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19D75-D87E-31B5-64C6-5EABD8BB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5EDD6-2302-4E85-FBF2-0E6FF5D3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381C0-33D9-3B1D-E10B-8FDF087D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F36A7-A17E-4283-8CAE-7C0EF602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601A-BB90-6C26-92FF-F5A14AB8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DC6F-FE10-0EDC-1DBE-6684F66D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9F0D-2FB2-5ECC-BE14-CD605DBC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CE75-6366-7F85-362C-F80DD81F3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CAE07-C252-2E56-7CF6-77EEBA3D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292FC-CA9C-4A02-860A-586FAFF0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7FFD-4C28-05BA-0A02-C06F004D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E023-3905-C7A4-C752-DC4AC92B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3E059-F327-4DC0-7E91-4B0F41D02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D0E72-54AA-990A-E03F-B9A252EF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81ED-0EE5-9AFD-1692-BFCACF87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61FED-3A65-362A-D16C-66976EB4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236B-3BF2-D686-021A-3674D1B4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6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E151F-4270-D512-7B58-06B666A0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F658-FC09-664D-E3C9-482E0F80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33A9-F267-DD2F-2D3B-D092151C1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AA5B-5034-401D-AA29-57F06796DE2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74EB-B2E0-83A9-481F-5BC679D0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5A4C-99E6-6DC7-2387-952BE7DE9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99EB-B3CA-4BE2-A07B-E4CCE6B9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Send.3.php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playgrounds/349/introduction-to-mpi/measuring-tim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234B4-1BB7-00D6-8119-177DA168F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951" y="2964880"/>
            <a:ext cx="4337376" cy="2521519"/>
          </a:xfrm>
          <a:noFill/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IN" sz="5900" b="1" dirty="0">
                <a:solidFill>
                  <a:srgbClr val="080808"/>
                </a:solidFill>
              </a:rPr>
              <a:t>Team Achievers</a:t>
            </a:r>
          </a:p>
          <a:p>
            <a:r>
              <a:rPr lang="en-US" sz="3400" dirty="0" err="1"/>
              <a:t>Sushmitha</a:t>
            </a:r>
            <a:r>
              <a:rPr lang="en-US" sz="3400" dirty="0"/>
              <a:t> </a:t>
            </a:r>
            <a:r>
              <a:rPr lang="en-US" sz="3400" dirty="0" err="1"/>
              <a:t>Dhummi</a:t>
            </a:r>
            <a:r>
              <a:rPr lang="en-US" sz="3400" dirty="0"/>
              <a:t> </a:t>
            </a:r>
            <a:r>
              <a:rPr lang="en-US" sz="3400" dirty="0" err="1"/>
              <a:t>Thrilochana</a:t>
            </a:r>
            <a:r>
              <a:rPr lang="en-US" sz="3400" dirty="0"/>
              <a:t> - 016043755</a:t>
            </a:r>
          </a:p>
          <a:p>
            <a:r>
              <a:rPr lang="en-US" sz="3400" dirty="0"/>
              <a:t>Sai Sri </a:t>
            </a:r>
            <a:r>
              <a:rPr lang="en-US" sz="3400" dirty="0" err="1"/>
              <a:t>Harshini</a:t>
            </a:r>
            <a:r>
              <a:rPr lang="en-US" sz="3400" dirty="0"/>
              <a:t> </a:t>
            </a:r>
            <a:r>
              <a:rPr lang="en-US" sz="3400" dirty="0" err="1"/>
              <a:t>Kosuri</a:t>
            </a:r>
            <a:r>
              <a:rPr lang="en-US" sz="3400" dirty="0"/>
              <a:t> - 016005912</a:t>
            </a:r>
          </a:p>
          <a:p>
            <a:r>
              <a:rPr lang="en-US" sz="3400" dirty="0"/>
              <a:t>Thirumala Sai Krishna Kaaja - 016033758</a:t>
            </a:r>
          </a:p>
          <a:p>
            <a:r>
              <a:rPr lang="en-US" sz="3400" dirty="0"/>
              <a:t>Santhosh </a:t>
            </a:r>
            <a:r>
              <a:rPr lang="en-US" sz="3400" dirty="0" err="1"/>
              <a:t>Bodla</a:t>
            </a:r>
            <a:r>
              <a:rPr lang="en-US" sz="3400" dirty="0"/>
              <a:t> - 016002454</a:t>
            </a:r>
          </a:p>
          <a:p>
            <a:r>
              <a:rPr lang="en-US" sz="3400" dirty="0" err="1"/>
              <a:t>Abhiram</a:t>
            </a:r>
            <a:r>
              <a:rPr lang="en-US" sz="3400" dirty="0"/>
              <a:t> </a:t>
            </a:r>
            <a:r>
              <a:rPr lang="en-US" sz="3400" dirty="0" err="1"/>
              <a:t>Yenugadhati</a:t>
            </a:r>
            <a:r>
              <a:rPr lang="en-US" sz="3400" dirty="0"/>
              <a:t> - 015962128</a:t>
            </a:r>
          </a:p>
          <a:p>
            <a:r>
              <a:rPr lang="en-US" sz="3400" dirty="0"/>
              <a:t>Sai Subhash Reddy </a:t>
            </a:r>
            <a:r>
              <a:rPr lang="en-US" sz="3400" dirty="0" err="1"/>
              <a:t>Gangireddygari</a:t>
            </a:r>
            <a:r>
              <a:rPr lang="en-US" sz="3400" dirty="0"/>
              <a:t> - 016003403</a:t>
            </a:r>
          </a:p>
          <a:p>
            <a:endParaRPr lang="en-IN" sz="1000" b="1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9F94A-EAA8-EB11-4842-EFCBA7F30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434" y="108955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CMPE 275</a:t>
            </a:r>
            <a:br>
              <a:rPr lang="en-IN" sz="3600" b="1" dirty="0">
                <a:solidFill>
                  <a:srgbClr val="080808"/>
                </a:solidFill>
              </a:rPr>
            </a:br>
            <a:r>
              <a:rPr lang="en-IN" sz="3600" b="1" dirty="0">
                <a:solidFill>
                  <a:srgbClr val="080808"/>
                </a:solidFill>
              </a:rPr>
              <a:t>Grand challenge 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4434-E22E-9EC3-EFD6-F90EB772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3" y="135087"/>
            <a:ext cx="10501223" cy="520432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68BF39A-AC04-67B4-CCAF-7D53AC71D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664" y="845913"/>
            <a:ext cx="8343539" cy="52899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649AA-124E-2318-27B9-CF827EB588D7}"/>
              </a:ext>
            </a:extLst>
          </p:cNvPr>
          <p:cNvSpPr txBox="1"/>
          <p:nvPr/>
        </p:nvSpPr>
        <p:spPr>
          <a:xfrm>
            <a:off x="1612138" y="2853592"/>
            <a:ext cx="10095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Time in micro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B4F6E-19CD-259C-B4E8-DB333BACC6B0}"/>
              </a:ext>
            </a:extLst>
          </p:cNvPr>
          <p:cNvSpPr txBox="1"/>
          <p:nvPr/>
        </p:nvSpPr>
        <p:spPr>
          <a:xfrm>
            <a:off x="1822173" y="6178826"/>
            <a:ext cx="8779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We considered 100*100 matrix size as input for the above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1063C-2E8A-0A4A-92B7-92FD1DEC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FF2F74E-D8E2-D197-4220-1B8E22D4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100" y="1704819"/>
            <a:ext cx="7247412" cy="43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d pinpointers pinned on a road">
            <a:extLst>
              <a:ext uri="{FF2B5EF4-FFF2-40B4-BE49-F238E27FC236}">
                <a16:creationId xmlns:a16="http://schemas.microsoft.com/office/drawing/2014/main" id="{54F2AB92-F753-6070-6830-34D2AFB1D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5" b="232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1A1F5-3B4A-9EE8-788F-E095644B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926E-D51D-65CF-EE84-83C65A55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https://www.open-mpi.org/doc/v4.0/man3/MPI_Send.3.php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https://www.codingame.com/playgrounds/349/introduction-to-mpi/measuring-time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18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A8C6A-1BDA-1E92-C268-438922E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DE3B7-7D69-FCBA-82E7-589261E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12" y="530751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1E7-2F77-FE76-11D3-491D2FEA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9932353" cy="4393982"/>
          </a:xfrm>
        </p:spPr>
        <p:txBody>
          <a:bodyPr>
            <a:normAutofit/>
          </a:bodyPr>
          <a:lstStyle/>
          <a:p>
            <a:r>
              <a:rPr lang="en-US" sz="2000"/>
              <a:t>To create partitioned compute space - Blue, Yellow, Green, Red that works independently.</a:t>
            </a:r>
          </a:p>
          <a:p>
            <a:r>
              <a:rPr lang="en-US" sz="2000"/>
              <a:t> Share or exchange information along shared edges.</a:t>
            </a:r>
          </a:p>
          <a:p>
            <a:pPr marL="0" indent="0">
              <a:buNone/>
            </a:pPr>
            <a:endParaRPr lang="en-IN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88D65C-57EC-49D8-BBEB-AE9A65A0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38" y="2758138"/>
            <a:ext cx="6253212" cy="277920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422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A0CC-75F2-F2D0-5AF2-61E3F5F8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Fundamentals of Parallel 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2CA0-2B09-201B-3588-52BBE640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Generally broken down into 4 major steps-</a:t>
            </a:r>
          </a:p>
          <a:p>
            <a:r>
              <a:rPr lang="en-US" b="1">
                <a:cs typeface="Calibri" panose="020F0502020204030204"/>
              </a:rPr>
              <a:t>Decomposition</a:t>
            </a:r>
            <a:r>
              <a:rPr lang="en-US">
                <a:cs typeface="Calibri" panose="020F0502020204030204"/>
              </a:rPr>
              <a:t>: This involves breaking down large computation into smaller tasks.</a:t>
            </a:r>
          </a:p>
          <a:p>
            <a:r>
              <a:rPr lang="en-US" b="1">
                <a:ea typeface="+mn-lt"/>
                <a:cs typeface="+mn-lt"/>
              </a:rPr>
              <a:t>Assignment: </a:t>
            </a:r>
            <a:r>
              <a:rPr lang="en-US">
                <a:ea typeface="+mn-lt"/>
                <a:cs typeface="+mn-lt"/>
              </a:rPr>
              <a:t>This step involves assigning of the tasks to processes. How do you assign?</a:t>
            </a:r>
          </a:p>
          <a:p>
            <a:r>
              <a:rPr lang="en-US">
                <a:ea typeface="+mn-lt"/>
                <a:cs typeface="+mn-lt"/>
              </a:rPr>
              <a:t>This might involve distribution of the tasks in even or un-even fashion.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B1916-A770-121C-EEEE-7D0FC13073E0}"/>
              </a:ext>
            </a:extLst>
          </p:cNvPr>
          <p:cNvSpPr/>
          <p:nvPr/>
        </p:nvSpPr>
        <p:spPr>
          <a:xfrm>
            <a:off x="2630136" y="4732622"/>
            <a:ext cx="1833562" cy="164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Or 5">
            <a:extLst>
              <a:ext uri="{FF2B5EF4-FFF2-40B4-BE49-F238E27FC236}">
                <a16:creationId xmlns:a16="http://schemas.microsoft.com/office/drawing/2014/main" id="{C73CB84A-52DB-F470-9E36-9DD23BD78099}"/>
              </a:ext>
            </a:extLst>
          </p:cNvPr>
          <p:cNvSpPr/>
          <p:nvPr/>
        </p:nvSpPr>
        <p:spPr>
          <a:xfrm>
            <a:off x="7578979" y="4736554"/>
            <a:ext cx="1922859" cy="1660921"/>
          </a:xfrm>
          <a:prstGeom prst="flowChartO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7DC0C5-1FFF-7385-B639-BE2A63D8E9DC}"/>
              </a:ext>
            </a:extLst>
          </p:cNvPr>
          <p:cNvSpPr/>
          <p:nvPr/>
        </p:nvSpPr>
        <p:spPr>
          <a:xfrm>
            <a:off x="5317070" y="5080712"/>
            <a:ext cx="1317663" cy="99006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4457-B17E-0F86-7E5B-6A451360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09169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cs typeface="Calibri"/>
              </a:rPr>
              <a:t>Orchestration</a:t>
            </a:r>
            <a:r>
              <a:rPr lang="en-US">
                <a:cs typeface="Calibri"/>
              </a:rPr>
              <a:t>: Now that we have our data mapped to processes, how are the processes talking with each other? Answer is Orchestration.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Processes talk to each other and share any information that needs to be shared among processes.(Processes running on Multi-core chips across multiple nodes)</a:t>
            </a:r>
            <a:endParaRPr lang="en-US">
              <a:ea typeface="Calibri"/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Mapping: </a:t>
            </a:r>
            <a:r>
              <a:rPr lang="en-US">
                <a:ea typeface="+mn-lt"/>
                <a:cs typeface="+mn-lt"/>
              </a:rPr>
              <a:t>In this stage, we are mapping our parallel program process to physical hardware.</a:t>
            </a:r>
          </a:p>
          <a:p>
            <a:r>
              <a:rPr lang="en-US">
                <a:ea typeface="+mn-lt"/>
                <a:cs typeface="+mn-lt"/>
              </a:rPr>
              <a:t>Mapping must be done in such a way distance for communication among processes must be minimal.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940A8-CC4B-30B5-DF06-2051BE37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22" y="482723"/>
            <a:ext cx="7835515" cy="1135737"/>
          </a:xfrm>
        </p:spPr>
        <p:txBody>
          <a:bodyPr>
            <a:normAutofit/>
          </a:bodyPr>
          <a:lstStyle/>
          <a:p>
            <a:r>
              <a:rPr lang="en-IN" sz="3600" b="1"/>
              <a:t>Open MPI (Message Passing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FB4D-BC31-C6DB-C25A-1E830209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22" y="1767715"/>
            <a:ext cx="5462705" cy="1646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effectLst/>
                <a:latin typeface="verdana"/>
                <a:ea typeface="verdana"/>
              </a:rPr>
              <a:t>A </a:t>
            </a:r>
            <a:r>
              <a:rPr lang="en-US" sz="1600">
                <a:latin typeface="verdana"/>
                <a:ea typeface="verdana"/>
              </a:rPr>
              <a:t>High Performance</a:t>
            </a:r>
            <a:r>
              <a:rPr lang="en-US" sz="1600">
                <a:effectLst/>
                <a:latin typeface="verdana"/>
                <a:ea typeface="verdana"/>
              </a:rPr>
              <a:t> Message Passing Library</a:t>
            </a:r>
          </a:p>
          <a:p>
            <a:pPr lvl="1"/>
            <a:r>
              <a:rPr lang="en-IN" sz="1700"/>
              <a:t>Useful for parallel computing in distributed memory model.</a:t>
            </a:r>
            <a:endParaRPr lang="en-IN" sz="1700">
              <a:ea typeface="Calibri"/>
              <a:cs typeface="Calibri"/>
            </a:endParaRPr>
          </a:p>
          <a:p>
            <a:pPr lvl="1"/>
            <a:r>
              <a:rPr lang="en-IN" sz="1700"/>
              <a:t>Here, message passing is used to synchronize distribution of computation and collect results between nodes .</a:t>
            </a:r>
            <a:endParaRPr lang="en-IN" sz="170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IN" sz="14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pen MPI architecture">
            <a:extLst>
              <a:ext uri="{FF2B5EF4-FFF2-40B4-BE49-F238E27FC236}">
                <a16:creationId xmlns:a16="http://schemas.microsoft.com/office/drawing/2014/main" id="{7B4324A8-D4E0-8C3A-64C7-3B33C201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17" y="1282732"/>
            <a:ext cx="5391862" cy="25603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1D07B25-D233-8C0A-7AA0-24DE11570EDD}"/>
              </a:ext>
            </a:extLst>
          </p:cNvPr>
          <p:cNvSpPr txBox="1"/>
          <p:nvPr/>
        </p:nvSpPr>
        <p:spPr>
          <a:xfrm>
            <a:off x="783396" y="3447667"/>
            <a:ext cx="83812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>
                <a:latin typeface="verdana" panose="020B0604030504040204" pitchFamily="34" charset="0"/>
              </a:rPr>
              <a:t>Core Components</a:t>
            </a:r>
          </a:p>
          <a:p>
            <a:pPr marL="0" indent="0">
              <a:buNone/>
            </a:pPr>
            <a:endParaRPr lang="en-IN" sz="800" b="1"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/>
              <a:t>Communicators – Set of processes allowed to communicate among themselves.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/>
              <a:t>Ranks </a:t>
            </a:r>
            <a:r>
              <a:rPr lang="en-IN" sz="1700" b="1"/>
              <a:t>–</a:t>
            </a:r>
            <a:r>
              <a:rPr lang="en-IN" sz="1700"/>
              <a:t> Each process is assigned a unique rank.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/>
              <a:t>Messages are pre-defined datatypes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700"/>
              <a:t> ex: MPI_INT, MPI_FLOAT, MPI_CHAR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/>
              <a:t>Point-to-point communication    (Blocking/ Non-Blocking)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700"/>
              <a:t> ex: </a:t>
            </a:r>
            <a:r>
              <a:rPr lang="en-IN" sz="1700" err="1"/>
              <a:t>MPI_Send</a:t>
            </a:r>
            <a:r>
              <a:rPr lang="en-IN" sz="1700"/>
              <a:t>(), </a:t>
            </a:r>
            <a:r>
              <a:rPr lang="en-IN" sz="1700" err="1"/>
              <a:t>MPI_Recv</a:t>
            </a:r>
            <a:r>
              <a:rPr lang="en-IN" sz="170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/>
              <a:t>Collective communication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700"/>
              <a:t> ex: </a:t>
            </a:r>
            <a:r>
              <a:rPr lang="en-IN" sz="1700" err="1"/>
              <a:t>MPI_Bcast</a:t>
            </a:r>
            <a:r>
              <a:rPr lang="en-IN" sz="1700"/>
              <a:t>(), </a:t>
            </a:r>
            <a:r>
              <a:rPr lang="en-IN" sz="1700" err="1"/>
              <a:t>MPI_Scatter</a:t>
            </a:r>
            <a:r>
              <a:rPr lang="en-IN" sz="1700"/>
              <a:t>(), </a:t>
            </a:r>
            <a:r>
              <a:rPr lang="en-IN" sz="1700" err="1"/>
              <a:t>MPI_Gather</a:t>
            </a:r>
            <a:r>
              <a:rPr lang="en-IN" sz="1700"/>
              <a:t>()</a:t>
            </a:r>
          </a:p>
          <a:p>
            <a:endParaRPr lang="en-IN"/>
          </a:p>
        </p:txBody>
      </p:sp>
      <p:pic>
        <p:nvPicPr>
          <p:cNvPr id="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6822432-3AD1-DAF3-9A0D-D54349CF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866" y="3842995"/>
            <a:ext cx="27432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163C988-7610-9AF0-BAFF-AA9D2199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2210070"/>
            <a:ext cx="5359488" cy="372865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39099F-82BC-CDBE-2AAD-6F1E3D51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22" y="1839191"/>
            <a:ext cx="6238993" cy="4461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4B9F-97B8-EABE-3192-B8C5F298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7973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4F1B0-B2BF-1245-9525-A2F5826A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Matrix Multiplication</a:t>
            </a: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6EE340-BF98-43F3-FA12-5EDFAB57C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84" y="2797827"/>
            <a:ext cx="10905066" cy="3816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7883F-4D66-B331-570D-C129F1888A8E}"/>
              </a:ext>
            </a:extLst>
          </p:cNvPr>
          <p:cNvSpPr txBox="1"/>
          <p:nvPr/>
        </p:nvSpPr>
        <p:spPr>
          <a:xfrm>
            <a:off x="451637" y="1573695"/>
            <a:ext cx="108411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1. Here we are using the above discussed parallel programming concepts and dividing the rows and columns between different processes.</a:t>
            </a:r>
          </a:p>
          <a:p>
            <a:r>
              <a:rPr lang="en-US">
                <a:cs typeface="Calibri"/>
              </a:rPr>
              <a:t>2. Each process will compute its work independently and return back the response through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667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EB5CDC8-1E7B-1D99-DC1D-BC2C9A17F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6" y="873141"/>
            <a:ext cx="12164143" cy="5120495"/>
          </a:xfrm>
        </p:spPr>
      </p:pic>
    </p:spTree>
    <p:extLst>
      <p:ext uri="{BB962C8B-B14F-4D97-AF65-F5344CB8AC3E}">
        <p14:creationId xmlns:p14="http://schemas.microsoft.com/office/powerpoint/2010/main" val="49121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A5C35-0A5E-2679-807B-2B0F4F59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6727F3-B281-07D8-FE2C-ADCF2F76F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358" y="1402056"/>
            <a:ext cx="9967585" cy="4667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F7F2E-85E9-BA42-5D31-4E95D076B07F}"/>
              </a:ext>
            </a:extLst>
          </p:cNvPr>
          <p:cNvSpPr txBox="1"/>
          <p:nvPr/>
        </p:nvSpPr>
        <p:spPr>
          <a:xfrm>
            <a:off x="562591" y="3198649"/>
            <a:ext cx="10095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Time in micro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69801-1077-A0F1-6D00-F1D5F2094439}"/>
              </a:ext>
            </a:extLst>
          </p:cNvPr>
          <p:cNvSpPr txBox="1"/>
          <p:nvPr/>
        </p:nvSpPr>
        <p:spPr>
          <a:xfrm>
            <a:off x="1504309" y="6249775"/>
            <a:ext cx="8497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The above execution times were calculated with 4 processes and 1 communicator</a:t>
            </a:r>
          </a:p>
        </p:txBody>
      </p:sp>
    </p:spTree>
    <p:extLst>
      <p:ext uri="{BB962C8B-B14F-4D97-AF65-F5344CB8AC3E}">
        <p14:creationId xmlns:p14="http://schemas.microsoft.com/office/powerpoint/2010/main" val="103246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35BD9928E44148B8F9602E01EADCAA" ma:contentTypeVersion="7" ma:contentTypeDescription="Create a new document." ma:contentTypeScope="" ma:versionID="657b54bb1cf4431c380b41342bb650f4">
  <xsd:schema xmlns:xsd="http://www.w3.org/2001/XMLSchema" xmlns:xs="http://www.w3.org/2001/XMLSchema" xmlns:p="http://schemas.microsoft.com/office/2006/metadata/properties" xmlns:ns3="a74d2981-6243-4caf-9dbf-9b8fc7d55cc0" xmlns:ns4="fbfa92cf-87e0-4d83-a1b6-2c6ac9df7e06" targetNamespace="http://schemas.microsoft.com/office/2006/metadata/properties" ma:root="true" ma:fieldsID="526f6746306041311749de263a750679" ns3:_="" ns4:_="">
    <xsd:import namespace="a74d2981-6243-4caf-9dbf-9b8fc7d55cc0"/>
    <xsd:import namespace="fbfa92cf-87e0-4d83-a1b6-2c6ac9df7e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d2981-6243-4caf-9dbf-9b8fc7d55c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a92cf-87e0-4d83-a1b6-2c6ac9df7e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5BC79A-361C-4608-A9DD-9315A378B806}">
  <ds:schemaRefs>
    <ds:schemaRef ds:uri="a74d2981-6243-4caf-9dbf-9b8fc7d55cc0"/>
    <ds:schemaRef ds:uri="fbfa92cf-87e0-4d83-a1b6-2c6ac9df7e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29C6A5-0191-4B5E-ACC9-BFFD931E3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E536D-0785-43F9-BB59-0DD89BD55B72}">
  <ds:schemaRefs>
    <ds:schemaRef ds:uri="a74d2981-6243-4caf-9dbf-9b8fc7d55cc0"/>
    <ds:schemaRef ds:uri="fbfa92cf-87e0-4d83-a1b6-2c6ac9df7e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Droid Serif</vt:lpstr>
      <vt:lpstr>verdana</vt:lpstr>
      <vt:lpstr>Office Theme</vt:lpstr>
      <vt:lpstr>CMPE 275 Grand challenge 2</vt:lpstr>
      <vt:lpstr>Problem Statement</vt:lpstr>
      <vt:lpstr>Fundamentals of Parallel Processing</vt:lpstr>
      <vt:lpstr>PowerPoint Presentation</vt:lpstr>
      <vt:lpstr>Open MPI (Message Passing Interface)</vt:lpstr>
      <vt:lpstr>Approach</vt:lpstr>
      <vt:lpstr>Matrix Multiplication</vt:lpstr>
      <vt:lpstr>PowerPoint Presentation</vt:lpstr>
      <vt:lpstr>Results </vt:lpstr>
      <vt:lpstr>Results</vt:lpstr>
      <vt:lpstr>Output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challenge 2</dc:title>
  <dc:creator>Sushmitha Dhummi Thrilochana</dc:creator>
  <cp:lastModifiedBy>Sai Krishna</cp:lastModifiedBy>
  <cp:revision>5</cp:revision>
  <dcterms:created xsi:type="dcterms:W3CDTF">2022-12-05T19:04:36Z</dcterms:created>
  <dcterms:modified xsi:type="dcterms:W3CDTF">2022-12-06T07:34:07Z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0x0101009135BD9928E44148B8F9602E01EADCAA</vt:lpwstr>
  </property>
</Properties>
</file>