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9" r:id="rId8"/>
    <p:sldId id="261" r:id="rId9"/>
    <p:sldId id="272" r:id="rId10"/>
    <p:sldId id="263" r:id="rId11"/>
    <p:sldId id="271" r:id="rId12"/>
    <p:sldId id="267" r:id="rId13"/>
    <p:sldId id="264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007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06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2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9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2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2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3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1000"/>
                    </a14:imgEffect>
                    <a14:imgEffect>
                      <a14:brightnessContrast bright="18000" contras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8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46" y="1489841"/>
            <a:ext cx="7543800" cy="169479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Ec2, IAM and Load Balancers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11" y="2829909"/>
            <a:ext cx="7012503" cy="156510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</a:t>
            </a:r>
            <a:r>
              <a:rPr dirty="0"/>
              <a:t>y</a:t>
            </a:r>
            <a:r>
              <a:rPr lang="en-US" dirty="0"/>
              <a:t> Harsha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50427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Case Study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Ec2 (Printo)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849" y="1963313"/>
            <a:ext cx="7704667" cy="3332816"/>
          </a:xfrm>
        </p:spPr>
        <p:txBody>
          <a:bodyPr anchor="t">
            <a:normAutofit/>
          </a:bodyPr>
          <a:lstStyle/>
          <a:p>
            <a:r>
              <a:rPr lang="en-US" b="1" dirty="0"/>
              <a:t>Challenge:</a:t>
            </a:r>
            <a:r>
              <a:rPr lang="en-US" dirty="0"/>
              <a:t> An E-commerce startup has experienced rapid growth in customer base and website traffic. Delivering and tracking the good and services became challenge.</a:t>
            </a:r>
          </a:p>
          <a:p>
            <a:r>
              <a:rPr lang="en-US" b="1" dirty="0"/>
              <a:t>Solution: </a:t>
            </a:r>
            <a:r>
              <a:rPr lang="en-US" dirty="0"/>
              <a:t>Added more servers as per requirement, used Load balancers and Auto-Scaling services and AWS Cloud Watch for monitoring.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06E15-111A-5F4B-4AA0-CA833090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8844-178E-4A98-2C1B-4719110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50427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Case Study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IAM (Infosys)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3D9B-A945-2B5C-4941-E86E09E98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849" y="1963313"/>
            <a:ext cx="7704667" cy="3332816"/>
          </a:xfrm>
        </p:spPr>
        <p:txBody>
          <a:bodyPr>
            <a:normAutofit/>
          </a:bodyPr>
          <a:lstStyle/>
          <a:p>
            <a:r>
              <a:rPr lang="en-US" b="1" dirty="0"/>
              <a:t>Challenge:</a:t>
            </a:r>
            <a:r>
              <a:rPr lang="en-US" dirty="0"/>
              <a:t> A leading multinational consumer goods company faced high costs and security risks due to manual, error-prone Identity and Access Management.</a:t>
            </a:r>
          </a:p>
          <a:p>
            <a:r>
              <a:rPr lang="en-US" b="1" dirty="0"/>
              <a:t>Solution: </a:t>
            </a:r>
            <a:r>
              <a:rPr lang="en-US" dirty="0"/>
              <a:t>Implemented IAM for access control for people, process, technology and established a governance framework.</a:t>
            </a:r>
          </a:p>
          <a:p>
            <a:r>
              <a:rPr lang="en-US" dirty="0"/>
              <a:t>Implemented Single Sign-on (SSO) solution, MFA by integrating business application using cloud.</a:t>
            </a:r>
          </a:p>
        </p:txBody>
      </p:sp>
    </p:spTree>
    <p:extLst>
      <p:ext uri="{BB962C8B-B14F-4D97-AF65-F5344CB8AC3E}">
        <p14:creationId xmlns:p14="http://schemas.microsoft.com/office/powerpoint/2010/main" val="131284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5BB9-B861-7C12-2D51-DE6259C0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41E7-82A0-DE63-6F2F-7CAABA1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40068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Case Study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Load balancing (Dream 11)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DCD1-BD41-6CE7-758C-00F5EE57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077916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Issue</a:t>
            </a:r>
            <a:r>
              <a:rPr b="1" dirty="0"/>
              <a:t>:</a:t>
            </a:r>
            <a:r>
              <a:rPr lang="en-US" b="1" dirty="0"/>
              <a:t> </a:t>
            </a:r>
            <a:r>
              <a:rPr lang="en-US" dirty="0"/>
              <a:t>It’s an Online gaming platform, faced extreme and  unpredictable traffic surges due to its nature as a fantasy sports.</a:t>
            </a:r>
          </a:p>
          <a:p>
            <a:r>
              <a:rPr lang="en-US" b="1" dirty="0"/>
              <a:t>Challenges: </a:t>
            </a:r>
          </a:p>
          <a:p>
            <a:pPr lvl="1"/>
            <a:r>
              <a:rPr lang="en-US" dirty="0"/>
              <a:t>Unpredictable traffic spikes</a:t>
            </a:r>
          </a:p>
          <a:p>
            <a:pPr lvl="1"/>
            <a:r>
              <a:rPr lang="en-US" dirty="0"/>
              <a:t>Performance drops</a:t>
            </a:r>
          </a:p>
          <a:p>
            <a:pPr lvl="1"/>
            <a:r>
              <a:rPr lang="en-US" dirty="0"/>
              <a:t>Manual scaling challenges</a:t>
            </a:r>
            <a:endParaRPr dirty="0"/>
          </a:p>
          <a:p>
            <a:r>
              <a:rPr b="1" dirty="0"/>
              <a:t>Solution:</a:t>
            </a:r>
            <a:r>
              <a:rPr lang="en-US" b="1" dirty="0"/>
              <a:t> </a:t>
            </a:r>
            <a:r>
              <a:rPr lang="en-US" dirty="0"/>
              <a:t>Deployed 100+ ELB’s to distribute traffic, Auto-Scaling, Load testing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40184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52902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0103"/>
            <a:ext cx="7704667" cy="3332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IAM:</a:t>
            </a:r>
            <a:endParaRPr lang="en-US" b="1" dirty="0"/>
          </a:p>
          <a:p>
            <a:r>
              <a:rPr lang="en-US" dirty="0"/>
              <a:t>Principle of Least Privilege</a:t>
            </a:r>
          </a:p>
          <a:p>
            <a:r>
              <a:rPr dirty="0"/>
              <a:t>Use of MFA</a:t>
            </a:r>
          </a:p>
          <a:p>
            <a:r>
              <a:rPr dirty="0"/>
              <a:t>Role-based access control (RBAC)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Load Balancers:</a:t>
            </a:r>
          </a:p>
          <a:p>
            <a:r>
              <a:rPr dirty="0"/>
              <a:t>Health checks</a:t>
            </a:r>
          </a:p>
          <a:p>
            <a:r>
              <a:rPr dirty="0"/>
              <a:t>Auto-scaling integration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11B54-1FAE-AA01-523E-4835A7243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ED4-9575-8C56-F15C-BDF74822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57" y="2438400"/>
            <a:ext cx="7704667" cy="19812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THANK YOU!!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9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77107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01008"/>
            <a:ext cx="7704667" cy="3332816"/>
          </a:xfrm>
        </p:spPr>
        <p:txBody>
          <a:bodyPr anchor="t"/>
          <a:lstStyle/>
          <a:p>
            <a:r>
              <a:rPr dirty="0"/>
              <a:t>Introduction to </a:t>
            </a:r>
            <a:r>
              <a:rPr lang="en-US" dirty="0"/>
              <a:t>EC2, </a:t>
            </a:r>
            <a:r>
              <a:rPr dirty="0"/>
              <a:t>IAM</a:t>
            </a:r>
            <a:r>
              <a:rPr lang="en-US" dirty="0"/>
              <a:t>, </a:t>
            </a:r>
            <a:r>
              <a:rPr dirty="0"/>
              <a:t>Load Balancers</a:t>
            </a:r>
            <a:r>
              <a:rPr lang="en-US" dirty="0"/>
              <a:t>, SNS</a:t>
            </a:r>
            <a:endParaRPr dirty="0"/>
          </a:p>
          <a:p>
            <a:r>
              <a:rPr dirty="0"/>
              <a:t>Why IAM and Load Balancing </a:t>
            </a:r>
            <a:r>
              <a:rPr lang="en-US" dirty="0"/>
              <a:t>in AWS</a:t>
            </a:r>
            <a:endParaRPr dirty="0"/>
          </a:p>
          <a:p>
            <a:r>
              <a:rPr dirty="0"/>
              <a:t>Real-World Case Study</a:t>
            </a:r>
          </a:p>
          <a:p>
            <a:r>
              <a:rPr dirty="0"/>
              <a:t>Best Practices</a:t>
            </a:r>
          </a:p>
          <a:p>
            <a:r>
              <a:rPr dirty="0"/>
              <a:t>Conclusion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EC2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560685"/>
            <a:ext cx="7704667" cy="3332816"/>
          </a:xfrm>
        </p:spPr>
        <p:txBody>
          <a:bodyPr/>
          <a:lstStyle/>
          <a:p>
            <a:r>
              <a:rPr lang="en-US" dirty="0"/>
              <a:t>Provides on-demand, scalable computing capacity in the AWS Cloud.</a:t>
            </a:r>
          </a:p>
          <a:p>
            <a:r>
              <a:rPr lang="en-US" dirty="0"/>
              <a:t>Allows users to run applications on virtual machines.</a:t>
            </a:r>
          </a:p>
          <a:p>
            <a:pPr marL="0" indent="0">
              <a:buNone/>
            </a:pPr>
            <a:r>
              <a:rPr lang="en-US" b="1" dirty="0"/>
              <a:t>Features</a:t>
            </a:r>
            <a:r>
              <a:rPr b="1" dirty="0"/>
              <a:t>: </a:t>
            </a:r>
            <a:r>
              <a:rPr lang="en-US" dirty="0"/>
              <a:t>Secured, Flexible, Customizable, Pay-as-you-go</a:t>
            </a:r>
          </a:p>
          <a:p>
            <a:pPr marL="0" indent="0">
              <a:buNone/>
            </a:pPr>
            <a:r>
              <a:rPr lang="en-US" b="1" dirty="0"/>
              <a:t>Uses:</a:t>
            </a:r>
            <a:r>
              <a:rPr lang="en-US" dirty="0"/>
              <a:t> Web hosting, Application deployment, High-performance computing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9E0-0DB3-194A-280B-C09DFCFA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8081-2A64-CE14-1B40-0069C256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What is IAM?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B5EC-19A9-B4BF-9C10-0D71EA3A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1560685"/>
            <a:ext cx="7704667" cy="3332816"/>
          </a:xfrm>
        </p:spPr>
        <p:txBody>
          <a:bodyPr/>
          <a:lstStyle/>
          <a:p>
            <a:r>
              <a:rPr lang="en-US" dirty="0"/>
              <a:t>Helps to securely control access to AWS resources.</a:t>
            </a:r>
          </a:p>
          <a:p>
            <a:r>
              <a:rPr lang="en-US" dirty="0"/>
              <a:t>provides the infrastructure necessary to control authentication and authorization.</a:t>
            </a:r>
          </a:p>
          <a:p>
            <a:r>
              <a:rPr dirty="0"/>
              <a:t>Common tools: AWS IAM, Azure AD, Okta</a:t>
            </a:r>
          </a:p>
        </p:txBody>
      </p:sp>
    </p:spTree>
    <p:extLst>
      <p:ext uri="{BB962C8B-B14F-4D97-AF65-F5344CB8AC3E}">
        <p14:creationId xmlns:p14="http://schemas.microsoft.com/office/powerpoint/2010/main" val="148016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Why IAM?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78724"/>
            <a:ext cx="7704667" cy="3332816"/>
          </a:xfrm>
        </p:spPr>
        <p:txBody>
          <a:bodyPr>
            <a:normAutofit/>
          </a:bodyPr>
          <a:lstStyle/>
          <a:p>
            <a:r>
              <a:rPr lang="en-US" dirty="0"/>
              <a:t>Authentication identifies who the user is.</a:t>
            </a:r>
          </a:p>
          <a:p>
            <a:r>
              <a:rPr lang="en-US" dirty="0"/>
              <a:t>Authorization determines what resources the user can access.</a:t>
            </a:r>
          </a:p>
          <a:p>
            <a:r>
              <a:rPr lang="en-US" dirty="0"/>
              <a:t>User Management involves organizing users into roles, groups, and applying access policies.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792013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What is a Load Balancer?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078" y="2249214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Load balancing is the method of distributing network traffic equally across a pool.</a:t>
            </a:r>
            <a:endParaRPr dirty="0"/>
          </a:p>
          <a:p>
            <a:pPr marL="0" indent="0">
              <a:buNone/>
            </a:pPr>
            <a:r>
              <a:rPr lang="en-US" b="1" dirty="0"/>
              <a:t>Advantages</a:t>
            </a:r>
            <a:r>
              <a:rPr b="1" dirty="0"/>
              <a:t>:</a:t>
            </a:r>
          </a:p>
          <a:p>
            <a:r>
              <a:rPr dirty="0"/>
              <a:t>High availability</a:t>
            </a:r>
          </a:p>
          <a:p>
            <a:r>
              <a:rPr dirty="0"/>
              <a:t>Scalability</a:t>
            </a:r>
          </a:p>
          <a:p>
            <a:r>
              <a:rPr lang="en-US" dirty="0"/>
              <a:t>Secured</a:t>
            </a:r>
          </a:p>
          <a:p>
            <a:r>
              <a:rPr lang="en-US" dirty="0"/>
              <a:t>High performance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3235-C023-A018-364A-11A8993B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How Load balancer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3781D-58C6-0AA2-C576-859587EAB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790" y="2667000"/>
            <a:ext cx="6841882" cy="3332163"/>
          </a:xfrm>
          <a:effectLst>
            <a:outerShdw blurRad="50800" dist="50800" dir="54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206069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94944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75000"/>
                  </a:schemeClr>
                </a:solidFill>
              </a:rPr>
              <a:t>Types of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188" y="2052145"/>
            <a:ext cx="7704667" cy="3332816"/>
          </a:xfrm>
        </p:spPr>
        <p:txBody>
          <a:bodyPr anchor="t"/>
          <a:lstStyle/>
          <a:p>
            <a:r>
              <a:rPr lang="en-US" dirty="0"/>
              <a:t>Application Load balancing </a:t>
            </a:r>
            <a:r>
              <a:rPr lang="en-US" sz="1800" dirty="0"/>
              <a:t>(Layer 7 , HTTP, HTTPS)</a:t>
            </a:r>
          </a:p>
          <a:p>
            <a:r>
              <a:rPr lang="en-US" dirty="0"/>
              <a:t>Network Load balancing </a:t>
            </a:r>
            <a:r>
              <a:rPr lang="en-US" sz="1800" dirty="0"/>
              <a:t>(Layer 4, TCP/UDP)</a:t>
            </a:r>
          </a:p>
          <a:p>
            <a:r>
              <a:rPr lang="en-US" dirty="0"/>
              <a:t>Gateway Load balancing </a:t>
            </a:r>
            <a:r>
              <a:rPr lang="en-US" sz="1800" dirty="0"/>
              <a:t>(deploy, scale, and manage virtual appliances, such as firewalls)</a:t>
            </a:r>
          </a:p>
          <a:p>
            <a:r>
              <a:rPr lang="en-US" dirty="0"/>
              <a:t>Classic Load balancing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5120B-D270-BD14-634E-0E21ABE8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F118-24E5-9010-113E-9BEA2E26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9494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SNS?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EAA8-9FEC-E1F0-A608-EC05D109D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88" y="2052145"/>
            <a:ext cx="7704667" cy="3332816"/>
          </a:xfrm>
        </p:spPr>
        <p:txBody>
          <a:bodyPr anchor="t"/>
          <a:lstStyle/>
          <a:p>
            <a:r>
              <a:rPr lang="en-US" dirty="0"/>
              <a:t>Provides</a:t>
            </a:r>
            <a:r>
              <a:rPr lang="en-US" sz="1800" dirty="0"/>
              <a:t> </a:t>
            </a:r>
            <a:r>
              <a:rPr lang="en-US" dirty="0"/>
              <a:t>message delivery from publishers (producers) to subscribers (consumers).</a:t>
            </a:r>
          </a:p>
          <a:p>
            <a:r>
              <a:rPr lang="en-US" dirty="0"/>
              <a:t>publishers send messages to a topic, which acts as a communication channel.</a:t>
            </a:r>
          </a:p>
          <a:p>
            <a:r>
              <a:rPr lang="en-US" dirty="0"/>
              <a:t>We can Subscribe through Email/message for services which we are using</a:t>
            </a:r>
          </a:p>
        </p:txBody>
      </p:sp>
    </p:spTree>
    <p:extLst>
      <p:ext uri="{BB962C8B-B14F-4D97-AF65-F5344CB8AC3E}">
        <p14:creationId xmlns:p14="http://schemas.microsoft.com/office/powerpoint/2010/main" val="990075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1007</TotalTime>
  <Words>483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Ec2, IAM and Load Balancers</vt:lpstr>
      <vt:lpstr>Agenda</vt:lpstr>
      <vt:lpstr>What is EC2?</vt:lpstr>
      <vt:lpstr>What is IAM?</vt:lpstr>
      <vt:lpstr>Why IAM?</vt:lpstr>
      <vt:lpstr>What is a Load Balancer?</vt:lpstr>
      <vt:lpstr>How Load balancer works?</vt:lpstr>
      <vt:lpstr>Types of Load Balancers</vt:lpstr>
      <vt:lpstr>What is SNS?</vt:lpstr>
      <vt:lpstr>Case Study – Ec2 (Printo)</vt:lpstr>
      <vt:lpstr>Case Study – IAM (Infosys)</vt:lpstr>
      <vt:lpstr>Case Study – Load balancing (Dream 11)</vt:lpstr>
      <vt:lpstr>Best Practices</vt:lpstr>
      <vt:lpstr>Q&amp;A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Deeksha Jayanna</cp:lastModifiedBy>
  <cp:revision>58</cp:revision>
  <dcterms:created xsi:type="dcterms:W3CDTF">2013-01-27T09:14:16Z</dcterms:created>
  <dcterms:modified xsi:type="dcterms:W3CDTF">2025-07-14T09:53:40Z</dcterms:modified>
  <cp:category/>
</cp:coreProperties>
</file>