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74" r:id="rId6"/>
    <p:sldId id="275" r:id="rId7"/>
    <p:sldId id="260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582"/>
    <a:srgbClr val="114E60"/>
    <a:srgbClr val="1B1A17"/>
    <a:srgbClr val="F0E3CA"/>
    <a:srgbClr val="325288"/>
    <a:srgbClr val="046582"/>
    <a:srgbClr val="FF8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042" dt="2021-04-28T14:03:10.578"/>
    <p1510:client id="{00F638DC-6F05-47C8-932E-1D3135633AF7}" v="3616" dt="2021-04-28T06:13:13.907"/>
    <p1510:client id="{127EC374-DA41-0F80-E869-18772B360AA4}" v="4" dt="2021-04-27T05:46:32.377"/>
    <p1510:client id="{3490D18F-EF4A-BB71-4F7E-736810A082A5}" v="8" dt="2021-04-21T18:16:10.970"/>
    <p1510:client id="{520264FD-3BA0-EFFB-0F1B-C0210501517E}" v="6" dt="2021-04-28T00:42:47.751"/>
    <p1510:client id="{6A9F765A-A9E8-004E-B881-F19F8B7A2D42}" v="217" dt="2021-04-28T07:27:30.734"/>
    <p1510:client id="{8DB11E03-A322-7A36-E65A-5E263C667ACA}" v="781" dt="2021-04-27T21:18:12.948"/>
    <p1510:client id="{9ABCFA75-8195-49F4-A0C9-A69EF5AC91EA}" v="47" dt="2021-04-26T14:30:51.643"/>
    <p1510:client id="{C11EB943-056C-051F-348A-3D19FB7C34B0}" v="22" dt="2021-04-24T23:24:35.939"/>
    <p1510:client id="{EE950D55-9D65-AB9F-05B5-CF5968971768}" v="71" dt="2021-04-28T02:31:50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lose up of basketball net">
            <a:extLst>
              <a:ext uri="{FF2B5EF4-FFF2-40B4-BE49-F238E27FC236}">
                <a16:creationId xmlns:a16="http://schemas.microsoft.com/office/drawing/2014/main" id="{1252F926-8951-4634-9E87-9EED30C4D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b="9091"/>
          <a:stretch/>
        </p:blipFill>
        <p:spPr>
          <a:xfrm>
            <a:off x="3477025" y="-37160"/>
            <a:ext cx="8714975" cy="689516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07704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cs typeface="Calibri Light"/>
              </a:rPr>
              <a:t>Concept Of Database</a:t>
            </a:r>
            <a:br>
              <a:rPr lang="en-US" sz="4400">
                <a:cs typeface="Calibri Light"/>
              </a:rPr>
            </a:br>
            <a:r>
              <a:rPr lang="en-US" sz="4400">
                <a:cs typeface="Calibri Light"/>
              </a:rPr>
              <a:t>Project</a:t>
            </a:r>
            <a:br>
              <a:rPr lang="en-US" sz="4400">
                <a:cs typeface="Calibri Light"/>
              </a:rPr>
            </a:br>
            <a:r>
              <a:rPr lang="en-US" sz="4400">
                <a:ea typeface="+mj-lt"/>
                <a:cs typeface="+mj-lt"/>
              </a:rPr>
              <a:t> Basketball League (NBA) </a:t>
            </a:r>
          </a:p>
          <a:p>
            <a:pPr algn="l"/>
            <a:endParaRPr lang="en-US" sz="4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468" y="4324654"/>
            <a:ext cx="6495212" cy="3522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endParaRPr lang="en-US" sz="1000">
              <a:latin typeface="Calibri"/>
              <a:ea typeface="Segoe UI"/>
              <a:cs typeface="Segoe UI"/>
            </a:endParaRPr>
          </a:p>
          <a:p>
            <a:pPr algn="l" rtl="0"/>
            <a:r>
              <a:rPr lang="en-US">
                <a:latin typeface="Calibri"/>
                <a:ea typeface="Segoe UI"/>
                <a:cs typeface="Segoe UI"/>
              </a:rPr>
              <a:t>Bibek Pokharel​</a:t>
            </a:r>
          </a:p>
          <a:p>
            <a:pPr algn="l" rtl="0"/>
            <a:r>
              <a:rPr lang="en-US">
                <a:latin typeface="Calibri"/>
                <a:ea typeface="Segoe UI"/>
                <a:cs typeface="Segoe UI"/>
              </a:rPr>
              <a:t>Reagan Schulte​</a:t>
            </a:r>
          </a:p>
          <a:p>
            <a:pPr algn="l" rtl="0"/>
            <a:r>
              <a:rPr lang="en-US">
                <a:latin typeface="Calibri"/>
                <a:ea typeface="Segoe UI"/>
                <a:cs typeface="Segoe UI"/>
              </a:rPr>
              <a:t>Hardik Poudel​</a:t>
            </a:r>
          </a:p>
          <a:p>
            <a:pPr algn="l" rtl="0"/>
            <a:r>
              <a:rPr lang="en-US">
                <a:latin typeface="Calibri"/>
                <a:ea typeface="Segoe UI"/>
                <a:cs typeface="Segoe UI"/>
              </a:rPr>
              <a:t>Yathartha Regmi​</a:t>
            </a:r>
          </a:p>
          <a:p>
            <a:pPr algn="l" rtl="0"/>
            <a:r>
              <a:rPr lang="en-US">
                <a:latin typeface="Calibri"/>
                <a:ea typeface="Segoe UI"/>
                <a:cs typeface="Segoe UI"/>
              </a:rPr>
              <a:t>Seth Michaels​</a:t>
            </a:r>
          </a:p>
          <a:p>
            <a:pPr algn="l" rtl="0"/>
            <a:r>
              <a:rPr lang="en-US" sz="500">
                <a:latin typeface="Calibri"/>
                <a:ea typeface="Segoe UI"/>
                <a:cs typeface="Segoe UI"/>
              </a:rPr>
              <a:t>​</a:t>
            </a:r>
            <a:endParaRPr lang="en-US" sz="500"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3E31E-7695-421F-B982-42976862DC56}"/>
              </a:ext>
            </a:extLst>
          </p:cNvPr>
          <p:cNvSpPr txBox="1"/>
          <p:nvPr/>
        </p:nvSpPr>
        <p:spPr>
          <a:xfrm>
            <a:off x="403514" y="410094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F36AD-B573-411F-90C1-1FAA0C3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Trigger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4335C665-5FE6-4C4B-AE1F-C668A819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Trigger function helped to reduce extra work to create a new table for player's account.</a:t>
            </a:r>
          </a:p>
          <a:p>
            <a:r>
              <a:rPr lang="en-US" sz="1600">
                <a:cs typeface="Calibri"/>
              </a:rPr>
              <a:t>When data for player's contract was inserted, the tax paid by the players was automatically calculated and was inserted into the table player's account.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7398DD-1E7E-45DB-99A8-EDA00848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78" y="683803"/>
            <a:ext cx="6903723" cy="1984820"/>
          </a:xfrm>
          <a:prstGeom prst="rect">
            <a:avLst/>
          </a:prstGeom>
        </p:spPr>
      </p:pic>
      <p:pic>
        <p:nvPicPr>
          <p:cNvPr id="5" name="Picture 32" descr="Table&#10;&#10;Description automatically generated">
            <a:extLst>
              <a:ext uri="{FF2B5EF4-FFF2-40B4-BE49-F238E27FC236}">
                <a16:creationId xmlns:a16="http://schemas.microsoft.com/office/drawing/2014/main" id="{F0D0DC9E-7674-476E-8FA1-3BC61337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66" y="3080890"/>
            <a:ext cx="6107151" cy="29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42289D-AAF0-43D2-9DFC-CBB28692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45" y="1644165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9204C-D688-453F-8B46-96FCD721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18" y="2831518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Views makes a new table with custom queries and can be reused to create new relations.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7C8ADB-D00F-446A-96AF-1870E9AA7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61" y="1408400"/>
            <a:ext cx="7078266" cy="332278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718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2C86D8A-4CFC-4D98-9F12-04DD70FBA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63" y="77736"/>
            <a:ext cx="3297925" cy="2212400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7F8F9B-B89F-435A-A500-172719B1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32" y="624840"/>
            <a:ext cx="3734252" cy="851206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6D88F2-43E1-4734-8BB6-97079F036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442" y="694715"/>
            <a:ext cx="3994363" cy="953070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908EF6B-C0F2-4F3E-8361-45428EE40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68" y="2377796"/>
            <a:ext cx="3347496" cy="2006047"/>
          </a:xfrm>
          <a:prstGeom prst="rect">
            <a:avLst/>
          </a:prstGeom>
        </p:spPr>
      </p:pic>
      <p:pic>
        <p:nvPicPr>
          <p:cNvPr id="8" name="Picture 5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C736D4-35D1-47D9-B6E0-D6535F3B9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58" y="4745528"/>
            <a:ext cx="3451027" cy="2033147"/>
          </a:xfrm>
          <a:prstGeom prst="rect">
            <a:avLst/>
          </a:prstGeom>
        </p:spPr>
      </p:pic>
      <p:sp>
        <p:nvSpPr>
          <p:cNvPr id="52" name="Rectangle 12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946A9-2A86-4F15-9310-EC73BFF1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Joins and </a:t>
            </a:r>
            <a:r>
              <a:rPr lang="en-US" sz="4800">
                <a:solidFill>
                  <a:srgbClr val="FFFFFF"/>
                </a:solidFill>
              </a:rPr>
              <a:t>built-in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methods</a:t>
            </a:r>
          </a:p>
        </p:txBody>
      </p:sp>
      <p:cxnSp>
        <p:nvCxnSpPr>
          <p:cNvPr id="53" name="Straight Connector 14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6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2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7EF-E04E-49B1-B196-9B5C69F0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Built in methods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99093F-775D-4D32-8C2B-F20DD7E5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499541"/>
            <a:ext cx="3044697" cy="1568018"/>
          </a:xfrm>
          <a:prstGeom prst="rect">
            <a:avLst/>
          </a:prstGeom>
        </p:spPr>
      </p:pic>
      <p:sp>
        <p:nvSpPr>
          <p:cNvPr id="22" name="Rectangle 22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E552CE-0E78-470D-B4B7-D7FDF97C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1178572"/>
            <a:ext cx="2434338" cy="1077194"/>
          </a:xfrm>
          <a:prstGeom prst="rect">
            <a:avLst/>
          </a:prstGeom>
        </p:spPr>
      </p:pic>
      <p:sp>
        <p:nvSpPr>
          <p:cNvPr id="24" name="Rectangle 24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1" descr="Table&#10;&#10;Description automatically generated">
            <a:extLst>
              <a:ext uri="{FF2B5EF4-FFF2-40B4-BE49-F238E27FC236}">
                <a16:creationId xmlns:a16="http://schemas.microsoft.com/office/drawing/2014/main" id="{596A81E0-6EBB-4830-A3DD-9F6CE5B37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99" y="4476016"/>
            <a:ext cx="3369941" cy="969958"/>
          </a:xfrm>
          <a:prstGeom prst="rect">
            <a:avLst/>
          </a:prstGeom>
        </p:spPr>
      </p:pic>
      <p:sp>
        <p:nvSpPr>
          <p:cNvPr id="26" name="Rectangle 26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2B5006B-699D-4F92-89F5-61E3FD60A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497" y="3829103"/>
            <a:ext cx="2434338" cy="1491032"/>
          </a:xfrm>
          <a:prstGeom prst="rect">
            <a:avLst/>
          </a:prstGeom>
        </p:spPr>
      </p:pic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297D7536-4604-4C76-A1A3-1B07D654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Order by</a:t>
            </a:r>
          </a:p>
          <a:p>
            <a:r>
              <a:rPr lang="en-US" sz="1800">
                <a:cs typeface="Calibri"/>
              </a:rPr>
              <a:t>Like</a:t>
            </a:r>
          </a:p>
          <a:p>
            <a:r>
              <a:rPr lang="en-US" sz="1800">
                <a:cs typeface="Calibri"/>
              </a:rPr>
              <a:t>where</a:t>
            </a:r>
          </a:p>
          <a:p>
            <a:r>
              <a:rPr lang="en-US" sz="1800">
                <a:cs typeface="Calibri"/>
              </a:rPr>
              <a:t>&gt; &lt; =</a:t>
            </a:r>
          </a:p>
          <a:p>
            <a:r>
              <a:rPr lang="en-US" sz="1800">
                <a:cs typeface="Calibri"/>
              </a:rPr>
              <a:t>Sum</a:t>
            </a:r>
          </a:p>
          <a:p>
            <a:r>
              <a:rPr lang="en-US" sz="1800">
                <a:cs typeface="Calibri"/>
              </a:rPr>
              <a:t>Max</a:t>
            </a:r>
          </a:p>
          <a:p>
            <a:r>
              <a:rPr lang="en-US" sz="1800">
                <a:cs typeface="Calibri"/>
              </a:rPr>
              <a:t>Min</a:t>
            </a: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95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E9B8-D8EC-414A-866B-F246D79349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46582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Conclusion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651C-DC5A-4B9C-AB7C-CDB9B0736CC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E758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How using a database like ours helps in sports science.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Strengths of our database. (The data and the functions)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Everything has a weakness. (Limitation of analytics)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What we left out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Future Updates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26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0022-62AF-43ED-86DA-4091DD3D40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14E6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Databases in Sports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F118-9277-44A2-BC13-46E44BE78C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325288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Database that have tools to capture, store, manage, and retrieve information and have potential to be one of the most powerful tools in sports science. 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We have tried to replicate some of that by using functions like: views, where, join, order by, sum, and many others. 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There are many parts in sports where people could implement our model, an interesting possibility would be for athletes competing in judged sports like gymnastics or springboard diving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71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D8FA-410E-452C-B06A-8E0928284C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14E60"/>
          </a:solidFill>
          <a:ln>
            <a:solidFill>
              <a:srgbClr val="6E7582"/>
            </a:solidFill>
          </a:ln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What we did and what we missed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F1536-1767-49F2-87ED-C758926CB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0E3CA"/>
          </a:solidFill>
        </p:spPr>
        <p:txBody>
          <a:bodyPr/>
          <a:lstStyle/>
          <a:p>
            <a:r>
              <a:rPr lang="en-US">
                <a:cs typeface="Calibri"/>
              </a:rPr>
              <a:t>What we were focused 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3A2B0-E2DE-4330-8C2C-C50836F2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1B1A17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Integrity 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Databases can help ensure that the data contained within them is accurate. We made our table with this in mind. 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Access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Access is about making data available to users. This was our main priority. 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0B22C-3A28-4FE4-AE1D-DBEA2E154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rgbClr val="F0E3CA"/>
          </a:solidFill>
          <a:ln>
            <a:solidFill>
              <a:srgbClr val="6E7582"/>
            </a:solidFill>
          </a:ln>
        </p:spPr>
        <p:txBody>
          <a:bodyPr/>
          <a:lstStyle/>
          <a:p>
            <a:r>
              <a:rPr lang="en-US">
                <a:cs typeface="Calibri"/>
              </a:rPr>
              <a:t>What wasn't our priority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6F6C3-E76F-43D7-88DD-1D82BF7A8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1B1A17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Redundancy Clearing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As every attribute was unique it wasn't necessary to check for redundant elements. 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Indexing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We used primary keys to do lookups, as everything in our database had unique attributes, implementing indexing wasn’t a priority.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16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BA5D-065A-4D5D-A2EB-EE31798DCD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14E6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EC12-AB84-4F01-9C3D-2B06CF85328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E758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Iterative Refinement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Our community breeds innovation, experimentation, and shared learning, which leads to applying and adopting the best practices across multiple teams. This enables us to keep our system up-to-date with modern needs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Protecting sensitive data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By ensuring safe and compliant for developing and testing we can minimize the risk and increase trust in our database support system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3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CE21-2F00-4EAF-8901-38FA408E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7697"/>
          </a:xfrm>
          <a:solidFill>
            <a:srgbClr val="6E7582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Questions?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70F3D-68EF-40D6-9ACB-CBB6E80C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D0B9-0A54-49F3-BAB3-93466BF8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NBA: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solidFill>
                  <a:srgbClr val="000000"/>
                </a:solidFill>
                <a:cs typeface="Calibri"/>
              </a:rPr>
              <a:t>82 games per season, 30 teams , 17 players in each roster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Can store large amount of data and It is convenient to sort them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 Easy and quick accessible to all the data about Players and Teams      </a:t>
            </a: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0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06C4D3-FCF9-4C85-8981-C592C6AA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Problem Definition: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F4E0-9D32-4F63-B0DB-F4E6BE86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Find the trustworthy website which has all the required details of Players and Teams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Decide what are the information that need to go into database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Decide about primary key and foreign key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Decide main table need to be created</a:t>
            </a:r>
          </a:p>
        </p:txBody>
      </p:sp>
    </p:spTree>
    <p:extLst>
      <p:ext uri="{BB962C8B-B14F-4D97-AF65-F5344CB8AC3E}">
        <p14:creationId xmlns:p14="http://schemas.microsoft.com/office/powerpoint/2010/main" val="275179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F50A7-0651-4C5B-A63F-FD630307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Basketball League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EA13-79FF-43FA-86F7-CF32C008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cs typeface="Calibri"/>
              </a:rPr>
              <a:t>Entities: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Teams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Players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Contracts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Player stats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Team stats</a:t>
            </a:r>
          </a:p>
        </p:txBody>
      </p:sp>
    </p:spTree>
    <p:extLst>
      <p:ext uri="{BB962C8B-B14F-4D97-AF65-F5344CB8AC3E}">
        <p14:creationId xmlns:p14="http://schemas.microsoft.com/office/powerpoint/2010/main" val="1753964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25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3C4F4-BB06-45E5-ACB5-C0738818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Relationships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A0AE5C-704E-4167-B74E-82AE4AAD0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44" y="3414495"/>
            <a:ext cx="6579910" cy="21384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A2ED7-0259-465E-B192-4C398A41F99F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Primary Keys: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Teams: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teamID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Players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PlayerID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TeamID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Team_record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TeamID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Season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7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45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C70C6-58C1-4128-8931-4F95BFF2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Relationships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BE8AE6-F9EF-4CCA-8DA5-3E0D01D32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44" y="3225323"/>
            <a:ext cx="6579910" cy="25168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3814-DD58-4F92-8293-A2E57A895C16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Primary Keys: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Players: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PlayerID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TeamID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Player_stats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PlayerID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Season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Player_contract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PlayerID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Amount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years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FC3E4-F8B4-433F-B0A4-C41C75B5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Attributes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BAB83E0-F609-47BB-BB52-FAD7F055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69" y="2427541"/>
            <a:ext cx="768776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12188952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91338F-EB1F-4983-A198-6C707A19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0" y="470769"/>
            <a:ext cx="3228294" cy="1339742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5DCC61-5DF8-46A9-90FC-1C972173B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208" y="539017"/>
            <a:ext cx="3251032" cy="1162243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A38296-85E4-4033-877D-1DCB66E0D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636" y="495263"/>
            <a:ext cx="3520438" cy="1249755"/>
          </a:xfrm>
          <a:prstGeom prst="rect">
            <a:avLst/>
          </a:prstGeom>
        </p:spPr>
      </p:pic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31D015-5DA9-4A05-8C68-F66FC13F3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11" y="2787854"/>
            <a:ext cx="3228290" cy="1291316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C8C36BE-2588-434D-87F0-D21AAFC1D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89" y="5125100"/>
            <a:ext cx="3225770" cy="1193535"/>
          </a:xfrm>
          <a:prstGeom prst="rect">
            <a:avLst/>
          </a:prstGeom>
        </p:spPr>
      </p:pic>
      <p:sp>
        <p:nvSpPr>
          <p:cNvPr id="11" name="Rectangle 16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3B54E-7B26-4378-8A9C-4E2A9ABD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73" y="2892583"/>
            <a:ext cx="6868620" cy="10168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Results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C76648-8572-4481-8DD3-1E4B5E20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180" y="4101152"/>
            <a:ext cx="6868620" cy="207581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Create tables for</a:t>
            </a:r>
            <a:endParaRPr lang="en-US"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 Teams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 Players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 Player contract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Team record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 Player stats</a:t>
            </a: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66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87C3-B77D-4243-95D8-AB1E4A9F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488"/>
            <a:ext cx="5109950" cy="956674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Insert</a:t>
            </a:r>
            <a:endParaRPr lang="en-US" sz="360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CDF3B69-6088-4ADE-8991-0E89E4CC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07" y="975815"/>
            <a:ext cx="2843380" cy="221642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7E866CB-9E93-4D66-A3B1-082A36BC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73" y="451042"/>
            <a:ext cx="3170161" cy="2741196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21944DF-9FEA-49B2-9F79-348A933AA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386" y="975815"/>
            <a:ext cx="2458372" cy="178232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A7C93D-7E2F-448A-86EF-BBC1EB99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7755"/>
            <a:ext cx="5109950" cy="17892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Insert data to the tables.</a:t>
            </a:r>
            <a:endParaRPr lang="en-US" sz="2000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90F23A87-714E-41B3-A854-0F50F1AA9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697" y="3514299"/>
            <a:ext cx="1835857" cy="233133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16B25E-AE0A-44DC-BE03-35549158A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934" y="2919002"/>
            <a:ext cx="2426052" cy="2833529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931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Concept Of Database Project  Basketball League (NBA)  </vt:lpstr>
      <vt:lpstr>Motivation:</vt:lpstr>
      <vt:lpstr>Problem Definition:</vt:lpstr>
      <vt:lpstr>Basketball League</vt:lpstr>
      <vt:lpstr>Relationships</vt:lpstr>
      <vt:lpstr> Relationships</vt:lpstr>
      <vt:lpstr>Attributes</vt:lpstr>
      <vt:lpstr>Results</vt:lpstr>
      <vt:lpstr>Insert</vt:lpstr>
      <vt:lpstr>Trigger</vt:lpstr>
      <vt:lpstr>Views</vt:lpstr>
      <vt:lpstr>Joins and built-in methods</vt:lpstr>
      <vt:lpstr>Built in methods</vt:lpstr>
      <vt:lpstr>Conclusion</vt:lpstr>
      <vt:lpstr>Databases in Sports Science</vt:lpstr>
      <vt:lpstr>What we did and what we missed</vt:lpstr>
      <vt:lpstr>Future Updates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2021-04-19T04:51:21Z</dcterms:created>
  <dcterms:modified xsi:type="dcterms:W3CDTF">2021-05-07T23:21:31Z</dcterms:modified>
</cp:coreProperties>
</file>