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59" r:id="rId4"/>
    <p:sldId id="307" r:id="rId5"/>
    <p:sldId id="260" r:id="rId6"/>
    <p:sldId id="323" r:id="rId7"/>
    <p:sldId id="306" r:id="rId8"/>
    <p:sldId id="308" r:id="rId9"/>
    <p:sldId id="309" r:id="rId10"/>
    <p:sldId id="310" r:id="rId11"/>
    <p:sldId id="311" r:id="rId12"/>
    <p:sldId id="312" r:id="rId13"/>
    <p:sldId id="315" r:id="rId14"/>
    <p:sldId id="314" r:id="rId15"/>
    <p:sldId id="313" r:id="rId16"/>
    <p:sldId id="319" r:id="rId17"/>
    <p:sldId id="318" r:id="rId18"/>
    <p:sldId id="321" r:id="rId19"/>
    <p:sldId id="320" r:id="rId20"/>
    <p:sldId id="324" r:id="rId21"/>
    <p:sldId id="322" r:id="rId22"/>
  </p:sldIdLst>
  <p:sldSz cx="9144000" cy="5143500" type="screen16x9"/>
  <p:notesSz cx="6858000" cy="9144000"/>
  <p:embeddedFontLst>
    <p:embeddedFont>
      <p:font typeface="Advent Pro SemiBold" panose="020B0604020202020204" charset="0"/>
      <p:regular r:id="rId24"/>
      <p:bold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Maven Pro" panose="020B0604020202020204" charset="0"/>
      <p:regular r:id="rId34"/>
      <p:bold r:id="rId35"/>
    </p:embeddedFont>
    <p:embeddedFont>
      <p:font typeface="Share Tech"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87DA6-9B30-4B6B-8197-BDD293C67D15}">
  <a:tblStyle styleId="{D2587DA6-9B30-4B6B-8197-BDD293C67D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73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04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8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3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65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561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74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9" r:id="rId7"/>
    <p:sldLayoutId id="2147483663"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561650" y="2804488"/>
            <a:ext cx="60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Hardefa Rogonondo</a:t>
            </a:r>
          </a:p>
          <a:p>
            <a:pPr marL="0" lvl="0" indent="0" algn="ctr" rtl="0">
              <a:spcBef>
                <a:spcPts val="0"/>
              </a:spcBef>
              <a:spcAft>
                <a:spcPts val="0"/>
              </a:spcAft>
              <a:buNone/>
            </a:pPr>
            <a:r>
              <a:rPr lang="en" dirty="0"/>
              <a:t>- Machine Learning Process -</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IBRD </a:t>
            </a:r>
            <a:r>
              <a:rPr lang="en" sz="4800" dirty="0">
                <a:solidFill>
                  <a:schemeClr val="accent2"/>
                </a:solidFill>
              </a:rPr>
              <a:t>CREDIT SCORECARD</a:t>
            </a:r>
            <a:r>
              <a:rPr lang="en" sz="4800" dirty="0"/>
              <a:t> PREDICTIVE ENGINE</a:t>
            </a:r>
            <a:endParaRPr sz="48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Let's take a closer look at the loan distribution within different regions. Some regions might have more loans than others, and this could be significant in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graph of different colored bars&#10;&#10;Description automatically generated">
            <a:extLst>
              <a:ext uri="{FF2B5EF4-FFF2-40B4-BE49-F238E27FC236}">
                <a16:creationId xmlns:a16="http://schemas.microsoft.com/office/drawing/2014/main" id="{EE0CBF98-0E15-8806-033C-FBE53367EE22}"/>
              </a:ext>
            </a:extLst>
          </p:cNvPr>
          <p:cNvPicPr>
            <a:picLocks noChangeAspect="1"/>
          </p:cNvPicPr>
          <p:nvPr/>
        </p:nvPicPr>
        <p:blipFill>
          <a:blip r:embed="rId2"/>
          <a:stretch>
            <a:fillRect/>
          </a:stretch>
        </p:blipFill>
        <p:spPr>
          <a:xfrm>
            <a:off x="4572000" y="915986"/>
            <a:ext cx="3657600" cy="3599358"/>
          </a:xfrm>
          <a:prstGeom prst="rect">
            <a:avLst/>
          </a:prstGeom>
        </p:spPr>
      </p:pic>
    </p:spTree>
    <p:extLst>
      <p:ext uri="{BB962C8B-B14F-4D97-AF65-F5344CB8AC3E}">
        <p14:creationId xmlns:p14="http://schemas.microsoft.com/office/powerpoint/2010/main" val="404132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Now, let's take a look at the distribution of loan statuses. Each status provides us with different insights into the repayment of the loan, giving us clues about 'good' and 'bad' loans.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6" name="Picture 5" descr="A graph of a number of different colored bars&#10;&#10;Description automatically generated">
            <a:extLst>
              <a:ext uri="{FF2B5EF4-FFF2-40B4-BE49-F238E27FC236}">
                <a16:creationId xmlns:a16="http://schemas.microsoft.com/office/drawing/2014/main" id="{92EA8AF3-582F-11E1-CAAE-3D5E4A12664C}"/>
              </a:ext>
            </a:extLst>
          </p:cNvPr>
          <p:cNvPicPr>
            <a:picLocks noChangeAspect="1"/>
          </p:cNvPicPr>
          <p:nvPr/>
        </p:nvPicPr>
        <p:blipFill>
          <a:blip r:embed="rId2"/>
          <a:stretch>
            <a:fillRect/>
          </a:stretch>
        </p:blipFill>
        <p:spPr>
          <a:xfrm>
            <a:off x="4572000" y="965259"/>
            <a:ext cx="3657600" cy="3506250"/>
          </a:xfrm>
          <a:prstGeom prst="rect">
            <a:avLst/>
          </a:prstGeom>
        </p:spPr>
      </p:pic>
    </p:spTree>
    <p:extLst>
      <p:ext uri="{BB962C8B-B14F-4D97-AF65-F5344CB8AC3E}">
        <p14:creationId xmlns:p14="http://schemas.microsoft.com/office/powerpoint/2010/main" val="42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From the loan statuses, we create labels for our loans. Loans that are 'Fully Cancelled' or 'Terminated' are labeled as 'bad', and 'Fully Repaid' loans are labeled as 'good'. This labeling will guide our model in its predictions.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pie chart with a bar and a bar chart&#10;&#10;Description automatically generated">
            <a:extLst>
              <a:ext uri="{FF2B5EF4-FFF2-40B4-BE49-F238E27FC236}">
                <a16:creationId xmlns:a16="http://schemas.microsoft.com/office/drawing/2014/main" id="{495D3145-49DB-7685-72A5-33A650EF3C3E}"/>
              </a:ext>
            </a:extLst>
          </p:cNvPr>
          <p:cNvPicPr>
            <a:picLocks noChangeAspect="1"/>
          </p:cNvPicPr>
          <p:nvPr/>
        </p:nvPicPr>
        <p:blipFill>
          <a:blip r:embed="rId2"/>
          <a:stretch>
            <a:fillRect/>
          </a:stretch>
        </p:blipFill>
        <p:spPr>
          <a:xfrm>
            <a:off x="4572000" y="1494933"/>
            <a:ext cx="4515532" cy="2090099"/>
          </a:xfrm>
          <a:prstGeom prst="rect">
            <a:avLst/>
          </a:prstGeom>
        </p:spPr>
      </p:pic>
    </p:spTree>
    <p:extLst>
      <p:ext uri="{BB962C8B-B14F-4D97-AF65-F5344CB8AC3E}">
        <p14:creationId xmlns:p14="http://schemas.microsoft.com/office/powerpoint/2010/main" val="222474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 ENGINEERING</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WEIGHT OF EVIDENCE</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WoE</a:t>
            </a:r>
            <a:r>
              <a:rPr lang="en-US" dirty="0"/>
              <a:t> helps us understand the predictive power of each category within a feature. It's like a compass guiding us to valuable categories.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INFORMATION VALUE</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IV quantifies the amount of information each feature brings to the model.</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eight of Evidence and Information Value Formulas">
            <a:extLst>
              <a:ext uri="{FF2B5EF4-FFF2-40B4-BE49-F238E27FC236}">
                <a16:creationId xmlns:a16="http://schemas.microsoft.com/office/drawing/2014/main" id="{CD712D5F-846A-2C7E-0037-8B45D0BE2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598" y="3203023"/>
            <a:ext cx="3450712" cy="111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9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758862" y="3061179"/>
            <a:ext cx="7626273" cy="1371816"/>
          </a:xfrm>
        </p:spPr>
        <p:txBody>
          <a:bodyPr/>
          <a:lstStyle/>
          <a:p>
            <a:pPr marL="114300" indent="0">
              <a:buNone/>
            </a:pPr>
            <a:r>
              <a:rPr lang="en-US" dirty="0"/>
              <a:t>Let's take a look at an example graph demonstrating the </a:t>
            </a:r>
            <a:r>
              <a:rPr lang="en-US" dirty="0" err="1"/>
              <a:t>WoE</a:t>
            </a:r>
            <a:r>
              <a:rPr lang="en-US" dirty="0"/>
              <a:t> and IV of our features. Understanding these values helps us fine-tune our model and predict more accurately by binning the features into categories.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FEATURES ENGINEERING</a:t>
            </a:r>
            <a:endParaRPr lang="en-ID" dirty="0"/>
          </a:p>
        </p:txBody>
      </p:sp>
      <p:pic>
        <p:nvPicPr>
          <p:cNvPr id="2050" name="Picture 2">
            <a:extLst>
              <a:ext uri="{FF2B5EF4-FFF2-40B4-BE49-F238E27FC236}">
                <a16:creationId xmlns:a16="http://schemas.microsoft.com/office/drawing/2014/main" id="{EF35CED5-3FA1-AE66-B559-1124C4323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05" y="989475"/>
            <a:ext cx="5081588" cy="177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12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 &amp; PIPELINE</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will we solve the business problem?</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045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230400" y="2676118"/>
            <a:ext cx="8683200" cy="1686643"/>
          </a:xfrm>
        </p:spPr>
        <p:txBody>
          <a:bodyPr/>
          <a:lstStyle/>
          <a:p>
            <a:pPr marL="114300" indent="0" algn="ctr">
              <a:buNone/>
            </a:pPr>
            <a:r>
              <a:rPr lang="en-US" dirty="0"/>
              <a:t>Our development pipeline streamlines the journey from data preparation through to model evaluation. Starting with data cleanup, we proceed to exploratory data analysis and preprocessing, followed by feature engineering where new features are created, binned, and encoded. The final leg of our journey is modeling and evaluation, where we train, fine-tune, and assess our Logistic Regression model. This methodical process ensures we extract maximum insights and predictive power from our data.</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DEVELOPMENT PIPELINE</a:t>
            </a:r>
            <a:endParaRPr lang="en-ID" dirty="0"/>
          </a:p>
        </p:txBody>
      </p:sp>
      <p:pic>
        <p:nvPicPr>
          <p:cNvPr id="5" name="Picture 4" descr="A close-up of a chart&#10;&#10;Description automatically generated">
            <a:extLst>
              <a:ext uri="{FF2B5EF4-FFF2-40B4-BE49-F238E27FC236}">
                <a16:creationId xmlns:a16="http://schemas.microsoft.com/office/drawing/2014/main" id="{D6A434BD-73B1-4A77-F9D1-7609E84F6BB7}"/>
              </a:ext>
            </a:extLst>
          </p:cNvPr>
          <p:cNvPicPr>
            <a:picLocks noChangeAspect="1"/>
          </p:cNvPicPr>
          <p:nvPr/>
        </p:nvPicPr>
        <p:blipFill>
          <a:blip r:embed="rId2"/>
          <a:stretch>
            <a:fillRect/>
          </a:stretch>
        </p:blipFill>
        <p:spPr>
          <a:xfrm>
            <a:off x="1958400" y="989475"/>
            <a:ext cx="5227200" cy="1686643"/>
          </a:xfrm>
          <a:prstGeom prst="rect">
            <a:avLst/>
          </a:prstGeom>
        </p:spPr>
      </p:pic>
    </p:spTree>
    <p:extLst>
      <p:ext uri="{BB962C8B-B14F-4D97-AF65-F5344CB8AC3E}">
        <p14:creationId xmlns:p14="http://schemas.microsoft.com/office/powerpoint/2010/main" val="200865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45398" y="1742775"/>
            <a:ext cx="478540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GLIMPSE OF RESULTS</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our solution works?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1069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1201119"/>
            <a:ext cx="4603808" cy="2568156"/>
          </a:xfrm>
        </p:spPr>
        <p:txBody>
          <a:bodyPr/>
          <a:lstStyle/>
          <a:p>
            <a:pPr marL="114300" indent="0">
              <a:buNone/>
            </a:pPr>
            <a:r>
              <a:rPr lang="en-US" dirty="0" err="1"/>
              <a:t>Streamlit</a:t>
            </a:r>
            <a:r>
              <a:rPr lang="en-US" dirty="0"/>
              <a:t> is our chosen tool for creating an interactive and user-friendly frontend. It allows us to build an intuitive interface where users can input loan details and receive a risk score in return. The screenshot showcased here displays our application's seamless design and functionality, demonstrating how easy it is for users to get loan risk predictions instantly.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STREAMLIT FRONTEND</a:t>
            </a:r>
            <a:endParaRPr lang="en-ID" dirty="0"/>
          </a:p>
        </p:txBody>
      </p:sp>
      <p:pic>
        <p:nvPicPr>
          <p:cNvPr id="5" name="Picture 4" descr="A screenshot of a credit scorecard&#10;&#10;Description automatically generated">
            <a:extLst>
              <a:ext uri="{FF2B5EF4-FFF2-40B4-BE49-F238E27FC236}">
                <a16:creationId xmlns:a16="http://schemas.microsoft.com/office/drawing/2014/main" id="{07432E10-E65C-5A30-C4C9-5DFC71BB03A3}"/>
              </a:ext>
            </a:extLst>
          </p:cNvPr>
          <p:cNvPicPr>
            <a:picLocks noChangeAspect="1"/>
          </p:cNvPicPr>
          <p:nvPr/>
        </p:nvPicPr>
        <p:blipFill>
          <a:blip r:embed="rId2"/>
          <a:stretch>
            <a:fillRect/>
          </a:stretch>
        </p:blipFill>
        <p:spPr>
          <a:xfrm>
            <a:off x="5222633" y="1201119"/>
            <a:ext cx="2834167" cy="2489532"/>
          </a:xfrm>
          <a:prstGeom prst="rect">
            <a:avLst/>
          </a:prstGeom>
        </p:spPr>
      </p:pic>
    </p:spTree>
    <p:extLst>
      <p:ext uri="{BB962C8B-B14F-4D97-AF65-F5344CB8AC3E}">
        <p14:creationId xmlns:p14="http://schemas.microsoft.com/office/powerpoint/2010/main" val="365218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4" y="1201119"/>
            <a:ext cx="4609220" cy="2568156"/>
          </a:xfrm>
        </p:spPr>
        <p:txBody>
          <a:bodyPr/>
          <a:lstStyle/>
          <a:p>
            <a:pPr marL="114300" indent="0">
              <a:buNone/>
            </a:pPr>
            <a:r>
              <a:rPr lang="en-US" dirty="0" err="1"/>
              <a:t>FastAPI</a:t>
            </a:r>
            <a:r>
              <a:rPr lang="en-US" dirty="0"/>
              <a:t> is our robust framework of choice for building the application's backend. It's responsible for taking user inputs from the frontend, processing them through our credit risk model, and returning a risk score. The screenshot here, taken from Postman, demonstrates how our backend API can accept these inputs and deliver outputs efficiently and accurately. This ensures our application remains responsive and reliable for users seeking loan risk predictions.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6246924" cy="577800"/>
          </a:xfrm>
        </p:spPr>
        <p:txBody>
          <a:bodyPr/>
          <a:lstStyle/>
          <a:p>
            <a:r>
              <a:rPr lang="en-US" dirty="0"/>
              <a:t>FASTAPI BACKEND</a:t>
            </a:r>
            <a:endParaRPr lang="en-ID" dirty="0"/>
          </a:p>
        </p:txBody>
      </p:sp>
      <p:pic>
        <p:nvPicPr>
          <p:cNvPr id="5" name="Picture 4" descr="A screenshot of a computer program&#10;&#10;Description automatically generated">
            <a:extLst>
              <a:ext uri="{FF2B5EF4-FFF2-40B4-BE49-F238E27FC236}">
                <a16:creationId xmlns:a16="http://schemas.microsoft.com/office/drawing/2014/main" id="{A5FD53E5-89AB-BE26-8EC3-2D39A487AE46}"/>
              </a:ext>
            </a:extLst>
          </p:cNvPr>
          <p:cNvPicPr>
            <a:picLocks noChangeAspect="1"/>
          </p:cNvPicPr>
          <p:nvPr/>
        </p:nvPicPr>
        <p:blipFill>
          <a:blip r:embed="rId2"/>
          <a:stretch>
            <a:fillRect/>
          </a:stretch>
        </p:blipFill>
        <p:spPr>
          <a:xfrm>
            <a:off x="5228044" y="1296000"/>
            <a:ext cx="3159956" cy="2851088"/>
          </a:xfrm>
          <a:prstGeom prst="rect">
            <a:avLst/>
          </a:prstGeom>
        </p:spPr>
      </p:pic>
    </p:spTree>
    <p:extLst>
      <p:ext uri="{BB962C8B-B14F-4D97-AF65-F5344CB8AC3E}">
        <p14:creationId xmlns:p14="http://schemas.microsoft.com/office/powerpoint/2010/main" val="16721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GLIMPSE OF RESULTS</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our solution works?</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&amp; PIPELINE</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FORMULATION</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What’s the problem formulation for the business?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see how we will tackle this problem</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br>
              <a:rPr lang="en" dirty="0"/>
            </a:br>
            <a:r>
              <a:rPr lang="en" dirty="0">
                <a:solidFill>
                  <a:schemeClr val="accent3"/>
                </a:solidFill>
              </a:rPr>
              <a:t>TIME</a:t>
            </a:r>
            <a:endParaRPr dirty="0">
              <a:solidFill>
                <a:schemeClr val="accent3"/>
              </a:solidFill>
            </a:endParaRPr>
          </a:p>
        </p:txBody>
      </p:sp>
    </p:spTree>
    <p:extLst>
      <p:ext uri="{BB962C8B-B14F-4D97-AF65-F5344CB8AC3E}">
        <p14:creationId xmlns:p14="http://schemas.microsoft.com/office/powerpoint/2010/main" val="149384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solidFill>
                  <a:schemeClr val="accent3"/>
                </a:solidFill>
              </a:rPr>
              <a:t>YOU</a:t>
            </a:r>
            <a:endParaRPr dirty="0">
              <a:solidFill>
                <a:schemeClr val="accent3"/>
              </a:solidFill>
            </a:endParaRPr>
          </a:p>
        </p:txBody>
      </p:sp>
    </p:spTree>
    <p:extLst>
      <p:ext uri="{BB962C8B-B14F-4D97-AF65-F5344CB8AC3E}">
        <p14:creationId xmlns:p14="http://schemas.microsoft.com/office/powerpoint/2010/main" val="166333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4220158" cy="2090100"/>
          </a:xfrm>
          <a:prstGeom prst="rect">
            <a:avLst/>
          </a:prstGeom>
        </p:spPr>
        <p:txBody>
          <a:bodyPr spcFirstLastPara="1" wrap="square" lIns="91425" tIns="91425" rIns="91425" bIns="91425" anchor="t" anchorCtr="0">
            <a:noAutofit/>
          </a:bodyPr>
          <a:lstStyle/>
          <a:p>
            <a:pPr marL="0" lvl="0" indent="0" algn="l" defTabSz="685800" rtl="0">
              <a:spcBef>
                <a:spcPts val="0"/>
              </a:spcBef>
              <a:spcAft>
                <a:spcPts val="0"/>
              </a:spcAft>
              <a:buNone/>
            </a:pPr>
            <a:r>
              <a:rPr lang="en" dirty="0"/>
              <a:t>Name		: Hardefa Rogonondo</a:t>
            </a:r>
          </a:p>
          <a:p>
            <a:pPr marL="0" lvl="0" indent="0" algn="l" defTabSz="685800" rtl="0">
              <a:spcBef>
                <a:spcPts val="0"/>
              </a:spcBef>
              <a:spcAft>
                <a:spcPts val="0"/>
              </a:spcAft>
              <a:buNone/>
            </a:pPr>
            <a:r>
              <a:rPr lang="en" dirty="0"/>
              <a:t>Occupation	: Data Scientist</a:t>
            </a:r>
          </a:p>
          <a:p>
            <a:pPr marL="0" lvl="0" indent="0" algn="l" defTabSz="685800" rtl="0">
              <a:spcBef>
                <a:spcPts val="0"/>
              </a:spcBef>
              <a:spcAft>
                <a:spcPts val="0"/>
              </a:spcAft>
              <a:buNone/>
            </a:pPr>
            <a:r>
              <a:rPr lang="en" dirty="0"/>
              <a:t>GitHub	: hardefarogonondo</a:t>
            </a:r>
          </a:p>
          <a:p>
            <a:pPr marL="0" lvl="0" indent="0" algn="l" defTabSz="685800" rtl="0">
              <a:spcBef>
                <a:spcPts val="0"/>
              </a:spcBef>
              <a:spcAft>
                <a:spcPts val="0"/>
              </a:spcAft>
              <a:buNone/>
            </a:pPr>
            <a:r>
              <a:rPr lang="en" dirty="0"/>
              <a:t>LinkedIn	: Hardefa Rogonondo</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HELLO</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FORMULATION</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the problem for the business?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1629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 PROBLEMS</a:t>
            </a:r>
            <a:endParaRPr dirty="0"/>
          </a:p>
        </p:txBody>
      </p:sp>
      <p:sp>
        <p:nvSpPr>
          <p:cNvPr id="572" name="Google Shape;572;p29"/>
          <p:cNvSpPr txBox="1">
            <a:spLocks noGrp="1"/>
          </p:cNvSpPr>
          <p:nvPr>
            <p:ph type="ctrTitle"/>
          </p:nvPr>
        </p:nvSpPr>
        <p:spPr>
          <a:xfrm>
            <a:off x="931233" y="1196026"/>
            <a:ext cx="30052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BAD LOANS</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Identifying and predicting 'bad' loans in a banking institution's portfolio to mitigate financial risk. This problem is tackled by building a machine learning model using Logistic Regression.</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USER-FRIENDLY API</a:t>
            </a:r>
            <a:endParaRPr dirty="0"/>
          </a:p>
        </p:txBody>
      </p:sp>
      <p:sp>
        <p:nvSpPr>
          <p:cNvPr id="575" name="Google Shape;575;p29"/>
          <p:cNvSpPr txBox="1">
            <a:spLocks noGrp="1"/>
          </p:cNvSpPr>
          <p:nvPr>
            <p:ph type="subTitle" idx="3"/>
          </p:nvPr>
        </p:nvSpPr>
        <p:spPr>
          <a:xfrm>
            <a:off x="5292000" y="1684093"/>
            <a:ext cx="2895666"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Developing an Application Programming Interface (API) where a user can input borrower information and immediately get a risk score. The backend of the API utilizes the credit risk prediction model and the frontend is built to be intuitive and easy to use.</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5" cy="2202000"/>
          </a:xfrm>
          <a:prstGeom prst="bentConnector3">
            <a:avLst>
              <a:gd name="adj1" fmla="val -8987"/>
            </a:avLst>
          </a:prstGeom>
          <a:noFill/>
          <a:ln w="9525" cap="flat" cmpd="sng">
            <a:solidFill>
              <a:schemeClr val="accent2"/>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SCORECARD</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 SCORECARD?</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Scorecards are decision-making tools used in various industries, including finance. They help to evaluate and compare different aspects based on certain predefined metrics.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WHY USE A SCORECARD?</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Scorecards provide a standardized way to assess risk. They convert complex data into a simple score, aiding in making informed decisions.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05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DATASET</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SOURCE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SHAPE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of it are administrative date of the loans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DATE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Last Updated:</a:t>
            </a:r>
          </a:p>
          <a:p>
            <a:pPr marL="0" lvl="0" indent="0" algn="ctr" rtl="0">
              <a:spcBef>
                <a:spcPts val="0"/>
              </a:spcBef>
              <a:spcAft>
                <a:spcPts val="0"/>
              </a:spcAft>
              <a:buNone/>
            </a:pPr>
            <a:r>
              <a:rPr lang="en-ID" dirty="0"/>
              <a:t>June 21, 2023</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World Bank Open Data</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9012 Rows</a:t>
            </a:r>
          </a:p>
          <a:p>
            <a:pPr marL="0" lvl="0" indent="0" algn="ctr" rtl="0">
              <a:spcBef>
                <a:spcPts val="0"/>
              </a:spcBef>
              <a:spcAft>
                <a:spcPts val="0"/>
              </a:spcAft>
              <a:buNone/>
            </a:pPr>
            <a:r>
              <a:rPr lang="en" dirty="0"/>
              <a:t>33 Columns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COLUMN TYPES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516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We clean the data by dealing with missing values appropriately. In our case, any column with more than 50% missing values is dropped, as they aren't adding much information for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DATA PREPARATION</a:t>
            </a:r>
            <a:endParaRPr lang="en-ID" dirty="0"/>
          </a:p>
        </p:txBody>
      </p:sp>
      <p:pic>
        <p:nvPicPr>
          <p:cNvPr id="5" name="Picture 4" descr="A graph of different values&#10;&#10;Description automatically generated">
            <a:extLst>
              <a:ext uri="{FF2B5EF4-FFF2-40B4-BE49-F238E27FC236}">
                <a16:creationId xmlns:a16="http://schemas.microsoft.com/office/drawing/2014/main" id="{8059FCF0-F0C9-3EA3-2008-C377DB835C41}"/>
              </a:ext>
            </a:extLst>
          </p:cNvPr>
          <p:cNvPicPr>
            <a:picLocks noChangeAspect="1"/>
          </p:cNvPicPr>
          <p:nvPr/>
        </p:nvPicPr>
        <p:blipFill>
          <a:blip r:embed="rId2"/>
          <a:stretch>
            <a:fillRect/>
          </a:stretch>
        </p:blipFill>
        <p:spPr>
          <a:xfrm>
            <a:off x="4572000" y="1372371"/>
            <a:ext cx="4276975" cy="2396904"/>
          </a:xfrm>
          <a:prstGeom prst="rect">
            <a:avLst/>
          </a:prstGeom>
        </p:spPr>
      </p:pic>
    </p:spTree>
    <p:extLst>
      <p:ext uri="{BB962C8B-B14F-4D97-AF65-F5344CB8AC3E}">
        <p14:creationId xmlns:p14="http://schemas.microsoft.com/office/powerpoint/2010/main" val="342981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Explore the global distribution of loans using this world map. Each country is colored according to the number of loans it has received. This broad view helps us understand the geographical spread of our data.</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10" name="Picture 9" descr="A map of the world&#10;&#10;Description automatically generated">
            <a:extLst>
              <a:ext uri="{FF2B5EF4-FFF2-40B4-BE49-F238E27FC236}">
                <a16:creationId xmlns:a16="http://schemas.microsoft.com/office/drawing/2014/main" id="{6C0B841B-75F8-CEB7-6781-69C2263E6509}"/>
              </a:ext>
            </a:extLst>
          </p:cNvPr>
          <p:cNvPicPr>
            <a:picLocks noChangeAspect="1"/>
          </p:cNvPicPr>
          <p:nvPr/>
        </p:nvPicPr>
        <p:blipFill>
          <a:blip r:embed="rId2"/>
          <a:stretch>
            <a:fillRect/>
          </a:stretch>
        </p:blipFill>
        <p:spPr>
          <a:xfrm>
            <a:off x="4572000" y="1075205"/>
            <a:ext cx="4122549" cy="3298039"/>
          </a:xfrm>
          <a:prstGeom prst="rect">
            <a:avLst/>
          </a:prstGeom>
        </p:spPr>
      </p:pic>
    </p:spTree>
    <p:extLst>
      <p:ext uri="{BB962C8B-B14F-4D97-AF65-F5344CB8AC3E}">
        <p14:creationId xmlns:p14="http://schemas.microsoft.com/office/powerpoint/2010/main" val="136131266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792</Words>
  <Application>Microsoft Office PowerPoint</Application>
  <PresentationFormat>On-screen Show (16:9)</PresentationFormat>
  <Paragraphs>73</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Maven Pro</vt:lpstr>
      <vt:lpstr>Share Tech</vt:lpstr>
      <vt:lpstr>Fira Sans Condensed Medium</vt:lpstr>
      <vt:lpstr>Fira Sans Extra Condensed Medium</vt:lpstr>
      <vt:lpstr>Arial</vt:lpstr>
      <vt:lpstr>Advent Pro SemiBold</vt:lpstr>
      <vt:lpstr>Data Science Consulting by Slidesgo</vt:lpstr>
      <vt:lpstr>IBRD CREDIT SCORECARD PREDICTIVE ENGINE</vt:lpstr>
      <vt:lpstr>GLIMPSE OF RESULTS</vt:lpstr>
      <vt:lpstr>HELLO</vt:lpstr>
      <vt:lpstr>PROBLEM FORMULATION</vt:lpstr>
      <vt:lpstr>MAIN PROBLEMS</vt:lpstr>
      <vt:lpstr>UNDERSTANDING SCORECARD</vt:lpstr>
      <vt:lpstr>OUR DATASET</vt:lpstr>
      <vt:lpstr>DATA PREPARATION</vt:lpstr>
      <vt:lpstr>EXPLORATORY DATA ANALYSIS</vt:lpstr>
      <vt:lpstr>EXPLORATORY DATA ANALYSIS</vt:lpstr>
      <vt:lpstr>EXPLORATORY DATA ANALYSIS</vt:lpstr>
      <vt:lpstr>EXPLORATORY DATA ANALYSIS</vt:lpstr>
      <vt:lpstr>FEATURES ENGINEERING</vt:lpstr>
      <vt:lpstr>FEATURES ENGINEERING</vt:lpstr>
      <vt:lpstr>SOLUTION &amp; PIPELINE</vt:lpstr>
      <vt:lpstr>DEVELOPMENT PIPELINE</vt:lpstr>
      <vt:lpstr>GLIMPSE OF RESULTS</vt:lpstr>
      <vt:lpstr>STREAMLIT FRONTEND</vt:lpstr>
      <vt:lpstr>FASTAPI BACKEND</vt:lpstr>
      <vt:lpstr>DEMO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IBRD CREDIT SCORECARD PREDICTIVE ENGINE</dc:title>
  <cp:lastModifiedBy>Hardefa Rogonondo</cp:lastModifiedBy>
  <cp:revision>10</cp:revision>
  <dcterms:modified xsi:type="dcterms:W3CDTF">2023-07-10T15:17:02Z</dcterms:modified>
</cp:coreProperties>
</file>