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24"/>
  </p:notesMasterIdLst>
  <p:sldIdLst>
    <p:sldId id="256" r:id="rId2"/>
    <p:sldId id="258" r:id="rId3"/>
    <p:sldId id="259" r:id="rId4"/>
    <p:sldId id="307" r:id="rId5"/>
    <p:sldId id="260" r:id="rId6"/>
    <p:sldId id="306" r:id="rId7"/>
    <p:sldId id="308" r:id="rId8"/>
    <p:sldId id="309" r:id="rId9"/>
    <p:sldId id="310" r:id="rId10"/>
    <p:sldId id="311" r:id="rId11"/>
    <p:sldId id="312" r:id="rId12"/>
    <p:sldId id="315" r:id="rId13"/>
    <p:sldId id="314" r:id="rId14"/>
    <p:sldId id="313" r:id="rId15"/>
    <p:sldId id="316" r:id="rId16"/>
    <p:sldId id="317" r:id="rId17"/>
    <p:sldId id="318" r:id="rId18"/>
    <p:sldId id="319" r:id="rId19"/>
    <p:sldId id="320" r:id="rId20"/>
    <p:sldId id="321" r:id="rId21"/>
    <p:sldId id="305" r:id="rId22"/>
    <p:sldId id="322" r:id="rId23"/>
  </p:sldIdLst>
  <p:sldSz cx="9144000" cy="5143500" type="screen16x9"/>
  <p:notesSz cx="6858000" cy="9144000"/>
  <p:embeddedFontLst>
    <p:embeddedFont>
      <p:font typeface="Advent Pro SemiBold" panose="020B0604020202020204" charset="0"/>
      <p:regular r:id="rId25"/>
      <p:bold r:id="rId26"/>
    </p:embeddedFont>
    <p:embeddedFont>
      <p:font typeface="Fira Sans Condensed Medium" panose="020B0603050000020004" pitchFamily="34" charset="0"/>
      <p:regular r:id="rId27"/>
      <p:bold r:id="rId28"/>
      <p:italic r:id="rId29"/>
      <p:boldItalic r:id="rId30"/>
    </p:embeddedFont>
    <p:embeddedFont>
      <p:font typeface="Fira Sans Extra Condensed Medium" panose="020B0604020202020204" charset="0"/>
      <p:regular r:id="rId31"/>
      <p:bold r:id="rId32"/>
      <p:italic r:id="rId33"/>
      <p:boldItalic r:id="rId34"/>
    </p:embeddedFont>
    <p:embeddedFont>
      <p:font typeface="Maven Pro" panose="020B0604020202020204" charset="0"/>
      <p:regular r:id="rId35"/>
      <p:bold r:id="rId36"/>
    </p:embeddedFont>
    <p:embeddedFont>
      <p:font typeface="Share Tech" panose="020B0604020202020204" charset="0"/>
      <p:regular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2587DA6-9B30-4B6B-8197-BDD293C67D15}">
  <a:tblStyle styleId="{D2587DA6-9B30-4B6B-8197-BDD293C67D1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9" d="100"/>
          <a:sy n="99" d="100"/>
        </p:scale>
        <p:origin x="922"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77479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70d13569c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70d13569c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7981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4935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95610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5118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97460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9734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p:nvPr/>
        </p:nvSpPr>
        <p:spPr>
          <a:xfrm>
            <a:off x="720239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3"/>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3"/>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3"/>
          <p:cNvSpPr txBox="1">
            <a:spLocks noGrp="1"/>
          </p:cNvSpPr>
          <p:nvPr>
            <p:ph type="ctrTitle"/>
          </p:nvPr>
        </p:nvSpPr>
        <p:spPr>
          <a:xfrm>
            <a:off x="2031287" y="1742775"/>
            <a:ext cx="2622000" cy="837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57" name="Google Shape;57;p3"/>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8" name="Google Shape;58;p3"/>
          <p:cNvSpPr txBox="1">
            <a:spLocks noGrp="1"/>
          </p:cNvSpPr>
          <p:nvPr>
            <p:ph type="title" idx="2" hasCustomPrompt="1"/>
          </p:nvPr>
        </p:nvSpPr>
        <p:spPr>
          <a:xfrm>
            <a:off x="5834900" y="2122225"/>
            <a:ext cx="9810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923625" y="1196026"/>
            <a:ext cx="982200" cy="577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923637" y="1684093"/>
            <a:ext cx="26205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1" name="Google Shape;81;p5"/>
          <p:cNvSpPr txBox="1">
            <a:spLocks noGrp="1"/>
          </p:cNvSpPr>
          <p:nvPr>
            <p:ph type="ctrTitle" idx="2"/>
          </p:nvPr>
        </p:nvSpPr>
        <p:spPr>
          <a:xfrm>
            <a:off x="7050379" y="1196025"/>
            <a:ext cx="1137300" cy="577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3" name="Google Shape;83;p5"/>
          <p:cNvSpPr txBox="1">
            <a:spLocks noGrp="1"/>
          </p:cNvSpPr>
          <p:nvPr>
            <p:ph type="ctrTitle" idx="4"/>
          </p:nvPr>
        </p:nvSpPr>
        <p:spPr>
          <a:xfrm>
            <a:off x="618825" y="411675"/>
            <a:ext cx="4618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84" name="Google Shape;84;p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9" name="Google Shape;119;p8"/>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8"/>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1778504" y="2156778"/>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8"/>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8"/>
          <p:cNvSpPr/>
          <p:nvPr/>
        </p:nvSpPr>
        <p:spPr>
          <a:xfrm>
            <a:off x="2702019" y="1158651"/>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8"/>
          <p:cNvSpPr/>
          <p:nvPr/>
        </p:nvSpPr>
        <p:spPr>
          <a:xfrm>
            <a:off x="5539523" y="4516718"/>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6994217" y="3378784"/>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8" name="Google Shape;258;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5" name="Google Shape;335;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6" name="Google Shape;336;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7" name="Google Shape;337;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8" name="Google Shape;338;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9" name="Google Shape;339;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0" name="Google Shape;340;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1" name="Google Shape;341;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2" name="Google Shape;342;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43" name="Google Shape;343;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4" r:id="rId5"/>
    <p:sldLayoutId id="2147483655" r:id="rId6"/>
    <p:sldLayoutId id="2147483659" r:id="rId7"/>
    <p:sldLayoutId id="2147483663" r:id="rId8"/>
    <p:sldLayoutId id="2147483667" r:id="rId9"/>
    <p:sldLayoutId id="214748366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5"/>
          <p:cNvSpPr txBox="1">
            <a:spLocks noGrp="1"/>
          </p:cNvSpPr>
          <p:nvPr>
            <p:ph type="subTitle" idx="1"/>
          </p:nvPr>
        </p:nvSpPr>
        <p:spPr>
          <a:xfrm>
            <a:off x="1561650" y="2804488"/>
            <a:ext cx="60207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Hardefa Rogonondo</a:t>
            </a:r>
          </a:p>
          <a:p>
            <a:pPr marL="0" lvl="0" indent="0" algn="ctr" rtl="0">
              <a:spcBef>
                <a:spcPts val="0"/>
              </a:spcBef>
              <a:spcAft>
                <a:spcPts val="0"/>
              </a:spcAft>
              <a:buNone/>
            </a:pPr>
            <a:r>
              <a:rPr lang="en" dirty="0"/>
              <a:t>- Introduction to Machine Learning -</a:t>
            </a:r>
            <a:endParaRPr dirty="0"/>
          </a:p>
        </p:txBody>
      </p:sp>
      <p:sp>
        <p:nvSpPr>
          <p:cNvPr id="435" name="Google Shape;435;p25"/>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a:t>IBRD </a:t>
            </a:r>
            <a:r>
              <a:rPr lang="en" sz="4800" dirty="0">
                <a:solidFill>
                  <a:schemeClr val="accent2"/>
                </a:solidFill>
              </a:rPr>
              <a:t>CREDIT SCORECARD</a:t>
            </a:r>
            <a:r>
              <a:rPr lang="en" sz="4800" dirty="0"/>
              <a:t> PREDICTIVE ENGINE</a:t>
            </a:r>
            <a:endParaRPr sz="4800" dirty="0"/>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4CA5EE8-136D-043F-4812-CC57147E6DF5}"/>
              </a:ext>
            </a:extLst>
          </p:cNvPr>
          <p:cNvSpPr>
            <a:spLocks noGrp="1"/>
          </p:cNvSpPr>
          <p:nvPr>
            <p:ph type="body" idx="1"/>
          </p:nvPr>
        </p:nvSpPr>
        <p:spPr/>
        <p:txBody>
          <a:bodyPr/>
          <a:lstStyle/>
          <a:p>
            <a:pPr marL="114300" indent="0">
              <a:buNone/>
            </a:pPr>
            <a:r>
              <a:rPr lang="en-US" dirty="0"/>
              <a:t>Now, let's take a look at the distribution of loan statuses. Each status provides us with different insights into the repayment of the loan, giving us clues about 'good' and 'bad' loans.</a:t>
            </a:r>
            <a:endParaRPr lang="en-ID" dirty="0"/>
          </a:p>
        </p:txBody>
      </p:sp>
      <p:sp>
        <p:nvSpPr>
          <p:cNvPr id="3" name="Title 2">
            <a:extLst>
              <a:ext uri="{FF2B5EF4-FFF2-40B4-BE49-F238E27FC236}">
                <a16:creationId xmlns:a16="http://schemas.microsoft.com/office/drawing/2014/main" id="{9BE45AF6-A425-7D3F-FDA8-9183957B00FA}"/>
              </a:ext>
            </a:extLst>
          </p:cNvPr>
          <p:cNvSpPr>
            <a:spLocks noGrp="1"/>
          </p:cNvSpPr>
          <p:nvPr>
            <p:ph type="ctrTitle"/>
          </p:nvPr>
        </p:nvSpPr>
        <p:spPr>
          <a:xfrm>
            <a:off x="618825" y="411675"/>
            <a:ext cx="4875324" cy="577800"/>
          </a:xfrm>
        </p:spPr>
        <p:txBody>
          <a:bodyPr/>
          <a:lstStyle/>
          <a:p>
            <a:r>
              <a:rPr lang="en-US" dirty="0"/>
              <a:t>EXPLORATORY DATA ANALYSIS</a:t>
            </a:r>
            <a:endParaRPr lang="en-ID" dirty="0"/>
          </a:p>
        </p:txBody>
      </p:sp>
      <p:pic>
        <p:nvPicPr>
          <p:cNvPr id="6" name="Picture 5" descr="A graph of a number of different colored bars&#10;&#10;Description automatically generated">
            <a:extLst>
              <a:ext uri="{FF2B5EF4-FFF2-40B4-BE49-F238E27FC236}">
                <a16:creationId xmlns:a16="http://schemas.microsoft.com/office/drawing/2014/main" id="{92EA8AF3-582F-11E1-CAAE-3D5E4A12664C}"/>
              </a:ext>
            </a:extLst>
          </p:cNvPr>
          <p:cNvPicPr>
            <a:picLocks noChangeAspect="1"/>
          </p:cNvPicPr>
          <p:nvPr/>
        </p:nvPicPr>
        <p:blipFill>
          <a:blip r:embed="rId2"/>
          <a:stretch>
            <a:fillRect/>
          </a:stretch>
        </p:blipFill>
        <p:spPr>
          <a:xfrm>
            <a:off x="4572000" y="965259"/>
            <a:ext cx="3657600" cy="3506250"/>
          </a:xfrm>
          <a:prstGeom prst="rect">
            <a:avLst/>
          </a:prstGeom>
        </p:spPr>
      </p:pic>
    </p:spTree>
    <p:extLst>
      <p:ext uri="{BB962C8B-B14F-4D97-AF65-F5344CB8AC3E}">
        <p14:creationId xmlns:p14="http://schemas.microsoft.com/office/powerpoint/2010/main" val="429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4CA5EE8-136D-043F-4812-CC57147E6DF5}"/>
              </a:ext>
            </a:extLst>
          </p:cNvPr>
          <p:cNvSpPr>
            <a:spLocks noGrp="1"/>
          </p:cNvSpPr>
          <p:nvPr>
            <p:ph type="body" idx="1"/>
          </p:nvPr>
        </p:nvSpPr>
        <p:spPr/>
        <p:txBody>
          <a:bodyPr/>
          <a:lstStyle/>
          <a:p>
            <a:pPr marL="114300" indent="0">
              <a:buNone/>
            </a:pPr>
            <a:r>
              <a:rPr lang="en-US" dirty="0"/>
              <a:t>From the loan statuses, we create labels for our loans. Loans that are 'Fully Cancelled' or 'Terminated' are labeled as 'bad', and 'Fully Repaid' loans are labeled as 'good'. This labeling will guide our model in its predictions.</a:t>
            </a:r>
            <a:endParaRPr lang="en-ID" dirty="0"/>
          </a:p>
        </p:txBody>
      </p:sp>
      <p:sp>
        <p:nvSpPr>
          <p:cNvPr id="3" name="Title 2">
            <a:extLst>
              <a:ext uri="{FF2B5EF4-FFF2-40B4-BE49-F238E27FC236}">
                <a16:creationId xmlns:a16="http://schemas.microsoft.com/office/drawing/2014/main" id="{9BE45AF6-A425-7D3F-FDA8-9183957B00FA}"/>
              </a:ext>
            </a:extLst>
          </p:cNvPr>
          <p:cNvSpPr>
            <a:spLocks noGrp="1"/>
          </p:cNvSpPr>
          <p:nvPr>
            <p:ph type="ctrTitle"/>
          </p:nvPr>
        </p:nvSpPr>
        <p:spPr>
          <a:xfrm>
            <a:off x="618825" y="411675"/>
            <a:ext cx="4875324" cy="577800"/>
          </a:xfrm>
        </p:spPr>
        <p:txBody>
          <a:bodyPr/>
          <a:lstStyle/>
          <a:p>
            <a:r>
              <a:rPr lang="en-US" dirty="0"/>
              <a:t>EXPLORATORY DATA ANALYSIS</a:t>
            </a:r>
            <a:endParaRPr lang="en-ID" dirty="0"/>
          </a:p>
        </p:txBody>
      </p:sp>
      <p:pic>
        <p:nvPicPr>
          <p:cNvPr id="5" name="Picture 4" descr="A pie chart with a bar and a bar chart&#10;&#10;Description automatically generated">
            <a:extLst>
              <a:ext uri="{FF2B5EF4-FFF2-40B4-BE49-F238E27FC236}">
                <a16:creationId xmlns:a16="http://schemas.microsoft.com/office/drawing/2014/main" id="{495D3145-49DB-7685-72A5-33A650EF3C3E}"/>
              </a:ext>
            </a:extLst>
          </p:cNvPr>
          <p:cNvPicPr>
            <a:picLocks noChangeAspect="1"/>
          </p:cNvPicPr>
          <p:nvPr/>
        </p:nvPicPr>
        <p:blipFill>
          <a:blip r:embed="rId2"/>
          <a:stretch>
            <a:fillRect/>
          </a:stretch>
        </p:blipFill>
        <p:spPr>
          <a:xfrm>
            <a:off x="4572000" y="1494933"/>
            <a:ext cx="4515532" cy="2090099"/>
          </a:xfrm>
          <a:prstGeom prst="rect">
            <a:avLst/>
          </a:prstGeom>
        </p:spPr>
      </p:pic>
    </p:spTree>
    <p:extLst>
      <p:ext uri="{BB962C8B-B14F-4D97-AF65-F5344CB8AC3E}">
        <p14:creationId xmlns:p14="http://schemas.microsoft.com/office/powerpoint/2010/main" val="2224744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29"/>
          <p:cNvSpPr txBox="1">
            <a:spLocks noGrp="1"/>
          </p:cNvSpPr>
          <p:nvPr>
            <p:ph type="ctrTitle" idx="4"/>
          </p:nvPr>
        </p:nvSpPr>
        <p:spPr>
          <a:xfrm>
            <a:off x="618825" y="411675"/>
            <a:ext cx="6153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FEATURES ENGINEERING</a:t>
            </a:r>
            <a:endParaRPr dirty="0"/>
          </a:p>
        </p:txBody>
      </p:sp>
      <p:sp>
        <p:nvSpPr>
          <p:cNvPr id="572" name="Google Shape;572;p29"/>
          <p:cNvSpPr txBox="1">
            <a:spLocks noGrp="1"/>
          </p:cNvSpPr>
          <p:nvPr>
            <p:ph type="ctrTitle"/>
          </p:nvPr>
        </p:nvSpPr>
        <p:spPr>
          <a:xfrm>
            <a:off x="931233" y="1196026"/>
            <a:ext cx="2896501"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WEIGHT OF EVIDENCE</a:t>
            </a:r>
            <a:endParaRPr dirty="0"/>
          </a:p>
        </p:txBody>
      </p:sp>
      <p:sp>
        <p:nvSpPr>
          <p:cNvPr id="573" name="Google Shape;573;p29"/>
          <p:cNvSpPr txBox="1">
            <a:spLocks noGrp="1"/>
          </p:cNvSpPr>
          <p:nvPr>
            <p:ph type="subTitle" idx="1"/>
          </p:nvPr>
        </p:nvSpPr>
        <p:spPr>
          <a:xfrm>
            <a:off x="931246" y="1684093"/>
            <a:ext cx="2620500" cy="111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WoE</a:t>
            </a:r>
            <a:r>
              <a:rPr lang="en-US" dirty="0"/>
              <a:t> helps us understand the predictive power of each category within a feature. It's like a compass guiding us to valuable categories.</a:t>
            </a:r>
          </a:p>
        </p:txBody>
      </p:sp>
      <p:sp>
        <p:nvSpPr>
          <p:cNvPr id="574" name="Google Shape;574;p29"/>
          <p:cNvSpPr txBox="1">
            <a:spLocks noGrp="1"/>
          </p:cNvSpPr>
          <p:nvPr>
            <p:ph type="ctrTitle" idx="2"/>
          </p:nvPr>
        </p:nvSpPr>
        <p:spPr>
          <a:xfrm>
            <a:off x="5207514" y="1196025"/>
            <a:ext cx="2980165"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D" dirty="0"/>
              <a:t>INFORMATION VALUE</a:t>
            </a:r>
            <a:endParaRPr dirty="0"/>
          </a:p>
        </p:txBody>
      </p:sp>
      <p:sp>
        <p:nvSpPr>
          <p:cNvPr id="575" name="Google Shape;575;p29"/>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IV quantifies the amount of information each feature brings to the model.</a:t>
            </a:r>
            <a:endParaRPr dirty="0"/>
          </a:p>
        </p:txBody>
      </p:sp>
      <p:grpSp>
        <p:nvGrpSpPr>
          <p:cNvPr id="576" name="Google Shape;576;p29"/>
          <p:cNvGrpSpPr/>
          <p:nvPr/>
        </p:nvGrpSpPr>
        <p:grpSpPr>
          <a:xfrm>
            <a:off x="2466797" y="2837754"/>
            <a:ext cx="4594825" cy="1842617"/>
            <a:chOff x="3834069" y="2439811"/>
            <a:chExt cx="2413629" cy="967914"/>
          </a:xfrm>
        </p:grpSpPr>
        <p:grpSp>
          <p:nvGrpSpPr>
            <p:cNvPr id="577" name="Google Shape;577;p29"/>
            <p:cNvGrpSpPr/>
            <p:nvPr/>
          </p:nvGrpSpPr>
          <p:grpSpPr>
            <a:xfrm>
              <a:off x="4960453" y="2469658"/>
              <a:ext cx="1287244" cy="885527"/>
              <a:chOff x="4960453" y="2469658"/>
              <a:chExt cx="1287244" cy="885527"/>
            </a:xfrm>
          </p:grpSpPr>
          <p:sp>
            <p:nvSpPr>
              <p:cNvPr id="578" name="Google Shape;578;p29"/>
              <p:cNvSpPr/>
              <p:nvPr/>
            </p:nvSpPr>
            <p:spPr>
              <a:xfrm>
                <a:off x="4960453" y="3257061"/>
                <a:ext cx="128724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9"/>
              <p:cNvSpPr/>
              <p:nvPr/>
            </p:nvSpPr>
            <p:spPr>
              <a:xfrm>
                <a:off x="4960454" y="3099580"/>
                <a:ext cx="1051349" cy="98140"/>
              </a:xfrm>
              <a:custGeom>
                <a:avLst/>
                <a:gdLst/>
                <a:ahLst/>
                <a:cxnLst/>
                <a:rect l="l" t="t" r="r" b="b"/>
                <a:pathLst>
                  <a:path w="42851" h="6286" extrusionOk="0">
                    <a:moveTo>
                      <a:pt x="0" y="0"/>
                    </a:moveTo>
                    <a:lnTo>
                      <a:pt x="0" y="6285"/>
                    </a:lnTo>
                    <a:lnTo>
                      <a:pt x="42851" y="6285"/>
                    </a:lnTo>
                    <a:lnTo>
                      <a:pt x="428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9"/>
              <p:cNvSpPr/>
              <p:nvPr/>
            </p:nvSpPr>
            <p:spPr>
              <a:xfrm>
                <a:off x="4960455" y="2942094"/>
                <a:ext cx="66890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9"/>
              <p:cNvSpPr/>
              <p:nvPr/>
            </p:nvSpPr>
            <p:spPr>
              <a:xfrm>
                <a:off x="4960455" y="2784621"/>
                <a:ext cx="618094" cy="98124"/>
              </a:xfrm>
              <a:custGeom>
                <a:avLst/>
                <a:gdLst/>
                <a:ahLst/>
                <a:cxnLst/>
                <a:rect l="l" t="t" r="r" b="b"/>
                <a:pathLst>
                  <a:path w="39596" h="6286" extrusionOk="0">
                    <a:moveTo>
                      <a:pt x="0" y="0"/>
                    </a:moveTo>
                    <a:lnTo>
                      <a:pt x="0" y="6285"/>
                    </a:lnTo>
                    <a:lnTo>
                      <a:pt x="39596" y="6285"/>
                    </a:lnTo>
                    <a:lnTo>
                      <a:pt x="395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9"/>
              <p:cNvSpPr/>
              <p:nvPr/>
            </p:nvSpPr>
            <p:spPr>
              <a:xfrm>
                <a:off x="4960455" y="2627131"/>
                <a:ext cx="516519" cy="98140"/>
              </a:xfrm>
              <a:custGeom>
                <a:avLst/>
                <a:gdLst/>
                <a:ahLst/>
                <a:cxnLst/>
                <a:rect l="l" t="t" r="r" b="b"/>
                <a:pathLst>
                  <a:path w="33089" h="6287" extrusionOk="0">
                    <a:moveTo>
                      <a:pt x="0" y="1"/>
                    </a:moveTo>
                    <a:lnTo>
                      <a:pt x="0" y="6286"/>
                    </a:lnTo>
                    <a:lnTo>
                      <a:pt x="33089" y="6286"/>
                    </a:lnTo>
                    <a:lnTo>
                      <a:pt x="330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9"/>
              <p:cNvSpPr/>
              <p:nvPr/>
            </p:nvSpPr>
            <p:spPr>
              <a:xfrm>
                <a:off x="4960455" y="2469658"/>
                <a:ext cx="313293" cy="98078"/>
              </a:xfrm>
              <a:custGeom>
                <a:avLst/>
                <a:gdLst/>
                <a:ahLst/>
                <a:cxnLst/>
                <a:rect l="l" t="t" r="r" b="b"/>
                <a:pathLst>
                  <a:path w="20070" h="6283" extrusionOk="0">
                    <a:moveTo>
                      <a:pt x="0" y="1"/>
                    </a:moveTo>
                    <a:lnTo>
                      <a:pt x="0" y="6283"/>
                    </a:lnTo>
                    <a:lnTo>
                      <a:pt x="20069" y="6283"/>
                    </a:lnTo>
                    <a:lnTo>
                      <a:pt x="200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4" name="Google Shape;584;p29"/>
            <p:cNvGrpSpPr/>
            <p:nvPr/>
          </p:nvGrpSpPr>
          <p:grpSpPr>
            <a:xfrm>
              <a:off x="3834069" y="2469658"/>
              <a:ext cx="1129846" cy="885527"/>
              <a:chOff x="3834069" y="2469658"/>
              <a:chExt cx="1129846" cy="885527"/>
            </a:xfrm>
          </p:grpSpPr>
          <p:sp>
            <p:nvSpPr>
              <p:cNvPr id="585" name="Google Shape;585;p29"/>
              <p:cNvSpPr/>
              <p:nvPr/>
            </p:nvSpPr>
            <p:spPr>
              <a:xfrm>
                <a:off x="3834069" y="3257061"/>
                <a:ext cx="1129846"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9"/>
              <p:cNvSpPr/>
              <p:nvPr/>
            </p:nvSpPr>
            <p:spPr>
              <a:xfrm>
                <a:off x="4093459" y="3099580"/>
                <a:ext cx="870365" cy="98140"/>
              </a:xfrm>
              <a:custGeom>
                <a:avLst/>
                <a:gdLst/>
                <a:ahLst/>
                <a:cxnLst/>
                <a:rect l="l" t="t" r="r" b="b"/>
                <a:pathLst>
                  <a:path w="42854" h="6286" extrusionOk="0">
                    <a:moveTo>
                      <a:pt x="0" y="0"/>
                    </a:moveTo>
                    <a:lnTo>
                      <a:pt x="0" y="6285"/>
                    </a:lnTo>
                    <a:lnTo>
                      <a:pt x="42854" y="6285"/>
                    </a:lnTo>
                    <a:lnTo>
                      <a:pt x="428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9"/>
              <p:cNvSpPr/>
              <p:nvPr/>
            </p:nvSpPr>
            <p:spPr>
              <a:xfrm>
                <a:off x="4294923" y="2942094"/>
                <a:ext cx="668951"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9"/>
              <p:cNvSpPr/>
              <p:nvPr/>
            </p:nvSpPr>
            <p:spPr>
              <a:xfrm>
                <a:off x="4447355" y="2784621"/>
                <a:ext cx="516519" cy="98124"/>
              </a:xfrm>
              <a:custGeom>
                <a:avLst/>
                <a:gdLst/>
                <a:ahLst/>
                <a:cxnLst/>
                <a:rect l="l" t="t" r="r" b="b"/>
                <a:pathLst>
                  <a:path w="33089" h="6286" extrusionOk="0">
                    <a:moveTo>
                      <a:pt x="0" y="0"/>
                    </a:moveTo>
                    <a:lnTo>
                      <a:pt x="0" y="6285"/>
                    </a:lnTo>
                    <a:lnTo>
                      <a:pt x="33089" y="6285"/>
                    </a:lnTo>
                    <a:lnTo>
                      <a:pt x="330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9"/>
              <p:cNvSpPr/>
              <p:nvPr/>
            </p:nvSpPr>
            <p:spPr>
              <a:xfrm>
                <a:off x="4548960" y="2627131"/>
                <a:ext cx="414914" cy="98140"/>
              </a:xfrm>
              <a:custGeom>
                <a:avLst/>
                <a:gdLst/>
                <a:ahLst/>
                <a:cxnLst/>
                <a:rect l="l" t="t" r="r" b="b"/>
                <a:pathLst>
                  <a:path w="26580" h="6287" extrusionOk="0">
                    <a:moveTo>
                      <a:pt x="1" y="1"/>
                    </a:moveTo>
                    <a:lnTo>
                      <a:pt x="1" y="6286"/>
                    </a:lnTo>
                    <a:lnTo>
                      <a:pt x="26580" y="6286"/>
                    </a:lnTo>
                    <a:lnTo>
                      <a:pt x="265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9"/>
              <p:cNvSpPr/>
              <p:nvPr/>
            </p:nvSpPr>
            <p:spPr>
              <a:xfrm>
                <a:off x="4650534" y="2469658"/>
                <a:ext cx="313340" cy="98078"/>
              </a:xfrm>
              <a:custGeom>
                <a:avLst/>
                <a:gdLst/>
                <a:ahLst/>
                <a:cxnLst/>
                <a:rect l="l" t="t" r="r" b="b"/>
                <a:pathLst>
                  <a:path w="20073" h="6283" extrusionOk="0">
                    <a:moveTo>
                      <a:pt x="1" y="1"/>
                    </a:moveTo>
                    <a:lnTo>
                      <a:pt x="1" y="6283"/>
                    </a:lnTo>
                    <a:lnTo>
                      <a:pt x="20073" y="6283"/>
                    </a:lnTo>
                    <a:lnTo>
                      <a:pt x="20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1" name="Google Shape;591;p29"/>
            <p:cNvSpPr/>
            <p:nvPr/>
          </p:nvSpPr>
          <p:spPr>
            <a:xfrm>
              <a:off x="4963437" y="2439811"/>
              <a:ext cx="16" cy="967914"/>
            </a:xfrm>
            <a:custGeom>
              <a:avLst/>
              <a:gdLst/>
              <a:ahLst/>
              <a:cxnLst/>
              <a:rect l="l" t="t" r="r" b="b"/>
              <a:pathLst>
                <a:path w="1" h="62006" fill="none" extrusionOk="0">
                  <a:moveTo>
                    <a:pt x="1" y="0"/>
                  </a:moveTo>
                  <a:lnTo>
                    <a:pt x="1" y="62006"/>
                  </a:lnTo>
                </a:path>
              </a:pathLst>
            </a:custGeom>
            <a:noFill/>
            <a:ln w="9525" cap="flat" cmpd="sng">
              <a:solidFill>
                <a:schemeClr val="lt2"/>
              </a:solidFill>
              <a:prstDash val="solid"/>
              <a:miter lim="2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92" name="Google Shape;592;p29"/>
          <p:cNvCxnSpPr>
            <a:cxnSpLocks/>
            <a:stCxn id="572" idx="1"/>
          </p:cNvCxnSpPr>
          <p:nvPr/>
        </p:nvCxnSpPr>
        <p:spPr>
          <a:xfrm rot="10800000" flipH="1" flipV="1">
            <a:off x="931232" y="1484926"/>
            <a:ext cx="2543699" cy="2202000"/>
          </a:xfrm>
          <a:prstGeom prst="bentConnector3">
            <a:avLst>
              <a:gd name="adj1" fmla="val -8987"/>
            </a:avLst>
          </a:prstGeom>
          <a:noFill/>
          <a:ln w="9525" cap="flat" cmpd="sng">
            <a:solidFill>
              <a:schemeClr val="accent2"/>
            </a:solidFill>
            <a:prstDash val="solid"/>
            <a:round/>
            <a:headEnd type="none" w="med" len="med"/>
            <a:tailEnd type="none" w="med" len="med"/>
          </a:ln>
        </p:spPr>
      </p:cxnSp>
      <p:cxnSp>
        <p:nvCxnSpPr>
          <p:cNvPr id="593" name="Google Shape;593;p29"/>
          <p:cNvCxnSpPr>
            <a:cxnSpLocks/>
            <a:stCxn id="574" idx="3"/>
          </p:cNvCxnSpPr>
          <p:nvPr/>
        </p:nvCxnSpPr>
        <p:spPr>
          <a:xfrm flipH="1">
            <a:off x="7041079" y="1484925"/>
            <a:ext cx="1146600" cy="2563800"/>
          </a:xfrm>
          <a:prstGeom prst="bentConnector4">
            <a:avLst>
              <a:gd name="adj1" fmla="val -19937"/>
              <a:gd name="adj2" fmla="val 55634"/>
            </a:avLst>
          </a:prstGeom>
          <a:noFill/>
          <a:ln w="9525" cap="flat" cmpd="sng">
            <a:solidFill>
              <a:schemeClr val="accent3"/>
            </a:solidFill>
            <a:prstDash val="solid"/>
            <a:round/>
            <a:headEnd type="none" w="med" len="med"/>
            <a:tailEnd type="none" w="med" len="med"/>
          </a:ln>
        </p:spPr>
      </p:cxnSp>
      <p:sp>
        <p:nvSpPr>
          <p:cNvPr id="594" name="Google Shape;594;p29"/>
          <p:cNvSpPr/>
          <p:nvPr/>
        </p:nvSpPr>
        <p:spPr>
          <a:xfrm>
            <a:off x="923634" y="3637035"/>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9"/>
          <p:cNvSpPr/>
          <p:nvPr/>
        </p:nvSpPr>
        <p:spPr>
          <a:xfrm>
            <a:off x="8282034" y="296076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6" name="Picture 2" descr="Weight of Evidence and Information Value Formulas">
            <a:extLst>
              <a:ext uri="{FF2B5EF4-FFF2-40B4-BE49-F238E27FC236}">
                <a16:creationId xmlns:a16="http://schemas.microsoft.com/office/drawing/2014/main" id="{CD712D5F-846A-2C7E-0037-8B45D0BE28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5598" y="3203023"/>
            <a:ext cx="3450712" cy="1110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4692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4CA5EE8-136D-043F-4812-CC57147E6DF5}"/>
              </a:ext>
            </a:extLst>
          </p:cNvPr>
          <p:cNvSpPr>
            <a:spLocks noGrp="1"/>
          </p:cNvSpPr>
          <p:nvPr>
            <p:ph type="body" idx="1"/>
          </p:nvPr>
        </p:nvSpPr>
        <p:spPr>
          <a:xfrm>
            <a:off x="758862" y="3061179"/>
            <a:ext cx="7626273" cy="1371816"/>
          </a:xfrm>
        </p:spPr>
        <p:txBody>
          <a:bodyPr/>
          <a:lstStyle/>
          <a:p>
            <a:pPr marL="114300" indent="0">
              <a:buNone/>
            </a:pPr>
            <a:r>
              <a:rPr lang="en-US" dirty="0"/>
              <a:t>Let's take a look at an example graph demonstrating the </a:t>
            </a:r>
            <a:r>
              <a:rPr lang="en-US" dirty="0" err="1"/>
              <a:t>WoE</a:t>
            </a:r>
            <a:r>
              <a:rPr lang="en-US" dirty="0"/>
              <a:t> and IV of our features. Understanding these values helps us fine-tune our model and predict more accurately by binning the features into categories.</a:t>
            </a:r>
            <a:endParaRPr lang="en-ID" dirty="0"/>
          </a:p>
        </p:txBody>
      </p:sp>
      <p:sp>
        <p:nvSpPr>
          <p:cNvPr id="3" name="Title 2">
            <a:extLst>
              <a:ext uri="{FF2B5EF4-FFF2-40B4-BE49-F238E27FC236}">
                <a16:creationId xmlns:a16="http://schemas.microsoft.com/office/drawing/2014/main" id="{9BE45AF6-A425-7D3F-FDA8-9183957B00FA}"/>
              </a:ext>
            </a:extLst>
          </p:cNvPr>
          <p:cNvSpPr>
            <a:spLocks noGrp="1"/>
          </p:cNvSpPr>
          <p:nvPr>
            <p:ph type="ctrTitle"/>
          </p:nvPr>
        </p:nvSpPr>
        <p:spPr>
          <a:xfrm>
            <a:off x="618825" y="411675"/>
            <a:ext cx="4875324" cy="577800"/>
          </a:xfrm>
        </p:spPr>
        <p:txBody>
          <a:bodyPr/>
          <a:lstStyle/>
          <a:p>
            <a:r>
              <a:rPr lang="en-US" dirty="0"/>
              <a:t>FEATURES ENGINEERING</a:t>
            </a:r>
            <a:endParaRPr lang="en-ID" dirty="0"/>
          </a:p>
        </p:txBody>
      </p:sp>
      <p:pic>
        <p:nvPicPr>
          <p:cNvPr id="2050" name="Picture 2">
            <a:extLst>
              <a:ext uri="{FF2B5EF4-FFF2-40B4-BE49-F238E27FC236}">
                <a16:creationId xmlns:a16="http://schemas.microsoft.com/office/drawing/2014/main" id="{EF35CED5-3FA1-AE66-B559-1124C43230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1205" y="989475"/>
            <a:ext cx="5081588" cy="1777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3129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369950" y="1742775"/>
            <a:ext cx="3907223"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METHODOLOGY</a:t>
            </a:r>
            <a:endParaRPr dirty="0"/>
          </a:p>
        </p:txBody>
      </p:sp>
      <p:sp>
        <p:nvSpPr>
          <p:cNvPr id="688" name="Google Shape;688;p32"/>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How our Logistic Regression works with our project?</a:t>
            </a:r>
            <a:endParaRPr dirty="0"/>
          </a:p>
        </p:txBody>
      </p:sp>
      <p:sp>
        <p:nvSpPr>
          <p:cNvPr id="689" name="Google Shape;689;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02</a:t>
            </a:r>
            <a:endParaRPr dirty="0">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804553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4CA5EE8-136D-043F-4812-CC57147E6DF5}"/>
              </a:ext>
            </a:extLst>
          </p:cNvPr>
          <p:cNvSpPr>
            <a:spLocks noGrp="1"/>
          </p:cNvSpPr>
          <p:nvPr>
            <p:ph type="body" idx="1"/>
          </p:nvPr>
        </p:nvSpPr>
        <p:spPr>
          <a:xfrm>
            <a:off x="618825" y="987084"/>
            <a:ext cx="3534300" cy="2782191"/>
          </a:xfrm>
        </p:spPr>
        <p:txBody>
          <a:bodyPr/>
          <a:lstStyle/>
          <a:p>
            <a:r>
              <a:rPr lang="en-US" dirty="0"/>
              <a:t>'Yi' is our predicted outcome</a:t>
            </a:r>
          </a:p>
          <a:p>
            <a:r>
              <a:rPr lang="en-US" dirty="0"/>
              <a:t>'B0' is the Y-intercept (our starting point)</a:t>
            </a:r>
          </a:p>
          <a:p>
            <a:r>
              <a:rPr lang="en-US" dirty="0"/>
              <a:t>'B1' is the slope (the direction and steepness of our model)</a:t>
            </a:r>
          </a:p>
          <a:p>
            <a:r>
              <a:rPr lang="en-US" dirty="0"/>
              <a:t>'Xi' is our feature</a:t>
            </a:r>
          </a:p>
          <a:p>
            <a:r>
              <a:rPr lang="en-US" dirty="0"/>
              <a:t>'</a:t>
            </a:r>
            <a:r>
              <a:rPr lang="en-US" dirty="0" err="1"/>
              <a:t>ei</a:t>
            </a:r>
            <a:r>
              <a:rPr lang="en-US" dirty="0"/>
              <a:t>' is the random error term</a:t>
            </a:r>
            <a:endParaRPr lang="en-ID" dirty="0"/>
          </a:p>
        </p:txBody>
      </p:sp>
      <p:sp>
        <p:nvSpPr>
          <p:cNvPr id="3" name="Title 2">
            <a:extLst>
              <a:ext uri="{FF2B5EF4-FFF2-40B4-BE49-F238E27FC236}">
                <a16:creationId xmlns:a16="http://schemas.microsoft.com/office/drawing/2014/main" id="{9BE45AF6-A425-7D3F-FDA8-9183957B00FA}"/>
              </a:ext>
            </a:extLst>
          </p:cNvPr>
          <p:cNvSpPr>
            <a:spLocks noGrp="1"/>
          </p:cNvSpPr>
          <p:nvPr>
            <p:ph type="ctrTitle"/>
          </p:nvPr>
        </p:nvSpPr>
        <p:spPr>
          <a:xfrm>
            <a:off x="618825" y="411675"/>
            <a:ext cx="4875324" cy="577800"/>
          </a:xfrm>
        </p:spPr>
        <p:txBody>
          <a:bodyPr/>
          <a:lstStyle/>
          <a:p>
            <a:r>
              <a:rPr lang="en-US" dirty="0"/>
              <a:t>Logistic Regression</a:t>
            </a:r>
            <a:endParaRPr lang="en-ID" dirty="0"/>
          </a:p>
        </p:txBody>
      </p:sp>
      <p:pic>
        <p:nvPicPr>
          <p:cNvPr id="3074" name="Picture 2" descr="Log Odds Formula">
            <a:extLst>
              <a:ext uri="{FF2B5EF4-FFF2-40B4-BE49-F238E27FC236}">
                <a16:creationId xmlns:a16="http://schemas.microsoft.com/office/drawing/2014/main" id="{1361B489-F77D-8022-2F81-EE87C3E9CD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3126337"/>
            <a:ext cx="3543300" cy="12858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Logistic Regression Formula">
            <a:extLst>
              <a:ext uri="{FF2B5EF4-FFF2-40B4-BE49-F238E27FC236}">
                <a16:creationId xmlns:a16="http://schemas.microsoft.com/office/drawing/2014/main" id="{25F661B7-FCB7-E1A8-62B5-EB47E0575E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0877" y="987084"/>
            <a:ext cx="3048000" cy="149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262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4CA5EE8-136D-043F-4812-CC57147E6DF5}"/>
              </a:ext>
            </a:extLst>
          </p:cNvPr>
          <p:cNvSpPr>
            <a:spLocks noGrp="1"/>
          </p:cNvSpPr>
          <p:nvPr>
            <p:ph type="body" idx="1"/>
          </p:nvPr>
        </p:nvSpPr>
        <p:spPr>
          <a:xfrm>
            <a:off x="618825" y="987084"/>
            <a:ext cx="3534300" cy="2782191"/>
          </a:xfrm>
        </p:spPr>
        <p:txBody>
          <a:bodyPr/>
          <a:lstStyle/>
          <a:p>
            <a:pPr marL="114300" indent="0">
              <a:buNone/>
            </a:pPr>
            <a:r>
              <a:rPr lang="en-US" dirty="0"/>
              <a:t>As you can see, the sigmoid function creates an S-shaped curve. On this curve, you can see dots at 0 and 1, representing ‘bad’ and ‘good’ loans respectively.</a:t>
            </a:r>
          </a:p>
          <a:p>
            <a:endParaRPr lang="en-US" dirty="0"/>
          </a:p>
          <a:p>
            <a:pPr marL="114300" indent="0">
              <a:buNone/>
            </a:pPr>
            <a:r>
              <a:rPr lang="en-US" dirty="0"/>
              <a:t>With the sigmoid function, our Logistic Regression model is fully equipped to predict whether a loan is ‘good’ or ‘bad’ based on the probability.</a:t>
            </a:r>
            <a:endParaRPr lang="en-ID" dirty="0"/>
          </a:p>
        </p:txBody>
      </p:sp>
      <p:sp>
        <p:nvSpPr>
          <p:cNvPr id="3" name="Title 2">
            <a:extLst>
              <a:ext uri="{FF2B5EF4-FFF2-40B4-BE49-F238E27FC236}">
                <a16:creationId xmlns:a16="http://schemas.microsoft.com/office/drawing/2014/main" id="{9BE45AF6-A425-7D3F-FDA8-9183957B00FA}"/>
              </a:ext>
            </a:extLst>
          </p:cNvPr>
          <p:cNvSpPr>
            <a:spLocks noGrp="1"/>
          </p:cNvSpPr>
          <p:nvPr>
            <p:ph type="ctrTitle"/>
          </p:nvPr>
        </p:nvSpPr>
        <p:spPr>
          <a:xfrm>
            <a:off x="618825" y="411675"/>
            <a:ext cx="4875324" cy="577800"/>
          </a:xfrm>
        </p:spPr>
        <p:txBody>
          <a:bodyPr/>
          <a:lstStyle/>
          <a:p>
            <a:r>
              <a:rPr lang="en-US" dirty="0"/>
              <a:t>Sigmoid Function</a:t>
            </a:r>
            <a:endParaRPr lang="en-ID" dirty="0"/>
          </a:p>
        </p:txBody>
      </p:sp>
      <p:pic>
        <p:nvPicPr>
          <p:cNvPr id="4098" name="Picture 2">
            <a:extLst>
              <a:ext uri="{FF2B5EF4-FFF2-40B4-BE49-F238E27FC236}">
                <a16:creationId xmlns:a16="http://schemas.microsoft.com/office/drawing/2014/main" id="{B6BE4B45-04E6-76CC-BF34-7B87405F62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286123"/>
            <a:ext cx="4105275" cy="2571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57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945398" y="1742775"/>
            <a:ext cx="4785402"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EXPERIMENTATION</a:t>
            </a:r>
            <a:endParaRPr dirty="0"/>
          </a:p>
        </p:txBody>
      </p:sp>
      <p:sp>
        <p:nvSpPr>
          <p:cNvPr id="688" name="Google Shape;688;p32"/>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D" dirty="0"/>
              <a:t>How</a:t>
            </a:r>
            <a:r>
              <a:rPr lang="en" dirty="0"/>
              <a:t> our model works so far?</a:t>
            </a:r>
            <a:endParaRPr dirty="0"/>
          </a:p>
        </p:txBody>
      </p:sp>
      <p:sp>
        <p:nvSpPr>
          <p:cNvPr id="689" name="Google Shape;689;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03</a:t>
            </a:r>
            <a:endParaRPr dirty="0">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3610697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4CA5EE8-136D-043F-4812-CC57147E6DF5}"/>
              </a:ext>
            </a:extLst>
          </p:cNvPr>
          <p:cNvSpPr>
            <a:spLocks noGrp="1"/>
          </p:cNvSpPr>
          <p:nvPr>
            <p:ph type="body" idx="1"/>
          </p:nvPr>
        </p:nvSpPr>
        <p:spPr>
          <a:xfrm>
            <a:off x="618825" y="1201119"/>
            <a:ext cx="3534300" cy="2568156"/>
          </a:xfrm>
        </p:spPr>
        <p:txBody>
          <a:bodyPr/>
          <a:lstStyle/>
          <a:p>
            <a:pPr marL="114300" indent="0">
              <a:buNone/>
            </a:pPr>
            <a:r>
              <a:rPr lang="en-US" dirty="0"/>
              <a:t>Our baseline model provides us with a starting point. Despite its simplicity, it's able to make some correct predictions. However, it struggles to correctly identify 'bad' loans, marking an area for improvement.</a:t>
            </a:r>
            <a:endParaRPr lang="en-ID" dirty="0"/>
          </a:p>
        </p:txBody>
      </p:sp>
      <p:sp>
        <p:nvSpPr>
          <p:cNvPr id="3" name="Title 2">
            <a:extLst>
              <a:ext uri="{FF2B5EF4-FFF2-40B4-BE49-F238E27FC236}">
                <a16:creationId xmlns:a16="http://schemas.microsoft.com/office/drawing/2014/main" id="{9BE45AF6-A425-7D3F-FDA8-9183957B00FA}"/>
              </a:ext>
            </a:extLst>
          </p:cNvPr>
          <p:cNvSpPr>
            <a:spLocks noGrp="1"/>
          </p:cNvSpPr>
          <p:nvPr>
            <p:ph type="ctrTitle"/>
          </p:nvPr>
        </p:nvSpPr>
        <p:spPr>
          <a:xfrm>
            <a:off x="618825" y="411675"/>
            <a:ext cx="4875324" cy="577800"/>
          </a:xfrm>
        </p:spPr>
        <p:txBody>
          <a:bodyPr/>
          <a:lstStyle/>
          <a:p>
            <a:r>
              <a:rPr lang="en-US" dirty="0"/>
              <a:t>BASELINE MODEL METRICS</a:t>
            </a:r>
            <a:endParaRPr lang="en-ID" dirty="0"/>
          </a:p>
        </p:txBody>
      </p:sp>
      <p:pic>
        <p:nvPicPr>
          <p:cNvPr id="5122" name="Picture 2" descr="Baseline Model Confusion Matrices">
            <a:extLst>
              <a:ext uri="{FF2B5EF4-FFF2-40B4-BE49-F238E27FC236}">
                <a16:creationId xmlns:a16="http://schemas.microsoft.com/office/drawing/2014/main" id="{E72C3CDD-4101-4587-CA84-A24EE415E2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989475"/>
            <a:ext cx="4122549" cy="202122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Baseline Model Metrics">
            <a:extLst>
              <a:ext uri="{FF2B5EF4-FFF2-40B4-BE49-F238E27FC236}">
                <a16:creationId xmlns:a16="http://schemas.microsoft.com/office/drawing/2014/main" id="{7859E794-976B-2044-ABC4-D612B9543F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322936"/>
            <a:ext cx="4122549" cy="892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86532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4CA5EE8-136D-043F-4812-CC57147E6DF5}"/>
              </a:ext>
            </a:extLst>
          </p:cNvPr>
          <p:cNvSpPr>
            <a:spLocks noGrp="1"/>
          </p:cNvSpPr>
          <p:nvPr>
            <p:ph type="body" idx="1"/>
          </p:nvPr>
        </p:nvSpPr>
        <p:spPr>
          <a:xfrm>
            <a:off x="618824" y="1201119"/>
            <a:ext cx="3953175" cy="2568156"/>
          </a:xfrm>
        </p:spPr>
        <p:txBody>
          <a:bodyPr/>
          <a:lstStyle/>
          <a:p>
            <a:r>
              <a:rPr lang="en-US" dirty="0"/>
              <a:t>Bayesian Search is a smart strategy we use to select the best settings. The algorithm can learn from past mistakes to make better future decisions.</a:t>
            </a:r>
          </a:p>
          <a:p>
            <a:r>
              <a:rPr lang="en-US" dirty="0"/>
              <a:t>We use a 5-fold cross-validation as it provides a good balance - not too small to be meaningless, and not too big to be computationally heavy.</a:t>
            </a:r>
            <a:endParaRPr lang="en-ID" dirty="0"/>
          </a:p>
        </p:txBody>
      </p:sp>
      <p:sp>
        <p:nvSpPr>
          <p:cNvPr id="3" name="Title 2">
            <a:extLst>
              <a:ext uri="{FF2B5EF4-FFF2-40B4-BE49-F238E27FC236}">
                <a16:creationId xmlns:a16="http://schemas.microsoft.com/office/drawing/2014/main" id="{9BE45AF6-A425-7D3F-FDA8-9183957B00FA}"/>
              </a:ext>
            </a:extLst>
          </p:cNvPr>
          <p:cNvSpPr>
            <a:spLocks noGrp="1"/>
          </p:cNvSpPr>
          <p:nvPr>
            <p:ph type="ctrTitle"/>
          </p:nvPr>
        </p:nvSpPr>
        <p:spPr>
          <a:xfrm>
            <a:off x="618825" y="411675"/>
            <a:ext cx="6246924" cy="577800"/>
          </a:xfrm>
        </p:spPr>
        <p:txBody>
          <a:bodyPr/>
          <a:lstStyle/>
          <a:p>
            <a:r>
              <a:rPr lang="en-US" dirty="0"/>
              <a:t>BAYESSIAN SEARCH CROSS VALIDATION</a:t>
            </a:r>
            <a:endParaRPr lang="en-ID" dirty="0"/>
          </a:p>
        </p:txBody>
      </p:sp>
      <p:pic>
        <p:nvPicPr>
          <p:cNvPr id="6146" name="Picture 2" descr="Baseline Model Bias-Variance Trade-Off Graph">
            <a:extLst>
              <a:ext uri="{FF2B5EF4-FFF2-40B4-BE49-F238E27FC236}">
                <a16:creationId xmlns:a16="http://schemas.microsoft.com/office/drawing/2014/main" id="{B71B3133-DCEC-D575-91E4-392208311B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1" y="1120249"/>
            <a:ext cx="3694364" cy="2878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2120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27"/>
          <p:cNvSpPr txBox="1">
            <a:spLocks noGrp="1"/>
          </p:cNvSpPr>
          <p:nvPr>
            <p:ph type="ctrTitle" idx="13"/>
          </p:nvPr>
        </p:nvSpPr>
        <p:spPr>
          <a:xfrm>
            <a:off x="6666296" y="3396800"/>
            <a:ext cx="2251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EXPERIMENTATION</a:t>
            </a:r>
            <a:endParaRPr dirty="0"/>
          </a:p>
        </p:txBody>
      </p:sp>
      <p:sp>
        <p:nvSpPr>
          <p:cNvPr id="472" name="Google Shape;472;p27"/>
          <p:cNvSpPr txBox="1">
            <a:spLocks noGrp="1"/>
          </p:cNvSpPr>
          <p:nvPr>
            <p:ph type="subTitle" idx="1"/>
          </p:nvPr>
        </p:nvSpPr>
        <p:spPr>
          <a:xfrm>
            <a:off x="6666298" y="3829675"/>
            <a:ext cx="17538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could possibly go wrong with the model?</a:t>
            </a:r>
            <a:endParaRPr dirty="0"/>
          </a:p>
        </p:txBody>
      </p:sp>
      <p:sp>
        <p:nvSpPr>
          <p:cNvPr id="473" name="Google Shape;473;p27"/>
          <p:cNvSpPr txBox="1">
            <a:spLocks noGrp="1"/>
          </p:cNvSpPr>
          <p:nvPr>
            <p:ph type="ctrTitle" idx="4"/>
          </p:nvPr>
        </p:nvSpPr>
        <p:spPr>
          <a:xfrm>
            <a:off x="3942834" y="3396800"/>
            <a:ext cx="1386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METHODOLOGY</a:t>
            </a:r>
            <a:endParaRPr dirty="0"/>
          </a:p>
        </p:txBody>
      </p:sp>
      <p:sp>
        <p:nvSpPr>
          <p:cNvPr id="474" name="Google Shape;474;p27"/>
          <p:cNvSpPr txBox="1">
            <a:spLocks noGrp="1"/>
          </p:cNvSpPr>
          <p:nvPr>
            <p:ph type="ctrTitle"/>
          </p:nvPr>
        </p:nvSpPr>
        <p:spPr>
          <a:xfrm>
            <a:off x="1223300" y="3396800"/>
            <a:ext cx="2152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DATASET &amp; FEATURES</a:t>
            </a:r>
            <a:endParaRPr dirty="0"/>
          </a:p>
        </p:txBody>
      </p:sp>
      <p:sp>
        <p:nvSpPr>
          <p:cNvPr id="475" name="Google Shape;475;p27"/>
          <p:cNvSpPr txBox="1">
            <a:spLocks noGrp="1"/>
          </p:cNvSpPr>
          <p:nvPr>
            <p:ph type="subTitle" idx="2"/>
          </p:nvPr>
        </p:nvSpPr>
        <p:spPr>
          <a:xfrm>
            <a:off x="1223300" y="3829680"/>
            <a:ext cx="17556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Let’s take a closer look at our dataset and find insights!</a:t>
            </a:r>
            <a:endParaRPr dirty="0"/>
          </a:p>
        </p:txBody>
      </p:sp>
      <p:sp>
        <p:nvSpPr>
          <p:cNvPr id="476" name="Google Shape;476;p27"/>
          <p:cNvSpPr txBox="1">
            <a:spLocks noGrp="1"/>
          </p:cNvSpPr>
          <p:nvPr>
            <p:ph type="title" idx="3"/>
          </p:nvPr>
        </p:nvSpPr>
        <p:spPr>
          <a:xfrm>
            <a:off x="1223300"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477" name="Google Shape;477;p27"/>
          <p:cNvSpPr txBox="1">
            <a:spLocks noGrp="1"/>
          </p:cNvSpPr>
          <p:nvPr>
            <p:ph type="subTitle" idx="5"/>
          </p:nvPr>
        </p:nvSpPr>
        <p:spPr>
          <a:xfrm>
            <a:off x="3942827" y="3829680"/>
            <a:ext cx="17556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Time to let Logistic Regression to play with our project</a:t>
            </a:r>
            <a:endParaRPr dirty="0"/>
          </a:p>
        </p:txBody>
      </p:sp>
      <p:sp>
        <p:nvSpPr>
          <p:cNvPr id="478" name="Google Shape;478;p27"/>
          <p:cNvSpPr txBox="1">
            <a:spLocks noGrp="1"/>
          </p:cNvSpPr>
          <p:nvPr>
            <p:ph type="title" idx="6"/>
          </p:nvPr>
        </p:nvSpPr>
        <p:spPr>
          <a:xfrm>
            <a:off x="3942827"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479" name="Google Shape;479;p27"/>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OUTLINE</a:t>
            </a:r>
            <a:endParaRPr dirty="0"/>
          </a:p>
        </p:txBody>
      </p:sp>
      <p:sp>
        <p:nvSpPr>
          <p:cNvPr id="480" name="Google Shape;480;p27"/>
          <p:cNvSpPr txBox="1">
            <a:spLocks noGrp="1"/>
          </p:cNvSpPr>
          <p:nvPr>
            <p:ph type="title" idx="9"/>
          </p:nvPr>
        </p:nvSpPr>
        <p:spPr>
          <a:xfrm>
            <a:off x="6665704"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481" name="Google Shape;481;p27"/>
          <p:cNvSpPr/>
          <p:nvPr/>
        </p:nvSpPr>
        <p:spPr>
          <a:xfrm>
            <a:off x="1223300" y="1562750"/>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3942827" y="1562750"/>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665704" y="1562750"/>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4" name="Google Shape;484;p27"/>
          <p:cNvCxnSpPr>
            <a:stCxn id="481" idx="1"/>
            <a:endCxn id="476" idx="1"/>
          </p:cNvCxnSpPr>
          <p:nvPr/>
        </p:nvCxnSpPr>
        <p:spPr>
          <a:xfrm>
            <a:off x="1223300"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5" name="Google Shape;485;p27"/>
          <p:cNvCxnSpPr>
            <a:stCxn id="482" idx="1"/>
            <a:endCxn id="478" idx="1"/>
          </p:cNvCxnSpPr>
          <p:nvPr/>
        </p:nvCxnSpPr>
        <p:spPr>
          <a:xfrm>
            <a:off x="3942827"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6" name="Google Shape;486;p27"/>
          <p:cNvCxnSpPr>
            <a:stCxn id="483" idx="1"/>
            <a:endCxn id="480" idx="1"/>
          </p:cNvCxnSpPr>
          <p:nvPr/>
        </p:nvCxnSpPr>
        <p:spPr>
          <a:xfrm>
            <a:off x="6665704"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7" name="Google Shape;487;p27"/>
          <p:cNvSpPr/>
          <p:nvPr/>
        </p:nvSpPr>
        <p:spPr>
          <a:xfrm>
            <a:off x="2276000" y="132471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7489808" y="238686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1346749" y="1669267"/>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27"/>
          <p:cNvGrpSpPr/>
          <p:nvPr/>
        </p:nvGrpSpPr>
        <p:grpSpPr>
          <a:xfrm>
            <a:off x="4075558" y="1684660"/>
            <a:ext cx="577210" cy="580282"/>
            <a:chOff x="3095745" y="3805393"/>
            <a:chExt cx="352840" cy="354717"/>
          </a:xfrm>
        </p:grpSpPr>
        <p:sp>
          <p:nvSpPr>
            <p:cNvPr id="491" name="Google Shape;491;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27"/>
          <p:cNvGrpSpPr/>
          <p:nvPr/>
        </p:nvGrpSpPr>
        <p:grpSpPr>
          <a:xfrm>
            <a:off x="6789168" y="1684647"/>
            <a:ext cx="583817" cy="580314"/>
            <a:chOff x="3541011" y="3367320"/>
            <a:chExt cx="348257" cy="346188"/>
          </a:xfrm>
        </p:grpSpPr>
        <p:sp>
          <p:nvSpPr>
            <p:cNvPr id="498" name="Google Shape;498;p27"/>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4CA5EE8-136D-043F-4812-CC57147E6DF5}"/>
              </a:ext>
            </a:extLst>
          </p:cNvPr>
          <p:cNvSpPr>
            <a:spLocks noGrp="1"/>
          </p:cNvSpPr>
          <p:nvPr>
            <p:ph type="body" idx="1"/>
          </p:nvPr>
        </p:nvSpPr>
        <p:spPr>
          <a:xfrm>
            <a:off x="618825" y="1201119"/>
            <a:ext cx="3534300" cy="2568156"/>
          </a:xfrm>
        </p:spPr>
        <p:txBody>
          <a:bodyPr/>
          <a:lstStyle/>
          <a:p>
            <a:pPr marL="114300" indent="0">
              <a:buNone/>
            </a:pPr>
            <a:r>
              <a:rPr lang="en-US" dirty="0"/>
              <a:t>The metrics table shows our model's improved performance. Notably, the F1-score, a balance of precision and recall, is slightly better. The AUC ROC, indicating the model's ability to distinguish between classes, has also improved.</a:t>
            </a:r>
            <a:endParaRPr lang="en-ID" dirty="0"/>
          </a:p>
        </p:txBody>
      </p:sp>
      <p:sp>
        <p:nvSpPr>
          <p:cNvPr id="3" name="Title 2">
            <a:extLst>
              <a:ext uri="{FF2B5EF4-FFF2-40B4-BE49-F238E27FC236}">
                <a16:creationId xmlns:a16="http://schemas.microsoft.com/office/drawing/2014/main" id="{9BE45AF6-A425-7D3F-FDA8-9183957B00FA}"/>
              </a:ext>
            </a:extLst>
          </p:cNvPr>
          <p:cNvSpPr>
            <a:spLocks noGrp="1"/>
          </p:cNvSpPr>
          <p:nvPr>
            <p:ph type="ctrTitle"/>
          </p:nvPr>
        </p:nvSpPr>
        <p:spPr>
          <a:xfrm>
            <a:off x="618825" y="411675"/>
            <a:ext cx="4875324" cy="577800"/>
          </a:xfrm>
        </p:spPr>
        <p:txBody>
          <a:bodyPr/>
          <a:lstStyle/>
          <a:p>
            <a:r>
              <a:rPr lang="en-US" dirty="0"/>
              <a:t>FINE-TUNED MODEL METRICS</a:t>
            </a:r>
            <a:endParaRPr lang="en-ID" dirty="0"/>
          </a:p>
        </p:txBody>
      </p:sp>
      <p:pic>
        <p:nvPicPr>
          <p:cNvPr id="7170" name="Picture 2" descr="Fine-Tuned Model Confusion Matrices">
            <a:extLst>
              <a:ext uri="{FF2B5EF4-FFF2-40B4-BE49-F238E27FC236}">
                <a16:creationId xmlns:a16="http://schemas.microsoft.com/office/drawing/2014/main" id="{E731D2AC-3613-E02B-BF92-EA6CF27558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989475"/>
            <a:ext cx="4167187" cy="2024062"/>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Fine-Tuned Model Metrics">
            <a:extLst>
              <a:ext uri="{FF2B5EF4-FFF2-40B4-BE49-F238E27FC236}">
                <a16:creationId xmlns:a16="http://schemas.microsoft.com/office/drawing/2014/main" id="{F6958820-A26A-8BBB-FE73-F5E4F92E83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271200"/>
            <a:ext cx="4122550" cy="882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21882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29"/>
          <p:cNvSpPr txBox="1">
            <a:spLocks noGrp="1"/>
          </p:cNvSpPr>
          <p:nvPr>
            <p:ph type="ctrTitle" idx="4"/>
          </p:nvPr>
        </p:nvSpPr>
        <p:spPr>
          <a:xfrm>
            <a:off x="618825" y="411675"/>
            <a:ext cx="6153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RESULTS</a:t>
            </a:r>
            <a:endParaRPr dirty="0"/>
          </a:p>
        </p:txBody>
      </p:sp>
      <p:sp>
        <p:nvSpPr>
          <p:cNvPr id="572" name="Google Shape;572;p29"/>
          <p:cNvSpPr txBox="1">
            <a:spLocks noGrp="1"/>
          </p:cNvSpPr>
          <p:nvPr>
            <p:ph type="ctrTitle"/>
          </p:nvPr>
        </p:nvSpPr>
        <p:spPr>
          <a:xfrm>
            <a:off x="931233" y="1196026"/>
            <a:ext cx="2896501"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CONCLUSIONS</a:t>
            </a:r>
            <a:endParaRPr dirty="0"/>
          </a:p>
        </p:txBody>
      </p:sp>
      <p:sp>
        <p:nvSpPr>
          <p:cNvPr id="573" name="Google Shape;573;p29"/>
          <p:cNvSpPr txBox="1">
            <a:spLocks noGrp="1"/>
          </p:cNvSpPr>
          <p:nvPr>
            <p:ph type="subTitle" idx="1"/>
          </p:nvPr>
        </p:nvSpPr>
        <p:spPr>
          <a:xfrm>
            <a:off x="931246" y="1684093"/>
            <a:ext cx="3640754" cy="11124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chemeClr val="bg1"/>
              </a:buClr>
              <a:buSzPct val="100000"/>
              <a:buFont typeface="Arial" panose="020B0604020202020204" pitchFamily="34" charset="0"/>
              <a:buChar char="•"/>
            </a:pPr>
            <a:r>
              <a:rPr lang="en-US" dirty="0"/>
              <a:t>We predicted loan risks using Logistic Regression.</a:t>
            </a:r>
          </a:p>
          <a:p>
            <a:pPr marL="285750" lvl="0" indent="-285750" algn="l" rtl="0">
              <a:spcBef>
                <a:spcPts val="0"/>
              </a:spcBef>
              <a:spcAft>
                <a:spcPts val="0"/>
              </a:spcAft>
              <a:buClr>
                <a:schemeClr val="bg1"/>
              </a:buClr>
              <a:buSzPct val="100000"/>
              <a:buFont typeface="Arial" panose="020B0604020202020204" pitchFamily="34" charset="0"/>
              <a:buChar char="•"/>
            </a:pPr>
            <a:r>
              <a:rPr lang="en-US" dirty="0"/>
              <a:t>Our baseline model provided a good starting point, but still overfitting.</a:t>
            </a:r>
          </a:p>
          <a:p>
            <a:pPr marL="285750" lvl="0" indent="-285750" algn="l" rtl="0">
              <a:spcBef>
                <a:spcPts val="0"/>
              </a:spcBef>
              <a:spcAft>
                <a:spcPts val="0"/>
              </a:spcAft>
              <a:buClr>
                <a:schemeClr val="bg1"/>
              </a:buClr>
              <a:buSzPct val="100000"/>
              <a:buFont typeface="Arial" panose="020B0604020202020204" pitchFamily="34" charset="0"/>
              <a:buChar char="•"/>
            </a:pPr>
            <a:r>
              <a:rPr lang="en-US" dirty="0"/>
              <a:t>With Bayesian Search cross-validation, we improved its ability to identify 'bad' loans.</a:t>
            </a:r>
          </a:p>
          <a:p>
            <a:pPr marL="285750" lvl="0" indent="-285750" algn="l" rtl="0">
              <a:spcBef>
                <a:spcPts val="0"/>
              </a:spcBef>
              <a:spcAft>
                <a:spcPts val="0"/>
              </a:spcAft>
              <a:buClr>
                <a:schemeClr val="bg1"/>
              </a:buClr>
              <a:buSzPct val="100000"/>
              <a:buFont typeface="Arial" panose="020B0604020202020204" pitchFamily="34" charset="0"/>
              <a:buChar char="•"/>
            </a:pPr>
            <a:r>
              <a:rPr lang="en-US" dirty="0"/>
              <a:t>Although the accuracy of our fine-tuned model is slightly less, it excelled in distinguishing between 'good' and 'bad' loans, an important factor for our problem.</a:t>
            </a:r>
          </a:p>
        </p:txBody>
      </p:sp>
      <p:sp>
        <p:nvSpPr>
          <p:cNvPr id="574" name="Google Shape;574;p29"/>
          <p:cNvSpPr txBox="1">
            <a:spLocks noGrp="1"/>
          </p:cNvSpPr>
          <p:nvPr>
            <p:ph type="ctrTitle" idx="2"/>
          </p:nvPr>
        </p:nvSpPr>
        <p:spPr>
          <a:xfrm>
            <a:off x="5207514" y="1196025"/>
            <a:ext cx="2980165"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D" dirty="0"/>
              <a:t>FUTURE WORKS</a:t>
            </a:r>
            <a:endParaRPr dirty="0"/>
          </a:p>
        </p:txBody>
      </p:sp>
      <p:sp>
        <p:nvSpPr>
          <p:cNvPr id="575" name="Google Shape;575;p29"/>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p>
            <a:pPr marL="285750" lvl="0" indent="-285750" algn="r" rtl="0">
              <a:spcBef>
                <a:spcPts val="0"/>
              </a:spcBef>
              <a:spcAft>
                <a:spcPts val="0"/>
              </a:spcAft>
              <a:buClr>
                <a:schemeClr val="bg1"/>
              </a:buClr>
              <a:buSzPct val="100000"/>
              <a:buFont typeface="Arial" panose="020B0604020202020204" pitchFamily="34" charset="0"/>
              <a:buChar char="•"/>
            </a:pPr>
            <a:r>
              <a:rPr lang="en-US" dirty="0"/>
              <a:t>Gather more data for a more balanced dataset.</a:t>
            </a:r>
          </a:p>
          <a:p>
            <a:pPr marL="285750" lvl="0" indent="-285750" algn="r" rtl="0">
              <a:spcBef>
                <a:spcPts val="0"/>
              </a:spcBef>
              <a:spcAft>
                <a:spcPts val="0"/>
              </a:spcAft>
              <a:buClr>
                <a:schemeClr val="bg1"/>
              </a:buClr>
              <a:buSzPct val="100000"/>
              <a:buFont typeface="Arial" panose="020B0604020202020204" pitchFamily="34" charset="0"/>
              <a:buChar char="•"/>
            </a:pPr>
            <a:r>
              <a:rPr lang="en-US" dirty="0"/>
              <a:t>Experiment with other feature engineering techniques and models.</a:t>
            </a:r>
          </a:p>
          <a:p>
            <a:pPr marL="285750" lvl="0" indent="-285750" algn="r" rtl="0">
              <a:spcBef>
                <a:spcPts val="0"/>
              </a:spcBef>
              <a:spcAft>
                <a:spcPts val="0"/>
              </a:spcAft>
              <a:buClr>
                <a:schemeClr val="bg1"/>
              </a:buClr>
              <a:buSzPct val="100000"/>
              <a:buFont typeface="Arial" panose="020B0604020202020204" pitchFamily="34" charset="0"/>
              <a:buChar char="•"/>
            </a:pPr>
            <a:r>
              <a:rPr lang="en-US" dirty="0"/>
              <a:t>Leverage advanced techniques like ensemble learning or deep learning for better predictions.</a:t>
            </a:r>
          </a:p>
          <a:p>
            <a:pPr marL="285750" lvl="0" indent="-285750" algn="r" rtl="0">
              <a:spcBef>
                <a:spcPts val="0"/>
              </a:spcBef>
              <a:spcAft>
                <a:spcPts val="0"/>
              </a:spcAft>
              <a:buClr>
                <a:schemeClr val="bg1"/>
              </a:buClr>
              <a:buSzPct val="100000"/>
              <a:buFont typeface="Arial" panose="020B0604020202020204" pitchFamily="34" charset="0"/>
              <a:buChar char="•"/>
            </a:pPr>
            <a:r>
              <a:rPr lang="en-US" dirty="0"/>
              <a:t>Develop the model further for real-time prediction through an API.</a:t>
            </a:r>
            <a:endParaRPr dirty="0"/>
          </a:p>
        </p:txBody>
      </p:sp>
      <p:sp>
        <p:nvSpPr>
          <p:cNvPr id="594" name="Google Shape;594;p29"/>
          <p:cNvSpPr/>
          <p:nvPr/>
        </p:nvSpPr>
        <p:spPr>
          <a:xfrm>
            <a:off x="923634" y="3637035"/>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9"/>
          <p:cNvSpPr/>
          <p:nvPr/>
        </p:nvSpPr>
        <p:spPr>
          <a:xfrm>
            <a:off x="8282034" y="296076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0870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1079" name="Google Shape;1079;p37"/>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a:t>
            </a:r>
            <a:br>
              <a:rPr lang="en" dirty="0"/>
            </a:br>
            <a:r>
              <a:rPr lang="en" dirty="0">
                <a:solidFill>
                  <a:schemeClr val="accent3"/>
                </a:solidFill>
              </a:rPr>
              <a:t>YOU</a:t>
            </a:r>
            <a:endParaRPr dirty="0">
              <a:solidFill>
                <a:schemeClr val="accent3"/>
              </a:solidFill>
            </a:endParaRPr>
          </a:p>
        </p:txBody>
      </p:sp>
    </p:spTree>
    <p:extLst>
      <p:ext uri="{BB962C8B-B14F-4D97-AF65-F5344CB8AC3E}">
        <p14:creationId xmlns:p14="http://schemas.microsoft.com/office/powerpoint/2010/main" val="1663337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618825" y="1679175"/>
            <a:ext cx="4220158" cy="2090100"/>
          </a:xfrm>
          <a:prstGeom prst="rect">
            <a:avLst/>
          </a:prstGeom>
        </p:spPr>
        <p:txBody>
          <a:bodyPr spcFirstLastPara="1" wrap="square" lIns="91425" tIns="91425" rIns="91425" bIns="91425" anchor="t" anchorCtr="0">
            <a:noAutofit/>
          </a:bodyPr>
          <a:lstStyle/>
          <a:p>
            <a:pPr marL="0" lvl="0" indent="0" algn="l" defTabSz="685800" rtl="0">
              <a:spcBef>
                <a:spcPts val="0"/>
              </a:spcBef>
              <a:spcAft>
                <a:spcPts val="0"/>
              </a:spcAft>
              <a:buNone/>
            </a:pPr>
            <a:r>
              <a:rPr lang="en" dirty="0"/>
              <a:t>Name		: Hardefa Rogonondo</a:t>
            </a:r>
          </a:p>
          <a:p>
            <a:pPr marL="0" lvl="0" indent="0" algn="l" defTabSz="685800" rtl="0">
              <a:spcBef>
                <a:spcPts val="0"/>
              </a:spcBef>
              <a:spcAft>
                <a:spcPts val="0"/>
              </a:spcAft>
              <a:buNone/>
            </a:pPr>
            <a:r>
              <a:rPr lang="en" dirty="0"/>
              <a:t>Occupation	: Data Scientist</a:t>
            </a:r>
          </a:p>
          <a:p>
            <a:pPr marL="0" lvl="0" indent="0" algn="l" defTabSz="685800" rtl="0">
              <a:spcBef>
                <a:spcPts val="0"/>
              </a:spcBef>
              <a:spcAft>
                <a:spcPts val="0"/>
              </a:spcAft>
              <a:buNone/>
            </a:pPr>
            <a:r>
              <a:rPr lang="en" dirty="0"/>
              <a:t>GitHub	: hardefarogonondo</a:t>
            </a:r>
          </a:p>
          <a:p>
            <a:pPr marL="0" lvl="0" indent="0" algn="l" defTabSz="685800" rtl="0">
              <a:spcBef>
                <a:spcPts val="0"/>
              </a:spcBef>
              <a:spcAft>
                <a:spcPts val="0"/>
              </a:spcAft>
              <a:buNone/>
            </a:pPr>
            <a:r>
              <a:rPr lang="en" dirty="0"/>
              <a:t>LinkedIn	: Hardefa Rogonondo</a:t>
            </a:r>
            <a:endParaRPr dirty="0"/>
          </a:p>
        </p:txBody>
      </p:sp>
      <p:sp>
        <p:nvSpPr>
          <p:cNvPr id="507" name="Google Shape;507;p28"/>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HELLO</a:t>
            </a:r>
            <a:endParaRPr dirty="0"/>
          </a:p>
        </p:txBody>
      </p:sp>
      <p:grpSp>
        <p:nvGrpSpPr>
          <p:cNvPr id="508" name="Google Shape;508;p28"/>
          <p:cNvGrpSpPr/>
          <p:nvPr/>
        </p:nvGrpSpPr>
        <p:grpSpPr>
          <a:xfrm>
            <a:off x="4834661" y="989482"/>
            <a:ext cx="2851442" cy="3213988"/>
            <a:chOff x="2501950" y="1507050"/>
            <a:chExt cx="2392350" cy="2696525"/>
          </a:xfrm>
        </p:grpSpPr>
        <p:sp>
          <p:nvSpPr>
            <p:cNvPr id="509" name="Google Shape;509;p28"/>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28"/>
          <p:cNvGrpSpPr/>
          <p:nvPr/>
        </p:nvGrpSpPr>
        <p:grpSpPr>
          <a:xfrm>
            <a:off x="5599242" y="1368971"/>
            <a:ext cx="1541751" cy="2455003"/>
            <a:chOff x="2160750" y="237575"/>
            <a:chExt cx="3253325" cy="5180425"/>
          </a:xfrm>
        </p:grpSpPr>
        <p:sp>
          <p:nvSpPr>
            <p:cNvPr id="535" name="Google Shape;535;p28"/>
            <p:cNvSpPr/>
            <p:nvPr/>
          </p:nvSpPr>
          <p:spPr>
            <a:xfrm>
              <a:off x="3341025" y="1584075"/>
              <a:ext cx="870850" cy="1801975"/>
            </a:xfrm>
            <a:custGeom>
              <a:avLst/>
              <a:gdLst/>
              <a:ahLst/>
              <a:cxnLst/>
              <a:rect l="l" t="t" r="r" b="b"/>
              <a:pathLst>
                <a:path w="34834" h="72079" extrusionOk="0">
                  <a:moveTo>
                    <a:pt x="17417" y="1"/>
                  </a:moveTo>
                  <a:cubicBezTo>
                    <a:pt x="7942" y="1"/>
                    <a:pt x="219" y="7559"/>
                    <a:pt x="0" y="17089"/>
                  </a:cubicBezTo>
                  <a:lnTo>
                    <a:pt x="0" y="71202"/>
                  </a:lnTo>
                  <a:cubicBezTo>
                    <a:pt x="0" y="71777"/>
                    <a:pt x="439" y="72065"/>
                    <a:pt x="877" y="72065"/>
                  </a:cubicBezTo>
                  <a:cubicBezTo>
                    <a:pt x="1315" y="72065"/>
                    <a:pt x="1753" y="71777"/>
                    <a:pt x="1753" y="71202"/>
                  </a:cubicBezTo>
                  <a:lnTo>
                    <a:pt x="1753" y="17089"/>
                  </a:lnTo>
                  <a:cubicBezTo>
                    <a:pt x="1589" y="8271"/>
                    <a:pt x="8654" y="1096"/>
                    <a:pt x="17417" y="1096"/>
                  </a:cubicBezTo>
                  <a:cubicBezTo>
                    <a:pt x="26180" y="1096"/>
                    <a:pt x="33246" y="8271"/>
                    <a:pt x="33081" y="17089"/>
                  </a:cubicBezTo>
                  <a:lnTo>
                    <a:pt x="33081" y="71202"/>
                  </a:lnTo>
                  <a:cubicBezTo>
                    <a:pt x="33081" y="71695"/>
                    <a:pt x="33465" y="72078"/>
                    <a:pt x="33958" y="72078"/>
                  </a:cubicBezTo>
                  <a:cubicBezTo>
                    <a:pt x="34451" y="72078"/>
                    <a:pt x="34834" y="71695"/>
                    <a:pt x="34834" y="71202"/>
                  </a:cubicBezTo>
                  <a:lnTo>
                    <a:pt x="34834" y="17089"/>
                  </a:lnTo>
                  <a:cubicBezTo>
                    <a:pt x="34670" y="7559"/>
                    <a:pt x="26892" y="1"/>
                    <a:pt x="17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8"/>
            <p:cNvSpPr/>
            <p:nvPr/>
          </p:nvSpPr>
          <p:spPr>
            <a:xfrm>
              <a:off x="3760000" y="2060575"/>
              <a:ext cx="47950" cy="948925"/>
            </a:xfrm>
            <a:custGeom>
              <a:avLst/>
              <a:gdLst/>
              <a:ahLst/>
              <a:cxnLst/>
              <a:rect l="l" t="t" r="r" b="b"/>
              <a:pathLst>
                <a:path w="1918" h="37957" extrusionOk="0">
                  <a:moveTo>
                    <a:pt x="959" y="1"/>
                  </a:moveTo>
                  <a:cubicBezTo>
                    <a:pt x="480" y="1"/>
                    <a:pt x="1" y="329"/>
                    <a:pt x="56" y="987"/>
                  </a:cubicBezTo>
                  <a:lnTo>
                    <a:pt x="56" y="37025"/>
                  </a:lnTo>
                  <a:cubicBezTo>
                    <a:pt x="56" y="37518"/>
                    <a:pt x="494" y="37956"/>
                    <a:pt x="987" y="37956"/>
                  </a:cubicBezTo>
                  <a:cubicBezTo>
                    <a:pt x="1480" y="37956"/>
                    <a:pt x="1863" y="37518"/>
                    <a:pt x="1863" y="37025"/>
                  </a:cubicBezTo>
                  <a:lnTo>
                    <a:pt x="1863" y="987"/>
                  </a:lnTo>
                  <a:cubicBezTo>
                    <a:pt x="1918" y="329"/>
                    <a:pt x="1439" y="1"/>
                    <a:pt x="9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8"/>
            <p:cNvSpPr/>
            <p:nvPr/>
          </p:nvSpPr>
          <p:spPr>
            <a:xfrm>
              <a:off x="3150700" y="1358150"/>
              <a:ext cx="1273425" cy="2019675"/>
            </a:xfrm>
            <a:custGeom>
              <a:avLst/>
              <a:gdLst/>
              <a:ahLst/>
              <a:cxnLst/>
              <a:rect l="l" t="t" r="r" b="b"/>
              <a:pathLst>
                <a:path w="50937" h="80787" extrusionOk="0">
                  <a:moveTo>
                    <a:pt x="25468" y="1"/>
                  </a:moveTo>
                  <a:cubicBezTo>
                    <a:pt x="11393" y="1"/>
                    <a:pt x="0" y="11557"/>
                    <a:pt x="220" y="25633"/>
                  </a:cubicBezTo>
                  <a:cubicBezTo>
                    <a:pt x="274" y="26181"/>
                    <a:pt x="685" y="26455"/>
                    <a:pt x="1096" y="26455"/>
                  </a:cubicBezTo>
                  <a:cubicBezTo>
                    <a:pt x="1507" y="26455"/>
                    <a:pt x="1917" y="26181"/>
                    <a:pt x="1972" y="25633"/>
                  </a:cubicBezTo>
                  <a:cubicBezTo>
                    <a:pt x="1753" y="12543"/>
                    <a:pt x="12324" y="1753"/>
                    <a:pt x="25468" y="1753"/>
                  </a:cubicBezTo>
                  <a:cubicBezTo>
                    <a:pt x="38613" y="1753"/>
                    <a:pt x="49184" y="12543"/>
                    <a:pt x="48964" y="25633"/>
                  </a:cubicBezTo>
                  <a:lnTo>
                    <a:pt x="48964" y="79910"/>
                  </a:lnTo>
                  <a:cubicBezTo>
                    <a:pt x="48964" y="80403"/>
                    <a:pt x="49348" y="80787"/>
                    <a:pt x="49841" y="80787"/>
                  </a:cubicBezTo>
                  <a:cubicBezTo>
                    <a:pt x="50334" y="80787"/>
                    <a:pt x="50717" y="80403"/>
                    <a:pt x="50717" y="79910"/>
                  </a:cubicBezTo>
                  <a:lnTo>
                    <a:pt x="50717" y="25633"/>
                  </a:lnTo>
                  <a:cubicBezTo>
                    <a:pt x="50936" y="11557"/>
                    <a:pt x="39544" y="1"/>
                    <a:pt x="254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8"/>
            <p:cNvSpPr/>
            <p:nvPr/>
          </p:nvSpPr>
          <p:spPr>
            <a:xfrm>
              <a:off x="2352425" y="1196575"/>
              <a:ext cx="2282550" cy="3382075"/>
            </a:xfrm>
            <a:custGeom>
              <a:avLst/>
              <a:gdLst/>
              <a:ahLst/>
              <a:cxnLst/>
              <a:rect l="l" t="t" r="r" b="b"/>
              <a:pathLst>
                <a:path w="91302" h="135283" extrusionOk="0">
                  <a:moveTo>
                    <a:pt x="57345" y="1"/>
                  </a:moveTo>
                  <a:cubicBezTo>
                    <a:pt x="38887" y="1"/>
                    <a:pt x="23771" y="14898"/>
                    <a:pt x="23552" y="33411"/>
                  </a:cubicBezTo>
                  <a:lnTo>
                    <a:pt x="23552" y="58660"/>
                  </a:lnTo>
                  <a:cubicBezTo>
                    <a:pt x="23497" y="58714"/>
                    <a:pt x="23497" y="58824"/>
                    <a:pt x="23552" y="58879"/>
                  </a:cubicBezTo>
                  <a:lnTo>
                    <a:pt x="23552" y="84894"/>
                  </a:lnTo>
                  <a:cubicBezTo>
                    <a:pt x="23552" y="101654"/>
                    <a:pt x="16925" y="117756"/>
                    <a:pt x="5040" y="129532"/>
                  </a:cubicBezTo>
                  <a:cubicBezTo>
                    <a:pt x="3561" y="131011"/>
                    <a:pt x="2027" y="132380"/>
                    <a:pt x="439" y="133695"/>
                  </a:cubicBezTo>
                  <a:cubicBezTo>
                    <a:pt x="56" y="134023"/>
                    <a:pt x="1" y="134571"/>
                    <a:pt x="329" y="134954"/>
                  </a:cubicBezTo>
                  <a:cubicBezTo>
                    <a:pt x="494" y="135173"/>
                    <a:pt x="768" y="135283"/>
                    <a:pt x="987" y="135283"/>
                  </a:cubicBezTo>
                  <a:cubicBezTo>
                    <a:pt x="1206" y="135283"/>
                    <a:pt x="1425" y="135228"/>
                    <a:pt x="1589" y="135064"/>
                  </a:cubicBezTo>
                  <a:cubicBezTo>
                    <a:pt x="3177" y="133749"/>
                    <a:pt x="4766" y="132325"/>
                    <a:pt x="6244" y="130847"/>
                  </a:cubicBezTo>
                  <a:cubicBezTo>
                    <a:pt x="18184" y="118961"/>
                    <a:pt x="25030" y="102969"/>
                    <a:pt x="25304" y="86154"/>
                  </a:cubicBezTo>
                  <a:cubicBezTo>
                    <a:pt x="25304" y="85716"/>
                    <a:pt x="25304" y="85278"/>
                    <a:pt x="25304" y="84840"/>
                  </a:cubicBezTo>
                  <a:lnTo>
                    <a:pt x="25304" y="58824"/>
                  </a:lnTo>
                  <a:cubicBezTo>
                    <a:pt x="25359" y="58769"/>
                    <a:pt x="25304" y="58660"/>
                    <a:pt x="25304" y="58605"/>
                  </a:cubicBezTo>
                  <a:lnTo>
                    <a:pt x="25304" y="33411"/>
                  </a:lnTo>
                  <a:cubicBezTo>
                    <a:pt x="25304" y="15665"/>
                    <a:pt x="39654" y="1315"/>
                    <a:pt x="57399" y="1315"/>
                  </a:cubicBezTo>
                  <a:cubicBezTo>
                    <a:pt x="75145" y="1315"/>
                    <a:pt x="89494" y="15665"/>
                    <a:pt x="89494" y="33411"/>
                  </a:cubicBezTo>
                  <a:lnTo>
                    <a:pt x="89494" y="86209"/>
                  </a:lnTo>
                  <a:cubicBezTo>
                    <a:pt x="89440" y="86839"/>
                    <a:pt x="89905" y="87154"/>
                    <a:pt x="90371" y="87154"/>
                  </a:cubicBezTo>
                  <a:cubicBezTo>
                    <a:pt x="90836" y="87154"/>
                    <a:pt x="91302" y="86839"/>
                    <a:pt x="91247" y="86209"/>
                  </a:cubicBezTo>
                  <a:lnTo>
                    <a:pt x="91247" y="33411"/>
                  </a:lnTo>
                  <a:lnTo>
                    <a:pt x="91192" y="33411"/>
                  </a:lnTo>
                  <a:cubicBezTo>
                    <a:pt x="90918" y="14898"/>
                    <a:pt x="75857" y="1"/>
                    <a:pt x="573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8"/>
            <p:cNvSpPr/>
            <p:nvPr/>
          </p:nvSpPr>
          <p:spPr>
            <a:xfrm>
              <a:off x="4775975" y="2232425"/>
              <a:ext cx="43850" cy="1304225"/>
            </a:xfrm>
            <a:custGeom>
              <a:avLst/>
              <a:gdLst/>
              <a:ahLst/>
              <a:cxnLst/>
              <a:rect l="l" t="t" r="r" b="b"/>
              <a:pathLst>
                <a:path w="1754" h="52169" extrusionOk="0">
                  <a:moveTo>
                    <a:pt x="877" y="1"/>
                  </a:moveTo>
                  <a:cubicBezTo>
                    <a:pt x="439" y="1"/>
                    <a:pt x="1" y="302"/>
                    <a:pt x="1" y="904"/>
                  </a:cubicBezTo>
                  <a:lnTo>
                    <a:pt x="1" y="51293"/>
                  </a:lnTo>
                  <a:cubicBezTo>
                    <a:pt x="1" y="51786"/>
                    <a:pt x="384" y="52169"/>
                    <a:pt x="877" y="52169"/>
                  </a:cubicBezTo>
                  <a:cubicBezTo>
                    <a:pt x="1370" y="52169"/>
                    <a:pt x="1754" y="51786"/>
                    <a:pt x="1754" y="51293"/>
                  </a:cubicBezTo>
                  <a:lnTo>
                    <a:pt x="1754" y="904"/>
                  </a:lnTo>
                  <a:cubicBezTo>
                    <a:pt x="1754" y="302"/>
                    <a:pt x="131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8"/>
            <p:cNvSpPr/>
            <p:nvPr/>
          </p:nvSpPr>
          <p:spPr>
            <a:xfrm>
              <a:off x="3123775" y="942025"/>
              <a:ext cx="1615275" cy="648925"/>
            </a:xfrm>
            <a:custGeom>
              <a:avLst/>
              <a:gdLst/>
              <a:ahLst/>
              <a:cxnLst/>
              <a:rect l="l" t="t" r="r" b="b"/>
              <a:pathLst>
                <a:path w="64611" h="25957" extrusionOk="0">
                  <a:moveTo>
                    <a:pt x="26510" y="1"/>
                  </a:moveTo>
                  <a:cubicBezTo>
                    <a:pt x="17548" y="1"/>
                    <a:pt x="8463" y="2908"/>
                    <a:pt x="749" y="9088"/>
                  </a:cubicBezTo>
                  <a:cubicBezTo>
                    <a:pt x="1" y="9660"/>
                    <a:pt x="561" y="10656"/>
                    <a:pt x="1293" y="10656"/>
                  </a:cubicBezTo>
                  <a:cubicBezTo>
                    <a:pt x="1472" y="10656"/>
                    <a:pt x="1661" y="10597"/>
                    <a:pt x="1844" y="10457"/>
                  </a:cubicBezTo>
                  <a:cubicBezTo>
                    <a:pt x="9220" y="4536"/>
                    <a:pt x="17910" y="1750"/>
                    <a:pt x="26484" y="1750"/>
                  </a:cubicBezTo>
                  <a:cubicBezTo>
                    <a:pt x="41466" y="1750"/>
                    <a:pt x="56095" y="10256"/>
                    <a:pt x="62748" y="25409"/>
                  </a:cubicBezTo>
                  <a:cubicBezTo>
                    <a:pt x="62912" y="25738"/>
                    <a:pt x="63241" y="25902"/>
                    <a:pt x="63570" y="25957"/>
                  </a:cubicBezTo>
                  <a:cubicBezTo>
                    <a:pt x="63679" y="25957"/>
                    <a:pt x="63843" y="25902"/>
                    <a:pt x="63953" y="25847"/>
                  </a:cubicBezTo>
                  <a:cubicBezTo>
                    <a:pt x="64391" y="25683"/>
                    <a:pt x="64610" y="25135"/>
                    <a:pt x="64391" y="24697"/>
                  </a:cubicBezTo>
                  <a:cubicBezTo>
                    <a:pt x="57459" y="8881"/>
                    <a:pt x="42173" y="1"/>
                    <a:pt x="265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8"/>
            <p:cNvSpPr/>
            <p:nvPr/>
          </p:nvSpPr>
          <p:spPr>
            <a:xfrm>
              <a:off x="2753625" y="1951050"/>
              <a:ext cx="46575" cy="1088575"/>
            </a:xfrm>
            <a:custGeom>
              <a:avLst/>
              <a:gdLst/>
              <a:ahLst/>
              <a:cxnLst/>
              <a:rect l="l" t="t" r="r" b="b"/>
              <a:pathLst>
                <a:path w="1863" h="43543" extrusionOk="0">
                  <a:moveTo>
                    <a:pt x="931" y="0"/>
                  </a:moveTo>
                  <a:cubicBezTo>
                    <a:pt x="466" y="0"/>
                    <a:pt x="0" y="329"/>
                    <a:pt x="55" y="986"/>
                  </a:cubicBezTo>
                  <a:lnTo>
                    <a:pt x="55" y="42666"/>
                  </a:lnTo>
                  <a:cubicBezTo>
                    <a:pt x="55" y="43159"/>
                    <a:pt x="438" y="43542"/>
                    <a:pt x="931" y="43542"/>
                  </a:cubicBezTo>
                  <a:cubicBezTo>
                    <a:pt x="1424" y="43542"/>
                    <a:pt x="1808" y="43159"/>
                    <a:pt x="1808" y="42666"/>
                  </a:cubicBezTo>
                  <a:lnTo>
                    <a:pt x="1808" y="986"/>
                  </a:lnTo>
                  <a:cubicBezTo>
                    <a:pt x="1862" y="329"/>
                    <a:pt x="1397" y="0"/>
                    <a:pt x="9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8"/>
            <p:cNvSpPr/>
            <p:nvPr/>
          </p:nvSpPr>
          <p:spPr>
            <a:xfrm>
              <a:off x="2688525" y="477325"/>
              <a:ext cx="2531125" cy="3715200"/>
            </a:xfrm>
            <a:custGeom>
              <a:avLst/>
              <a:gdLst/>
              <a:ahLst/>
              <a:cxnLst/>
              <a:rect l="l" t="t" r="r" b="b"/>
              <a:pathLst>
                <a:path w="101245" h="148608" extrusionOk="0">
                  <a:moveTo>
                    <a:pt x="43983" y="0"/>
                  </a:moveTo>
                  <a:cubicBezTo>
                    <a:pt x="27622" y="0"/>
                    <a:pt x="11667" y="7019"/>
                    <a:pt x="578" y="19898"/>
                  </a:cubicBezTo>
                  <a:cubicBezTo>
                    <a:pt x="1" y="20599"/>
                    <a:pt x="602" y="21392"/>
                    <a:pt x="1285" y="21392"/>
                  </a:cubicBezTo>
                  <a:cubicBezTo>
                    <a:pt x="1510" y="21392"/>
                    <a:pt x="1744" y="21307"/>
                    <a:pt x="1947" y="21103"/>
                  </a:cubicBezTo>
                  <a:cubicBezTo>
                    <a:pt x="12685" y="8615"/>
                    <a:pt x="28147" y="1792"/>
                    <a:pt x="43998" y="1792"/>
                  </a:cubicBezTo>
                  <a:cubicBezTo>
                    <a:pt x="50462" y="1792"/>
                    <a:pt x="56990" y="2927"/>
                    <a:pt x="63289" y="5275"/>
                  </a:cubicBezTo>
                  <a:cubicBezTo>
                    <a:pt x="85033" y="13326"/>
                    <a:pt x="99437" y="34084"/>
                    <a:pt x="99437" y="57306"/>
                  </a:cubicBezTo>
                  <a:lnTo>
                    <a:pt x="99437" y="147677"/>
                  </a:lnTo>
                  <a:cubicBezTo>
                    <a:pt x="99437" y="148170"/>
                    <a:pt x="99820" y="148608"/>
                    <a:pt x="100313" y="148608"/>
                  </a:cubicBezTo>
                  <a:cubicBezTo>
                    <a:pt x="100806" y="148608"/>
                    <a:pt x="101244" y="148170"/>
                    <a:pt x="101244" y="147677"/>
                  </a:cubicBezTo>
                  <a:lnTo>
                    <a:pt x="101244" y="57306"/>
                  </a:lnTo>
                  <a:cubicBezTo>
                    <a:pt x="101244" y="33372"/>
                    <a:pt x="86347" y="11957"/>
                    <a:pt x="63891" y="3577"/>
                  </a:cubicBezTo>
                  <a:cubicBezTo>
                    <a:pt x="57389" y="1166"/>
                    <a:pt x="50652" y="0"/>
                    <a:pt x="439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8"/>
            <p:cNvSpPr/>
            <p:nvPr/>
          </p:nvSpPr>
          <p:spPr>
            <a:xfrm>
              <a:off x="2355175" y="1889425"/>
              <a:ext cx="45200" cy="2303100"/>
            </a:xfrm>
            <a:custGeom>
              <a:avLst/>
              <a:gdLst/>
              <a:ahLst/>
              <a:cxnLst/>
              <a:rect l="l" t="t" r="r" b="b"/>
              <a:pathLst>
                <a:path w="1808" h="92124" extrusionOk="0">
                  <a:moveTo>
                    <a:pt x="904" y="1"/>
                  </a:moveTo>
                  <a:cubicBezTo>
                    <a:pt x="480" y="1"/>
                    <a:pt x="55" y="274"/>
                    <a:pt x="0" y="822"/>
                  </a:cubicBezTo>
                  <a:lnTo>
                    <a:pt x="0" y="91193"/>
                  </a:lnTo>
                  <a:cubicBezTo>
                    <a:pt x="0" y="91686"/>
                    <a:pt x="438" y="92069"/>
                    <a:pt x="931" y="92124"/>
                  </a:cubicBezTo>
                  <a:cubicBezTo>
                    <a:pt x="1424" y="92124"/>
                    <a:pt x="1808" y="91686"/>
                    <a:pt x="1808" y="91193"/>
                  </a:cubicBezTo>
                  <a:lnTo>
                    <a:pt x="1808" y="822"/>
                  </a:lnTo>
                  <a:cubicBezTo>
                    <a:pt x="1753" y="274"/>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8"/>
            <p:cNvSpPr/>
            <p:nvPr/>
          </p:nvSpPr>
          <p:spPr>
            <a:xfrm>
              <a:off x="2160750" y="1843225"/>
              <a:ext cx="45200" cy="1942650"/>
            </a:xfrm>
            <a:custGeom>
              <a:avLst/>
              <a:gdLst/>
              <a:ahLst/>
              <a:cxnLst/>
              <a:rect l="l" t="t" r="r" b="b"/>
              <a:pathLst>
                <a:path w="1808" h="77706" extrusionOk="0">
                  <a:moveTo>
                    <a:pt x="904" y="0"/>
                  </a:moveTo>
                  <a:cubicBezTo>
                    <a:pt x="479" y="0"/>
                    <a:pt x="55" y="288"/>
                    <a:pt x="0" y="863"/>
                  </a:cubicBezTo>
                  <a:lnTo>
                    <a:pt x="0" y="76829"/>
                  </a:lnTo>
                  <a:cubicBezTo>
                    <a:pt x="0" y="77322"/>
                    <a:pt x="383" y="77705"/>
                    <a:pt x="931" y="77705"/>
                  </a:cubicBezTo>
                  <a:cubicBezTo>
                    <a:pt x="1369" y="77705"/>
                    <a:pt x="1807" y="77322"/>
                    <a:pt x="1807" y="76829"/>
                  </a:cubicBezTo>
                  <a:lnTo>
                    <a:pt x="1807" y="863"/>
                  </a:lnTo>
                  <a:cubicBezTo>
                    <a:pt x="1753" y="288"/>
                    <a:pt x="1328" y="0"/>
                    <a:pt x="9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8"/>
            <p:cNvSpPr/>
            <p:nvPr/>
          </p:nvSpPr>
          <p:spPr>
            <a:xfrm>
              <a:off x="2531800" y="237575"/>
              <a:ext cx="2238125" cy="619475"/>
            </a:xfrm>
            <a:custGeom>
              <a:avLst/>
              <a:gdLst/>
              <a:ahLst/>
              <a:cxnLst/>
              <a:rect l="l" t="t" r="r" b="b"/>
              <a:pathLst>
                <a:path w="89525" h="24779" extrusionOk="0">
                  <a:moveTo>
                    <a:pt x="50205" y="0"/>
                  </a:moveTo>
                  <a:cubicBezTo>
                    <a:pt x="31571" y="0"/>
                    <a:pt x="13128" y="7985"/>
                    <a:pt x="329" y="23299"/>
                  </a:cubicBezTo>
                  <a:cubicBezTo>
                    <a:pt x="1" y="23683"/>
                    <a:pt x="55" y="24285"/>
                    <a:pt x="439" y="24559"/>
                  </a:cubicBezTo>
                  <a:cubicBezTo>
                    <a:pt x="603" y="24723"/>
                    <a:pt x="822" y="24778"/>
                    <a:pt x="1041" y="24778"/>
                  </a:cubicBezTo>
                  <a:cubicBezTo>
                    <a:pt x="1260" y="24778"/>
                    <a:pt x="1534" y="24668"/>
                    <a:pt x="1698" y="24504"/>
                  </a:cubicBezTo>
                  <a:cubicBezTo>
                    <a:pt x="14191" y="9590"/>
                    <a:pt x="32153" y="1815"/>
                    <a:pt x="50288" y="1815"/>
                  </a:cubicBezTo>
                  <a:cubicBezTo>
                    <a:pt x="63320" y="1815"/>
                    <a:pt x="76442" y="5830"/>
                    <a:pt x="87687" y="14098"/>
                  </a:cubicBezTo>
                  <a:cubicBezTo>
                    <a:pt x="87865" y="14234"/>
                    <a:pt x="88048" y="14292"/>
                    <a:pt x="88223" y="14292"/>
                  </a:cubicBezTo>
                  <a:cubicBezTo>
                    <a:pt x="88960" y="14292"/>
                    <a:pt x="89525" y="13250"/>
                    <a:pt x="88727" y="12674"/>
                  </a:cubicBezTo>
                  <a:cubicBezTo>
                    <a:pt x="77147" y="4143"/>
                    <a:pt x="63626" y="0"/>
                    <a:pt x="502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8"/>
            <p:cNvSpPr/>
            <p:nvPr/>
          </p:nvSpPr>
          <p:spPr>
            <a:xfrm>
              <a:off x="4704025" y="549550"/>
              <a:ext cx="241775" cy="203425"/>
            </a:xfrm>
            <a:custGeom>
              <a:avLst/>
              <a:gdLst/>
              <a:ahLst/>
              <a:cxnLst/>
              <a:rect l="l" t="t" r="r" b="b"/>
              <a:pathLst>
                <a:path w="9671" h="8137" extrusionOk="0">
                  <a:moveTo>
                    <a:pt x="1303" y="1"/>
                  </a:moveTo>
                  <a:cubicBezTo>
                    <a:pt x="565" y="1"/>
                    <a:pt x="0" y="1043"/>
                    <a:pt x="798" y="1619"/>
                  </a:cubicBezTo>
                  <a:cubicBezTo>
                    <a:pt x="3372" y="3536"/>
                    <a:pt x="5782" y="5617"/>
                    <a:pt x="8082" y="7863"/>
                  </a:cubicBezTo>
                  <a:cubicBezTo>
                    <a:pt x="8246" y="8027"/>
                    <a:pt x="8465" y="8137"/>
                    <a:pt x="8685" y="8137"/>
                  </a:cubicBezTo>
                  <a:cubicBezTo>
                    <a:pt x="8958" y="8137"/>
                    <a:pt x="9177" y="8027"/>
                    <a:pt x="9342" y="7863"/>
                  </a:cubicBezTo>
                  <a:cubicBezTo>
                    <a:pt x="9670" y="7534"/>
                    <a:pt x="9670" y="6932"/>
                    <a:pt x="9342" y="6603"/>
                  </a:cubicBezTo>
                  <a:cubicBezTo>
                    <a:pt x="6987" y="4303"/>
                    <a:pt x="4522" y="2112"/>
                    <a:pt x="1838" y="195"/>
                  </a:cubicBezTo>
                  <a:cubicBezTo>
                    <a:pt x="1661" y="59"/>
                    <a:pt x="1477" y="1"/>
                    <a:pt x="13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8"/>
            <p:cNvSpPr/>
            <p:nvPr/>
          </p:nvSpPr>
          <p:spPr>
            <a:xfrm>
              <a:off x="5171700" y="1077775"/>
              <a:ext cx="242375" cy="1574350"/>
            </a:xfrm>
            <a:custGeom>
              <a:avLst/>
              <a:gdLst/>
              <a:ahLst/>
              <a:cxnLst/>
              <a:rect l="l" t="t" r="r" b="b"/>
              <a:pathLst>
                <a:path w="9695" h="62974" extrusionOk="0">
                  <a:moveTo>
                    <a:pt x="1014" y="1"/>
                  </a:moveTo>
                  <a:cubicBezTo>
                    <a:pt x="874" y="1"/>
                    <a:pt x="734" y="32"/>
                    <a:pt x="603" y="98"/>
                  </a:cubicBezTo>
                  <a:cubicBezTo>
                    <a:pt x="165" y="371"/>
                    <a:pt x="0" y="864"/>
                    <a:pt x="274" y="1357"/>
                  </a:cubicBezTo>
                  <a:cubicBezTo>
                    <a:pt x="5258" y="10559"/>
                    <a:pt x="7887" y="20910"/>
                    <a:pt x="7887" y="31481"/>
                  </a:cubicBezTo>
                  <a:lnTo>
                    <a:pt x="7887" y="62042"/>
                  </a:lnTo>
                  <a:cubicBezTo>
                    <a:pt x="7887" y="62535"/>
                    <a:pt x="8271" y="62974"/>
                    <a:pt x="8818" y="62974"/>
                  </a:cubicBezTo>
                  <a:cubicBezTo>
                    <a:pt x="9311" y="62974"/>
                    <a:pt x="9695" y="62535"/>
                    <a:pt x="9695" y="61988"/>
                  </a:cubicBezTo>
                  <a:lnTo>
                    <a:pt x="9695" y="31481"/>
                  </a:lnTo>
                  <a:cubicBezTo>
                    <a:pt x="9695" y="20636"/>
                    <a:pt x="7011" y="10011"/>
                    <a:pt x="1863" y="481"/>
                  </a:cubicBezTo>
                  <a:cubicBezTo>
                    <a:pt x="1670" y="174"/>
                    <a:pt x="1344" y="1"/>
                    <a:pt x="10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8"/>
            <p:cNvSpPr/>
            <p:nvPr/>
          </p:nvSpPr>
          <p:spPr>
            <a:xfrm>
              <a:off x="5168950" y="3860950"/>
              <a:ext cx="244500" cy="719075"/>
            </a:xfrm>
            <a:custGeom>
              <a:avLst/>
              <a:gdLst/>
              <a:ahLst/>
              <a:cxnLst/>
              <a:rect l="l" t="t" r="r" b="b"/>
              <a:pathLst>
                <a:path w="9780" h="28763" extrusionOk="0">
                  <a:moveTo>
                    <a:pt x="8808" y="1"/>
                  </a:moveTo>
                  <a:cubicBezTo>
                    <a:pt x="8350" y="1"/>
                    <a:pt x="7888" y="303"/>
                    <a:pt x="7888" y="940"/>
                  </a:cubicBezTo>
                  <a:cubicBezTo>
                    <a:pt x="7395" y="10196"/>
                    <a:pt x="4821" y="19287"/>
                    <a:pt x="329" y="27448"/>
                  </a:cubicBezTo>
                  <a:cubicBezTo>
                    <a:pt x="1" y="28051"/>
                    <a:pt x="439" y="28763"/>
                    <a:pt x="1096" y="28763"/>
                  </a:cubicBezTo>
                  <a:cubicBezTo>
                    <a:pt x="1425" y="28763"/>
                    <a:pt x="1753" y="28598"/>
                    <a:pt x="1918" y="28325"/>
                  </a:cubicBezTo>
                  <a:cubicBezTo>
                    <a:pt x="6518" y="19890"/>
                    <a:pt x="9147" y="10579"/>
                    <a:pt x="9695" y="994"/>
                  </a:cubicBezTo>
                  <a:cubicBezTo>
                    <a:pt x="9780" y="344"/>
                    <a:pt x="9296" y="1"/>
                    <a:pt x="88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8"/>
            <p:cNvSpPr/>
            <p:nvPr/>
          </p:nvSpPr>
          <p:spPr>
            <a:xfrm>
              <a:off x="3215550" y="5085250"/>
              <a:ext cx="1519175" cy="332750"/>
            </a:xfrm>
            <a:custGeom>
              <a:avLst/>
              <a:gdLst/>
              <a:ahLst/>
              <a:cxnLst/>
              <a:rect l="l" t="t" r="r" b="b"/>
              <a:pathLst>
                <a:path w="60767" h="13310" extrusionOk="0">
                  <a:moveTo>
                    <a:pt x="59424" y="0"/>
                  </a:moveTo>
                  <a:cubicBezTo>
                    <a:pt x="59260" y="0"/>
                    <a:pt x="59085" y="50"/>
                    <a:pt x="58913" y="165"/>
                  </a:cubicBezTo>
                  <a:cubicBezTo>
                    <a:pt x="48999" y="7121"/>
                    <a:pt x="37224" y="11064"/>
                    <a:pt x="25120" y="11448"/>
                  </a:cubicBezTo>
                  <a:cubicBezTo>
                    <a:pt x="24263" y="11484"/>
                    <a:pt x="23405" y="11503"/>
                    <a:pt x="22549" y="11503"/>
                  </a:cubicBezTo>
                  <a:cubicBezTo>
                    <a:pt x="15743" y="11503"/>
                    <a:pt x="8976" y="10351"/>
                    <a:pt x="2555" y="8162"/>
                  </a:cubicBezTo>
                  <a:lnTo>
                    <a:pt x="1569" y="7888"/>
                  </a:lnTo>
                  <a:cubicBezTo>
                    <a:pt x="1446" y="7838"/>
                    <a:pt x="1328" y="7816"/>
                    <a:pt x="1219" y="7816"/>
                  </a:cubicBezTo>
                  <a:cubicBezTo>
                    <a:pt x="360" y="7816"/>
                    <a:pt x="1" y="9197"/>
                    <a:pt x="1021" y="9586"/>
                  </a:cubicBezTo>
                  <a:lnTo>
                    <a:pt x="1952" y="9914"/>
                  </a:lnTo>
                  <a:cubicBezTo>
                    <a:pt x="5512" y="11119"/>
                    <a:pt x="9182" y="11995"/>
                    <a:pt x="12906" y="12543"/>
                  </a:cubicBezTo>
                  <a:cubicBezTo>
                    <a:pt x="16192" y="13036"/>
                    <a:pt x="19533" y="13310"/>
                    <a:pt x="22874" y="13310"/>
                  </a:cubicBezTo>
                  <a:cubicBezTo>
                    <a:pt x="23696" y="13310"/>
                    <a:pt x="24463" y="13310"/>
                    <a:pt x="25175" y="13255"/>
                  </a:cubicBezTo>
                  <a:cubicBezTo>
                    <a:pt x="37662" y="12817"/>
                    <a:pt x="49711" y="8819"/>
                    <a:pt x="59953" y="1644"/>
                  </a:cubicBezTo>
                  <a:cubicBezTo>
                    <a:pt x="60767" y="1102"/>
                    <a:pt x="60201" y="0"/>
                    <a:pt x="594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8"/>
            <p:cNvSpPr/>
            <p:nvPr/>
          </p:nvSpPr>
          <p:spPr>
            <a:xfrm>
              <a:off x="2160750" y="3119350"/>
              <a:ext cx="71225" cy="966375"/>
            </a:xfrm>
            <a:custGeom>
              <a:avLst/>
              <a:gdLst/>
              <a:ahLst/>
              <a:cxnLst/>
              <a:rect l="l" t="t" r="r" b="b"/>
              <a:pathLst>
                <a:path w="2849" h="38655" extrusionOk="0">
                  <a:moveTo>
                    <a:pt x="904" y="1"/>
                  </a:moveTo>
                  <a:cubicBezTo>
                    <a:pt x="479" y="1"/>
                    <a:pt x="55" y="288"/>
                    <a:pt x="0" y="863"/>
                  </a:cubicBezTo>
                  <a:lnTo>
                    <a:pt x="0" y="26879"/>
                  </a:lnTo>
                  <a:cubicBezTo>
                    <a:pt x="0" y="30604"/>
                    <a:pt x="329" y="34273"/>
                    <a:pt x="931" y="37943"/>
                  </a:cubicBezTo>
                  <a:cubicBezTo>
                    <a:pt x="986" y="38381"/>
                    <a:pt x="1369" y="38655"/>
                    <a:pt x="1807" y="38655"/>
                  </a:cubicBezTo>
                  <a:lnTo>
                    <a:pt x="2026" y="38655"/>
                  </a:lnTo>
                  <a:cubicBezTo>
                    <a:pt x="2519" y="38600"/>
                    <a:pt x="2848" y="38107"/>
                    <a:pt x="2738" y="37614"/>
                  </a:cubicBezTo>
                  <a:cubicBezTo>
                    <a:pt x="2136" y="34054"/>
                    <a:pt x="1807" y="30494"/>
                    <a:pt x="1807" y="26879"/>
                  </a:cubicBezTo>
                  <a:lnTo>
                    <a:pt x="1807" y="863"/>
                  </a:lnTo>
                  <a:cubicBezTo>
                    <a:pt x="1753" y="288"/>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8"/>
            <p:cNvSpPr/>
            <p:nvPr/>
          </p:nvSpPr>
          <p:spPr>
            <a:xfrm>
              <a:off x="3034325" y="3862850"/>
              <a:ext cx="776375" cy="1384000"/>
            </a:xfrm>
            <a:custGeom>
              <a:avLst/>
              <a:gdLst/>
              <a:ahLst/>
              <a:cxnLst/>
              <a:rect l="l" t="t" r="r" b="b"/>
              <a:pathLst>
                <a:path w="31055" h="55360" extrusionOk="0">
                  <a:moveTo>
                    <a:pt x="30123" y="1"/>
                  </a:moveTo>
                  <a:cubicBezTo>
                    <a:pt x="29699" y="1"/>
                    <a:pt x="29274" y="288"/>
                    <a:pt x="29247" y="864"/>
                  </a:cubicBezTo>
                  <a:cubicBezTo>
                    <a:pt x="29247" y="17623"/>
                    <a:pt x="22620" y="33726"/>
                    <a:pt x="10680" y="45611"/>
                  </a:cubicBezTo>
                  <a:cubicBezTo>
                    <a:pt x="7668" y="48623"/>
                    <a:pt x="4327" y="51361"/>
                    <a:pt x="767" y="53717"/>
                  </a:cubicBezTo>
                  <a:cubicBezTo>
                    <a:pt x="0" y="54209"/>
                    <a:pt x="329" y="55360"/>
                    <a:pt x="1260" y="55360"/>
                  </a:cubicBezTo>
                  <a:cubicBezTo>
                    <a:pt x="1424" y="55360"/>
                    <a:pt x="1588" y="55305"/>
                    <a:pt x="1753" y="55195"/>
                  </a:cubicBezTo>
                  <a:cubicBezTo>
                    <a:pt x="5422" y="52785"/>
                    <a:pt x="8818" y="49937"/>
                    <a:pt x="11940" y="46870"/>
                  </a:cubicBezTo>
                  <a:cubicBezTo>
                    <a:pt x="24208" y="34657"/>
                    <a:pt x="31054" y="18116"/>
                    <a:pt x="31000" y="864"/>
                  </a:cubicBezTo>
                  <a:cubicBezTo>
                    <a:pt x="30972" y="288"/>
                    <a:pt x="30548" y="1"/>
                    <a:pt x="30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8"/>
            <p:cNvSpPr/>
            <p:nvPr/>
          </p:nvSpPr>
          <p:spPr>
            <a:xfrm>
              <a:off x="3034325" y="3212475"/>
              <a:ext cx="776375" cy="2034375"/>
            </a:xfrm>
            <a:custGeom>
              <a:avLst/>
              <a:gdLst/>
              <a:ahLst/>
              <a:cxnLst/>
              <a:rect l="l" t="t" r="r" b="b"/>
              <a:pathLst>
                <a:path w="31055" h="81375" extrusionOk="0">
                  <a:moveTo>
                    <a:pt x="30123" y="0"/>
                  </a:moveTo>
                  <a:cubicBezTo>
                    <a:pt x="29699" y="0"/>
                    <a:pt x="29274" y="288"/>
                    <a:pt x="29247" y="863"/>
                  </a:cubicBezTo>
                  <a:lnTo>
                    <a:pt x="29247" y="26879"/>
                  </a:lnTo>
                  <a:cubicBezTo>
                    <a:pt x="29247" y="43638"/>
                    <a:pt x="22620" y="59741"/>
                    <a:pt x="10680" y="71626"/>
                  </a:cubicBezTo>
                  <a:cubicBezTo>
                    <a:pt x="7668" y="74638"/>
                    <a:pt x="4327" y="77376"/>
                    <a:pt x="767" y="79732"/>
                  </a:cubicBezTo>
                  <a:cubicBezTo>
                    <a:pt x="0" y="80224"/>
                    <a:pt x="329" y="81375"/>
                    <a:pt x="1260" y="81375"/>
                  </a:cubicBezTo>
                  <a:cubicBezTo>
                    <a:pt x="1424" y="81375"/>
                    <a:pt x="1588" y="81320"/>
                    <a:pt x="1753" y="81210"/>
                  </a:cubicBezTo>
                  <a:cubicBezTo>
                    <a:pt x="5422" y="78800"/>
                    <a:pt x="8818" y="75952"/>
                    <a:pt x="11940" y="72885"/>
                  </a:cubicBezTo>
                  <a:cubicBezTo>
                    <a:pt x="24208" y="60672"/>
                    <a:pt x="31054" y="44131"/>
                    <a:pt x="31000" y="26879"/>
                  </a:cubicBezTo>
                  <a:lnTo>
                    <a:pt x="31000" y="863"/>
                  </a:lnTo>
                  <a:cubicBezTo>
                    <a:pt x="30972" y="288"/>
                    <a:pt x="30548" y="0"/>
                    <a:pt x="30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8"/>
            <p:cNvSpPr/>
            <p:nvPr/>
          </p:nvSpPr>
          <p:spPr>
            <a:xfrm>
              <a:off x="3220525" y="3945025"/>
              <a:ext cx="780500" cy="1389450"/>
            </a:xfrm>
            <a:custGeom>
              <a:avLst/>
              <a:gdLst/>
              <a:ahLst/>
              <a:cxnLst/>
              <a:rect l="l" t="t" r="r" b="b"/>
              <a:pathLst>
                <a:path w="31220" h="55578" extrusionOk="0">
                  <a:moveTo>
                    <a:pt x="30261" y="0"/>
                  </a:moveTo>
                  <a:cubicBezTo>
                    <a:pt x="29836" y="0"/>
                    <a:pt x="29412" y="288"/>
                    <a:pt x="29357" y="863"/>
                  </a:cubicBezTo>
                  <a:cubicBezTo>
                    <a:pt x="29412" y="17622"/>
                    <a:pt x="22730" y="33725"/>
                    <a:pt x="10845" y="45555"/>
                  </a:cubicBezTo>
                  <a:cubicBezTo>
                    <a:pt x="7668" y="48677"/>
                    <a:pt x="4273" y="51470"/>
                    <a:pt x="548" y="53880"/>
                  </a:cubicBezTo>
                  <a:cubicBezTo>
                    <a:pt x="110" y="54154"/>
                    <a:pt x="1" y="54756"/>
                    <a:pt x="275" y="55140"/>
                  </a:cubicBezTo>
                  <a:cubicBezTo>
                    <a:pt x="439" y="55414"/>
                    <a:pt x="713" y="55578"/>
                    <a:pt x="1041" y="55578"/>
                  </a:cubicBezTo>
                  <a:cubicBezTo>
                    <a:pt x="1206" y="55578"/>
                    <a:pt x="1370" y="55523"/>
                    <a:pt x="1534" y="55414"/>
                  </a:cubicBezTo>
                  <a:cubicBezTo>
                    <a:pt x="5313" y="52949"/>
                    <a:pt x="8873" y="50046"/>
                    <a:pt x="12105" y="46869"/>
                  </a:cubicBezTo>
                  <a:cubicBezTo>
                    <a:pt x="24318" y="34656"/>
                    <a:pt x="31219" y="18115"/>
                    <a:pt x="31165" y="863"/>
                  </a:cubicBezTo>
                  <a:cubicBezTo>
                    <a:pt x="31110" y="288"/>
                    <a:pt x="30685" y="0"/>
                    <a:pt x="302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8"/>
            <p:cNvSpPr/>
            <p:nvPr/>
          </p:nvSpPr>
          <p:spPr>
            <a:xfrm>
              <a:off x="3918850" y="3310700"/>
              <a:ext cx="293025" cy="1655450"/>
            </a:xfrm>
            <a:custGeom>
              <a:avLst/>
              <a:gdLst/>
              <a:ahLst/>
              <a:cxnLst/>
              <a:rect l="l" t="t" r="r" b="b"/>
              <a:pathLst>
                <a:path w="11721" h="66218" extrusionOk="0">
                  <a:moveTo>
                    <a:pt x="10845" y="1"/>
                  </a:moveTo>
                  <a:cubicBezTo>
                    <a:pt x="10420" y="1"/>
                    <a:pt x="9996" y="275"/>
                    <a:pt x="9968" y="822"/>
                  </a:cubicBezTo>
                  <a:lnTo>
                    <a:pt x="9968" y="26893"/>
                  </a:lnTo>
                  <a:cubicBezTo>
                    <a:pt x="9968" y="42283"/>
                    <a:pt x="6846" y="54333"/>
                    <a:pt x="219" y="64849"/>
                  </a:cubicBezTo>
                  <a:cubicBezTo>
                    <a:pt x="0" y="65232"/>
                    <a:pt x="110" y="65780"/>
                    <a:pt x="548" y="66053"/>
                  </a:cubicBezTo>
                  <a:cubicBezTo>
                    <a:pt x="657" y="66163"/>
                    <a:pt x="822" y="66218"/>
                    <a:pt x="986" y="66218"/>
                  </a:cubicBezTo>
                  <a:cubicBezTo>
                    <a:pt x="1315" y="66218"/>
                    <a:pt x="1589" y="66053"/>
                    <a:pt x="1753" y="65780"/>
                  </a:cubicBezTo>
                  <a:cubicBezTo>
                    <a:pt x="8599" y="54990"/>
                    <a:pt x="11721" y="42612"/>
                    <a:pt x="11721" y="26893"/>
                  </a:cubicBezTo>
                  <a:lnTo>
                    <a:pt x="11721" y="822"/>
                  </a:lnTo>
                  <a:cubicBezTo>
                    <a:pt x="11694" y="275"/>
                    <a:pt x="11269" y="1"/>
                    <a:pt x="108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8"/>
            <p:cNvSpPr/>
            <p:nvPr/>
          </p:nvSpPr>
          <p:spPr>
            <a:xfrm>
              <a:off x="3816150" y="3513350"/>
              <a:ext cx="603850" cy="1903300"/>
            </a:xfrm>
            <a:custGeom>
              <a:avLst/>
              <a:gdLst/>
              <a:ahLst/>
              <a:cxnLst/>
              <a:rect l="l" t="t" r="r" b="b"/>
              <a:pathLst>
                <a:path w="24154" h="76132" extrusionOk="0">
                  <a:moveTo>
                    <a:pt x="23195" y="1"/>
                  </a:moveTo>
                  <a:cubicBezTo>
                    <a:pt x="22771" y="1"/>
                    <a:pt x="22346" y="275"/>
                    <a:pt x="22292" y="822"/>
                  </a:cubicBezTo>
                  <a:lnTo>
                    <a:pt x="22292" y="26893"/>
                  </a:lnTo>
                  <a:cubicBezTo>
                    <a:pt x="22346" y="43653"/>
                    <a:pt x="15665" y="59755"/>
                    <a:pt x="3780" y="71585"/>
                  </a:cubicBezTo>
                  <a:cubicBezTo>
                    <a:pt x="2739" y="72626"/>
                    <a:pt x="1698" y="73612"/>
                    <a:pt x="603" y="74543"/>
                  </a:cubicBezTo>
                  <a:cubicBezTo>
                    <a:pt x="0" y="75090"/>
                    <a:pt x="384" y="76131"/>
                    <a:pt x="1205" y="76131"/>
                  </a:cubicBezTo>
                  <a:cubicBezTo>
                    <a:pt x="1424" y="76131"/>
                    <a:pt x="1644" y="76076"/>
                    <a:pt x="1808" y="75912"/>
                  </a:cubicBezTo>
                  <a:cubicBezTo>
                    <a:pt x="2903" y="74926"/>
                    <a:pt x="3999" y="73940"/>
                    <a:pt x="5039" y="72900"/>
                  </a:cubicBezTo>
                  <a:cubicBezTo>
                    <a:pt x="17308" y="60686"/>
                    <a:pt x="24154" y="44145"/>
                    <a:pt x="24099" y="26893"/>
                  </a:cubicBezTo>
                  <a:lnTo>
                    <a:pt x="24099" y="822"/>
                  </a:lnTo>
                  <a:cubicBezTo>
                    <a:pt x="24044" y="275"/>
                    <a:pt x="23620" y="1"/>
                    <a:pt x="231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8"/>
            <p:cNvSpPr/>
            <p:nvPr/>
          </p:nvSpPr>
          <p:spPr>
            <a:xfrm>
              <a:off x="4233775" y="3651650"/>
              <a:ext cx="399825" cy="1695150"/>
            </a:xfrm>
            <a:custGeom>
              <a:avLst/>
              <a:gdLst/>
              <a:ahLst/>
              <a:cxnLst/>
              <a:rect l="l" t="t" r="r" b="b"/>
              <a:pathLst>
                <a:path w="15993" h="67806" extrusionOk="0">
                  <a:moveTo>
                    <a:pt x="15089" y="1"/>
                  </a:moveTo>
                  <a:cubicBezTo>
                    <a:pt x="14665" y="1"/>
                    <a:pt x="14240" y="274"/>
                    <a:pt x="14186" y="822"/>
                  </a:cubicBezTo>
                  <a:lnTo>
                    <a:pt x="14186" y="26838"/>
                  </a:lnTo>
                  <a:cubicBezTo>
                    <a:pt x="14186" y="41188"/>
                    <a:pt x="9311" y="55154"/>
                    <a:pt x="329" y="66382"/>
                  </a:cubicBezTo>
                  <a:cubicBezTo>
                    <a:pt x="0" y="66765"/>
                    <a:pt x="110" y="67313"/>
                    <a:pt x="493" y="67642"/>
                  </a:cubicBezTo>
                  <a:cubicBezTo>
                    <a:pt x="657" y="67751"/>
                    <a:pt x="822" y="67806"/>
                    <a:pt x="1041" y="67806"/>
                  </a:cubicBezTo>
                  <a:cubicBezTo>
                    <a:pt x="1315" y="67806"/>
                    <a:pt x="1589" y="67696"/>
                    <a:pt x="1753" y="67477"/>
                  </a:cubicBezTo>
                  <a:cubicBezTo>
                    <a:pt x="10954" y="55921"/>
                    <a:pt x="15993" y="41626"/>
                    <a:pt x="15993" y="26838"/>
                  </a:cubicBezTo>
                  <a:lnTo>
                    <a:pt x="15993" y="822"/>
                  </a:lnTo>
                  <a:cubicBezTo>
                    <a:pt x="15938" y="274"/>
                    <a:pt x="15514" y="1"/>
                    <a:pt x="150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8"/>
            <p:cNvSpPr/>
            <p:nvPr/>
          </p:nvSpPr>
          <p:spPr>
            <a:xfrm>
              <a:off x="4686975" y="3624275"/>
              <a:ext cx="134225" cy="1506200"/>
            </a:xfrm>
            <a:custGeom>
              <a:avLst/>
              <a:gdLst/>
              <a:ahLst/>
              <a:cxnLst/>
              <a:rect l="l" t="t" r="r" b="b"/>
              <a:pathLst>
                <a:path w="5369" h="60248" extrusionOk="0">
                  <a:moveTo>
                    <a:pt x="4444" y="0"/>
                  </a:moveTo>
                  <a:cubicBezTo>
                    <a:pt x="4013" y="0"/>
                    <a:pt x="3588" y="274"/>
                    <a:pt x="3561" y="822"/>
                  </a:cubicBezTo>
                  <a:lnTo>
                    <a:pt x="3561" y="38668"/>
                  </a:lnTo>
                  <a:cubicBezTo>
                    <a:pt x="3561" y="45624"/>
                    <a:pt x="2411" y="52525"/>
                    <a:pt x="165" y="59097"/>
                  </a:cubicBezTo>
                  <a:cubicBezTo>
                    <a:pt x="1" y="59535"/>
                    <a:pt x="275" y="60083"/>
                    <a:pt x="768" y="60247"/>
                  </a:cubicBezTo>
                  <a:lnTo>
                    <a:pt x="1042" y="60247"/>
                  </a:lnTo>
                  <a:cubicBezTo>
                    <a:pt x="1425" y="60247"/>
                    <a:pt x="1754" y="60028"/>
                    <a:pt x="1863" y="59699"/>
                  </a:cubicBezTo>
                  <a:cubicBezTo>
                    <a:pt x="4163" y="52908"/>
                    <a:pt x="5368" y="45788"/>
                    <a:pt x="5368" y="38668"/>
                  </a:cubicBezTo>
                  <a:lnTo>
                    <a:pt x="5368" y="822"/>
                  </a:lnTo>
                  <a:cubicBezTo>
                    <a:pt x="5314" y="274"/>
                    <a:pt x="4875" y="0"/>
                    <a:pt x="44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8"/>
            <p:cNvSpPr/>
            <p:nvPr/>
          </p:nvSpPr>
          <p:spPr>
            <a:xfrm>
              <a:off x="2574250" y="706400"/>
              <a:ext cx="2427675" cy="4213200"/>
            </a:xfrm>
            <a:custGeom>
              <a:avLst/>
              <a:gdLst/>
              <a:ahLst/>
              <a:cxnLst/>
              <a:rect l="l" t="t" r="r" b="b"/>
              <a:pathLst>
                <a:path w="97107" h="168528" extrusionOk="0">
                  <a:moveTo>
                    <a:pt x="48526" y="0"/>
                  </a:moveTo>
                  <a:cubicBezTo>
                    <a:pt x="21744" y="0"/>
                    <a:pt x="0" y="21744"/>
                    <a:pt x="0" y="48581"/>
                  </a:cubicBezTo>
                  <a:lnTo>
                    <a:pt x="0" y="124931"/>
                  </a:lnTo>
                  <a:cubicBezTo>
                    <a:pt x="0" y="125533"/>
                    <a:pt x="452" y="125834"/>
                    <a:pt x="904" y="125834"/>
                  </a:cubicBezTo>
                  <a:cubicBezTo>
                    <a:pt x="1356" y="125834"/>
                    <a:pt x="1808" y="125533"/>
                    <a:pt x="1808" y="124931"/>
                  </a:cubicBezTo>
                  <a:lnTo>
                    <a:pt x="1808" y="48581"/>
                  </a:lnTo>
                  <a:cubicBezTo>
                    <a:pt x="1808" y="22730"/>
                    <a:pt x="22730" y="1808"/>
                    <a:pt x="48526" y="1808"/>
                  </a:cubicBezTo>
                  <a:cubicBezTo>
                    <a:pt x="74378" y="1808"/>
                    <a:pt x="95300" y="22730"/>
                    <a:pt x="95300" y="48581"/>
                  </a:cubicBezTo>
                  <a:lnTo>
                    <a:pt x="95300" y="155383"/>
                  </a:lnTo>
                  <a:cubicBezTo>
                    <a:pt x="95300" y="159436"/>
                    <a:pt x="94916" y="163489"/>
                    <a:pt x="94149" y="167487"/>
                  </a:cubicBezTo>
                  <a:cubicBezTo>
                    <a:pt x="94040" y="167980"/>
                    <a:pt x="94368" y="168418"/>
                    <a:pt x="94807" y="168528"/>
                  </a:cubicBezTo>
                  <a:lnTo>
                    <a:pt x="94971" y="168528"/>
                  </a:lnTo>
                  <a:cubicBezTo>
                    <a:pt x="95464" y="168528"/>
                    <a:pt x="95847" y="168254"/>
                    <a:pt x="95902" y="167816"/>
                  </a:cubicBezTo>
                  <a:cubicBezTo>
                    <a:pt x="96724" y="163708"/>
                    <a:pt x="97107" y="159545"/>
                    <a:pt x="97107" y="155383"/>
                  </a:cubicBezTo>
                  <a:lnTo>
                    <a:pt x="97107" y="48581"/>
                  </a:lnTo>
                  <a:cubicBezTo>
                    <a:pt x="97107" y="21744"/>
                    <a:pt x="75363" y="0"/>
                    <a:pt x="485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8"/>
            <p:cNvSpPr/>
            <p:nvPr/>
          </p:nvSpPr>
          <p:spPr>
            <a:xfrm>
              <a:off x="2812500" y="4858700"/>
              <a:ext cx="317500" cy="252600"/>
            </a:xfrm>
            <a:custGeom>
              <a:avLst/>
              <a:gdLst/>
              <a:ahLst/>
              <a:cxnLst/>
              <a:rect l="l" t="t" r="r" b="b"/>
              <a:pathLst>
                <a:path w="12700" h="10104" extrusionOk="0">
                  <a:moveTo>
                    <a:pt x="11427" y="0"/>
                  </a:moveTo>
                  <a:cubicBezTo>
                    <a:pt x="11231" y="0"/>
                    <a:pt x="11028" y="73"/>
                    <a:pt x="10845" y="245"/>
                  </a:cubicBezTo>
                  <a:cubicBezTo>
                    <a:pt x="7778" y="3312"/>
                    <a:pt x="4437" y="6050"/>
                    <a:pt x="822" y="8406"/>
                  </a:cubicBezTo>
                  <a:cubicBezTo>
                    <a:pt x="0" y="8844"/>
                    <a:pt x="329" y="10103"/>
                    <a:pt x="1260" y="10103"/>
                  </a:cubicBezTo>
                  <a:cubicBezTo>
                    <a:pt x="1424" y="10103"/>
                    <a:pt x="1589" y="10049"/>
                    <a:pt x="1753" y="9939"/>
                  </a:cubicBezTo>
                  <a:cubicBezTo>
                    <a:pt x="5477" y="7529"/>
                    <a:pt x="8928" y="4681"/>
                    <a:pt x="12104" y="1559"/>
                  </a:cubicBezTo>
                  <a:cubicBezTo>
                    <a:pt x="12700" y="879"/>
                    <a:pt x="12107" y="0"/>
                    <a:pt x="114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8"/>
            <p:cNvSpPr/>
            <p:nvPr/>
          </p:nvSpPr>
          <p:spPr>
            <a:xfrm>
              <a:off x="3534075" y="3075550"/>
              <a:ext cx="57550" cy="886950"/>
            </a:xfrm>
            <a:custGeom>
              <a:avLst/>
              <a:gdLst/>
              <a:ahLst/>
              <a:cxnLst/>
              <a:rect l="l" t="t" r="r" b="b"/>
              <a:pathLst>
                <a:path w="2302" h="35478" extrusionOk="0">
                  <a:moveTo>
                    <a:pt x="1425" y="0"/>
                  </a:moveTo>
                  <a:cubicBezTo>
                    <a:pt x="1000" y="0"/>
                    <a:pt x="576" y="288"/>
                    <a:pt x="549" y="863"/>
                  </a:cubicBezTo>
                  <a:lnTo>
                    <a:pt x="549" y="26879"/>
                  </a:lnTo>
                  <a:cubicBezTo>
                    <a:pt x="494" y="29398"/>
                    <a:pt x="330" y="31917"/>
                    <a:pt x="56" y="34492"/>
                  </a:cubicBezTo>
                  <a:cubicBezTo>
                    <a:pt x="1" y="34930"/>
                    <a:pt x="330" y="35423"/>
                    <a:pt x="822" y="35477"/>
                  </a:cubicBezTo>
                  <a:lnTo>
                    <a:pt x="932" y="35477"/>
                  </a:lnTo>
                  <a:cubicBezTo>
                    <a:pt x="1425" y="35477"/>
                    <a:pt x="1808" y="35149"/>
                    <a:pt x="1863" y="34656"/>
                  </a:cubicBezTo>
                  <a:cubicBezTo>
                    <a:pt x="2192" y="32082"/>
                    <a:pt x="2301" y="29453"/>
                    <a:pt x="2301" y="26879"/>
                  </a:cubicBezTo>
                  <a:lnTo>
                    <a:pt x="2301" y="863"/>
                  </a:lnTo>
                  <a:cubicBezTo>
                    <a:pt x="2274" y="288"/>
                    <a:pt x="1849" y="0"/>
                    <a:pt x="14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8"/>
            <p:cNvSpPr/>
            <p:nvPr/>
          </p:nvSpPr>
          <p:spPr>
            <a:xfrm>
              <a:off x="2639975" y="2951975"/>
              <a:ext cx="746250" cy="2014175"/>
            </a:xfrm>
            <a:custGeom>
              <a:avLst/>
              <a:gdLst/>
              <a:ahLst/>
              <a:cxnLst/>
              <a:rect l="l" t="t" r="r" b="b"/>
              <a:pathLst>
                <a:path w="29850" h="80567" extrusionOk="0">
                  <a:moveTo>
                    <a:pt x="28926" y="0"/>
                  </a:moveTo>
                  <a:cubicBezTo>
                    <a:pt x="28494" y="0"/>
                    <a:pt x="28070" y="274"/>
                    <a:pt x="28042" y="822"/>
                  </a:cubicBezTo>
                  <a:lnTo>
                    <a:pt x="28042" y="26892"/>
                  </a:lnTo>
                  <a:cubicBezTo>
                    <a:pt x="28042" y="43652"/>
                    <a:pt x="21415" y="59754"/>
                    <a:pt x="9476" y="71585"/>
                  </a:cubicBezTo>
                  <a:cubicBezTo>
                    <a:pt x="6792" y="74268"/>
                    <a:pt x="3834" y="76733"/>
                    <a:pt x="712" y="78924"/>
                  </a:cubicBezTo>
                  <a:cubicBezTo>
                    <a:pt x="0" y="79417"/>
                    <a:pt x="329" y="80567"/>
                    <a:pt x="1260" y="80567"/>
                  </a:cubicBezTo>
                  <a:cubicBezTo>
                    <a:pt x="1424" y="80567"/>
                    <a:pt x="1589" y="80512"/>
                    <a:pt x="1753" y="80402"/>
                  </a:cubicBezTo>
                  <a:cubicBezTo>
                    <a:pt x="4984" y="78157"/>
                    <a:pt x="7997" y="75638"/>
                    <a:pt x="10790" y="72899"/>
                  </a:cubicBezTo>
                  <a:cubicBezTo>
                    <a:pt x="23004" y="60685"/>
                    <a:pt x="29850" y="44145"/>
                    <a:pt x="29850" y="26892"/>
                  </a:cubicBezTo>
                  <a:lnTo>
                    <a:pt x="29850" y="822"/>
                  </a:lnTo>
                  <a:cubicBezTo>
                    <a:pt x="29795" y="274"/>
                    <a:pt x="29357" y="0"/>
                    <a:pt x="289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8"/>
            <p:cNvSpPr/>
            <p:nvPr/>
          </p:nvSpPr>
          <p:spPr>
            <a:xfrm>
              <a:off x="2479775" y="3406550"/>
              <a:ext cx="722975" cy="1377500"/>
            </a:xfrm>
            <a:custGeom>
              <a:avLst/>
              <a:gdLst/>
              <a:ahLst/>
              <a:cxnLst/>
              <a:rect l="l" t="t" r="r" b="b"/>
              <a:pathLst>
                <a:path w="28919" h="55100" extrusionOk="0">
                  <a:moveTo>
                    <a:pt x="27960" y="1"/>
                  </a:moveTo>
                  <a:cubicBezTo>
                    <a:pt x="27481" y="1"/>
                    <a:pt x="27002" y="329"/>
                    <a:pt x="27057" y="987"/>
                  </a:cubicBezTo>
                  <a:lnTo>
                    <a:pt x="27057" y="2137"/>
                  </a:lnTo>
                  <a:cubicBezTo>
                    <a:pt x="27111" y="18896"/>
                    <a:pt x="20429" y="34999"/>
                    <a:pt x="8490" y="46829"/>
                  </a:cubicBezTo>
                  <a:cubicBezTo>
                    <a:pt x="6080" y="49239"/>
                    <a:pt x="3451" y="51485"/>
                    <a:pt x="712" y="53511"/>
                  </a:cubicBezTo>
                  <a:cubicBezTo>
                    <a:pt x="0" y="54004"/>
                    <a:pt x="329" y="55099"/>
                    <a:pt x="1205" y="55099"/>
                  </a:cubicBezTo>
                  <a:cubicBezTo>
                    <a:pt x="1424" y="55099"/>
                    <a:pt x="1589" y="55045"/>
                    <a:pt x="1753" y="54935"/>
                  </a:cubicBezTo>
                  <a:cubicBezTo>
                    <a:pt x="4601" y="52909"/>
                    <a:pt x="7285" y="50608"/>
                    <a:pt x="9804" y="48089"/>
                  </a:cubicBezTo>
                  <a:cubicBezTo>
                    <a:pt x="22018" y="35930"/>
                    <a:pt x="28864" y="19389"/>
                    <a:pt x="28864" y="2137"/>
                  </a:cubicBezTo>
                  <a:lnTo>
                    <a:pt x="28864" y="987"/>
                  </a:lnTo>
                  <a:cubicBezTo>
                    <a:pt x="28919" y="329"/>
                    <a:pt x="28439" y="1"/>
                    <a:pt x="279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369950" y="1742775"/>
            <a:ext cx="3907223"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DATASET &amp; FEATURES</a:t>
            </a:r>
            <a:endParaRPr dirty="0"/>
          </a:p>
        </p:txBody>
      </p:sp>
      <p:sp>
        <p:nvSpPr>
          <p:cNvPr id="688" name="Google Shape;688;p32"/>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Let’s see the sneak peek of our dataset and make features out of it</a:t>
            </a:r>
            <a:endParaRPr dirty="0"/>
          </a:p>
        </p:txBody>
      </p:sp>
      <p:sp>
        <p:nvSpPr>
          <p:cNvPr id="689" name="Google Shape;689;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01</a:t>
            </a:r>
            <a:endParaRPr dirty="0">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3316292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29"/>
          <p:cNvSpPr txBox="1">
            <a:spLocks noGrp="1"/>
          </p:cNvSpPr>
          <p:nvPr>
            <p:ph type="ctrTitle" idx="4"/>
          </p:nvPr>
        </p:nvSpPr>
        <p:spPr>
          <a:xfrm>
            <a:off x="618825" y="411675"/>
            <a:ext cx="6153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UNDERSTANDING SCORECARD</a:t>
            </a:r>
            <a:endParaRPr dirty="0"/>
          </a:p>
        </p:txBody>
      </p:sp>
      <p:sp>
        <p:nvSpPr>
          <p:cNvPr id="572" name="Google Shape;572;p29"/>
          <p:cNvSpPr txBox="1">
            <a:spLocks noGrp="1"/>
          </p:cNvSpPr>
          <p:nvPr>
            <p:ph type="ctrTitle"/>
          </p:nvPr>
        </p:nvSpPr>
        <p:spPr>
          <a:xfrm>
            <a:off x="931233" y="1196026"/>
            <a:ext cx="2896501"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WHAT IS A SCORECARD?</a:t>
            </a:r>
            <a:endParaRPr dirty="0"/>
          </a:p>
        </p:txBody>
      </p:sp>
      <p:sp>
        <p:nvSpPr>
          <p:cNvPr id="573" name="Google Shape;573;p29"/>
          <p:cNvSpPr txBox="1">
            <a:spLocks noGrp="1"/>
          </p:cNvSpPr>
          <p:nvPr>
            <p:ph type="subTitle" idx="1"/>
          </p:nvPr>
        </p:nvSpPr>
        <p:spPr>
          <a:xfrm>
            <a:off x="931246" y="1684093"/>
            <a:ext cx="2620500" cy="111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Scorecards are decision-making tools used in various industries, including finance. They help to evaluate and compare different aspects based on certain predefined metrics.</a:t>
            </a:r>
          </a:p>
        </p:txBody>
      </p:sp>
      <p:sp>
        <p:nvSpPr>
          <p:cNvPr id="574" name="Google Shape;574;p29"/>
          <p:cNvSpPr txBox="1">
            <a:spLocks noGrp="1"/>
          </p:cNvSpPr>
          <p:nvPr>
            <p:ph type="ctrTitle" idx="2"/>
          </p:nvPr>
        </p:nvSpPr>
        <p:spPr>
          <a:xfrm>
            <a:off x="5207514" y="1196025"/>
            <a:ext cx="2980165"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D" dirty="0"/>
              <a:t>WHY USE A SCORECARD?</a:t>
            </a:r>
            <a:endParaRPr dirty="0"/>
          </a:p>
        </p:txBody>
      </p:sp>
      <p:sp>
        <p:nvSpPr>
          <p:cNvPr id="575" name="Google Shape;575;p29"/>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Scorecards provide a standardized way to assess risk. They convert complex data into a simple score, aiding in making informed decisions.</a:t>
            </a:r>
            <a:endParaRPr dirty="0"/>
          </a:p>
        </p:txBody>
      </p:sp>
      <p:grpSp>
        <p:nvGrpSpPr>
          <p:cNvPr id="576" name="Google Shape;576;p29"/>
          <p:cNvGrpSpPr/>
          <p:nvPr/>
        </p:nvGrpSpPr>
        <p:grpSpPr>
          <a:xfrm>
            <a:off x="2466797" y="2837754"/>
            <a:ext cx="4594825" cy="1842617"/>
            <a:chOff x="3834069" y="2439811"/>
            <a:chExt cx="2413629" cy="967914"/>
          </a:xfrm>
        </p:grpSpPr>
        <p:grpSp>
          <p:nvGrpSpPr>
            <p:cNvPr id="577" name="Google Shape;577;p29"/>
            <p:cNvGrpSpPr/>
            <p:nvPr/>
          </p:nvGrpSpPr>
          <p:grpSpPr>
            <a:xfrm>
              <a:off x="4960453" y="2469658"/>
              <a:ext cx="1287244" cy="885527"/>
              <a:chOff x="4960453" y="2469658"/>
              <a:chExt cx="1287244" cy="885527"/>
            </a:xfrm>
          </p:grpSpPr>
          <p:sp>
            <p:nvSpPr>
              <p:cNvPr id="578" name="Google Shape;578;p29"/>
              <p:cNvSpPr/>
              <p:nvPr/>
            </p:nvSpPr>
            <p:spPr>
              <a:xfrm>
                <a:off x="4960453" y="3257061"/>
                <a:ext cx="128724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9"/>
              <p:cNvSpPr/>
              <p:nvPr/>
            </p:nvSpPr>
            <p:spPr>
              <a:xfrm>
                <a:off x="4960454" y="3099580"/>
                <a:ext cx="1051349" cy="98140"/>
              </a:xfrm>
              <a:custGeom>
                <a:avLst/>
                <a:gdLst/>
                <a:ahLst/>
                <a:cxnLst/>
                <a:rect l="l" t="t" r="r" b="b"/>
                <a:pathLst>
                  <a:path w="42851" h="6286" extrusionOk="0">
                    <a:moveTo>
                      <a:pt x="0" y="0"/>
                    </a:moveTo>
                    <a:lnTo>
                      <a:pt x="0" y="6285"/>
                    </a:lnTo>
                    <a:lnTo>
                      <a:pt x="42851" y="6285"/>
                    </a:lnTo>
                    <a:lnTo>
                      <a:pt x="428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9"/>
              <p:cNvSpPr/>
              <p:nvPr/>
            </p:nvSpPr>
            <p:spPr>
              <a:xfrm>
                <a:off x="4960455" y="2942094"/>
                <a:ext cx="66890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9"/>
              <p:cNvSpPr/>
              <p:nvPr/>
            </p:nvSpPr>
            <p:spPr>
              <a:xfrm>
                <a:off x="4960455" y="2784621"/>
                <a:ext cx="618094" cy="98124"/>
              </a:xfrm>
              <a:custGeom>
                <a:avLst/>
                <a:gdLst/>
                <a:ahLst/>
                <a:cxnLst/>
                <a:rect l="l" t="t" r="r" b="b"/>
                <a:pathLst>
                  <a:path w="39596" h="6286" extrusionOk="0">
                    <a:moveTo>
                      <a:pt x="0" y="0"/>
                    </a:moveTo>
                    <a:lnTo>
                      <a:pt x="0" y="6285"/>
                    </a:lnTo>
                    <a:lnTo>
                      <a:pt x="39596" y="6285"/>
                    </a:lnTo>
                    <a:lnTo>
                      <a:pt x="395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9"/>
              <p:cNvSpPr/>
              <p:nvPr/>
            </p:nvSpPr>
            <p:spPr>
              <a:xfrm>
                <a:off x="4960455" y="2627131"/>
                <a:ext cx="516519" cy="98140"/>
              </a:xfrm>
              <a:custGeom>
                <a:avLst/>
                <a:gdLst/>
                <a:ahLst/>
                <a:cxnLst/>
                <a:rect l="l" t="t" r="r" b="b"/>
                <a:pathLst>
                  <a:path w="33089" h="6287" extrusionOk="0">
                    <a:moveTo>
                      <a:pt x="0" y="1"/>
                    </a:moveTo>
                    <a:lnTo>
                      <a:pt x="0" y="6286"/>
                    </a:lnTo>
                    <a:lnTo>
                      <a:pt x="33089" y="6286"/>
                    </a:lnTo>
                    <a:lnTo>
                      <a:pt x="330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9"/>
              <p:cNvSpPr/>
              <p:nvPr/>
            </p:nvSpPr>
            <p:spPr>
              <a:xfrm>
                <a:off x="4960455" y="2469658"/>
                <a:ext cx="313293" cy="98078"/>
              </a:xfrm>
              <a:custGeom>
                <a:avLst/>
                <a:gdLst/>
                <a:ahLst/>
                <a:cxnLst/>
                <a:rect l="l" t="t" r="r" b="b"/>
                <a:pathLst>
                  <a:path w="20070" h="6283" extrusionOk="0">
                    <a:moveTo>
                      <a:pt x="0" y="1"/>
                    </a:moveTo>
                    <a:lnTo>
                      <a:pt x="0" y="6283"/>
                    </a:lnTo>
                    <a:lnTo>
                      <a:pt x="20069" y="6283"/>
                    </a:lnTo>
                    <a:lnTo>
                      <a:pt x="200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4" name="Google Shape;584;p29"/>
            <p:cNvGrpSpPr/>
            <p:nvPr/>
          </p:nvGrpSpPr>
          <p:grpSpPr>
            <a:xfrm>
              <a:off x="3834069" y="2469658"/>
              <a:ext cx="1129846" cy="885527"/>
              <a:chOff x="3834069" y="2469658"/>
              <a:chExt cx="1129846" cy="885527"/>
            </a:xfrm>
          </p:grpSpPr>
          <p:sp>
            <p:nvSpPr>
              <p:cNvPr id="585" name="Google Shape;585;p29"/>
              <p:cNvSpPr/>
              <p:nvPr/>
            </p:nvSpPr>
            <p:spPr>
              <a:xfrm>
                <a:off x="3834069" y="3257061"/>
                <a:ext cx="1129846"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9"/>
              <p:cNvSpPr/>
              <p:nvPr/>
            </p:nvSpPr>
            <p:spPr>
              <a:xfrm>
                <a:off x="4093459" y="3099580"/>
                <a:ext cx="870365" cy="98140"/>
              </a:xfrm>
              <a:custGeom>
                <a:avLst/>
                <a:gdLst/>
                <a:ahLst/>
                <a:cxnLst/>
                <a:rect l="l" t="t" r="r" b="b"/>
                <a:pathLst>
                  <a:path w="42854" h="6286" extrusionOk="0">
                    <a:moveTo>
                      <a:pt x="0" y="0"/>
                    </a:moveTo>
                    <a:lnTo>
                      <a:pt x="0" y="6285"/>
                    </a:lnTo>
                    <a:lnTo>
                      <a:pt x="42854" y="6285"/>
                    </a:lnTo>
                    <a:lnTo>
                      <a:pt x="428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9"/>
              <p:cNvSpPr/>
              <p:nvPr/>
            </p:nvSpPr>
            <p:spPr>
              <a:xfrm>
                <a:off x="4294923" y="2942094"/>
                <a:ext cx="668951"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9"/>
              <p:cNvSpPr/>
              <p:nvPr/>
            </p:nvSpPr>
            <p:spPr>
              <a:xfrm>
                <a:off x="4447355" y="2784621"/>
                <a:ext cx="516519" cy="98124"/>
              </a:xfrm>
              <a:custGeom>
                <a:avLst/>
                <a:gdLst/>
                <a:ahLst/>
                <a:cxnLst/>
                <a:rect l="l" t="t" r="r" b="b"/>
                <a:pathLst>
                  <a:path w="33089" h="6286" extrusionOk="0">
                    <a:moveTo>
                      <a:pt x="0" y="0"/>
                    </a:moveTo>
                    <a:lnTo>
                      <a:pt x="0" y="6285"/>
                    </a:lnTo>
                    <a:lnTo>
                      <a:pt x="33089" y="6285"/>
                    </a:lnTo>
                    <a:lnTo>
                      <a:pt x="330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9"/>
              <p:cNvSpPr/>
              <p:nvPr/>
            </p:nvSpPr>
            <p:spPr>
              <a:xfrm>
                <a:off x="4548960" y="2627131"/>
                <a:ext cx="414914" cy="98140"/>
              </a:xfrm>
              <a:custGeom>
                <a:avLst/>
                <a:gdLst/>
                <a:ahLst/>
                <a:cxnLst/>
                <a:rect l="l" t="t" r="r" b="b"/>
                <a:pathLst>
                  <a:path w="26580" h="6287" extrusionOk="0">
                    <a:moveTo>
                      <a:pt x="1" y="1"/>
                    </a:moveTo>
                    <a:lnTo>
                      <a:pt x="1" y="6286"/>
                    </a:lnTo>
                    <a:lnTo>
                      <a:pt x="26580" y="6286"/>
                    </a:lnTo>
                    <a:lnTo>
                      <a:pt x="265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9"/>
              <p:cNvSpPr/>
              <p:nvPr/>
            </p:nvSpPr>
            <p:spPr>
              <a:xfrm>
                <a:off x="4650534" y="2469658"/>
                <a:ext cx="313340" cy="98078"/>
              </a:xfrm>
              <a:custGeom>
                <a:avLst/>
                <a:gdLst/>
                <a:ahLst/>
                <a:cxnLst/>
                <a:rect l="l" t="t" r="r" b="b"/>
                <a:pathLst>
                  <a:path w="20073" h="6283" extrusionOk="0">
                    <a:moveTo>
                      <a:pt x="1" y="1"/>
                    </a:moveTo>
                    <a:lnTo>
                      <a:pt x="1" y="6283"/>
                    </a:lnTo>
                    <a:lnTo>
                      <a:pt x="20073" y="6283"/>
                    </a:lnTo>
                    <a:lnTo>
                      <a:pt x="20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1" name="Google Shape;591;p29"/>
            <p:cNvSpPr/>
            <p:nvPr/>
          </p:nvSpPr>
          <p:spPr>
            <a:xfrm>
              <a:off x="4963437" y="2439811"/>
              <a:ext cx="16" cy="967914"/>
            </a:xfrm>
            <a:custGeom>
              <a:avLst/>
              <a:gdLst/>
              <a:ahLst/>
              <a:cxnLst/>
              <a:rect l="l" t="t" r="r" b="b"/>
              <a:pathLst>
                <a:path w="1" h="62006" fill="none" extrusionOk="0">
                  <a:moveTo>
                    <a:pt x="1" y="0"/>
                  </a:moveTo>
                  <a:lnTo>
                    <a:pt x="1" y="62006"/>
                  </a:lnTo>
                </a:path>
              </a:pathLst>
            </a:custGeom>
            <a:noFill/>
            <a:ln w="9525" cap="flat" cmpd="sng">
              <a:solidFill>
                <a:schemeClr val="lt2"/>
              </a:solidFill>
              <a:prstDash val="solid"/>
              <a:miter lim="2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92" name="Google Shape;592;p29"/>
          <p:cNvCxnSpPr>
            <a:cxnSpLocks/>
            <a:stCxn id="572" idx="1"/>
          </p:cNvCxnSpPr>
          <p:nvPr/>
        </p:nvCxnSpPr>
        <p:spPr>
          <a:xfrm rot="10800000" flipH="1" flipV="1">
            <a:off x="931232" y="1484926"/>
            <a:ext cx="2543699" cy="2202000"/>
          </a:xfrm>
          <a:prstGeom prst="bentConnector3">
            <a:avLst>
              <a:gd name="adj1" fmla="val -8987"/>
            </a:avLst>
          </a:prstGeom>
          <a:noFill/>
          <a:ln w="9525" cap="flat" cmpd="sng">
            <a:solidFill>
              <a:schemeClr val="accent2"/>
            </a:solidFill>
            <a:prstDash val="solid"/>
            <a:round/>
            <a:headEnd type="none" w="med" len="med"/>
            <a:tailEnd type="none" w="med" len="med"/>
          </a:ln>
        </p:spPr>
      </p:cxnSp>
      <p:cxnSp>
        <p:nvCxnSpPr>
          <p:cNvPr id="593" name="Google Shape;593;p29"/>
          <p:cNvCxnSpPr>
            <a:cxnSpLocks/>
            <a:stCxn id="574" idx="3"/>
          </p:cNvCxnSpPr>
          <p:nvPr/>
        </p:nvCxnSpPr>
        <p:spPr>
          <a:xfrm flipH="1">
            <a:off x="7041079" y="1484925"/>
            <a:ext cx="1146600" cy="2563800"/>
          </a:xfrm>
          <a:prstGeom prst="bentConnector4">
            <a:avLst>
              <a:gd name="adj1" fmla="val -19937"/>
              <a:gd name="adj2" fmla="val 55634"/>
            </a:avLst>
          </a:prstGeom>
          <a:noFill/>
          <a:ln w="9525" cap="flat" cmpd="sng">
            <a:solidFill>
              <a:schemeClr val="accent3"/>
            </a:solidFill>
            <a:prstDash val="solid"/>
            <a:round/>
            <a:headEnd type="none" w="med" len="med"/>
            <a:tailEnd type="none" w="med" len="med"/>
          </a:ln>
        </p:spPr>
      </p:cxnSp>
      <p:sp>
        <p:nvSpPr>
          <p:cNvPr id="594" name="Google Shape;594;p29"/>
          <p:cNvSpPr/>
          <p:nvPr/>
        </p:nvSpPr>
        <p:spPr>
          <a:xfrm>
            <a:off x="923634" y="3637035"/>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9"/>
          <p:cNvSpPr/>
          <p:nvPr/>
        </p:nvSpPr>
        <p:spPr>
          <a:xfrm>
            <a:off x="8282034" y="296076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0"/>
          <p:cNvSpPr txBox="1">
            <a:spLocks noGrp="1"/>
          </p:cNvSpPr>
          <p:nvPr>
            <p:ph type="ctrTitle" idx="8"/>
          </p:nvPr>
        </p:nvSpPr>
        <p:spPr>
          <a:xfrm>
            <a:off x="621630" y="411675"/>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OUR DATASET</a:t>
            </a:r>
            <a:endParaRPr sz="3000" dirty="0"/>
          </a:p>
        </p:txBody>
      </p:sp>
      <p:sp>
        <p:nvSpPr>
          <p:cNvPr id="601" name="Google Shape;601;p30"/>
          <p:cNvSpPr txBox="1">
            <a:spLocks noGrp="1"/>
          </p:cNvSpPr>
          <p:nvPr>
            <p:ph type="ctrTitle" idx="2"/>
          </p:nvPr>
        </p:nvSpPr>
        <p:spPr>
          <a:xfrm>
            <a:off x="6054555" y="1373195"/>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SOURCE</a:t>
            </a:r>
            <a:endParaRPr dirty="0"/>
          </a:p>
        </p:txBody>
      </p:sp>
      <p:sp>
        <p:nvSpPr>
          <p:cNvPr id="602" name="Google Shape;602;p30"/>
          <p:cNvSpPr txBox="1">
            <a:spLocks noGrp="1"/>
          </p:cNvSpPr>
          <p:nvPr>
            <p:ph type="ctrTitle" idx="4"/>
          </p:nvPr>
        </p:nvSpPr>
        <p:spPr>
          <a:xfrm>
            <a:off x="1218541" y="2778806"/>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DATASET SHAPE</a:t>
            </a:r>
            <a:endParaRPr dirty="0"/>
          </a:p>
        </p:txBody>
      </p:sp>
      <p:sp>
        <p:nvSpPr>
          <p:cNvPr id="603" name="Google Shape;603;p30"/>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Most of it are administrative date of the loans</a:t>
            </a:r>
            <a:endParaRPr dirty="0"/>
          </a:p>
        </p:txBody>
      </p:sp>
      <p:sp>
        <p:nvSpPr>
          <p:cNvPr id="604" name="Google Shape;604;p30"/>
          <p:cNvSpPr txBox="1">
            <a:spLocks noGrp="1"/>
          </p:cNvSpPr>
          <p:nvPr>
            <p:ph type="ctrTitle"/>
          </p:nvPr>
        </p:nvSpPr>
        <p:spPr>
          <a:xfrm>
            <a:off x="1218541" y="1373195"/>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DATASET DATE</a:t>
            </a:r>
            <a:endParaRPr dirty="0"/>
          </a:p>
        </p:txBody>
      </p:sp>
      <p:sp>
        <p:nvSpPr>
          <p:cNvPr id="605" name="Google Shape;605;p30"/>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D" dirty="0"/>
              <a:t>Last Updated:</a:t>
            </a:r>
          </a:p>
          <a:p>
            <a:pPr marL="0" lvl="0" indent="0" algn="ctr" rtl="0">
              <a:spcBef>
                <a:spcPts val="0"/>
              </a:spcBef>
              <a:spcAft>
                <a:spcPts val="0"/>
              </a:spcAft>
              <a:buNone/>
            </a:pPr>
            <a:r>
              <a:rPr lang="en-ID" dirty="0"/>
              <a:t>June 21, 2023</a:t>
            </a:r>
            <a:endParaRPr dirty="0"/>
          </a:p>
        </p:txBody>
      </p:sp>
      <p:sp>
        <p:nvSpPr>
          <p:cNvPr id="606" name="Google Shape;606;p30"/>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World Bank Open Data</a:t>
            </a:r>
            <a:endParaRPr dirty="0"/>
          </a:p>
        </p:txBody>
      </p:sp>
      <p:sp>
        <p:nvSpPr>
          <p:cNvPr id="607" name="Google Shape;607;p30"/>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9012 Rows</a:t>
            </a:r>
          </a:p>
          <a:p>
            <a:pPr marL="0" lvl="0" indent="0" algn="ctr" rtl="0">
              <a:spcBef>
                <a:spcPts val="0"/>
              </a:spcBef>
              <a:spcAft>
                <a:spcPts val="0"/>
              </a:spcAft>
              <a:buNone/>
            </a:pPr>
            <a:r>
              <a:rPr lang="en" dirty="0"/>
              <a:t>33 Columns</a:t>
            </a:r>
            <a:endParaRPr dirty="0"/>
          </a:p>
        </p:txBody>
      </p:sp>
      <p:sp>
        <p:nvSpPr>
          <p:cNvPr id="608" name="Google Shape;608;p30"/>
          <p:cNvSpPr txBox="1">
            <a:spLocks noGrp="1"/>
          </p:cNvSpPr>
          <p:nvPr>
            <p:ph type="ctrTitle" idx="6"/>
          </p:nvPr>
        </p:nvSpPr>
        <p:spPr>
          <a:xfrm>
            <a:off x="6054555" y="2778806"/>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COLUMN TYPES</a:t>
            </a:r>
            <a:endParaRPr dirty="0"/>
          </a:p>
        </p:txBody>
      </p:sp>
      <p:sp>
        <p:nvSpPr>
          <p:cNvPr id="609" name="Google Shape;609;p30"/>
          <p:cNvSpPr/>
          <p:nvPr/>
        </p:nvSpPr>
        <p:spPr>
          <a:xfrm>
            <a:off x="3510825" y="16739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0"/>
          <p:cNvSpPr/>
          <p:nvPr/>
        </p:nvSpPr>
        <p:spPr>
          <a:xfrm>
            <a:off x="3510825" y="3082375"/>
            <a:ext cx="723900" cy="723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0"/>
          <p:cNvSpPr/>
          <p:nvPr/>
        </p:nvSpPr>
        <p:spPr>
          <a:xfrm>
            <a:off x="4909275" y="1673975"/>
            <a:ext cx="723900" cy="72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0"/>
          <p:cNvSpPr/>
          <p:nvPr/>
        </p:nvSpPr>
        <p:spPr>
          <a:xfrm>
            <a:off x="4909275" y="30823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3" name="Google Shape;613;p30"/>
          <p:cNvCxnSpPr>
            <a:stCxn id="609" idx="3"/>
            <a:endCxn id="611" idx="1"/>
          </p:cNvCxnSpPr>
          <p:nvPr/>
        </p:nvCxnSpPr>
        <p:spPr>
          <a:xfrm>
            <a:off x="4234725" y="2035925"/>
            <a:ext cx="674700" cy="600"/>
          </a:xfrm>
          <a:prstGeom prst="bentConnector3">
            <a:avLst>
              <a:gd name="adj1" fmla="val 49989"/>
            </a:avLst>
          </a:prstGeom>
          <a:noFill/>
          <a:ln w="9525" cap="flat" cmpd="sng">
            <a:solidFill>
              <a:schemeClr val="lt2"/>
            </a:solidFill>
            <a:prstDash val="solid"/>
            <a:round/>
            <a:headEnd type="none" w="med" len="med"/>
            <a:tailEnd type="none" w="med" len="med"/>
          </a:ln>
        </p:spPr>
      </p:cxnSp>
      <p:cxnSp>
        <p:nvCxnSpPr>
          <p:cNvPr id="614" name="Google Shape;614;p30"/>
          <p:cNvCxnSpPr>
            <a:stCxn id="611" idx="2"/>
            <a:endCxn id="610" idx="0"/>
          </p:cNvCxnSpPr>
          <p:nvPr/>
        </p:nvCxnSpPr>
        <p:spPr>
          <a:xfrm rot="5400000">
            <a:off x="4229775" y="2041025"/>
            <a:ext cx="684600" cy="1398300"/>
          </a:xfrm>
          <a:prstGeom prst="bentConnector3">
            <a:avLst>
              <a:gd name="adj1" fmla="val 49993"/>
            </a:avLst>
          </a:prstGeom>
          <a:noFill/>
          <a:ln w="9525" cap="flat" cmpd="sng">
            <a:solidFill>
              <a:schemeClr val="lt2"/>
            </a:solidFill>
            <a:prstDash val="solid"/>
            <a:round/>
            <a:headEnd type="none" w="med" len="med"/>
            <a:tailEnd type="none" w="med" len="med"/>
          </a:ln>
        </p:spPr>
      </p:cxnSp>
      <p:cxnSp>
        <p:nvCxnSpPr>
          <p:cNvPr id="615" name="Google Shape;615;p30"/>
          <p:cNvCxnSpPr>
            <a:stCxn id="610" idx="3"/>
            <a:endCxn id="612" idx="1"/>
          </p:cNvCxnSpPr>
          <p:nvPr/>
        </p:nvCxnSpPr>
        <p:spPr>
          <a:xfrm>
            <a:off x="4234725" y="3444325"/>
            <a:ext cx="674700" cy="0"/>
          </a:xfrm>
          <a:prstGeom prst="straightConnector1">
            <a:avLst/>
          </a:prstGeom>
          <a:noFill/>
          <a:ln w="9525" cap="flat" cmpd="sng">
            <a:solidFill>
              <a:schemeClr val="lt2"/>
            </a:solidFill>
            <a:prstDash val="solid"/>
            <a:round/>
            <a:headEnd type="none" w="med" len="med"/>
            <a:tailEnd type="none" w="med" len="med"/>
          </a:ln>
        </p:spPr>
      </p:cxnSp>
      <p:grpSp>
        <p:nvGrpSpPr>
          <p:cNvPr id="616" name="Google Shape;616;p30"/>
          <p:cNvGrpSpPr/>
          <p:nvPr/>
        </p:nvGrpSpPr>
        <p:grpSpPr>
          <a:xfrm>
            <a:off x="5072712" y="3212678"/>
            <a:ext cx="402156" cy="456781"/>
            <a:chOff x="5357662" y="4297637"/>
            <a:chExt cx="287275" cy="326296"/>
          </a:xfrm>
        </p:grpSpPr>
        <p:sp>
          <p:nvSpPr>
            <p:cNvPr id="617" name="Google Shape;617;p30"/>
            <p:cNvSpPr/>
            <p:nvPr/>
          </p:nvSpPr>
          <p:spPr>
            <a:xfrm>
              <a:off x="5357662" y="4385545"/>
              <a:ext cx="287275" cy="238388"/>
            </a:xfrm>
            <a:custGeom>
              <a:avLst/>
              <a:gdLst/>
              <a:ahLst/>
              <a:cxnLst/>
              <a:rect l="l" t="t" r="r" b="b"/>
              <a:pathLst>
                <a:path w="9026" h="7490" extrusionOk="0">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0"/>
            <p:cNvSpPr/>
            <p:nvPr/>
          </p:nvSpPr>
          <p:spPr>
            <a:xfrm>
              <a:off x="5377363" y="4576542"/>
              <a:ext cx="62191" cy="10248"/>
            </a:xfrm>
            <a:custGeom>
              <a:avLst/>
              <a:gdLst/>
              <a:ahLst/>
              <a:cxnLst/>
              <a:rect l="l" t="t" r="r" b="b"/>
              <a:pathLst>
                <a:path w="1954" h="322" extrusionOk="0">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0"/>
            <p:cNvSpPr/>
            <p:nvPr/>
          </p:nvSpPr>
          <p:spPr>
            <a:xfrm>
              <a:off x="5470204" y="4495827"/>
              <a:ext cx="62191" cy="10630"/>
            </a:xfrm>
            <a:custGeom>
              <a:avLst/>
              <a:gdLst/>
              <a:ahLst/>
              <a:cxnLst/>
              <a:rect l="l" t="t" r="r" b="b"/>
              <a:pathLst>
                <a:path w="1954" h="334" extrusionOk="0">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0"/>
            <p:cNvSpPr/>
            <p:nvPr/>
          </p:nvSpPr>
          <p:spPr>
            <a:xfrm>
              <a:off x="5562694" y="4409798"/>
              <a:ext cx="62159" cy="10280"/>
            </a:xfrm>
            <a:custGeom>
              <a:avLst/>
              <a:gdLst/>
              <a:ahLst/>
              <a:cxnLst/>
              <a:rect l="l" t="t" r="r" b="b"/>
              <a:pathLst>
                <a:path w="1953" h="323" extrusionOk="0">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p:cNvSpPr/>
            <p:nvPr/>
          </p:nvSpPr>
          <p:spPr>
            <a:xfrm>
              <a:off x="5358043" y="4297637"/>
              <a:ext cx="238388" cy="237624"/>
            </a:xfrm>
            <a:custGeom>
              <a:avLst/>
              <a:gdLst/>
              <a:ahLst/>
              <a:cxnLst/>
              <a:rect l="l" t="t" r="r" b="b"/>
              <a:pathLst>
                <a:path w="7490" h="7466" extrusionOk="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 name="Google Shape;622;p30"/>
          <p:cNvGrpSpPr/>
          <p:nvPr/>
        </p:nvGrpSpPr>
        <p:grpSpPr>
          <a:xfrm>
            <a:off x="3630590" y="3198869"/>
            <a:ext cx="484361" cy="484405"/>
            <a:chOff x="4890434" y="4287389"/>
            <a:chExt cx="345997" cy="346029"/>
          </a:xfrm>
        </p:grpSpPr>
        <p:sp>
          <p:nvSpPr>
            <p:cNvPr id="623" name="Google Shape;623;p30"/>
            <p:cNvSpPr/>
            <p:nvPr/>
          </p:nvSpPr>
          <p:spPr>
            <a:xfrm>
              <a:off x="5111349" y="4400695"/>
              <a:ext cx="54998" cy="54998"/>
            </a:xfrm>
            <a:custGeom>
              <a:avLst/>
              <a:gdLst/>
              <a:ahLst/>
              <a:cxnLst/>
              <a:rect l="l" t="t" r="r" b="b"/>
              <a:pathLst>
                <a:path w="1728" h="1728" extrusionOk="0">
                  <a:moveTo>
                    <a:pt x="858" y="346"/>
                  </a:moveTo>
                  <a:cubicBezTo>
                    <a:pt x="1144" y="346"/>
                    <a:pt x="1382" y="584"/>
                    <a:pt x="1382" y="870"/>
                  </a:cubicBezTo>
                  <a:cubicBezTo>
                    <a:pt x="1382" y="1144"/>
                    <a:pt x="1144" y="1382"/>
                    <a:pt x="858" y="1382"/>
                  </a:cubicBezTo>
                  <a:cubicBezTo>
                    <a:pt x="572" y="1382"/>
                    <a:pt x="346" y="1144"/>
                    <a:pt x="346" y="870"/>
                  </a:cubicBezTo>
                  <a:cubicBezTo>
                    <a:pt x="346" y="584"/>
                    <a:pt x="584" y="346"/>
                    <a:pt x="858" y="346"/>
                  </a:cubicBezTo>
                  <a:close/>
                  <a:moveTo>
                    <a:pt x="858" y="1"/>
                  </a:moveTo>
                  <a:cubicBezTo>
                    <a:pt x="382" y="1"/>
                    <a:pt x="1" y="394"/>
                    <a:pt x="1" y="870"/>
                  </a:cubicBezTo>
                  <a:cubicBezTo>
                    <a:pt x="1" y="1346"/>
                    <a:pt x="382" y="1727"/>
                    <a:pt x="858" y="1727"/>
                  </a:cubicBezTo>
                  <a:cubicBezTo>
                    <a:pt x="1334" y="1727"/>
                    <a:pt x="1727" y="1346"/>
                    <a:pt x="1727" y="870"/>
                  </a:cubicBezTo>
                  <a:cubicBezTo>
                    <a:pt x="1727"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0"/>
            <p:cNvSpPr/>
            <p:nvPr/>
          </p:nvSpPr>
          <p:spPr>
            <a:xfrm>
              <a:off x="5113640" y="4466642"/>
              <a:ext cx="70498" cy="51179"/>
            </a:xfrm>
            <a:custGeom>
              <a:avLst/>
              <a:gdLst/>
              <a:ahLst/>
              <a:cxnLst/>
              <a:rect l="l" t="t" r="r" b="b"/>
              <a:pathLst>
                <a:path w="2215" h="1608" extrusionOk="0">
                  <a:moveTo>
                    <a:pt x="786" y="1"/>
                  </a:moveTo>
                  <a:cubicBezTo>
                    <a:pt x="548" y="1"/>
                    <a:pt x="333" y="60"/>
                    <a:pt x="119" y="167"/>
                  </a:cubicBezTo>
                  <a:cubicBezTo>
                    <a:pt x="36" y="203"/>
                    <a:pt x="0" y="310"/>
                    <a:pt x="48" y="405"/>
                  </a:cubicBezTo>
                  <a:cubicBezTo>
                    <a:pt x="73" y="463"/>
                    <a:pt x="132" y="498"/>
                    <a:pt x="198" y="498"/>
                  </a:cubicBezTo>
                  <a:cubicBezTo>
                    <a:pt x="226" y="498"/>
                    <a:pt x="257" y="491"/>
                    <a:pt x="286" y="477"/>
                  </a:cubicBezTo>
                  <a:cubicBezTo>
                    <a:pt x="429" y="382"/>
                    <a:pt x="607" y="346"/>
                    <a:pt x="786" y="346"/>
                  </a:cubicBezTo>
                  <a:cubicBezTo>
                    <a:pt x="1322" y="346"/>
                    <a:pt x="1774" y="727"/>
                    <a:pt x="1857" y="1251"/>
                  </a:cubicBezTo>
                  <a:lnTo>
                    <a:pt x="786" y="1251"/>
                  </a:lnTo>
                  <a:cubicBezTo>
                    <a:pt x="703" y="1251"/>
                    <a:pt x="607" y="1322"/>
                    <a:pt x="607" y="1429"/>
                  </a:cubicBezTo>
                  <a:cubicBezTo>
                    <a:pt x="607" y="1513"/>
                    <a:pt x="679" y="1608"/>
                    <a:pt x="786" y="1608"/>
                  </a:cubicBezTo>
                  <a:lnTo>
                    <a:pt x="2036" y="1608"/>
                  </a:lnTo>
                  <a:cubicBezTo>
                    <a:pt x="2131" y="1608"/>
                    <a:pt x="2215" y="1536"/>
                    <a:pt x="2215" y="1429"/>
                  </a:cubicBezTo>
                  <a:cubicBezTo>
                    <a:pt x="2215" y="643"/>
                    <a:pt x="1572" y="1"/>
                    <a:pt x="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0"/>
            <p:cNvSpPr/>
            <p:nvPr/>
          </p:nvSpPr>
          <p:spPr>
            <a:xfrm>
              <a:off x="4943490" y="4467023"/>
              <a:ext cx="70880" cy="51179"/>
            </a:xfrm>
            <a:custGeom>
              <a:avLst/>
              <a:gdLst/>
              <a:ahLst/>
              <a:cxnLst/>
              <a:rect l="l" t="t" r="r" b="b"/>
              <a:pathLst>
                <a:path w="2227" h="1608" extrusionOk="0">
                  <a:moveTo>
                    <a:pt x="1429" y="0"/>
                  </a:moveTo>
                  <a:cubicBezTo>
                    <a:pt x="643" y="0"/>
                    <a:pt x="0" y="643"/>
                    <a:pt x="0" y="1429"/>
                  </a:cubicBezTo>
                  <a:cubicBezTo>
                    <a:pt x="0" y="1524"/>
                    <a:pt x="84" y="1608"/>
                    <a:pt x="179" y="1608"/>
                  </a:cubicBezTo>
                  <a:lnTo>
                    <a:pt x="1453" y="1608"/>
                  </a:lnTo>
                  <a:cubicBezTo>
                    <a:pt x="1536" y="1608"/>
                    <a:pt x="1631" y="1536"/>
                    <a:pt x="1631" y="1429"/>
                  </a:cubicBezTo>
                  <a:cubicBezTo>
                    <a:pt x="1608" y="1322"/>
                    <a:pt x="1536" y="1251"/>
                    <a:pt x="1453" y="1251"/>
                  </a:cubicBezTo>
                  <a:lnTo>
                    <a:pt x="357" y="1251"/>
                  </a:lnTo>
                  <a:cubicBezTo>
                    <a:pt x="453" y="727"/>
                    <a:pt x="893" y="346"/>
                    <a:pt x="1429" y="346"/>
                  </a:cubicBezTo>
                  <a:cubicBezTo>
                    <a:pt x="1608" y="346"/>
                    <a:pt x="1786" y="393"/>
                    <a:pt x="1941" y="477"/>
                  </a:cubicBezTo>
                  <a:cubicBezTo>
                    <a:pt x="1966" y="491"/>
                    <a:pt x="1994" y="498"/>
                    <a:pt x="2022" y="498"/>
                  </a:cubicBezTo>
                  <a:cubicBezTo>
                    <a:pt x="2084" y="498"/>
                    <a:pt x="2146" y="463"/>
                    <a:pt x="2179" y="405"/>
                  </a:cubicBezTo>
                  <a:cubicBezTo>
                    <a:pt x="2227" y="310"/>
                    <a:pt x="2191" y="215"/>
                    <a:pt x="2108" y="167"/>
                  </a:cubicBezTo>
                  <a:cubicBezTo>
                    <a:pt x="1893" y="60"/>
                    <a:pt x="1667"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0"/>
            <p:cNvSpPr/>
            <p:nvPr/>
          </p:nvSpPr>
          <p:spPr>
            <a:xfrm>
              <a:off x="4961282" y="4400695"/>
              <a:ext cx="54616" cy="54998"/>
            </a:xfrm>
            <a:custGeom>
              <a:avLst/>
              <a:gdLst/>
              <a:ahLst/>
              <a:cxnLst/>
              <a:rect l="l" t="t" r="r" b="b"/>
              <a:pathLst>
                <a:path w="1716" h="1728" extrusionOk="0">
                  <a:moveTo>
                    <a:pt x="858" y="346"/>
                  </a:moveTo>
                  <a:cubicBezTo>
                    <a:pt x="1144" y="346"/>
                    <a:pt x="1382" y="584"/>
                    <a:pt x="1382" y="870"/>
                  </a:cubicBezTo>
                  <a:cubicBezTo>
                    <a:pt x="1382" y="1144"/>
                    <a:pt x="1144" y="1382"/>
                    <a:pt x="858" y="1382"/>
                  </a:cubicBezTo>
                  <a:cubicBezTo>
                    <a:pt x="572" y="1382"/>
                    <a:pt x="334" y="1144"/>
                    <a:pt x="334" y="870"/>
                  </a:cubicBezTo>
                  <a:cubicBezTo>
                    <a:pt x="358" y="584"/>
                    <a:pt x="572" y="346"/>
                    <a:pt x="858" y="346"/>
                  </a:cubicBezTo>
                  <a:close/>
                  <a:moveTo>
                    <a:pt x="858" y="1"/>
                  </a:moveTo>
                  <a:cubicBezTo>
                    <a:pt x="382" y="1"/>
                    <a:pt x="1" y="394"/>
                    <a:pt x="1" y="870"/>
                  </a:cubicBezTo>
                  <a:cubicBezTo>
                    <a:pt x="1" y="1346"/>
                    <a:pt x="382" y="1727"/>
                    <a:pt x="858" y="1727"/>
                  </a:cubicBezTo>
                  <a:cubicBezTo>
                    <a:pt x="1334" y="1727"/>
                    <a:pt x="1715" y="1346"/>
                    <a:pt x="1715" y="870"/>
                  </a:cubicBezTo>
                  <a:cubicBezTo>
                    <a:pt x="1715"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0"/>
            <p:cNvSpPr/>
            <p:nvPr/>
          </p:nvSpPr>
          <p:spPr>
            <a:xfrm>
              <a:off x="5028374" y="4386691"/>
              <a:ext cx="71262" cy="70880"/>
            </a:xfrm>
            <a:custGeom>
              <a:avLst/>
              <a:gdLst/>
              <a:ahLst/>
              <a:cxnLst/>
              <a:rect l="l" t="t" r="r" b="b"/>
              <a:pathLst>
                <a:path w="2239" h="2227" extrusionOk="0">
                  <a:moveTo>
                    <a:pt x="1119" y="358"/>
                  </a:moveTo>
                  <a:cubicBezTo>
                    <a:pt x="1536" y="358"/>
                    <a:pt x="1893" y="691"/>
                    <a:pt x="1893" y="1131"/>
                  </a:cubicBezTo>
                  <a:cubicBezTo>
                    <a:pt x="1893" y="1548"/>
                    <a:pt x="1548" y="1905"/>
                    <a:pt x="1119" y="1905"/>
                  </a:cubicBezTo>
                  <a:cubicBezTo>
                    <a:pt x="703" y="1905"/>
                    <a:pt x="345" y="1560"/>
                    <a:pt x="345" y="1131"/>
                  </a:cubicBezTo>
                  <a:cubicBezTo>
                    <a:pt x="345" y="691"/>
                    <a:pt x="679" y="358"/>
                    <a:pt x="1119" y="358"/>
                  </a:cubicBezTo>
                  <a:close/>
                  <a:moveTo>
                    <a:pt x="1119" y="0"/>
                  </a:moveTo>
                  <a:cubicBezTo>
                    <a:pt x="512" y="0"/>
                    <a:pt x="0" y="500"/>
                    <a:pt x="0" y="1108"/>
                  </a:cubicBezTo>
                  <a:cubicBezTo>
                    <a:pt x="0" y="1739"/>
                    <a:pt x="512" y="2227"/>
                    <a:pt x="1119" y="2227"/>
                  </a:cubicBezTo>
                  <a:cubicBezTo>
                    <a:pt x="1727" y="2227"/>
                    <a:pt x="2239" y="1727"/>
                    <a:pt x="2239" y="1108"/>
                  </a:cubicBezTo>
                  <a:cubicBezTo>
                    <a:pt x="2239" y="500"/>
                    <a:pt x="1727" y="0"/>
                    <a:pt x="1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0"/>
            <p:cNvSpPr/>
            <p:nvPr/>
          </p:nvSpPr>
          <p:spPr>
            <a:xfrm>
              <a:off x="5004122" y="4468901"/>
              <a:ext cx="120149" cy="65596"/>
            </a:xfrm>
            <a:custGeom>
              <a:avLst/>
              <a:gdLst/>
              <a:ahLst/>
              <a:cxnLst/>
              <a:rect l="l" t="t" r="r" b="b"/>
              <a:pathLst>
                <a:path w="3775" h="2061" extrusionOk="0">
                  <a:moveTo>
                    <a:pt x="1881" y="346"/>
                  </a:moveTo>
                  <a:cubicBezTo>
                    <a:pt x="2667" y="346"/>
                    <a:pt x="3322" y="942"/>
                    <a:pt x="3393" y="1704"/>
                  </a:cubicBezTo>
                  <a:lnTo>
                    <a:pt x="357" y="1704"/>
                  </a:lnTo>
                  <a:cubicBezTo>
                    <a:pt x="453" y="942"/>
                    <a:pt x="1096" y="346"/>
                    <a:pt x="1881" y="346"/>
                  </a:cubicBezTo>
                  <a:close/>
                  <a:moveTo>
                    <a:pt x="1881" y="1"/>
                  </a:moveTo>
                  <a:cubicBezTo>
                    <a:pt x="834" y="1"/>
                    <a:pt x="0" y="846"/>
                    <a:pt x="0" y="1882"/>
                  </a:cubicBezTo>
                  <a:cubicBezTo>
                    <a:pt x="0" y="1966"/>
                    <a:pt x="84" y="2061"/>
                    <a:pt x="179" y="2061"/>
                  </a:cubicBezTo>
                  <a:lnTo>
                    <a:pt x="3596" y="2061"/>
                  </a:lnTo>
                  <a:cubicBezTo>
                    <a:pt x="3679" y="2061"/>
                    <a:pt x="3774" y="1977"/>
                    <a:pt x="3774" y="1882"/>
                  </a:cubicBezTo>
                  <a:cubicBezTo>
                    <a:pt x="3751" y="834"/>
                    <a:pt x="2905" y="1"/>
                    <a:pt x="18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0"/>
            <p:cNvSpPr/>
            <p:nvPr/>
          </p:nvSpPr>
          <p:spPr>
            <a:xfrm>
              <a:off x="4890434" y="4287389"/>
              <a:ext cx="345997" cy="346029"/>
            </a:xfrm>
            <a:custGeom>
              <a:avLst/>
              <a:gdLst/>
              <a:ahLst/>
              <a:cxnLst/>
              <a:rect l="l" t="t" r="r" b="b"/>
              <a:pathLst>
                <a:path w="10871" h="10872" extrusionOk="0">
                  <a:moveTo>
                    <a:pt x="5608" y="953"/>
                  </a:moveTo>
                  <a:cubicBezTo>
                    <a:pt x="7954" y="1049"/>
                    <a:pt x="9823" y="2918"/>
                    <a:pt x="9918" y="5252"/>
                  </a:cubicBezTo>
                  <a:lnTo>
                    <a:pt x="9502" y="5252"/>
                  </a:lnTo>
                  <a:cubicBezTo>
                    <a:pt x="9406" y="5252"/>
                    <a:pt x="9323" y="5335"/>
                    <a:pt x="9323" y="5442"/>
                  </a:cubicBezTo>
                  <a:cubicBezTo>
                    <a:pt x="9323" y="5525"/>
                    <a:pt x="9394" y="5621"/>
                    <a:pt x="9502" y="5621"/>
                  </a:cubicBezTo>
                  <a:lnTo>
                    <a:pt x="9918" y="5621"/>
                  </a:lnTo>
                  <a:cubicBezTo>
                    <a:pt x="9847" y="7954"/>
                    <a:pt x="7954" y="9824"/>
                    <a:pt x="5608" y="9919"/>
                  </a:cubicBezTo>
                  <a:lnTo>
                    <a:pt x="5608" y="9502"/>
                  </a:lnTo>
                  <a:cubicBezTo>
                    <a:pt x="5608" y="9407"/>
                    <a:pt x="5537" y="9323"/>
                    <a:pt x="5430" y="9323"/>
                  </a:cubicBezTo>
                  <a:cubicBezTo>
                    <a:pt x="5346" y="9323"/>
                    <a:pt x="5251" y="9395"/>
                    <a:pt x="5251" y="9502"/>
                  </a:cubicBezTo>
                  <a:lnTo>
                    <a:pt x="5251" y="9919"/>
                  </a:lnTo>
                  <a:cubicBezTo>
                    <a:pt x="2917" y="9824"/>
                    <a:pt x="1048" y="7954"/>
                    <a:pt x="953" y="5621"/>
                  </a:cubicBezTo>
                  <a:lnTo>
                    <a:pt x="1370" y="5621"/>
                  </a:lnTo>
                  <a:cubicBezTo>
                    <a:pt x="1465" y="5621"/>
                    <a:pt x="1548" y="5537"/>
                    <a:pt x="1548" y="5442"/>
                  </a:cubicBezTo>
                  <a:cubicBezTo>
                    <a:pt x="1548" y="5347"/>
                    <a:pt x="1477" y="5252"/>
                    <a:pt x="1370" y="5252"/>
                  </a:cubicBezTo>
                  <a:lnTo>
                    <a:pt x="953" y="5252"/>
                  </a:lnTo>
                  <a:cubicBezTo>
                    <a:pt x="1048" y="2918"/>
                    <a:pt x="2917" y="1049"/>
                    <a:pt x="5251" y="953"/>
                  </a:cubicBezTo>
                  <a:lnTo>
                    <a:pt x="5251" y="1370"/>
                  </a:lnTo>
                  <a:cubicBezTo>
                    <a:pt x="5251" y="1465"/>
                    <a:pt x="5334" y="1549"/>
                    <a:pt x="5430" y="1549"/>
                  </a:cubicBezTo>
                  <a:cubicBezTo>
                    <a:pt x="5525" y="1549"/>
                    <a:pt x="5608" y="1477"/>
                    <a:pt x="5608" y="1370"/>
                  </a:cubicBezTo>
                  <a:lnTo>
                    <a:pt x="5608" y="953"/>
                  </a:lnTo>
                  <a:close/>
                  <a:moveTo>
                    <a:pt x="5441" y="1"/>
                  </a:moveTo>
                  <a:cubicBezTo>
                    <a:pt x="5346" y="1"/>
                    <a:pt x="5263" y="84"/>
                    <a:pt x="5263" y="179"/>
                  </a:cubicBezTo>
                  <a:lnTo>
                    <a:pt x="5263" y="596"/>
                  </a:lnTo>
                  <a:cubicBezTo>
                    <a:pt x="2727" y="691"/>
                    <a:pt x="691" y="2727"/>
                    <a:pt x="596" y="5263"/>
                  </a:cubicBezTo>
                  <a:lnTo>
                    <a:pt x="179" y="5263"/>
                  </a:lnTo>
                  <a:cubicBezTo>
                    <a:pt x="96" y="5263"/>
                    <a:pt x="0" y="5335"/>
                    <a:pt x="0" y="5442"/>
                  </a:cubicBezTo>
                  <a:cubicBezTo>
                    <a:pt x="0" y="5525"/>
                    <a:pt x="84" y="5621"/>
                    <a:pt x="179" y="5621"/>
                  </a:cubicBezTo>
                  <a:lnTo>
                    <a:pt x="596" y="5621"/>
                  </a:lnTo>
                  <a:cubicBezTo>
                    <a:pt x="691" y="8145"/>
                    <a:pt x="2727" y="10181"/>
                    <a:pt x="5263" y="10276"/>
                  </a:cubicBezTo>
                  <a:lnTo>
                    <a:pt x="5263" y="10693"/>
                  </a:lnTo>
                  <a:cubicBezTo>
                    <a:pt x="5263" y="10776"/>
                    <a:pt x="5334" y="10871"/>
                    <a:pt x="5441" y="10871"/>
                  </a:cubicBezTo>
                  <a:cubicBezTo>
                    <a:pt x="5525" y="10871"/>
                    <a:pt x="5620" y="10800"/>
                    <a:pt x="5620" y="10693"/>
                  </a:cubicBezTo>
                  <a:lnTo>
                    <a:pt x="5620" y="10276"/>
                  </a:lnTo>
                  <a:cubicBezTo>
                    <a:pt x="8144" y="10181"/>
                    <a:pt x="10180" y="8145"/>
                    <a:pt x="10275" y="5621"/>
                  </a:cubicBezTo>
                  <a:lnTo>
                    <a:pt x="10692" y="5621"/>
                  </a:lnTo>
                  <a:cubicBezTo>
                    <a:pt x="10775" y="5621"/>
                    <a:pt x="10871" y="5537"/>
                    <a:pt x="10871" y="5442"/>
                  </a:cubicBezTo>
                  <a:cubicBezTo>
                    <a:pt x="10871" y="5347"/>
                    <a:pt x="10799" y="5263"/>
                    <a:pt x="10692" y="5263"/>
                  </a:cubicBezTo>
                  <a:lnTo>
                    <a:pt x="10275" y="5263"/>
                  </a:lnTo>
                  <a:cubicBezTo>
                    <a:pt x="10180" y="2727"/>
                    <a:pt x="8144" y="691"/>
                    <a:pt x="5620" y="596"/>
                  </a:cubicBezTo>
                  <a:lnTo>
                    <a:pt x="5620" y="179"/>
                  </a:lnTo>
                  <a:cubicBezTo>
                    <a:pt x="5620" y="96"/>
                    <a:pt x="5537"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0" name="Google Shape;630;p30"/>
          <p:cNvGrpSpPr/>
          <p:nvPr/>
        </p:nvGrpSpPr>
        <p:grpSpPr>
          <a:xfrm>
            <a:off x="5029465" y="1816807"/>
            <a:ext cx="488638" cy="438246"/>
            <a:chOff x="5778676" y="3826972"/>
            <a:chExt cx="349052" cy="313055"/>
          </a:xfrm>
        </p:grpSpPr>
        <p:sp>
          <p:nvSpPr>
            <p:cNvPr id="631" name="Google Shape;631;p30"/>
            <p:cNvSpPr/>
            <p:nvPr/>
          </p:nvSpPr>
          <p:spPr>
            <a:xfrm>
              <a:off x="5923045" y="3890659"/>
              <a:ext cx="27690" cy="48155"/>
            </a:xfrm>
            <a:custGeom>
              <a:avLst/>
              <a:gdLst/>
              <a:ahLst/>
              <a:cxnLst/>
              <a:rect l="l" t="t" r="r" b="b"/>
              <a:pathLst>
                <a:path w="870" h="1513" extrusionOk="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0"/>
            <p:cNvSpPr/>
            <p:nvPr/>
          </p:nvSpPr>
          <p:spPr>
            <a:xfrm>
              <a:off x="5976866" y="3843268"/>
              <a:ext cx="80364" cy="80364"/>
            </a:xfrm>
            <a:custGeom>
              <a:avLst/>
              <a:gdLst/>
              <a:ahLst/>
              <a:cxnLst/>
              <a:rect l="l" t="t" r="r" b="b"/>
              <a:pathLst>
                <a:path w="2525" h="2525" extrusionOk="0">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0"/>
            <p:cNvSpPr/>
            <p:nvPr/>
          </p:nvSpPr>
          <p:spPr>
            <a:xfrm>
              <a:off x="5879473" y="3826972"/>
              <a:ext cx="193288" cy="144051"/>
            </a:xfrm>
            <a:custGeom>
              <a:avLst/>
              <a:gdLst/>
              <a:ahLst/>
              <a:cxnLst/>
              <a:rect l="l" t="t" r="r" b="b"/>
              <a:pathLst>
                <a:path w="6073" h="4526" extrusionOk="0">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0"/>
            <p:cNvSpPr/>
            <p:nvPr/>
          </p:nvSpPr>
          <p:spPr>
            <a:xfrm>
              <a:off x="6003760" y="3859946"/>
              <a:ext cx="26958" cy="47773"/>
            </a:xfrm>
            <a:custGeom>
              <a:avLst/>
              <a:gdLst/>
              <a:ahLst/>
              <a:cxnLst/>
              <a:rect l="l" t="t" r="r" b="b"/>
              <a:pathLst>
                <a:path w="847" h="1501" extrusionOk="0">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0"/>
            <p:cNvSpPr/>
            <p:nvPr/>
          </p:nvSpPr>
          <p:spPr>
            <a:xfrm>
              <a:off x="5778676" y="3939865"/>
              <a:ext cx="349052" cy="200163"/>
            </a:xfrm>
            <a:custGeom>
              <a:avLst/>
              <a:gdLst/>
              <a:ahLst/>
              <a:cxnLst/>
              <a:rect l="l" t="t" r="r" b="b"/>
              <a:pathLst>
                <a:path w="10967" h="6289" extrusionOk="0">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6" name="Google Shape;636;p30"/>
          <p:cNvGrpSpPr/>
          <p:nvPr/>
        </p:nvGrpSpPr>
        <p:grpSpPr>
          <a:xfrm>
            <a:off x="3630860" y="1790353"/>
            <a:ext cx="483826" cy="491133"/>
            <a:chOff x="4874902" y="3808799"/>
            <a:chExt cx="345615" cy="350835"/>
          </a:xfrm>
        </p:grpSpPr>
        <p:sp>
          <p:nvSpPr>
            <p:cNvPr id="637" name="Google Shape;637;p30"/>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0"/>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0"/>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0"/>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0"/>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0"/>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0"/>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0"/>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0"/>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0"/>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0"/>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0"/>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0"/>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0"/>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0"/>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0"/>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95169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4CA5EE8-136D-043F-4812-CC57147E6DF5}"/>
              </a:ext>
            </a:extLst>
          </p:cNvPr>
          <p:cNvSpPr>
            <a:spLocks noGrp="1"/>
          </p:cNvSpPr>
          <p:nvPr>
            <p:ph type="body" idx="1"/>
          </p:nvPr>
        </p:nvSpPr>
        <p:spPr/>
        <p:txBody>
          <a:bodyPr/>
          <a:lstStyle/>
          <a:p>
            <a:pPr marL="114300" indent="0">
              <a:buNone/>
            </a:pPr>
            <a:r>
              <a:rPr lang="en-US" dirty="0"/>
              <a:t>We clean the data by dealing with missing values appropriately. In our case, any column with more than 50% missing values is dropped, as they aren't adding much information for our journey.</a:t>
            </a:r>
            <a:endParaRPr lang="en-ID" dirty="0"/>
          </a:p>
        </p:txBody>
      </p:sp>
      <p:sp>
        <p:nvSpPr>
          <p:cNvPr id="3" name="Title 2">
            <a:extLst>
              <a:ext uri="{FF2B5EF4-FFF2-40B4-BE49-F238E27FC236}">
                <a16:creationId xmlns:a16="http://schemas.microsoft.com/office/drawing/2014/main" id="{9BE45AF6-A425-7D3F-FDA8-9183957B00FA}"/>
              </a:ext>
            </a:extLst>
          </p:cNvPr>
          <p:cNvSpPr>
            <a:spLocks noGrp="1"/>
          </p:cNvSpPr>
          <p:nvPr>
            <p:ph type="ctrTitle"/>
          </p:nvPr>
        </p:nvSpPr>
        <p:spPr>
          <a:xfrm>
            <a:off x="618825" y="411675"/>
            <a:ext cx="4875324" cy="577800"/>
          </a:xfrm>
        </p:spPr>
        <p:txBody>
          <a:bodyPr/>
          <a:lstStyle/>
          <a:p>
            <a:r>
              <a:rPr lang="en-US" dirty="0"/>
              <a:t>DATA PREPARATION</a:t>
            </a:r>
            <a:endParaRPr lang="en-ID" dirty="0"/>
          </a:p>
        </p:txBody>
      </p:sp>
      <p:pic>
        <p:nvPicPr>
          <p:cNvPr id="5" name="Picture 4" descr="A graph of different values&#10;&#10;Description automatically generated">
            <a:extLst>
              <a:ext uri="{FF2B5EF4-FFF2-40B4-BE49-F238E27FC236}">
                <a16:creationId xmlns:a16="http://schemas.microsoft.com/office/drawing/2014/main" id="{8059FCF0-F0C9-3EA3-2008-C377DB835C41}"/>
              </a:ext>
            </a:extLst>
          </p:cNvPr>
          <p:cNvPicPr>
            <a:picLocks noChangeAspect="1"/>
          </p:cNvPicPr>
          <p:nvPr/>
        </p:nvPicPr>
        <p:blipFill>
          <a:blip r:embed="rId2"/>
          <a:stretch>
            <a:fillRect/>
          </a:stretch>
        </p:blipFill>
        <p:spPr>
          <a:xfrm>
            <a:off x="4572000" y="1372371"/>
            <a:ext cx="4276975" cy="2396904"/>
          </a:xfrm>
          <a:prstGeom prst="rect">
            <a:avLst/>
          </a:prstGeom>
        </p:spPr>
      </p:pic>
    </p:spTree>
    <p:extLst>
      <p:ext uri="{BB962C8B-B14F-4D97-AF65-F5344CB8AC3E}">
        <p14:creationId xmlns:p14="http://schemas.microsoft.com/office/powerpoint/2010/main" val="3429813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4CA5EE8-136D-043F-4812-CC57147E6DF5}"/>
              </a:ext>
            </a:extLst>
          </p:cNvPr>
          <p:cNvSpPr>
            <a:spLocks noGrp="1"/>
          </p:cNvSpPr>
          <p:nvPr>
            <p:ph type="body" idx="1"/>
          </p:nvPr>
        </p:nvSpPr>
        <p:spPr/>
        <p:txBody>
          <a:bodyPr/>
          <a:lstStyle/>
          <a:p>
            <a:pPr marL="114300" indent="0">
              <a:buNone/>
            </a:pPr>
            <a:r>
              <a:rPr lang="en-US" dirty="0"/>
              <a:t>Explore the global distribution of loans using this world map. Each country is colored according to the number of loans it has received. This broad view helps us understand the geographical spread of our data.</a:t>
            </a:r>
            <a:endParaRPr lang="en-ID" dirty="0"/>
          </a:p>
        </p:txBody>
      </p:sp>
      <p:sp>
        <p:nvSpPr>
          <p:cNvPr id="3" name="Title 2">
            <a:extLst>
              <a:ext uri="{FF2B5EF4-FFF2-40B4-BE49-F238E27FC236}">
                <a16:creationId xmlns:a16="http://schemas.microsoft.com/office/drawing/2014/main" id="{9BE45AF6-A425-7D3F-FDA8-9183957B00FA}"/>
              </a:ext>
            </a:extLst>
          </p:cNvPr>
          <p:cNvSpPr>
            <a:spLocks noGrp="1"/>
          </p:cNvSpPr>
          <p:nvPr>
            <p:ph type="ctrTitle"/>
          </p:nvPr>
        </p:nvSpPr>
        <p:spPr>
          <a:xfrm>
            <a:off x="618825" y="411675"/>
            <a:ext cx="4875324" cy="577800"/>
          </a:xfrm>
        </p:spPr>
        <p:txBody>
          <a:bodyPr/>
          <a:lstStyle/>
          <a:p>
            <a:r>
              <a:rPr lang="en-US" dirty="0"/>
              <a:t>EXPLORATORY DATA ANALYSIS</a:t>
            </a:r>
            <a:endParaRPr lang="en-ID" dirty="0"/>
          </a:p>
        </p:txBody>
      </p:sp>
      <p:pic>
        <p:nvPicPr>
          <p:cNvPr id="10" name="Picture 9" descr="A map of the world&#10;&#10;Description automatically generated">
            <a:extLst>
              <a:ext uri="{FF2B5EF4-FFF2-40B4-BE49-F238E27FC236}">
                <a16:creationId xmlns:a16="http://schemas.microsoft.com/office/drawing/2014/main" id="{6C0B841B-75F8-CEB7-6781-69C2263E6509}"/>
              </a:ext>
            </a:extLst>
          </p:cNvPr>
          <p:cNvPicPr>
            <a:picLocks noChangeAspect="1"/>
          </p:cNvPicPr>
          <p:nvPr/>
        </p:nvPicPr>
        <p:blipFill>
          <a:blip r:embed="rId2"/>
          <a:stretch>
            <a:fillRect/>
          </a:stretch>
        </p:blipFill>
        <p:spPr>
          <a:xfrm>
            <a:off x="4572000" y="1075205"/>
            <a:ext cx="4122549" cy="3298039"/>
          </a:xfrm>
          <a:prstGeom prst="rect">
            <a:avLst/>
          </a:prstGeom>
        </p:spPr>
      </p:pic>
    </p:spTree>
    <p:extLst>
      <p:ext uri="{BB962C8B-B14F-4D97-AF65-F5344CB8AC3E}">
        <p14:creationId xmlns:p14="http://schemas.microsoft.com/office/powerpoint/2010/main" val="1361312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4CA5EE8-136D-043F-4812-CC57147E6DF5}"/>
              </a:ext>
            </a:extLst>
          </p:cNvPr>
          <p:cNvSpPr>
            <a:spLocks noGrp="1"/>
          </p:cNvSpPr>
          <p:nvPr>
            <p:ph type="body" idx="1"/>
          </p:nvPr>
        </p:nvSpPr>
        <p:spPr/>
        <p:txBody>
          <a:bodyPr/>
          <a:lstStyle/>
          <a:p>
            <a:pPr marL="114300" indent="0">
              <a:buNone/>
            </a:pPr>
            <a:r>
              <a:rPr lang="en-US" dirty="0"/>
              <a:t>Let's take a closer look at the loan distribution within different regions. Some regions might have more loans than others, and this could be significant in our journey.</a:t>
            </a:r>
            <a:endParaRPr lang="en-ID" dirty="0"/>
          </a:p>
        </p:txBody>
      </p:sp>
      <p:sp>
        <p:nvSpPr>
          <p:cNvPr id="3" name="Title 2">
            <a:extLst>
              <a:ext uri="{FF2B5EF4-FFF2-40B4-BE49-F238E27FC236}">
                <a16:creationId xmlns:a16="http://schemas.microsoft.com/office/drawing/2014/main" id="{9BE45AF6-A425-7D3F-FDA8-9183957B00FA}"/>
              </a:ext>
            </a:extLst>
          </p:cNvPr>
          <p:cNvSpPr>
            <a:spLocks noGrp="1"/>
          </p:cNvSpPr>
          <p:nvPr>
            <p:ph type="ctrTitle"/>
          </p:nvPr>
        </p:nvSpPr>
        <p:spPr>
          <a:xfrm>
            <a:off x="618825" y="411675"/>
            <a:ext cx="4875324" cy="577800"/>
          </a:xfrm>
        </p:spPr>
        <p:txBody>
          <a:bodyPr/>
          <a:lstStyle/>
          <a:p>
            <a:r>
              <a:rPr lang="en-US" dirty="0"/>
              <a:t>EXPLORATORY DATA ANALYSIS</a:t>
            </a:r>
            <a:endParaRPr lang="en-ID" dirty="0"/>
          </a:p>
        </p:txBody>
      </p:sp>
      <p:pic>
        <p:nvPicPr>
          <p:cNvPr id="5" name="Picture 4" descr="A graph of different colored bars&#10;&#10;Description automatically generated">
            <a:extLst>
              <a:ext uri="{FF2B5EF4-FFF2-40B4-BE49-F238E27FC236}">
                <a16:creationId xmlns:a16="http://schemas.microsoft.com/office/drawing/2014/main" id="{EE0CBF98-0E15-8806-033C-FBE53367EE22}"/>
              </a:ext>
            </a:extLst>
          </p:cNvPr>
          <p:cNvPicPr>
            <a:picLocks noChangeAspect="1"/>
          </p:cNvPicPr>
          <p:nvPr/>
        </p:nvPicPr>
        <p:blipFill>
          <a:blip r:embed="rId2"/>
          <a:stretch>
            <a:fillRect/>
          </a:stretch>
        </p:blipFill>
        <p:spPr>
          <a:xfrm>
            <a:off x="4572000" y="915986"/>
            <a:ext cx="3657600" cy="3599358"/>
          </a:xfrm>
          <a:prstGeom prst="rect">
            <a:avLst/>
          </a:prstGeom>
        </p:spPr>
      </p:pic>
    </p:spTree>
    <p:extLst>
      <p:ext uri="{BB962C8B-B14F-4D97-AF65-F5344CB8AC3E}">
        <p14:creationId xmlns:p14="http://schemas.microsoft.com/office/powerpoint/2010/main" val="4041320353"/>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TotalTime>
  <Words>867</Words>
  <Application>Microsoft Office PowerPoint</Application>
  <PresentationFormat>On-screen Show (16:9)</PresentationFormat>
  <Paragraphs>89</Paragraphs>
  <Slides>22</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Share Tech</vt:lpstr>
      <vt:lpstr>Fira Sans Condensed Medium</vt:lpstr>
      <vt:lpstr>Advent Pro SemiBold</vt:lpstr>
      <vt:lpstr>Arial</vt:lpstr>
      <vt:lpstr>Maven Pro</vt:lpstr>
      <vt:lpstr>Fira Sans Extra Condensed Medium</vt:lpstr>
      <vt:lpstr>Data Science Consulting by Slidesgo</vt:lpstr>
      <vt:lpstr>IBRD CREDIT SCORECARD PREDICTIVE ENGINE</vt:lpstr>
      <vt:lpstr>EXPERIMENTATION</vt:lpstr>
      <vt:lpstr>HELLO</vt:lpstr>
      <vt:lpstr>DATASET &amp; FEATURES</vt:lpstr>
      <vt:lpstr>UNDERSTANDING SCORECARD</vt:lpstr>
      <vt:lpstr>OUR DATASET</vt:lpstr>
      <vt:lpstr>DATA PREPARATION</vt:lpstr>
      <vt:lpstr>EXPLORATORY DATA ANALYSIS</vt:lpstr>
      <vt:lpstr>EXPLORATORY DATA ANALYSIS</vt:lpstr>
      <vt:lpstr>EXPLORATORY DATA ANALYSIS</vt:lpstr>
      <vt:lpstr>EXPLORATORY DATA ANALYSIS</vt:lpstr>
      <vt:lpstr>FEATURES ENGINEERING</vt:lpstr>
      <vt:lpstr>FEATURES ENGINEERING</vt:lpstr>
      <vt:lpstr>METHODOLOGY</vt:lpstr>
      <vt:lpstr>Logistic Regression</vt:lpstr>
      <vt:lpstr>Sigmoid Function</vt:lpstr>
      <vt:lpstr>EXPERIMENTATION</vt:lpstr>
      <vt:lpstr>BASELINE MODEL METRICS</vt:lpstr>
      <vt:lpstr>BAYESSIAN SEARCH CROSS VALIDATION</vt:lpstr>
      <vt:lpstr>FINE-TUNED MODEL METRICS</vt:lpstr>
      <vt:lpstr>RESULTS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IBRD CREDIT SCORECARD PREDICTIVE ENGINE</dc:title>
  <cp:lastModifiedBy>Hardefa Rogonondo</cp:lastModifiedBy>
  <cp:revision>4</cp:revision>
  <dcterms:modified xsi:type="dcterms:W3CDTF">2023-07-07T11:06:49Z</dcterms:modified>
</cp:coreProperties>
</file>