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57" r:id="rId9"/>
    <p:sldId id="258" r:id="rId10"/>
    <p:sldId id="269" r:id="rId11"/>
    <p:sldId id="259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61233"/>
            <a:ext cx="9144000" cy="87035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  <a:ea typeface="Roboto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6BDC2D-2D77-0E4B-2108-A2D5674F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18407"/>
            <a:ext cx="9144000" cy="3296873"/>
          </a:xfrm>
        </p:spPr>
        <p:txBody>
          <a:bodyPr>
            <a:normAutofit/>
          </a:bodyPr>
          <a:lstStyle>
            <a:lvl1pPr algn="ctr"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50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15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5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8A5063-347F-468F-1E51-024D9B84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3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7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16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1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4A3CB4-0FCF-DB2B-4E90-AC4057A86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576"/>
            <a:ext cx="9144000" cy="870358"/>
          </a:xfrm>
        </p:spPr>
        <p:txBody>
          <a:bodyPr/>
          <a:lstStyle/>
          <a:p>
            <a:r>
              <a:rPr lang="en-GB" dirty="0"/>
              <a:t>Onur Ümit Şener</a:t>
            </a:r>
          </a:p>
          <a:p>
            <a:r>
              <a:rPr lang="en-GB" dirty="0">
                <a:latin typeface="+mn-lt"/>
              </a:rPr>
              <a:t>2006102010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13C25-24A5-FEA9-8A12-900DBCB5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18" y="526409"/>
            <a:ext cx="10455564" cy="2466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600" dirty="0">
                <a:latin typeface="Roboto Light" panose="02000000000000000000" pitchFamily="2" charset="0"/>
                <a:ea typeface="Roboto Light" panose="02000000000000000000" pitchFamily="2" charset="0"/>
              </a:rPr>
              <a:t>Introduction to </a:t>
            </a:r>
            <a:r>
              <a:rPr lang="en-GB" sz="6600" dirty="0"/>
              <a:t>Optimization Techniques</a:t>
            </a:r>
            <a:endParaRPr lang="en-GB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23404-4931-8F2D-ED00-57A984ECC027}"/>
              </a:ext>
            </a:extLst>
          </p:cNvPr>
          <p:cNvSpPr txBox="1"/>
          <p:nvPr/>
        </p:nvSpPr>
        <p:spPr>
          <a:xfrm>
            <a:off x="5069917" y="2992582"/>
            <a:ext cx="2052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Roboto" panose="02000000000000000000" pitchFamily="2" charset="0"/>
                <a:ea typeface="Roboto" panose="02000000000000000000" pitchFamily="2" charset="0"/>
              </a:rPr>
              <a:t>EEE 417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8269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A21E-0744-5C6E-B127-A7564CB1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2239-AACF-F832-FB39-13CB80F5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2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Let,</a:t>
            </a:r>
          </a:p>
          <a:p>
            <a:r>
              <a:rPr lang="en-GB" i="1" dirty="0"/>
              <a:t>α</a:t>
            </a:r>
            <a:r>
              <a:rPr lang="en-US" dirty="0"/>
              <a:t> 	be the learning rate</a:t>
            </a:r>
          </a:p>
          <a:p>
            <a:r>
              <a:rPr lang="el-GR" sz="2800" dirty="0">
                <a:latin typeface="Roboto Serif 20pt" pitchFamily="2" charset="0"/>
                <a:cs typeface="Roboto Serif 20pt" pitchFamily="2" charset="0"/>
              </a:rPr>
              <a:t>Δ</a:t>
            </a:r>
            <a:r>
              <a:rPr lang="en-US" dirty="0">
                <a:latin typeface="Roboto Serif 20pt" pitchFamily="2" charset="0"/>
                <a:cs typeface="Roboto Serif 20pt" pitchFamily="2" charset="0"/>
              </a:rPr>
              <a:t>	be the delta</a:t>
            </a:r>
            <a:endParaRPr lang="en-US" dirty="0"/>
          </a:p>
          <a:p>
            <a:r>
              <a:rPr lang="en-US" dirty="0"/>
              <a:t>𝐶 	be the current cost</a:t>
            </a:r>
          </a:p>
          <a:p>
            <a:r>
              <a:rPr lang="en-US" dirty="0"/>
              <a:t>𝐶′ 	be the new cost</a:t>
            </a:r>
          </a:p>
          <a:p>
            <a:r>
              <a:rPr lang="en-GB" dirty="0"/>
              <a:t>ε</a:t>
            </a:r>
            <a:r>
              <a:rPr lang="en-US" dirty="0"/>
              <a:t> 	be the current epoch</a:t>
            </a:r>
          </a:p>
          <a:p>
            <a:r>
              <a:rPr lang="en-US" dirty="0"/>
              <a:t>𝑏 	be the current batch size</a:t>
            </a:r>
          </a:p>
          <a:p>
            <a:r>
              <a:rPr lang="en-US" dirty="0"/>
              <a:t>𝑏’ 	be the new batch size</a:t>
            </a:r>
          </a:p>
          <a:p>
            <a:r>
              <a:rPr lang="en-GB" sz="2800" i="1" dirty="0">
                <a:latin typeface="Roboto Serif 20pt" pitchFamily="2" charset="0"/>
                <a:cs typeface="Roboto Serif 20pt" pitchFamily="2" charset="0"/>
              </a:rPr>
              <a:t>G </a:t>
            </a:r>
            <a:r>
              <a:rPr lang="en-US" dirty="0"/>
              <a:t>	</a:t>
            </a:r>
            <a:r>
              <a:rPr lang="en-GB" dirty="0"/>
              <a:t>be the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93EAA-0E0F-5CF8-4F83-13CBB638C6DB}"/>
              </a:ext>
            </a:extLst>
          </p:cNvPr>
          <p:cNvSpPr txBox="1"/>
          <p:nvPr/>
        </p:nvSpPr>
        <p:spPr>
          <a:xfrm>
            <a:off x="6572250" y="2431634"/>
            <a:ext cx="478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Δ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 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=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 </a:t>
            </a:r>
            <a:r>
              <a:rPr lang="en-GB" sz="3200" i="1" dirty="0">
                <a:latin typeface="Roboto Serif 20pt" pitchFamily="2" charset="0"/>
                <a:cs typeface="Roboto Serif 20pt" pitchFamily="2" charset="0"/>
              </a:rPr>
              <a:t>α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(</a:t>
            </a:r>
            <a:r>
              <a:rPr lang="en-US" sz="3200" dirty="0">
                <a:latin typeface="Roboto Serif 20pt" pitchFamily="2" charset="0"/>
                <a:cs typeface="Roboto Serif 20pt" pitchFamily="2" charset="0"/>
              </a:rPr>
              <a:t>𝐶 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− </a:t>
            </a:r>
            <a:r>
              <a:rPr lang="en-US" sz="3200" dirty="0">
                <a:latin typeface="Roboto Serif 20pt" pitchFamily="2" charset="0"/>
                <a:cs typeface="Roboto Serif 20pt" pitchFamily="2" charset="0"/>
              </a:rPr>
              <a:t>𝐶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′)</a:t>
            </a:r>
          </a:p>
          <a:p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G = tanh(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Δ)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 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⋅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 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∣Δ∣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 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⋅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 </a:t>
            </a:r>
            <a:r>
              <a:rPr lang="el-GR" sz="3200" dirty="0">
                <a:latin typeface="Roboto Serif 20pt" pitchFamily="2" charset="0"/>
                <a:cs typeface="Roboto Serif 20pt" pitchFamily="2" charset="0"/>
              </a:rPr>
              <a:t>ε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³</a:t>
            </a:r>
          </a:p>
          <a:p>
            <a:r>
              <a:rPr lang="en-US" sz="3200" dirty="0">
                <a:latin typeface="Roboto Serif 20pt" pitchFamily="2" charset="0"/>
                <a:cs typeface="Roboto Serif 20pt" pitchFamily="2" charset="0"/>
              </a:rPr>
              <a:t>𝑏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′ = </a:t>
            </a:r>
            <a:r>
              <a:rPr lang="en-US" sz="3200" dirty="0">
                <a:latin typeface="Roboto Serif 20pt" pitchFamily="2" charset="0"/>
                <a:cs typeface="Roboto Serif 20pt" pitchFamily="2" charset="0"/>
              </a:rPr>
              <a:t>𝑏 </a:t>
            </a:r>
            <a:r>
              <a:rPr lang="en-GB" sz="3200" dirty="0">
                <a:latin typeface="Roboto Serif 20pt" pitchFamily="2" charset="0"/>
                <a:cs typeface="Roboto Serif 20pt" pitchFamily="2" charset="0"/>
              </a:rPr>
              <a:t>+ </a:t>
            </a:r>
            <a:r>
              <a:rPr lang="en-GB" sz="3200" i="1" dirty="0">
                <a:latin typeface="Roboto Serif 20pt" pitchFamily="2" charset="0"/>
                <a:cs typeface="Roboto Serif 20pt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9498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B2F-E926-5DA4-361B-22B09E52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F4B676-C963-A9D4-7FF7-197CC6DB791C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419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Worked as intended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compromises speed at first few epochs.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After the loss drops, It goes for the faster batch size.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0E2894-DC52-0DA8-B313-1C7FD4F7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928081"/>
            <a:ext cx="7410450" cy="27823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E8B26C-D9A4-B565-7F62-CD6CFFD5A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710478"/>
            <a:ext cx="7410450" cy="27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7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879C-6067-FC6D-38A0-9BAD14BD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and Loss Comparison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2D37CD-A5F7-3525-438A-58B2AE9FC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69733" cy="655637"/>
          </a:xfrm>
        </p:spPr>
        <p:txBody>
          <a:bodyPr/>
          <a:lstStyle/>
          <a:p>
            <a:r>
              <a:rPr lang="en-GB" dirty="0"/>
              <a:t>Dynamic Batch Size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551A9C-7CBD-767F-72BA-A8F28CE9C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69733" cy="229783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Time:</a:t>
            </a:r>
          </a:p>
          <a:p>
            <a:r>
              <a:rPr lang="en-GB" dirty="0"/>
              <a:t>53.412s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Accuracy:</a:t>
            </a:r>
          </a:p>
          <a:p>
            <a:r>
              <a:rPr lang="en-GB" dirty="0"/>
              <a:t>98.58%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33CC49-A176-F424-DA4C-96D8FC2C9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8661" y="1681163"/>
            <a:ext cx="3285836" cy="655637"/>
          </a:xfrm>
        </p:spPr>
        <p:txBody>
          <a:bodyPr/>
          <a:lstStyle/>
          <a:p>
            <a:r>
              <a:rPr lang="en-GB" dirty="0"/>
              <a:t>1024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C5EC75-2D2C-673B-1253-7FBE6ABE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8661" y="2505075"/>
            <a:ext cx="3285836" cy="229783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Time:</a:t>
            </a:r>
          </a:p>
          <a:p>
            <a:r>
              <a:rPr lang="en-GB" dirty="0"/>
              <a:t>48.435s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Accuracy:</a:t>
            </a:r>
          </a:p>
          <a:p>
            <a:r>
              <a:rPr lang="en-GB" dirty="0"/>
              <a:t>98.25%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24F7323-12B0-872D-78B2-ECE66F7E1B07}"/>
              </a:ext>
            </a:extLst>
          </p:cNvPr>
          <p:cNvSpPr txBox="1">
            <a:spLocks/>
          </p:cNvSpPr>
          <p:nvPr/>
        </p:nvSpPr>
        <p:spPr>
          <a:xfrm>
            <a:off x="8093636" y="1690688"/>
            <a:ext cx="3285836" cy="65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2048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3DEE3178-447A-3C2B-6EAD-AD83634CE0BC}"/>
              </a:ext>
            </a:extLst>
          </p:cNvPr>
          <p:cNvSpPr txBox="1">
            <a:spLocks/>
          </p:cNvSpPr>
          <p:nvPr/>
        </p:nvSpPr>
        <p:spPr>
          <a:xfrm>
            <a:off x="8093636" y="2514600"/>
            <a:ext cx="3285836" cy="229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+mj-lt"/>
              </a:rPr>
              <a:t>Time:</a:t>
            </a:r>
          </a:p>
          <a:p>
            <a:r>
              <a:rPr lang="en-GB" dirty="0"/>
              <a:t>44.804s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Accuracy:</a:t>
            </a:r>
          </a:p>
          <a:p>
            <a:r>
              <a:rPr lang="en-GB" dirty="0"/>
              <a:t>98.62%</a:t>
            </a:r>
          </a:p>
        </p:txBody>
      </p:sp>
    </p:spTree>
    <p:extLst>
      <p:ext uri="{BB962C8B-B14F-4D97-AF65-F5344CB8AC3E}">
        <p14:creationId xmlns:p14="http://schemas.microsoft.com/office/powerpoint/2010/main" val="158006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AE6BE-2AA2-1FCE-9A90-0B81255B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Critique of the Technique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ECC66-D6F3-5A4A-025C-98ED7365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81037"/>
          </a:xfrm>
        </p:spPr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D0498-8C17-E47C-7376-D146550B5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Looks after better Loss</a:t>
            </a:r>
          </a:p>
          <a:p>
            <a:r>
              <a:rPr lang="en-GB" sz="2000" dirty="0"/>
              <a:t>Counters the decreasing Loss by using epoch in the function</a:t>
            </a:r>
          </a:p>
          <a:p>
            <a:r>
              <a:rPr lang="en-GB" sz="2000" dirty="0"/>
              <a:t>Extremely dynamic</a:t>
            </a:r>
          </a:p>
          <a:p>
            <a:r>
              <a:rPr lang="en-GB" sz="2000" dirty="0"/>
              <a:t>Random number shows it can work with any size of batches</a:t>
            </a:r>
          </a:p>
          <a:p>
            <a:r>
              <a:rPr lang="en-GB" sz="2000" dirty="0"/>
              <a:t>Gets faster overtime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6D0830-7B14-9E24-E067-BB84E38A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81037"/>
          </a:xfrm>
        </p:spPr>
        <p:txBody>
          <a:bodyPr/>
          <a:lstStyle/>
          <a:p>
            <a:r>
              <a:rPr lang="en-GB" dirty="0"/>
              <a:t>Downsides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73A6E9-CB13-0F2E-ECD3-177D4D4659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Works worse as the Loss gets smaller</a:t>
            </a:r>
          </a:p>
          <a:p>
            <a:r>
              <a:rPr lang="en-GB" sz="2000" dirty="0"/>
              <a:t>Might get unstable if Loss difference is enormous</a:t>
            </a:r>
          </a:p>
          <a:p>
            <a:r>
              <a:rPr lang="en-GB" sz="2000" dirty="0"/>
              <a:t>Can be affected by CPU speed</a:t>
            </a:r>
          </a:p>
          <a:p>
            <a:r>
              <a:rPr lang="en-GB" sz="2000" dirty="0"/>
              <a:t>Random number determines the convergence</a:t>
            </a:r>
          </a:p>
          <a:p>
            <a:r>
              <a:rPr lang="en-GB" sz="2000" dirty="0"/>
              <a:t>Having a fixed size might be faster</a:t>
            </a:r>
          </a:p>
        </p:txBody>
      </p:sp>
    </p:spTree>
    <p:extLst>
      <p:ext uri="{BB962C8B-B14F-4D97-AF65-F5344CB8AC3E}">
        <p14:creationId xmlns:p14="http://schemas.microsoft.com/office/powerpoint/2010/main" val="50212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7545-46A9-31EB-B989-BA77AB7A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BA69-8190-474B-0618-20B02D98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mathematical technique that decomposes signals using short, localized waves called wavelets. </a:t>
            </a:r>
          </a:p>
        </p:txBody>
      </p:sp>
    </p:spTree>
    <p:extLst>
      <p:ext uri="{BB962C8B-B14F-4D97-AF65-F5344CB8AC3E}">
        <p14:creationId xmlns:p14="http://schemas.microsoft.com/office/powerpoint/2010/main" val="20853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7545-46A9-31EB-B989-BA77AB7A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BA69-8190-474B-0618-20B02D98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Wavelets:</a:t>
            </a:r>
            <a:r>
              <a:rPr lang="en-US" dirty="0"/>
              <a:t> Small waves that analyze different parts of a signal.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Scaling &amp; Translation:</a:t>
            </a:r>
            <a:r>
              <a:rPr lang="en-US" dirty="0"/>
              <a:t> Adjust wavelet size and position to capture both high and low-frequency details.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Time-Frequency Localization:</a:t>
            </a:r>
            <a:r>
              <a:rPr lang="en-US" dirty="0"/>
              <a:t> Provides information about signal features in both time and frequency.</a:t>
            </a:r>
          </a:p>
        </p:txBody>
      </p:sp>
    </p:spTree>
    <p:extLst>
      <p:ext uri="{BB962C8B-B14F-4D97-AF65-F5344CB8AC3E}">
        <p14:creationId xmlns:p14="http://schemas.microsoft.com/office/powerpoint/2010/main" val="20388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F1A6-B6EF-1503-3BE6-1D279E03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FEF-6042-E4A9-3C50-95F88C0B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type of neural network that integrates wavelet transform for enhanced signal processing and pattern recognition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19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F1A6-B6EF-1503-3BE6-1D279E03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FEF-6042-E4A9-3C50-95F88C0B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Features: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Wavelet Nodes:</a:t>
            </a:r>
            <a:r>
              <a:rPr lang="en-GB" dirty="0"/>
              <a:t> Combine wavelet transform with neural network nodes for better feature extraction.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Multi-Resolution Analysis:</a:t>
            </a:r>
            <a:r>
              <a:rPr lang="en-GB" dirty="0"/>
              <a:t> Captures detailed and global patterns in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Adaptive Learning:</a:t>
            </a:r>
            <a:r>
              <a:rPr lang="en-GB" dirty="0"/>
              <a:t> Learns wavelet parameters during training for optimized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9853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F1A6-B6EF-1503-3BE6-1D279E03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FEF-6042-E4A9-3C50-95F88C0B2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processing, image analysis, time-series prediction, anomaly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performance on non-stationary and complex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capability for capturing localized and global features.</a:t>
            </a:r>
          </a:p>
        </p:txBody>
      </p:sp>
    </p:spTree>
    <p:extLst>
      <p:ext uri="{BB962C8B-B14F-4D97-AF65-F5344CB8AC3E}">
        <p14:creationId xmlns:p14="http://schemas.microsoft.com/office/powerpoint/2010/main" val="394044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3416-B3DE-6CFE-0D22-1B79F480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 Transform in my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CE24-7E27-1BAC-C903-11B61D40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3857624"/>
            <a:ext cx="6105525" cy="2443163"/>
          </a:xfrm>
        </p:spPr>
        <p:txBody>
          <a:bodyPr/>
          <a:lstStyle/>
          <a:p>
            <a:r>
              <a:rPr lang="en-GB" dirty="0"/>
              <a:t>LL: Approximation coefficients.</a:t>
            </a:r>
          </a:p>
          <a:p>
            <a:r>
              <a:rPr lang="en-GB" dirty="0"/>
              <a:t>LH: Horizontal detail coefficients.</a:t>
            </a:r>
          </a:p>
          <a:p>
            <a:r>
              <a:rPr lang="en-GB" dirty="0"/>
              <a:t>HL: Vertical detail coefficients.</a:t>
            </a:r>
          </a:p>
          <a:p>
            <a:r>
              <a:rPr lang="en-GB" dirty="0"/>
              <a:t>HH: Diagonal detail coefficients.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E58DE-ED7A-5E4B-8EE5-DC09F15F51F2}"/>
              </a:ext>
            </a:extLst>
          </p:cNvPr>
          <p:cNvSpPr txBox="1"/>
          <p:nvPr/>
        </p:nvSpPr>
        <p:spPr>
          <a:xfrm>
            <a:off x="838200" y="1581944"/>
            <a:ext cx="8795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apply_wavelet_transform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wavelet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'db1'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transformed_data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coeffs2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pywt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.dwt2(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wavelet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(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LH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HH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coeffs2</a:t>
            </a: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transformed_data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.stack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LH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HH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=-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.array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transformed_data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0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3F1B-F771-CE58-81FF-5B5903C4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Minibatch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9088-9617-199C-3158-BC13E51D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Starts random</a:t>
            </a:r>
          </a:p>
          <a:p>
            <a:r>
              <a:rPr lang="en-GB" dirty="0"/>
              <a:t>Selected window</a:t>
            </a:r>
          </a:p>
          <a:p>
            <a:r>
              <a:rPr lang="en-GB" dirty="0"/>
              <a:t>Gradient</a:t>
            </a:r>
          </a:p>
          <a:p>
            <a:r>
              <a:rPr lang="en-GB" dirty="0"/>
              <a:t>My own function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A0398C-D00E-D250-A75F-10D14ADCA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107354"/>
              </p:ext>
            </p:extLst>
          </p:nvPr>
        </p:nvGraphicFramePr>
        <p:xfrm>
          <a:off x="4353532" y="4001294"/>
          <a:ext cx="7000268" cy="208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280836" imgH="3959452" progId="">
                  <p:embed/>
                </p:oleObj>
              </mc:Choice>
              <mc:Fallback>
                <p:oleObj r:id="rId2" imgW="13280836" imgH="3959452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3532" y="4001294"/>
                        <a:ext cx="7000268" cy="208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94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3F1B-F771-CE58-81FF-5B5903C4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Minibatch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9088-9617-199C-3158-BC13E51D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2625" cy="4351338"/>
          </a:xfrm>
        </p:spPr>
        <p:txBody>
          <a:bodyPr/>
          <a:lstStyle/>
          <a:p>
            <a:r>
              <a:rPr lang="en-GB" dirty="0"/>
              <a:t>SGD w/ Moment-Calculated Loss</a:t>
            </a:r>
          </a:p>
          <a:p>
            <a:r>
              <a:rPr lang="en-GB" dirty="0"/>
              <a:t>Time per Epoch</a:t>
            </a:r>
          </a:p>
          <a:p>
            <a:r>
              <a:rPr lang="en-GB" dirty="0"/>
              <a:t>Previous Cost - Current Cost</a:t>
            </a:r>
          </a:p>
          <a:p>
            <a:r>
              <a:rPr lang="en-GB" dirty="0"/>
              <a:t>Learning Rate</a:t>
            </a:r>
          </a:p>
          <a:p>
            <a:r>
              <a:rPr lang="en-GB" dirty="0"/>
              <a:t>Tanh</a:t>
            </a:r>
          </a:p>
          <a:p>
            <a:r>
              <a:rPr lang="en-GB" dirty="0"/>
              <a:t>Abs</a:t>
            </a:r>
          </a:p>
          <a:p>
            <a:r>
              <a:rPr lang="en-GB" dirty="0"/>
              <a:t>Epoch³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46B50-8CC7-8268-CFF1-2BCF6FE985EB}"/>
              </a:ext>
            </a:extLst>
          </p:cNvPr>
          <p:cNvSpPr txBox="1"/>
          <p:nvPr/>
        </p:nvSpPr>
        <p:spPr>
          <a:xfrm>
            <a:off x="3805382" y="4100946"/>
            <a:ext cx="730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delta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learning_rate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cost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new_cost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GB" sz="2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tanh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delta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GB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GB" sz="2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delta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epoch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en-GB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new_batch_size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batch_size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GB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</a:t>
            </a:r>
            <a:endParaRPr lang="en-GB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59258096"/>
      </p:ext>
    </p:extLst>
  </p:cSld>
  <p:clrMapOvr>
    <a:masterClrMapping/>
  </p:clrMapOvr>
</p:sld>
</file>

<file path=ppt/theme/theme1.xml><?xml version="1.0" encoding="utf-8"?>
<a:theme xmlns:a="http://schemas.openxmlformats.org/drawingml/2006/main" name="DAR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" id="{39CAE47B-2B74-452B-84CB-1A51236FCD32}" vid="{4B65B200-326D-4573-AAD0-9B316C4D55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</Template>
  <TotalTime>167</TotalTime>
  <Words>557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Roboto</vt:lpstr>
      <vt:lpstr>Roboto Black</vt:lpstr>
      <vt:lpstr>Roboto Light</vt:lpstr>
      <vt:lpstr>Roboto Medium</vt:lpstr>
      <vt:lpstr>Roboto Serif 20pt</vt:lpstr>
      <vt:lpstr>DARK</vt:lpstr>
      <vt:lpstr>Introduction to Optimization Techniques</vt:lpstr>
      <vt:lpstr>Wavelet Transform</vt:lpstr>
      <vt:lpstr>Wavelet Transform</vt:lpstr>
      <vt:lpstr>Wavelet Neural Networks</vt:lpstr>
      <vt:lpstr>Wavelet Neural Networks</vt:lpstr>
      <vt:lpstr>Wavelet Neural Networks</vt:lpstr>
      <vt:lpstr>Wavelet Transform in my code</vt:lpstr>
      <vt:lpstr>Minibatch Optimization</vt:lpstr>
      <vt:lpstr>Minibatch Optimization</vt:lpstr>
      <vt:lpstr>My Function</vt:lpstr>
      <vt:lpstr>Results</vt:lpstr>
      <vt:lpstr>Time and Loss Comparison</vt:lpstr>
      <vt:lpstr>Critique of the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Onur Ümit Şener</dc:creator>
  <cp:lastModifiedBy>Onur Ümit Şener</cp:lastModifiedBy>
  <cp:revision>11</cp:revision>
  <dcterms:created xsi:type="dcterms:W3CDTF">2024-06-05T00:23:42Z</dcterms:created>
  <dcterms:modified xsi:type="dcterms:W3CDTF">2024-06-05T08:28:30Z</dcterms:modified>
</cp:coreProperties>
</file>