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73" r:id="rId7"/>
    <p:sldId id="274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99FF99"/>
    <a:srgbClr val="05FF7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>
        <p:scale>
          <a:sx n="75" d="100"/>
          <a:sy n="75" d="100"/>
        </p:scale>
        <p:origin x="226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7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3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1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9C8C-0F1D-4E38-A188-B21F69A01D8A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2ABF-246E-4829-A116-688BCC57CA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43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6B9E-5E89-A545-C9B1-690E3F33D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650"/>
            <a:ext cx="9144000" cy="2298700"/>
          </a:xfrm>
          <a:prstGeom prst="round2DiagRect">
            <a:avLst>
              <a:gd name="adj1" fmla="val 0"/>
              <a:gd name="adj2" fmla="val 3259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CODING WITH</a:t>
            </a:r>
            <a:b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STRUCTURED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F519-D709-8A6F-F8F6-88C9FB3D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3800" y="5469387"/>
            <a:ext cx="9144000" cy="918713"/>
          </a:xfrm>
        </p:spPr>
        <p:txBody>
          <a:bodyPr/>
          <a:lstStyle/>
          <a:p>
            <a:pPr algn="r"/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Onur Ümit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Şener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r"/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2006102010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BB2CB-AA0F-F036-9F6B-C3017991F528}"/>
              </a:ext>
            </a:extLst>
          </p:cNvPr>
          <p:cNvSpPr txBox="1"/>
          <p:nvPr/>
        </p:nvSpPr>
        <p:spPr>
          <a:xfrm>
            <a:off x="571500" y="469900"/>
            <a:ext cx="56428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latin typeface="Roboto Black" panose="02000000000000000000" pitchFamily="2" charset="0"/>
                <a:ea typeface="Roboto Black" panose="02000000000000000000" pitchFamily="2" charset="0"/>
              </a:rPr>
              <a:t>CODESYS</a:t>
            </a:r>
          </a:p>
        </p:txBody>
      </p:sp>
    </p:spTree>
    <p:extLst>
      <p:ext uri="{BB962C8B-B14F-4D97-AF65-F5344CB8AC3E}">
        <p14:creationId xmlns:p14="http://schemas.microsoft.com/office/powerpoint/2010/main" val="375361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2643-39F8-3B9D-5977-100E8D94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Other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11CC7-84AA-8070-1AFC-EE3E463EC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4" y="2091265"/>
            <a:ext cx="4982270" cy="3820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A6AC1-1399-8941-CABB-E7395008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32" y="2091265"/>
            <a:ext cx="497274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AA7A-F1D2-2245-4F1A-63786A27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Math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22B8A-3A08-0B3B-16D0-A573B4E02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53758"/>
                <a:ext cx="10515600" cy="11377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dirty="0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0" dirty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 dirty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 dirty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GB" b="0" i="0" dirty="0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0" dirty="0" smtClean="0">
                                          <a:solidFill>
                                            <a:schemeClr val="accent5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0" dirty="0" smtClean="0">
                                          <a:solidFill>
                                            <a:schemeClr val="accent5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dirty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  <m:r>
                            <a:rPr lang="en-GB" i="0" dirty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i="1" dirty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dirty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 dirty="0" smtClean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0" dirty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i="0" dirty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0" dirty="0">
                          <a:solidFill>
                            <a:srgbClr val="99FF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 dirty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i="0" dirty="0">
                              <a:solidFill>
                                <a:srgbClr val="99FF99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22B8A-3A08-0B3B-16D0-A573B4E02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53758"/>
                <a:ext cx="10515600" cy="11377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2D2C37F-902B-1028-28BB-2E379B4493E6}"/>
              </a:ext>
            </a:extLst>
          </p:cNvPr>
          <p:cNvSpPr txBox="1"/>
          <p:nvPr/>
        </p:nvSpPr>
        <p:spPr>
          <a:xfrm>
            <a:off x="838200" y="4522581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(A + ABS(B) / SIN(C))</a:t>
            </a:r>
            <a:r>
              <a:rPr lang="en-GB" sz="2000" dirty="0">
                <a:latin typeface="Consolas" panose="020B0609020204030204" pitchFamily="49" charset="0"/>
              </a:rPr>
              <a:t> * </a:t>
            </a:r>
            <a:r>
              <a:rPr lang="en-GB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(ACOS(D) + LOG(E)) </a:t>
            </a: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>
                <a:solidFill>
                  <a:srgbClr val="99FF99"/>
                </a:solidFill>
                <a:latin typeface="Consolas" panose="020B0609020204030204" pitchFamily="49" charset="0"/>
              </a:rPr>
              <a:t>EXPT(4,2) + LN(EXP(1))</a:t>
            </a:r>
          </a:p>
        </p:txBody>
      </p:sp>
    </p:spTree>
    <p:extLst>
      <p:ext uri="{BB962C8B-B14F-4D97-AF65-F5344CB8AC3E}">
        <p14:creationId xmlns:p14="http://schemas.microsoft.com/office/powerpoint/2010/main" val="95732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192B-A088-6199-B410-2DBF935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Math Operation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8ADD6-97AE-CE0E-085C-83F63F9E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676" y="1938867"/>
            <a:ext cx="3398648" cy="4124854"/>
          </a:xfrm>
        </p:spPr>
      </p:pic>
    </p:spTree>
    <p:extLst>
      <p:ext uri="{BB962C8B-B14F-4D97-AF65-F5344CB8AC3E}">
        <p14:creationId xmlns:p14="http://schemas.microsoft.com/office/powerpoint/2010/main" val="80493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5899-E638-3EA5-B178-CE5C042E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830DF-CAAF-AE5B-5A62-C6089BB8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6867"/>
            <a:ext cx="6601746" cy="40963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37486-0D2D-2CCB-9DEA-800908230FCE}"/>
              </a:ext>
            </a:extLst>
          </p:cNvPr>
          <p:cNvSpPr txBox="1"/>
          <p:nvPr/>
        </p:nvSpPr>
        <p:spPr>
          <a:xfrm>
            <a:off x="7628468" y="176686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</a:t>
            </a:r>
          </a:p>
          <a:p>
            <a:r>
              <a:rPr lang="en-US" dirty="0"/>
              <a:t>m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start </a:t>
            </a:r>
            <a:r>
              <a:rPr lang="en-US" dirty="0">
                <a:solidFill>
                  <a:schemeClr val="accent2"/>
                </a:solidFill>
              </a:rPr>
              <a:t>TO</a:t>
            </a:r>
            <a:r>
              <a:rPr lang="en-US" dirty="0"/>
              <a:t> end1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1 </a:t>
            </a:r>
            <a:r>
              <a:rPr lang="en-US" dirty="0">
                <a:solidFill>
                  <a:schemeClr val="accent2"/>
                </a:solidFill>
              </a:rPr>
              <a:t>DO</a:t>
            </a:r>
          </a:p>
          <a:p>
            <a:r>
              <a:rPr lang="en-US" dirty="0"/>
              <a:t>	j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*</a:t>
            </a:r>
            <a:r>
              <a:rPr lang="en-US" dirty="0"/>
              <a:t> j;</a:t>
            </a:r>
          </a:p>
          <a:p>
            <a:r>
              <a:rPr lang="en-US" dirty="0">
                <a:solidFill>
                  <a:schemeClr val="accent2"/>
                </a:solidFill>
              </a:rPr>
              <a:t>END_FOR</a:t>
            </a:r>
          </a:p>
          <a:p>
            <a:endParaRPr lang="en-US" dirty="0"/>
          </a:p>
          <a:p>
            <a:r>
              <a:rPr lang="en-US" dirty="0"/>
              <a:t>k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accent2"/>
                </a:solidFill>
              </a:rPr>
              <a:t>WHILE</a:t>
            </a:r>
            <a:r>
              <a:rPr lang="en-US" dirty="0"/>
              <a:t> k </a:t>
            </a:r>
            <a:r>
              <a:rPr lang="en-US" dirty="0">
                <a:solidFill>
                  <a:schemeClr val="accent5"/>
                </a:solidFill>
              </a:rPr>
              <a:t>&lt;=</a:t>
            </a:r>
            <a:r>
              <a:rPr lang="en-US" dirty="0"/>
              <a:t> end2 </a:t>
            </a:r>
            <a:r>
              <a:rPr lang="en-US" dirty="0">
                <a:solidFill>
                  <a:schemeClr val="accent2"/>
                </a:solidFill>
              </a:rPr>
              <a:t>DO</a:t>
            </a:r>
          </a:p>
          <a:p>
            <a:r>
              <a:rPr lang="en-US" dirty="0"/>
              <a:t>	m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k </a:t>
            </a:r>
            <a:r>
              <a:rPr lang="en-US" dirty="0">
                <a:solidFill>
                  <a:schemeClr val="accent5"/>
                </a:solidFill>
              </a:rPr>
              <a:t>* </a:t>
            </a:r>
            <a:r>
              <a:rPr lang="en-US" dirty="0"/>
              <a:t>m;</a:t>
            </a:r>
          </a:p>
          <a:p>
            <a:r>
              <a:rPr lang="en-US" dirty="0"/>
              <a:t>	k </a:t>
            </a:r>
            <a:r>
              <a:rPr lang="en-US" dirty="0">
                <a:solidFill>
                  <a:schemeClr val="accent5"/>
                </a:solidFill>
              </a:rPr>
              <a:t>:=</a:t>
            </a:r>
            <a:r>
              <a:rPr lang="en-US" dirty="0"/>
              <a:t> k </a:t>
            </a:r>
            <a:r>
              <a:rPr lang="en-US" dirty="0">
                <a:solidFill>
                  <a:schemeClr val="accent5"/>
                </a:solidFill>
              </a:rPr>
              <a:t>+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accent2"/>
                </a:solidFill>
              </a:rPr>
              <a:t>END_WHILE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3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D0EB-875E-7F6D-9B83-2A67D70B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D8D65-7AC9-B853-00EC-5E745AF9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62458" b="13942"/>
          <a:stretch/>
        </p:blipFill>
        <p:spPr>
          <a:xfrm>
            <a:off x="838200" y="3663420"/>
            <a:ext cx="2489200" cy="2762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EE8BD-D4A3-BABF-F13B-10A7E9401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9"/>
          <a:stretch/>
        </p:blipFill>
        <p:spPr>
          <a:xfrm>
            <a:off x="8724533" y="3663419"/>
            <a:ext cx="2629267" cy="2762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640B0-4036-D867-6A3B-DFC3530E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33" y="1551041"/>
            <a:ext cx="2572788" cy="8948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E559412-869F-2F23-9D25-336138B6B010}"/>
              </a:ext>
            </a:extLst>
          </p:cNvPr>
          <p:cNvSpPr/>
          <p:nvPr/>
        </p:nvSpPr>
        <p:spPr>
          <a:xfrm>
            <a:off x="5042447" y="5802165"/>
            <a:ext cx="1967038" cy="624033"/>
          </a:xfrm>
          <a:prstGeom prst="rightArrow">
            <a:avLst>
              <a:gd name="adj1" fmla="val 33840"/>
              <a:gd name="adj2" fmla="val 102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177FF2-61F6-F59D-950B-268322D4E5FC}"/>
              </a:ext>
            </a:extLst>
          </p:cNvPr>
          <p:cNvSpPr/>
          <p:nvPr/>
        </p:nvSpPr>
        <p:spPr>
          <a:xfrm rot="5400000">
            <a:off x="10545536" y="2793354"/>
            <a:ext cx="694732" cy="516681"/>
          </a:xfrm>
          <a:prstGeom prst="rightArrow">
            <a:avLst>
              <a:gd name="adj1" fmla="val 33840"/>
              <a:gd name="adj2" fmla="val 621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7914C1-E7BD-D55D-D153-CFC3CA189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51041"/>
            <a:ext cx="3820058" cy="1314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73310C-09D3-873F-5E68-E75CAD049D67}"/>
              </a:ext>
            </a:extLst>
          </p:cNvPr>
          <p:cNvSpPr txBox="1"/>
          <p:nvPr/>
        </p:nvSpPr>
        <p:spPr>
          <a:xfrm>
            <a:off x="764994" y="305966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Array Initialisation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4FB61-779D-CADC-A1DB-E1F0D9240D4B}"/>
              </a:ext>
            </a:extLst>
          </p:cNvPr>
          <p:cNvSpPr txBox="1"/>
          <p:nvPr/>
        </p:nvSpPr>
        <p:spPr>
          <a:xfrm>
            <a:off x="8724533" y="2704328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Filling Array</a:t>
            </a:r>
          </a:p>
          <a:p>
            <a:r>
              <a:rPr lang="en-GB" dirty="0">
                <a:solidFill>
                  <a:schemeClr val="tx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with a 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A58E3-85B5-91BF-76C7-A74593D28A46}"/>
              </a:ext>
            </a:extLst>
          </p:cNvPr>
          <p:cNvSpPr txBox="1"/>
          <p:nvPr/>
        </p:nvSpPr>
        <p:spPr>
          <a:xfrm>
            <a:off x="3795227" y="3992327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You can assign numbers on initialisation</a:t>
            </a:r>
          </a:p>
          <a:p>
            <a:pPr algn="ctr"/>
            <a:r>
              <a:rPr lang="en-GB" dirty="0"/>
              <a:t>And wipe/rewrite the elements on the run.</a:t>
            </a:r>
          </a:p>
        </p:txBody>
      </p:sp>
    </p:spTree>
    <p:extLst>
      <p:ext uri="{BB962C8B-B14F-4D97-AF65-F5344CB8AC3E}">
        <p14:creationId xmlns:p14="http://schemas.microsoft.com/office/powerpoint/2010/main" val="76135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9E96-B36B-0120-582E-C07C300B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Adding Function 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4BD3A-FD81-C5CD-9FFB-865617CBD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8633"/>
            <a:ext cx="1543265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E8B47-02CA-1B81-A746-3639B576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68" y="1728633"/>
            <a:ext cx="4924931" cy="4433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458C2-3B7C-E99C-E439-7A65AB8D4138}"/>
              </a:ext>
            </a:extLst>
          </p:cNvPr>
          <p:cNvSpPr txBox="1"/>
          <p:nvPr/>
        </p:nvSpPr>
        <p:spPr>
          <a:xfrm>
            <a:off x="565892" y="3233539"/>
            <a:ext cx="2087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Roboto Black" panose="02000000000000000000" pitchFamily="2" charset="0"/>
                <a:ea typeface="Roboto Black" panose="02000000000000000000" pitchFamily="2" charset="0"/>
              </a:rPr>
              <a:t>RIGHT CLICK </a:t>
            </a:r>
            <a:r>
              <a:rPr lang="en-GB" sz="1400" dirty="0"/>
              <a:t>or </a:t>
            </a:r>
            <a:r>
              <a:rPr lang="en-GB" sz="1400" dirty="0">
                <a:latin typeface="Roboto Black" panose="02000000000000000000" pitchFamily="2" charset="0"/>
                <a:ea typeface="Roboto Black" panose="02000000000000000000" pitchFamily="2" charset="0"/>
              </a:rPr>
              <a:t>F2</a:t>
            </a:r>
            <a:r>
              <a:rPr lang="en-GB" sz="1400" dirty="0"/>
              <a:t> on the coding space and choose Input Assistant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0CECB1-AC8D-A5FC-19F7-AC0539906CB6}"/>
              </a:ext>
            </a:extLst>
          </p:cNvPr>
          <p:cNvSpPr/>
          <p:nvPr/>
        </p:nvSpPr>
        <p:spPr>
          <a:xfrm rot="9900000">
            <a:off x="3615553" y="2082375"/>
            <a:ext cx="652034" cy="203992"/>
          </a:xfrm>
          <a:prstGeom prst="rightArrow">
            <a:avLst>
              <a:gd name="adj1" fmla="val 33840"/>
              <a:gd name="adj2" fmla="val 977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C2026D-BE25-9543-5C67-0F5E8515041D}"/>
              </a:ext>
            </a:extLst>
          </p:cNvPr>
          <p:cNvSpPr txBox="1"/>
          <p:nvPr/>
        </p:nvSpPr>
        <p:spPr>
          <a:xfrm>
            <a:off x="4283259" y="1804677"/>
            <a:ext cx="285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  <a:ea typeface="Roboto Black" panose="02000000000000000000" pitchFamily="2" charset="0"/>
              </a:rPr>
              <a:t>Search for the function</a:t>
            </a:r>
          </a:p>
          <a:p>
            <a:r>
              <a:rPr lang="en-GB" sz="1400" dirty="0">
                <a:solidFill>
                  <a:schemeClr val="accent1"/>
                </a:solidFill>
                <a:ea typeface="Roboto Black" panose="02000000000000000000" pitchFamily="2" charset="0"/>
              </a:rPr>
              <a:t>(even the math functions work)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166FC8-A217-0454-4793-0294F070710E}"/>
              </a:ext>
            </a:extLst>
          </p:cNvPr>
          <p:cNvSpPr/>
          <p:nvPr/>
        </p:nvSpPr>
        <p:spPr>
          <a:xfrm rot="12600000">
            <a:off x="3707293" y="2943814"/>
            <a:ext cx="652034" cy="203992"/>
          </a:xfrm>
          <a:prstGeom prst="rightArrow">
            <a:avLst>
              <a:gd name="adj1" fmla="val 33840"/>
              <a:gd name="adj2" fmla="val 977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A8939-EA0D-3675-E023-DDF1C34E4612}"/>
              </a:ext>
            </a:extLst>
          </p:cNvPr>
          <p:cNvSpPr txBox="1"/>
          <p:nvPr/>
        </p:nvSpPr>
        <p:spPr>
          <a:xfrm>
            <a:off x="4193517" y="3063951"/>
            <a:ext cx="196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ea typeface="Roboto Black" panose="02000000000000000000" pitchFamily="2" charset="0"/>
              </a:rPr>
              <a:t>Chose the function</a:t>
            </a:r>
            <a:endParaRPr lang="en-GB" sz="14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0F591C-E277-24CC-C1A4-AF130AE2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03" y="1728633"/>
            <a:ext cx="3274739" cy="1643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8C40B5-6293-C7AE-0B31-849CE77EA984}"/>
              </a:ext>
            </a:extLst>
          </p:cNvPr>
          <p:cNvSpPr txBox="1"/>
          <p:nvPr/>
        </p:nvSpPr>
        <p:spPr>
          <a:xfrm>
            <a:off x="8189202" y="3427200"/>
            <a:ext cx="32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ea typeface="Roboto Black" panose="02000000000000000000" pitchFamily="2" charset="0"/>
              </a:rPr>
              <a:t>Name your variable and fill the parameters on your code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7851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1876-6803-B0DD-949F-9F4F34A7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AE936-DCF5-C70F-C723-1D5C7C4D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29743" cy="3439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269A4-41B8-1967-B955-674EC9EE8417}"/>
              </a:ext>
            </a:extLst>
          </p:cNvPr>
          <p:cNvSpPr txBox="1"/>
          <p:nvPr/>
        </p:nvSpPr>
        <p:spPr>
          <a:xfrm>
            <a:off x="5698618" y="1690688"/>
            <a:ext cx="55146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use timers in code.</a:t>
            </a:r>
          </a:p>
          <a:p>
            <a:r>
              <a:rPr lang="en-GB" dirty="0"/>
              <a:t>By using the parameters, we can define the timer.</a:t>
            </a:r>
          </a:p>
          <a:p>
            <a:endParaRPr lang="en-GB" dirty="0"/>
          </a:p>
          <a:p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IN:	</a:t>
            </a:r>
            <a:r>
              <a:rPr lang="en-GB" dirty="0">
                <a:ea typeface="Roboto Black" panose="02000000000000000000" pitchFamily="2" charset="0"/>
              </a:rPr>
              <a:t>Enabling signal for the timer 			- 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BOOL</a:t>
            </a:r>
          </a:p>
          <a:p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PT:	</a:t>
            </a:r>
            <a:r>
              <a:rPr lang="en-GB" dirty="0">
                <a:ea typeface="Roboto Black" panose="02000000000000000000" pitchFamily="2" charset="0"/>
              </a:rPr>
              <a:t>When the timer ends 					- 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TIME</a:t>
            </a:r>
          </a:p>
          <a:p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Q:	</a:t>
            </a:r>
            <a:r>
              <a:rPr lang="en-GB" dirty="0">
                <a:ea typeface="Roboto Black" panose="02000000000000000000" pitchFamily="2" charset="0"/>
              </a:rPr>
              <a:t>Output signal when the timer is done 	-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 BOOL</a:t>
            </a:r>
          </a:p>
          <a:p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ET:	</a:t>
            </a:r>
            <a:r>
              <a:rPr lang="en-GB" dirty="0">
                <a:ea typeface="Roboto Black" panose="02000000000000000000" pitchFamily="2" charset="0"/>
              </a:rPr>
              <a:t>Elapsed time 							- 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2809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7BD2-3E0F-587A-3428-6DE10266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Conditions for t&gt;3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F7D8B-5D87-B8AB-7948-7F98DD89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5" t="12508"/>
          <a:stretch/>
        </p:blipFill>
        <p:spPr>
          <a:xfrm>
            <a:off x="1766273" y="1386088"/>
            <a:ext cx="8659454" cy="23947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B73AC-3304-C502-44ED-6DABAE8F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74" y="4041365"/>
            <a:ext cx="8659452" cy="2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6B99-17DB-A2F8-95C1-9C991512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Counter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A5E9C-B82D-2078-230D-E81F136D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9331" y="1690687"/>
            <a:ext cx="2028825" cy="4661350"/>
          </a:xfrm>
        </p:spPr>
      </p:pic>
      <p:pic>
        <p:nvPicPr>
          <p:cNvPr id="6" name="İsimsiz video ‐ Clipchamp ile yapıldı">
            <a:hlinkClick r:id="" action="ppaction://media"/>
            <a:extLst>
              <a:ext uri="{FF2B5EF4-FFF2-40B4-BE49-F238E27FC236}">
                <a16:creationId xmlns:a16="http://schemas.microsoft.com/office/drawing/2014/main" id="{E183457A-5F02-C9B4-3546-0F80D85AD00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2" end="880"/>
                </p14:media>
              </p:ext>
            </p:extLst>
          </p:nvPr>
        </p:nvPicPr>
        <p:blipFill rotWithShape="1">
          <a:blip r:embed="rId5"/>
          <a:srcRect l="5841" r="5785"/>
          <a:stretch/>
        </p:blipFill>
        <p:spPr>
          <a:xfrm>
            <a:off x="4030497" y="1690688"/>
            <a:ext cx="7323303" cy="4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AF5-690B-D98D-D5A4-8F647B25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5F92A-23E2-BC13-F8DD-5B002F3F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675" y="1027906"/>
            <a:ext cx="1818125" cy="4752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F696C-7295-3B26-531E-FD9552AD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79" y="1690688"/>
            <a:ext cx="2349632" cy="1820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78201E-9726-6D78-0931-D106FD6AA5E8}"/>
              </a:ext>
            </a:extLst>
          </p:cNvPr>
          <p:cNvSpPr txBox="1"/>
          <p:nvPr/>
        </p:nvSpPr>
        <p:spPr>
          <a:xfrm>
            <a:off x="3517437" y="1677359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declare variables by just typing into the top window in your program.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DD22E-B928-C70E-D71E-BC65B02DE080}"/>
              </a:ext>
            </a:extLst>
          </p:cNvPr>
          <p:cNvSpPr txBox="1"/>
          <p:nvPr/>
        </p:nvSpPr>
        <p:spPr>
          <a:xfrm>
            <a:off x="9535674" y="5780108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Available Data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F5B3D-212D-78CF-5A3A-40936CB1A088}"/>
              </a:ext>
            </a:extLst>
          </p:cNvPr>
          <p:cNvSpPr txBox="1"/>
          <p:nvPr/>
        </p:nvSpPr>
        <p:spPr>
          <a:xfrm>
            <a:off x="656806" y="4279519"/>
            <a:ext cx="389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Another option is to write the variable in your code and auto-declare it by pressing 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SHIFT+F2 </a:t>
            </a:r>
            <a:r>
              <a:rPr lang="en-GB" dirty="0"/>
              <a:t>or clicking to the troubleshooting icon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9A694E-0055-9905-F700-7850767F5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84" y="4279518"/>
            <a:ext cx="3821046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5197-1746-E8BA-4FD5-D0336CF7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</a:t>
            </a:r>
            <a:r>
              <a:rPr lang="en-GB" dirty="0" err="1"/>
              <a:t>AutoDeclare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45345-726A-124D-AC1B-2F804F830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150"/>
            <a:ext cx="6428325" cy="43513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A9FF1C-E730-CA2A-277A-79CB99657385}"/>
              </a:ext>
            </a:extLst>
          </p:cNvPr>
          <p:cNvSpPr/>
          <p:nvPr/>
        </p:nvSpPr>
        <p:spPr>
          <a:xfrm>
            <a:off x="2965450" y="2819399"/>
            <a:ext cx="1346200" cy="23706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EFE39-3BE8-98FC-9FE0-2F2532978405}"/>
              </a:ext>
            </a:extLst>
          </p:cNvPr>
          <p:cNvSpPr txBox="1"/>
          <p:nvPr/>
        </p:nvSpPr>
        <p:spPr>
          <a:xfrm>
            <a:off x="7755467" y="1835150"/>
            <a:ext cx="3598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option allows us to declare variables on the go while coding.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Pressing 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ENTER</a:t>
            </a:r>
            <a:r>
              <a:rPr lang="en-GB" dirty="0"/>
              <a:t> or losing focus on current line triggers </a:t>
            </a:r>
            <a:r>
              <a:rPr lang="en-GB" dirty="0" err="1"/>
              <a:t>AutoDeclare</a:t>
            </a:r>
            <a:r>
              <a:rPr lang="en-GB" dirty="0"/>
              <a:t> window to pop up.</a:t>
            </a:r>
          </a:p>
        </p:txBody>
      </p:sp>
    </p:spTree>
    <p:extLst>
      <p:ext uri="{BB962C8B-B14F-4D97-AF65-F5344CB8AC3E}">
        <p14:creationId xmlns:p14="http://schemas.microsoft.com/office/powerpoint/2010/main" val="13697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75381C3-F3FD-EA11-9459-2BF72404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050" y="1900988"/>
            <a:ext cx="6090750" cy="3056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B0516-0F32-DD14-DD94-F26F34C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err="1"/>
              <a:t>AutoDeclare</a:t>
            </a:r>
            <a:r>
              <a:rPr lang="en-GB" dirty="0"/>
              <a:t> Window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B6456E0-A15F-43A3-0400-8224C8EA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6400" cy="1933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Variable Scope: </a:t>
            </a:r>
            <a:r>
              <a:rPr lang="en-GB" sz="1600" dirty="0"/>
              <a:t>Input, Temp, Global etc</a:t>
            </a:r>
          </a:p>
          <a:p>
            <a:pPr marL="0" indent="0">
              <a:buNone/>
            </a:pPr>
            <a:r>
              <a:rPr lang="en-GB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Variable Name: </a:t>
            </a:r>
            <a:r>
              <a:rPr lang="en-GB" sz="1600" dirty="0"/>
              <a:t>How you call the variable</a:t>
            </a:r>
          </a:p>
          <a:p>
            <a:pPr marL="0" indent="0">
              <a:buNone/>
            </a:pPr>
            <a:r>
              <a:rPr lang="en-GB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Variable Type: </a:t>
            </a:r>
            <a:r>
              <a:rPr lang="en-GB" sz="1600" dirty="0"/>
              <a:t>Int, Real, String, Bool etc</a:t>
            </a:r>
          </a:p>
          <a:p>
            <a:pPr marL="0" indent="0">
              <a:buNone/>
            </a:pPr>
            <a:r>
              <a:rPr lang="en-GB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Initial Value: </a:t>
            </a:r>
            <a:r>
              <a:rPr lang="en-GB" sz="1600" dirty="0"/>
              <a:t>How the variable exist without an assignment</a:t>
            </a:r>
          </a:p>
          <a:p>
            <a:pPr marL="0" indent="0">
              <a:buNone/>
            </a:pPr>
            <a:r>
              <a:rPr lang="en-GB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Flags: </a:t>
            </a:r>
            <a:r>
              <a:rPr lang="en-GB" sz="1600" dirty="0"/>
              <a:t>How your variable is stored and used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32D376-9D7D-B07E-C860-071E73FDE6DD}"/>
              </a:ext>
            </a:extLst>
          </p:cNvPr>
          <p:cNvSpPr txBox="1"/>
          <p:nvPr/>
        </p:nvSpPr>
        <p:spPr>
          <a:xfrm>
            <a:off x="5340349" y="4113933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Properties to select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73A6FC-3B49-FA92-8FAF-014BC8A009E7}"/>
              </a:ext>
            </a:extLst>
          </p:cNvPr>
          <p:cNvSpPr txBox="1"/>
          <p:nvPr/>
        </p:nvSpPr>
        <p:spPr>
          <a:xfrm>
            <a:off x="7329091" y="2124857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Variable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82A86-1A4C-A507-5F9E-EF66234FFF85}"/>
              </a:ext>
            </a:extLst>
          </p:cNvPr>
          <p:cNvSpPr txBox="1"/>
          <p:nvPr/>
        </p:nvSpPr>
        <p:spPr>
          <a:xfrm>
            <a:off x="9294348" y="212485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Variable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2B76D-5065-BBDE-F77F-06CD12523790}"/>
              </a:ext>
            </a:extLst>
          </p:cNvPr>
          <p:cNvSpPr txBox="1"/>
          <p:nvPr/>
        </p:nvSpPr>
        <p:spPr>
          <a:xfrm>
            <a:off x="7752022" y="304423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Initial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DFF6F-AD9A-F840-7B3A-F760D1E42417}"/>
              </a:ext>
            </a:extLst>
          </p:cNvPr>
          <p:cNvSpPr txBox="1"/>
          <p:nvPr/>
        </p:nvSpPr>
        <p:spPr>
          <a:xfrm>
            <a:off x="5382684" y="212485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Variable Scope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C2913A-B7D9-233C-92F6-D07256F9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5295679"/>
            <a:ext cx="2676899" cy="552527"/>
          </a:xfrm>
          <a:prstGeom prst="rect">
            <a:avLst/>
          </a:prstGeom>
        </p:spPr>
      </p:pic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F6E80D20-5CE3-CE10-4AE8-6664A6AD1140}"/>
              </a:ext>
            </a:extLst>
          </p:cNvPr>
          <p:cNvSpPr txBox="1">
            <a:spLocks/>
          </p:cNvSpPr>
          <p:nvPr/>
        </p:nvSpPr>
        <p:spPr>
          <a:xfrm>
            <a:off x="1554349" y="5941339"/>
            <a:ext cx="2463800" cy="33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Result of the declaration</a:t>
            </a:r>
          </a:p>
        </p:txBody>
      </p:sp>
    </p:spTree>
    <p:extLst>
      <p:ext uri="{BB962C8B-B14F-4D97-AF65-F5344CB8AC3E}">
        <p14:creationId xmlns:p14="http://schemas.microsoft.com/office/powerpoint/2010/main" val="23461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130F-0BF2-686F-9375-F6B75223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Simulate a Project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A9D0EB-4B14-2D13-1478-BB592BA0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1659"/>
            <a:ext cx="10515600" cy="359620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81ECB3-72F1-16FC-752A-EB1CBA5C5EDA}"/>
              </a:ext>
            </a:extLst>
          </p:cNvPr>
          <p:cNvSpPr txBox="1"/>
          <p:nvPr/>
        </p:nvSpPr>
        <p:spPr>
          <a:xfrm>
            <a:off x="2971800" y="4741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09BD2-1B0F-3D38-C947-C3B778FA69B9}"/>
              </a:ext>
            </a:extLst>
          </p:cNvPr>
          <p:cNvSpPr txBox="1"/>
          <p:nvPr/>
        </p:nvSpPr>
        <p:spPr>
          <a:xfrm>
            <a:off x="7848600" y="23537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9DB9F-06C8-0A2E-AC54-20DDA9D11502}"/>
              </a:ext>
            </a:extLst>
          </p:cNvPr>
          <p:cNvSpPr txBox="1"/>
          <p:nvPr/>
        </p:nvSpPr>
        <p:spPr>
          <a:xfrm>
            <a:off x="8331200" y="23537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654F7B4-2788-BF43-F7FE-248391C4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3802892"/>
            <a:ext cx="4534533" cy="1524213"/>
          </a:xfrm>
          <a:prstGeom prst="round2DiagRect">
            <a:avLst>
              <a:gd name="adj1" fmla="val 6113"/>
              <a:gd name="adj2" fmla="val 6110"/>
            </a:avLst>
          </a:prstGeom>
          <a:ln w="381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D883B2-817D-C221-3043-9C7D40BFE639}"/>
              </a:ext>
            </a:extLst>
          </p:cNvPr>
          <p:cNvSpPr txBox="1"/>
          <p:nvPr/>
        </p:nvSpPr>
        <p:spPr>
          <a:xfrm>
            <a:off x="7932024" y="46411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73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4747-6D16-FC94-2903-19DFEDEC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Apply Changed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3189B-7D55-27DC-8533-3ED0C9EC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03829"/>
            <a:ext cx="9410700" cy="4394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6F252-65AE-3CD4-654C-81192DA82317}"/>
              </a:ext>
            </a:extLst>
          </p:cNvPr>
          <p:cNvSpPr txBox="1"/>
          <p:nvPr/>
        </p:nvSpPr>
        <p:spPr>
          <a:xfrm>
            <a:off x="5016683" y="3517921"/>
            <a:ext cx="334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Only update the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51500-2A8A-61D3-EDD9-DAD1765ACE32}"/>
              </a:ext>
            </a:extLst>
          </p:cNvPr>
          <p:cNvSpPr txBox="1"/>
          <p:nvPr/>
        </p:nvSpPr>
        <p:spPr>
          <a:xfrm>
            <a:off x="5016683" y="3975966"/>
            <a:ext cx="43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Reset everything in cache and 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E6A50-31DB-54BF-3B01-6EDB1F9EBB20}"/>
              </a:ext>
            </a:extLst>
          </p:cNvPr>
          <p:cNvSpPr txBox="1"/>
          <p:nvPr/>
        </p:nvSpPr>
        <p:spPr>
          <a:xfrm>
            <a:off x="5016683" y="4450515"/>
            <a:ext cx="384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Load the previously ran version</a:t>
            </a:r>
          </a:p>
        </p:txBody>
      </p:sp>
    </p:spTree>
    <p:extLst>
      <p:ext uri="{BB962C8B-B14F-4D97-AF65-F5344CB8AC3E}">
        <p14:creationId xmlns:p14="http://schemas.microsoft.com/office/powerpoint/2010/main" val="4900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D17F-EFDE-2E3C-8DD7-12D175C5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C28B-43AC-C299-1C33-44FB2AAC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2225"/>
            <a:ext cx="3429000" cy="247144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accent2"/>
                </a:solidFill>
              </a:rPr>
              <a:t>VAR</a:t>
            </a:r>
            <a:r>
              <a:rPr lang="en-GB" sz="3600" dirty="0"/>
              <a:t> := </a:t>
            </a:r>
            <a:r>
              <a:rPr lang="en-GB" sz="3600" dirty="0">
                <a:solidFill>
                  <a:schemeClr val="accent5"/>
                </a:solidFill>
              </a:rPr>
              <a:t>NUM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accent5"/>
                </a:solidFill>
              </a:rPr>
              <a:t>NUM</a:t>
            </a:r>
            <a:r>
              <a:rPr lang="en-GB" sz="3600" dirty="0"/>
              <a:t> =&gt; </a:t>
            </a:r>
            <a:r>
              <a:rPr lang="en-GB" sz="3600" dirty="0">
                <a:solidFill>
                  <a:schemeClr val="accent2"/>
                </a:solidFill>
              </a:rPr>
              <a:t>VAR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accent2"/>
                </a:solidFill>
              </a:rPr>
              <a:t>VAR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92D050"/>
                </a:solidFill>
              </a:rPr>
              <a:t>S=</a:t>
            </a:r>
            <a:r>
              <a:rPr lang="en-GB" sz="3600" dirty="0"/>
              <a:t> </a:t>
            </a:r>
            <a:r>
              <a:rPr lang="en-GB" sz="3600" dirty="0">
                <a:solidFill>
                  <a:schemeClr val="accent5"/>
                </a:solidFill>
              </a:rPr>
              <a:t>TRUE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accent2"/>
                </a:solidFill>
              </a:rPr>
              <a:t>VAR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R=</a:t>
            </a:r>
            <a:r>
              <a:rPr lang="en-GB" sz="3600" dirty="0"/>
              <a:t> </a:t>
            </a:r>
            <a:r>
              <a:rPr lang="en-GB" sz="3600" dirty="0">
                <a:solidFill>
                  <a:schemeClr val="accent5"/>
                </a:solidFill>
              </a:rPr>
              <a:t>TRUE</a:t>
            </a:r>
            <a:r>
              <a:rPr lang="en-GB" sz="3600" dirty="0"/>
              <a:t>;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A4C94-BF7F-29A5-D499-BC64BA63099E}"/>
              </a:ext>
            </a:extLst>
          </p:cNvPr>
          <p:cNvSpPr txBox="1"/>
          <p:nvPr/>
        </p:nvSpPr>
        <p:spPr>
          <a:xfrm>
            <a:off x="4267200" y="2562225"/>
            <a:ext cx="7518400" cy="247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Assigns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+mn-ea"/>
                <a:cs typeface="+mn-cs"/>
              </a:rPr>
              <a:t>Right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to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Left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GB" sz="3600" dirty="0">
                <a:solidFill>
                  <a:prstClr val="white"/>
                </a:solidFill>
              </a:rPr>
              <a:t>Assigns output value </a:t>
            </a:r>
            <a:r>
              <a:rPr lang="en-GB" sz="3600" dirty="0">
                <a:solidFill>
                  <a:schemeClr val="accent5"/>
                </a:solidFill>
              </a:rPr>
              <a:t>Left</a:t>
            </a:r>
            <a:r>
              <a:rPr lang="en-GB" sz="3600" dirty="0">
                <a:solidFill>
                  <a:prstClr val="white"/>
                </a:solidFill>
              </a:rPr>
              <a:t> to </a:t>
            </a:r>
            <a:r>
              <a:rPr lang="en-GB" sz="3600" dirty="0">
                <a:solidFill>
                  <a:schemeClr val="accent2"/>
                </a:solidFill>
              </a:rPr>
              <a:t>Right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n-ea"/>
                <a:cs typeface="+mn-cs"/>
              </a:rPr>
              <a:t>Sets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the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variable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Resets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the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2739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5F9-1436-9581-8D16-EEC4AC05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/>
              <a:t>Basic If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465D-D9BE-649D-3449-F46D3FA9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552" y="1690688"/>
            <a:ext cx="37941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Temp </a:t>
            </a:r>
            <a:r>
              <a:rPr lang="en-US" sz="2000" dirty="0">
                <a:solidFill>
                  <a:schemeClr val="accent5"/>
                </a:solidFill>
              </a:rPr>
              <a:t>&gt;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38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THEN</a:t>
            </a:r>
          </a:p>
          <a:p>
            <a:pPr marL="0" indent="0">
              <a:buNone/>
            </a:pPr>
            <a:r>
              <a:rPr lang="en-US" sz="2000" dirty="0"/>
              <a:t>	Fan </a:t>
            </a:r>
            <a:r>
              <a:rPr lang="en-US" sz="2000" dirty="0">
                <a:solidFill>
                  <a:schemeClr val="accent5"/>
                </a:solidFill>
              </a:rPr>
              <a:t>:=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99"/>
                </a:solidFill>
              </a:rPr>
              <a:t>TRUE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Heater </a:t>
            </a:r>
            <a:r>
              <a:rPr lang="en-US" sz="2000" dirty="0">
                <a:solidFill>
                  <a:schemeClr val="accent5"/>
                </a:solidFill>
              </a:rPr>
              <a:t>:=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99"/>
                </a:solidFill>
              </a:rPr>
              <a:t>FALSE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ELSIF</a:t>
            </a:r>
            <a:r>
              <a:rPr lang="en-US" sz="2000" dirty="0"/>
              <a:t> Temp </a:t>
            </a:r>
            <a:r>
              <a:rPr lang="en-US" sz="2000" dirty="0">
                <a:solidFill>
                  <a:schemeClr val="accent5"/>
                </a:solidFill>
              </a:rPr>
              <a:t>&lt;=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35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THEN</a:t>
            </a:r>
          </a:p>
          <a:p>
            <a:pPr marL="0" indent="0">
              <a:buNone/>
            </a:pPr>
            <a:r>
              <a:rPr lang="en-US" sz="2000" dirty="0"/>
              <a:t>	Heater </a:t>
            </a:r>
            <a:r>
              <a:rPr lang="en-US" sz="2000" dirty="0">
                <a:solidFill>
                  <a:schemeClr val="accent5"/>
                </a:solidFill>
              </a:rPr>
              <a:t>:=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99"/>
                </a:solidFill>
              </a:rPr>
              <a:t>TRUE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Fan </a:t>
            </a:r>
            <a:r>
              <a:rPr lang="en-US" sz="2000" dirty="0">
                <a:solidFill>
                  <a:schemeClr val="accent5"/>
                </a:solidFill>
              </a:rPr>
              <a:t>:=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99"/>
                </a:solidFill>
              </a:rPr>
              <a:t>FALSE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000" dirty="0"/>
              <a:t>	Heater </a:t>
            </a:r>
            <a:r>
              <a:rPr lang="en-US" sz="2000" dirty="0">
                <a:solidFill>
                  <a:schemeClr val="accent5"/>
                </a:solidFill>
              </a:rPr>
              <a:t>:=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99"/>
                </a:solidFill>
              </a:rPr>
              <a:t>FALSE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Fan </a:t>
            </a:r>
            <a:r>
              <a:rPr lang="en-US" sz="2000" dirty="0">
                <a:solidFill>
                  <a:schemeClr val="accent5"/>
                </a:solidFill>
              </a:rPr>
              <a:t>:=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99"/>
                </a:solidFill>
              </a:rPr>
              <a:t>FALSE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END_IF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CB69D-100F-E4A3-6996-EE56EE01E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7"/>
          <a:stretch/>
        </p:blipFill>
        <p:spPr>
          <a:xfrm>
            <a:off x="7843566" y="1537643"/>
            <a:ext cx="3362147" cy="45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073-04F4-7B6B-0740-D83BD4B3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Example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2527A9-B19C-E58B-CB8D-E4378D07D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8884" cy="459634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F07B93-C069-2D31-5E11-D5CEB323BD9D}"/>
              </a:ext>
            </a:extLst>
          </p:cNvPr>
          <p:cNvSpPr/>
          <p:nvPr/>
        </p:nvSpPr>
        <p:spPr>
          <a:xfrm>
            <a:off x="4055533" y="2556933"/>
            <a:ext cx="1066800" cy="651934"/>
          </a:xfrm>
          <a:prstGeom prst="rect">
            <a:avLst/>
          </a:prstGeom>
          <a:solidFill>
            <a:schemeClr val="accent1">
              <a:alpha val="31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D91BB-6130-82F8-B5E1-109FCF7983F1}"/>
              </a:ext>
            </a:extLst>
          </p:cNvPr>
          <p:cNvSpPr txBox="1"/>
          <p:nvPr/>
        </p:nvSpPr>
        <p:spPr>
          <a:xfrm>
            <a:off x="7560818" y="1690688"/>
            <a:ext cx="379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PURPLE </a:t>
            </a:r>
            <a:r>
              <a:rPr lang="en-GB" dirty="0">
                <a:ea typeface="Roboto Black" panose="02000000000000000000" pitchFamily="2" charset="0"/>
              </a:rPr>
              <a:t>area marks the fields used to change variable values online.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E37AE-F05C-7BC0-01A9-0E1EBB08FB41}"/>
              </a:ext>
            </a:extLst>
          </p:cNvPr>
          <p:cNvSpPr txBox="1"/>
          <p:nvPr/>
        </p:nvSpPr>
        <p:spPr>
          <a:xfrm>
            <a:off x="7560818" y="3065530"/>
            <a:ext cx="379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clicking the fields you can either type in a new value or cycle Boolean values.</a:t>
            </a:r>
            <a:endParaRPr lang="en-GB" dirty="0">
              <a:ea typeface="Roboto Black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5DC35-B5A7-DBC8-4A6C-3EDDA0C3A936}"/>
              </a:ext>
            </a:extLst>
          </p:cNvPr>
          <p:cNvSpPr txBox="1"/>
          <p:nvPr/>
        </p:nvSpPr>
        <p:spPr>
          <a:xfrm>
            <a:off x="7560817" y="4586288"/>
            <a:ext cx="379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entering or choosing the new value, you can apply the new value by pressing </a:t>
            </a:r>
            <a:r>
              <a:rPr lang="en-GB" dirty="0">
                <a:latin typeface="Roboto Black" panose="02000000000000000000" pitchFamily="2" charset="0"/>
                <a:ea typeface="Roboto Black" panose="02000000000000000000" pitchFamily="2" charset="0"/>
              </a:rPr>
              <a:t>CTRL+F7</a:t>
            </a:r>
          </a:p>
        </p:txBody>
      </p:sp>
    </p:spTree>
    <p:extLst>
      <p:ext uri="{BB962C8B-B14F-4D97-AF65-F5344CB8AC3E}">
        <p14:creationId xmlns:p14="http://schemas.microsoft.com/office/powerpoint/2010/main" val="281756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408</TotalTime>
  <Words>558</Words>
  <Application>Microsoft Office PowerPoint</Application>
  <PresentationFormat>Widescreen</PresentationFormat>
  <Paragraphs>99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 Math</vt:lpstr>
      <vt:lpstr>Consolas</vt:lpstr>
      <vt:lpstr>Roboto</vt:lpstr>
      <vt:lpstr>Roboto Black</vt:lpstr>
      <vt:lpstr>Roboto Light</vt:lpstr>
      <vt:lpstr>Roboto Medium</vt:lpstr>
      <vt:lpstr>Office Theme</vt:lpstr>
      <vt:lpstr>CODING WITH STRUCTURED TEXT</vt:lpstr>
      <vt:lpstr>Declaring Variables</vt:lpstr>
      <vt:lpstr>Enabling AutoDeclare</vt:lpstr>
      <vt:lpstr>AutoDeclare Window</vt:lpstr>
      <vt:lpstr>How to Simulate a Project</vt:lpstr>
      <vt:lpstr>How to Apply Changed Code</vt:lpstr>
      <vt:lpstr>Assignments</vt:lpstr>
      <vt:lpstr>Basic If Condition</vt:lpstr>
      <vt:lpstr>First Example</vt:lpstr>
      <vt:lpstr>Other Conditions</vt:lpstr>
      <vt:lpstr>Math Operations</vt:lpstr>
      <vt:lpstr>Math Operation Code</vt:lpstr>
      <vt:lpstr>Loops</vt:lpstr>
      <vt:lpstr>Arrays</vt:lpstr>
      <vt:lpstr>Adding Function Blocks</vt:lpstr>
      <vt:lpstr>Timer Example</vt:lpstr>
      <vt:lpstr>Conditions for t&gt;3</vt:lpstr>
      <vt:lpstr>Counter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CODESYS STRUCTURED TEXT</dc:title>
  <dc:creator>Onur Ümit ŞENER</dc:creator>
  <cp:lastModifiedBy>Onur Ümit ŞENER</cp:lastModifiedBy>
  <cp:revision>10</cp:revision>
  <dcterms:created xsi:type="dcterms:W3CDTF">2023-12-17T14:28:43Z</dcterms:created>
  <dcterms:modified xsi:type="dcterms:W3CDTF">2023-12-17T23:19:34Z</dcterms:modified>
</cp:coreProperties>
</file>