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5"/>
  </p:notesMasterIdLst>
  <p:handoutMasterIdLst>
    <p:handoutMasterId r:id="rId16"/>
  </p:handoutMasterIdLst>
  <p:sldIdLst>
    <p:sldId id="256" r:id="rId2"/>
    <p:sldId id="257" r:id="rId3"/>
    <p:sldId id="387" r:id="rId4"/>
    <p:sldId id="388" r:id="rId5"/>
    <p:sldId id="389" r:id="rId6"/>
    <p:sldId id="390" r:id="rId7"/>
    <p:sldId id="391" r:id="rId8"/>
    <p:sldId id="392" r:id="rId9"/>
    <p:sldId id="393" r:id="rId10"/>
    <p:sldId id="394" r:id="rId11"/>
    <p:sldId id="395" r:id="rId12"/>
    <p:sldId id="396" r:id="rId13"/>
    <p:sldId id="375" r:id="rId14"/>
  </p:sldIdLst>
  <p:sldSz cx="9144000" cy="6858000" type="screen4x3"/>
  <p:notesSz cx="7315200" cy="9601200"/>
  <p:custDataLst>
    <p:tags r:id="rId17"/>
  </p:custDataLst>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50" autoAdjust="0"/>
    <p:restoredTop sz="93969" autoAdjust="0"/>
  </p:normalViewPr>
  <p:slideViewPr>
    <p:cSldViewPr>
      <p:cViewPr varScale="1">
        <p:scale>
          <a:sx n="69" d="100"/>
          <a:sy n="69" d="100"/>
        </p:scale>
        <p:origin x="1182" y="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smtClean="0">
                <a:latin typeface="Times New Roman" pitchFamily="18" charset="0"/>
              </a:defRPr>
            </a:lvl1pPr>
          </a:lstStyle>
          <a:p>
            <a:pPr>
              <a:defRPr/>
            </a:pPr>
            <a:endParaRPr lang="en-US"/>
          </a:p>
        </p:txBody>
      </p:sp>
      <p:sp>
        <p:nvSpPr>
          <p:cNvPr id="686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latin typeface="Times New Roman" pitchFamily="18" charset="0"/>
              </a:defRPr>
            </a:lvl1pPr>
          </a:lstStyle>
          <a:p>
            <a:pPr>
              <a:defRPr/>
            </a:pPr>
            <a:endParaRPr lang="en-US"/>
          </a:p>
        </p:txBody>
      </p:sp>
      <p:sp>
        <p:nvSpPr>
          <p:cNvPr id="686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smtClean="0">
                <a:latin typeface="Times New Roman" pitchFamily="18" charset="0"/>
              </a:defRPr>
            </a:lvl1pPr>
          </a:lstStyle>
          <a:p>
            <a:pPr>
              <a:defRPr/>
            </a:pPr>
            <a:endParaRPr lang="en-US"/>
          </a:p>
        </p:txBody>
      </p:sp>
      <p:sp>
        <p:nvSpPr>
          <p:cNvPr id="686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Times New Roman" pitchFamily="18" charset="0"/>
              </a:defRPr>
            </a:lvl1pPr>
          </a:lstStyle>
          <a:p>
            <a:pPr>
              <a:defRPr/>
            </a:pPr>
            <a:fld id="{888410F8-4489-4DD7-A87C-F2DF74B70C9F}"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044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880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4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044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4F2A728E-D0BC-46FD-98BF-1FAF623FDD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F2A728E-D0BC-46FD-98BF-1FAF623FDD43}"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F2A728E-D0BC-46FD-98BF-1FAF623FDD43}" type="slidenum">
              <a:rPr 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IN"/>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IN"/>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IN"/>
            </a:p>
          </p:txBody>
        </p:sp>
      </p:grpSp>
      <p:sp>
        <p:nvSpPr>
          <p:cNvPr id="72706"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7270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US"/>
          </a:p>
        </p:txBody>
      </p:sp>
      <p:sp>
        <p:nvSpPr>
          <p:cNvPr id="9" name="Rectangle 5"/>
          <p:cNvSpPr>
            <a:spLocks noGrp="1" noChangeArrowheads="1"/>
          </p:cNvSpPr>
          <p:nvPr>
            <p:ph type="ftr" sz="quarter" idx="11"/>
          </p:nvPr>
        </p:nvSpPr>
        <p:spPr/>
        <p:txBody>
          <a:bodyPr/>
          <a:lstStyle>
            <a:lvl1pPr>
              <a:defRPr smtClean="0"/>
            </a:lvl1pPr>
          </a:lstStyle>
          <a:p>
            <a:pPr>
              <a:defRPr/>
            </a:pPr>
            <a:endParaRPr lang="en-US"/>
          </a:p>
        </p:txBody>
      </p:sp>
      <p:sp>
        <p:nvSpPr>
          <p:cNvPr id="10" name="Rectangle 6"/>
          <p:cNvSpPr>
            <a:spLocks noGrp="1" noChangeArrowheads="1"/>
          </p:cNvSpPr>
          <p:nvPr>
            <p:ph type="sldNum" sz="quarter" idx="12"/>
          </p:nvPr>
        </p:nvSpPr>
        <p:spPr/>
        <p:txBody>
          <a:bodyPr/>
          <a:lstStyle>
            <a:lvl1pPr>
              <a:defRPr smtClean="0"/>
            </a:lvl1pPr>
          </a:lstStyle>
          <a:p>
            <a:pPr>
              <a:defRPr/>
            </a:pPr>
            <a:fld id="{3CA64450-3412-462E-95B3-97C470C95A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048200-B98B-4F64-BB1E-81FBCC63CB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A32627-D9ED-4D32-A527-A151C2F135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65CE5E-BFC3-4DEE-8AE8-A3C20F40C17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lipArt Placeholder 3"/>
          <p:cNvSpPr>
            <a:spLocks noGrp="1"/>
          </p:cNvSpPr>
          <p:nvPr>
            <p:ph type="clipArt" sz="half" idx="2"/>
          </p:nvPr>
        </p:nvSpPr>
        <p:spPr>
          <a:xfrm>
            <a:off x="4648200" y="1600200"/>
            <a:ext cx="4038600" cy="4530725"/>
          </a:xfrm>
        </p:spPr>
        <p:txBody>
          <a:bodyPr/>
          <a:lstStyle/>
          <a:p>
            <a:pPr lvl="0"/>
            <a:endParaRPr lang="en-IN"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0D34D9-1CAB-4298-B01D-737CCE0C0F1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488D5E-4CFB-452C-B3F3-D1D635B17C8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27C9DD-EFAA-4A05-A7EF-AA9C346D9EB0}" type="slidenum">
              <a:rPr lang="en-US"/>
              <a:pPr>
                <a:defRPr/>
              </a:pPr>
              <a:t>‹#›</a:t>
            </a:fld>
            <a:endParaRPr lang="en-US"/>
          </a:p>
        </p:txBody>
      </p:sp>
    </p:spTree>
  </p:cSld>
  <p:clrMapOvr>
    <a:masterClrMapping/>
  </p:clrMapOvr>
  <p:transition>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D20628-EE3B-4B16-A3CD-F6C63BBC74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8AB3729-9F87-42AC-A719-98597473FD3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68ABDC-02EA-48E1-BE2D-26B9FA362D3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F02102B-7F34-4342-AE9E-DCC91484DE7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95A553-5115-40BA-9087-6770AC36C7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B1B9D8-89FE-4959-A733-096BA202F8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68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lvl1pPr>
          </a:lstStyle>
          <a:p>
            <a:pPr>
              <a:defRPr/>
            </a:pPr>
            <a:endParaRPr lang="en-US"/>
          </a:p>
        </p:txBody>
      </p:sp>
      <p:sp>
        <p:nvSpPr>
          <p:cNvPr id="716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lvl1pPr>
          </a:lstStyle>
          <a:p>
            <a:pPr>
              <a:defRPr/>
            </a:pPr>
            <a:endParaRPr lang="en-US"/>
          </a:p>
        </p:txBody>
      </p:sp>
      <p:sp>
        <p:nvSpPr>
          <p:cNvPr id="7168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FB8E34A-DCD6-4E08-B7A0-7C6E4359914C}" type="slidenum">
              <a:rPr lang="en-US"/>
              <a:pPr>
                <a:defRPr/>
              </a:pPr>
              <a:t>‹#›</a:t>
            </a:fld>
            <a:endParaRPr lang="en-US"/>
          </a:p>
        </p:txBody>
      </p:sp>
      <p:sp>
        <p:nvSpPr>
          <p:cNvPr id="71687"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168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IN"/>
          </a:p>
        </p:txBody>
      </p:sp>
      <p:sp>
        <p:nvSpPr>
          <p:cNvPr id="71689"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1690"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dirty="0"/>
              <a:t>Structured Query Language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A72A-0902-6E57-70D5-CC044144BE90}"/>
              </a:ext>
            </a:extLst>
          </p:cNvPr>
          <p:cNvSpPr>
            <a:spLocks noGrp="1"/>
          </p:cNvSpPr>
          <p:nvPr>
            <p:ph type="title"/>
          </p:nvPr>
        </p:nvSpPr>
        <p:spPr/>
        <p:txBody>
          <a:bodyPr/>
          <a:lstStyle/>
          <a:p>
            <a:r>
              <a:rPr lang="en-US" dirty="0"/>
              <a:t>NULLIF</a:t>
            </a:r>
            <a:endParaRPr lang="en-IN" dirty="0"/>
          </a:p>
        </p:txBody>
      </p:sp>
      <p:sp>
        <p:nvSpPr>
          <p:cNvPr id="3" name="Content Placeholder 2">
            <a:extLst>
              <a:ext uri="{FF2B5EF4-FFF2-40B4-BE49-F238E27FC236}">
                <a16:creationId xmlns:a16="http://schemas.microsoft.com/office/drawing/2014/main" id="{DFCD14C8-3617-4CE9-9915-24347C4420E5}"/>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Returns a null value if value1=value2, otherwise it returns value the </a:t>
            </a:r>
            <a:r>
              <a:rPr lang="en-US" sz="2400" b="0" i="0">
                <a:solidFill>
                  <a:srgbClr val="273239"/>
                </a:solidFill>
                <a:effectLst/>
                <a:latin typeface="Arial" panose="020B0604020202020204" pitchFamily="34" charset="0"/>
                <a:cs typeface="Arial" panose="020B0604020202020204" pitchFamily="34" charset="0"/>
              </a:rPr>
              <a:t>input value.</a:t>
            </a:r>
            <a:endParaRPr lang="en-US" sz="2400" b="0" i="0" dirty="0">
              <a:solidFill>
                <a:srgbClr val="273239"/>
              </a:solidFill>
              <a:effectLst/>
              <a:latin typeface="Arial" panose="020B0604020202020204" pitchFamily="34" charset="0"/>
              <a:cs typeface="Arial" panose="020B0604020202020204" pitchFamily="34" charset="0"/>
            </a:endParaRPr>
          </a:p>
          <a:p>
            <a:endParaRPr lang="en-US" sz="2400" dirty="0">
              <a:solidFill>
                <a:srgbClr val="273239"/>
              </a:solidFill>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NULLIF(value1, value2)</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347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E6E3-F0F0-40EB-6783-ED42F456EADE}"/>
              </a:ext>
            </a:extLst>
          </p:cNvPr>
          <p:cNvSpPr>
            <a:spLocks noGrp="1"/>
          </p:cNvSpPr>
          <p:nvPr>
            <p:ph type="title"/>
          </p:nvPr>
        </p:nvSpPr>
        <p:spPr/>
        <p:txBody>
          <a:bodyPr/>
          <a:lstStyle/>
          <a:p>
            <a:r>
              <a:rPr lang="en-IN" dirty="0"/>
              <a:t>NVL</a:t>
            </a:r>
          </a:p>
        </p:txBody>
      </p:sp>
      <p:sp>
        <p:nvSpPr>
          <p:cNvPr id="3" name="Content Placeholder 2">
            <a:extLst>
              <a:ext uri="{FF2B5EF4-FFF2-40B4-BE49-F238E27FC236}">
                <a16:creationId xmlns:a16="http://schemas.microsoft.com/office/drawing/2014/main" id="{AD97B373-4517-768A-CB3B-6ACF63688DAD}"/>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NVL() converts a null value to an actual value. Data types that can be used are date, character and number. Data type must match with each other i.e. expr1 and expr2 must of same data type.</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b="0" i="0" dirty="0">
                <a:solidFill>
                  <a:schemeClr val="tx1">
                    <a:lumMod val="95000"/>
                    <a:lumOff val="5000"/>
                  </a:schemeClr>
                </a:solidFill>
                <a:effectLst/>
                <a:latin typeface="Arial" panose="020B0604020202020204" pitchFamily="34" charset="0"/>
                <a:cs typeface="Arial" panose="020B0604020202020204" pitchFamily="34" charset="0"/>
              </a:rPr>
              <a:t>NVL (expr1, expr2)</a:t>
            </a:r>
            <a:endParaRPr lang="en-IN"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666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FA0A-1ABD-2338-7BDE-33D91652AA40}"/>
              </a:ext>
            </a:extLst>
          </p:cNvPr>
          <p:cNvSpPr>
            <a:spLocks noGrp="1"/>
          </p:cNvSpPr>
          <p:nvPr>
            <p:ph type="title"/>
          </p:nvPr>
        </p:nvSpPr>
        <p:spPr/>
        <p:txBody>
          <a:bodyPr/>
          <a:lstStyle/>
          <a:p>
            <a:r>
              <a:rPr lang="en-US" dirty="0"/>
              <a:t>NVL2</a:t>
            </a:r>
            <a:endParaRPr lang="en-IN" dirty="0"/>
          </a:p>
        </p:txBody>
      </p:sp>
      <p:sp>
        <p:nvSpPr>
          <p:cNvPr id="3" name="Content Placeholder 2">
            <a:extLst>
              <a:ext uri="{FF2B5EF4-FFF2-40B4-BE49-F238E27FC236}">
                <a16:creationId xmlns:a16="http://schemas.microsoft.com/office/drawing/2014/main" id="{0CAB644D-2311-9FD0-28AB-32BD4C104805}"/>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The NVL2 function examines the first expression. If the first expression is not null, then the NVL2 function returns the second expression. If the first expression is null, then the third expression is returned.</a:t>
            </a:r>
          </a:p>
          <a:p>
            <a:endParaRPr lang="en-US" sz="2400" dirty="0">
              <a:solidFill>
                <a:srgbClr val="273239"/>
              </a:solidFill>
              <a:latin typeface="Arial" panose="020B0604020202020204" pitchFamily="34" charset="0"/>
              <a:cs typeface="Arial" panose="020B0604020202020204" pitchFamily="34" charset="0"/>
            </a:endParaRPr>
          </a:p>
          <a:p>
            <a:pPr marL="0" indent="0">
              <a:buNone/>
            </a:pPr>
            <a:r>
              <a:rPr lang="en-IN" sz="2400" dirty="0">
                <a:latin typeface="Arial" panose="020B0604020202020204" pitchFamily="34" charset="0"/>
                <a:cs typeface="Arial" panose="020B0604020202020204" pitchFamily="34" charset="0"/>
              </a:rPr>
              <a:t>NVL2 (expr1, expr2, expr3)</a:t>
            </a:r>
          </a:p>
        </p:txBody>
      </p:sp>
    </p:spTree>
    <p:extLst>
      <p:ext uri="{BB962C8B-B14F-4D97-AF65-F5344CB8AC3E}">
        <p14:creationId xmlns:p14="http://schemas.microsoft.com/office/powerpoint/2010/main" val="159929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DDEC-89FF-56C5-E0BC-285EE700B35F}"/>
              </a:ext>
            </a:extLst>
          </p:cNvPr>
          <p:cNvSpPr>
            <a:spLocks noGrp="1"/>
          </p:cNvSpPr>
          <p:nvPr>
            <p:ph type="title"/>
          </p:nvPr>
        </p:nvSpPr>
        <p:spPr>
          <a:xfrm>
            <a:off x="457200" y="2590800"/>
            <a:ext cx="8229600" cy="1139825"/>
          </a:xfrm>
        </p:spPr>
        <p:txBody>
          <a:bodyPr/>
          <a:lstStyle/>
          <a:p>
            <a:pPr algn="ctr"/>
            <a:r>
              <a:rPr lang="en-US" dirty="0"/>
              <a:t>Questions?</a:t>
            </a:r>
            <a:endParaRPr lang="en-IN" dirty="0"/>
          </a:p>
        </p:txBody>
      </p:sp>
    </p:spTree>
    <p:extLst>
      <p:ext uri="{BB962C8B-B14F-4D97-AF65-F5344CB8AC3E}">
        <p14:creationId xmlns:p14="http://schemas.microsoft.com/office/powerpoint/2010/main" val="122807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304800"/>
            <a:ext cx="8077200" cy="1143000"/>
          </a:xfrm>
        </p:spPr>
        <p:txBody>
          <a:bodyPr/>
          <a:lstStyle/>
          <a:p>
            <a:pPr eaLnBrk="1" hangingPunct="1"/>
            <a:r>
              <a:rPr lang="en-US"/>
              <a:t>What We’re Going to Cover</a:t>
            </a:r>
          </a:p>
        </p:txBody>
      </p:sp>
      <p:sp>
        <p:nvSpPr>
          <p:cNvPr id="5123" name="Rectangle 3"/>
          <p:cNvSpPr>
            <a:spLocks noGrp="1" noChangeArrowheads="1"/>
          </p:cNvSpPr>
          <p:nvPr>
            <p:ph type="body" idx="1"/>
          </p:nvPr>
        </p:nvSpPr>
        <p:spPr>
          <a:xfrm>
            <a:off x="838200" y="1524000"/>
            <a:ext cx="7772400" cy="4495800"/>
          </a:xfrm>
        </p:spPr>
        <p:txBody>
          <a:bodyPr/>
          <a:lstStyle/>
          <a:p>
            <a:pPr eaLnBrk="1" hangingPunct="1"/>
            <a:r>
              <a:rPr lang="en-US" dirty="0"/>
              <a:t>FILTERING and SORTING SQL statements</a:t>
            </a:r>
          </a:p>
          <a:p>
            <a:pPr eaLnBrk="1" hangingPunct="1"/>
            <a:r>
              <a:rPr lang="en-US" dirty="0"/>
              <a:t>SQL Conditional Functions</a:t>
            </a:r>
          </a:p>
          <a:p>
            <a:pPr marL="0" indent="0" eaLnBrk="1" hangingPunct="1">
              <a:buNone/>
            </a:pP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5F81-B284-56B6-A00B-A44C09B06392}"/>
              </a:ext>
            </a:extLst>
          </p:cNvPr>
          <p:cNvSpPr>
            <a:spLocks noGrp="1"/>
          </p:cNvSpPr>
          <p:nvPr>
            <p:ph type="title"/>
          </p:nvPr>
        </p:nvSpPr>
        <p:spPr/>
        <p:txBody>
          <a:bodyPr/>
          <a:lstStyle/>
          <a:p>
            <a:r>
              <a:rPr lang="en-US" dirty="0"/>
              <a:t>Conditional Expressions</a:t>
            </a:r>
            <a:endParaRPr lang="en-IN" dirty="0"/>
          </a:p>
        </p:txBody>
      </p:sp>
      <p:sp>
        <p:nvSpPr>
          <p:cNvPr id="3" name="Content Placeholder 2">
            <a:extLst>
              <a:ext uri="{FF2B5EF4-FFF2-40B4-BE49-F238E27FC236}">
                <a16:creationId xmlns:a16="http://schemas.microsoft.com/office/drawing/2014/main" id="{8A14D0A5-F696-C091-8C32-0930BD4DB514}"/>
              </a:ext>
            </a:extLst>
          </p:cNvPr>
          <p:cNvSpPr>
            <a:spLocks noGrp="1"/>
          </p:cNvSpPr>
          <p:nvPr>
            <p:ph idx="1"/>
          </p:nvPr>
        </p:nvSpPr>
        <p:spPr/>
        <p:txBody>
          <a:bodyPr/>
          <a:lstStyle/>
          <a:p>
            <a:r>
              <a:rPr lang="en-IN" sz="2400" b="1" i="0" dirty="0">
                <a:solidFill>
                  <a:srgbClr val="273239"/>
                </a:solidFill>
                <a:effectLst/>
                <a:latin typeface="Arial" panose="020B0604020202020204" pitchFamily="34" charset="0"/>
                <a:cs typeface="Arial" panose="020B0604020202020204" pitchFamily="34" charset="0"/>
              </a:rPr>
              <a:t>CASE </a:t>
            </a:r>
          </a:p>
          <a:p>
            <a:r>
              <a:rPr lang="en-IN" sz="2400" b="1" i="0" dirty="0">
                <a:solidFill>
                  <a:srgbClr val="273239"/>
                </a:solidFill>
                <a:effectLst/>
                <a:latin typeface="Arial" panose="020B0604020202020204" pitchFamily="34" charset="0"/>
                <a:cs typeface="Arial" panose="020B0604020202020204" pitchFamily="34" charset="0"/>
              </a:rPr>
              <a:t>DECODE</a:t>
            </a:r>
          </a:p>
          <a:p>
            <a:r>
              <a:rPr lang="en-IN" sz="2400" b="1" i="0" dirty="0">
                <a:solidFill>
                  <a:srgbClr val="273239"/>
                </a:solidFill>
                <a:effectLst/>
                <a:latin typeface="Arial" panose="020B0604020202020204" pitchFamily="34" charset="0"/>
                <a:cs typeface="Arial" panose="020B0604020202020204" pitchFamily="34" charset="0"/>
              </a:rPr>
              <a:t>COALESCE</a:t>
            </a:r>
            <a:endParaRPr lang="en-IN" sz="2400" b="1" dirty="0">
              <a:solidFill>
                <a:srgbClr val="273239"/>
              </a:solidFill>
              <a:latin typeface="Arial" panose="020B0604020202020204" pitchFamily="34" charset="0"/>
              <a:cs typeface="Arial" panose="020B0604020202020204" pitchFamily="34" charset="0"/>
            </a:endParaRPr>
          </a:p>
          <a:p>
            <a:r>
              <a:rPr lang="en-IN" sz="2400" b="1" i="0" dirty="0">
                <a:solidFill>
                  <a:srgbClr val="273239"/>
                </a:solidFill>
                <a:effectLst/>
                <a:latin typeface="Arial" panose="020B0604020202020204" pitchFamily="34" charset="0"/>
                <a:cs typeface="Arial" panose="020B0604020202020204" pitchFamily="34" charset="0"/>
              </a:rPr>
              <a:t>GREATEST</a:t>
            </a:r>
            <a:endParaRPr lang="en-IN" sz="2400" b="1" dirty="0">
              <a:solidFill>
                <a:srgbClr val="273239"/>
              </a:solidFill>
              <a:latin typeface="Arial" panose="020B0604020202020204" pitchFamily="34" charset="0"/>
              <a:cs typeface="Arial" panose="020B0604020202020204" pitchFamily="34" charset="0"/>
            </a:endParaRPr>
          </a:p>
          <a:p>
            <a:r>
              <a:rPr lang="en-IN" sz="2400" b="1" i="0" dirty="0">
                <a:solidFill>
                  <a:srgbClr val="273239"/>
                </a:solidFill>
                <a:effectLst/>
                <a:latin typeface="Arial" panose="020B0604020202020204" pitchFamily="34" charset="0"/>
                <a:cs typeface="Arial" panose="020B0604020202020204" pitchFamily="34" charset="0"/>
              </a:rPr>
              <a:t>LEAST</a:t>
            </a:r>
          </a:p>
          <a:p>
            <a:r>
              <a:rPr lang="en-IN" sz="2400" b="1" i="0" dirty="0">
                <a:solidFill>
                  <a:srgbClr val="273239"/>
                </a:solidFill>
                <a:effectLst/>
                <a:latin typeface="Arial" panose="020B0604020202020204" pitchFamily="34" charset="0"/>
                <a:cs typeface="Arial" panose="020B0604020202020204" pitchFamily="34" charset="0"/>
              </a:rPr>
              <a:t>NULLIF</a:t>
            </a:r>
            <a:endParaRPr lang="en-IN" sz="2400" b="1" dirty="0">
              <a:solidFill>
                <a:srgbClr val="273239"/>
              </a:solidFill>
              <a:latin typeface="Arial" panose="020B0604020202020204" pitchFamily="34" charset="0"/>
              <a:cs typeface="Arial" panose="020B0604020202020204" pitchFamily="34" charset="0"/>
            </a:endParaRPr>
          </a:p>
          <a:p>
            <a:r>
              <a:rPr lang="en-IN" sz="2400" b="1" i="0" dirty="0">
                <a:solidFill>
                  <a:srgbClr val="273239"/>
                </a:solidFill>
                <a:effectLst/>
                <a:latin typeface="Arial" panose="020B0604020202020204" pitchFamily="34" charset="0"/>
                <a:cs typeface="Arial" panose="020B0604020202020204" pitchFamily="34" charset="0"/>
              </a:rPr>
              <a:t>NVL</a:t>
            </a:r>
          </a:p>
          <a:p>
            <a:r>
              <a:rPr lang="en-IN" sz="2400" b="1" i="0" dirty="0">
                <a:solidFill>
                  <a:srgbClr val="273239"/>
                </a:solidFill>
                <a:effectLst/>
                <a:latin typeface="Arial" panose="020B0604020202020204" pitchFamily="34" charset="0"/>
                <a:cs typeface="Arial" panose="020B0604020202020204" pitchFamily="34" charset="0"/>
              </a:rPr>
              <a:t>NVL2</a:t>
            </a:r>
            <a:endParaRPr lang="en-IN" sz="2400" b="1" dirty="0">
              <a:solidFill>
                <a:srgbClr val="27323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451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7BC-BCAA-37B6-F396-6C49EAC6B8A6}"/>
              </a:ext>
            </a:extLst>
          </p:cNvPr>
          <p:cNvSpPr>
            <a:spLocks noGrp="1"/>
          </p:cNvSpPr>
          <p:nvPr>
            <p:ph type="title"/>
          </p:nvPr>
        </p:nvSpPr>
        <p:spPr/>
        <p:txBody>
          <a:bodyPr/>
          <a:lstStyle/>
          <a:p>
            <a:r>
              <a:rPr lang="en-US" dirty="0"/>
              <a:t>Case</a:t>
            </a:r>
            <a:endParaRPr lang="en-IN" dirty="0"/>
          </a:p>
        </p:txBody>
      </p:sp>
      <p:sp>
        <p:nvSpPr>
          <p:cNvPr id="3" name="Content Placeholder 2">
            <a:extLst>
              <a:ext uri="{FF2B5EF4-FFF2-40B4-BE49-F238E27FC236}">
                <a16:creationId xmlns:a16="http://schemas.microsoft.com/office/drawing/2014/main" id="{12D3D82D-803C-448C-4693-CF3EF387EC85}"/>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CASE expression, the SQL searches for the first WHEN……THEN pair for which expr is equal to </a:t>
            </a:r>
            <a:r>
              <a:rPr lang="en-US" sz="2400" b="0" i="0" dirty="0" err="1">
                <a:solidFill>
                  <a:srgbClr val="273239"/>
                </a:solidFill>
                <a:effectLst/>
                <a:latin typeface="Arial" panose="020B0604020202020204" pitchFamily="34" charset="0"/>
                <a:cs typeface="Arial" panose="020B0604020202020204" pitchFamily="34" charset="0"/>
              </a:rPr>
              <a:t>comparison_expr</a:t>
            </a:r>
            <a:r>
              <a:rPr lang="en-US" sz="2400" b="0" i="0" dirty="0">
                <a:solidFill>
                  <a:srgbClr val="273239"/>
                </a:solidFill>
                <a:effectLst/>
                <a:latin typeface="Arial" panose="020B0604020202020204" pitchFamily="34" charset="0"/>
                <a:cs typeface="Arial" panose="020B0604020202020204" pitchFamily="34" charset="0"/>
              </a:rPr>
              <a:t> and returns </a:t>
            </a:r>
            <a:r>
              <a:rPr lang="en-US" sz="2400" b="0" i="0" dirty="0" err="1">
                <a:solidFill>
                  <a:srgbClr val="273239"/>
                </a:solidFill>
                <a:effectLst/>
                <a:latin typeface="Arial" panose="020B0604020202020204" pitchFamily="34" charset="0"/>
                <a:cs typeface="Arial" panose="020B0604020202020204" pitchFamily="34" charset="0"/>
              </a:rPr>
              <a:t>return_expr</a:t>
            </a:r>
            <a:r>
              <a:rPr lang="en-US" sz="2400" b="0" i="0" dirty="0">
                <a:solidFill>
                  <a:srgbClr val="273239"/>
                </a:solidFill>
                <a:effectLst/>
                <a:latin typeface="Arial" panose="020B0604020202020204" pitchFamily="34" charset="0"/>
                <a:cs typeface="Arial" panose="020B0604020202020204" pitchFamily="34" charset="0"/>
              </a:rPr>
              <a:t>. If above condition is not satisfied, an ELSE clause exists, the SQL returns </a:t>
            </a:r>
            <a:r>
              <a:rPr lang="en-US" sz="2400" b="0" i="0" dirty="0" err="1">
                <a:solidFill>
                  <a:srgbClr val="273239"/>
                </a:solidFill>
                <a:effectLst/>
                <a:latin typeface="Arial" panose="020B0604020202020204" pitchFamily="34" charset="0"/>
                <a:cs typeface="Arial" panose="020B0604020202020204" pitchFamily="34" charset="0"/>
              </a:rPr>
              <a:t>else_expr</a:t>
            </a:r>
            <a:r>
              <a:rPr lang="en-US" sz="2400" b="0" i="0" dirty="0">
                <a:solidFill>
                  <a:srgbClr val="273239"/>
                </a:solidFill>
                <a:effectLst/>
                <a:latin typeface="Arial" panose="020B0604020202020204" pitchFamily="34" charset="0"/>
                <a:cs typeface="Arial" panose="020B0604020202020204" pitchFamily="34" charset="0"/>
              </a:rPr>
              <a:t>. Otherwise, returns NULL.</a:t>
            </a:r>
          </a:p>
          <a:p>
            <a:endParaRPr lang="en-US" sz="2400" dirty="0">
              <a:solidFill>
                <a:srgbClr val="273239"/>
              </a:solidFill>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CASE expr WHEN comparison_expr1 THEN return_expr1</a:t>
            </a:r>
          </a:p>
          <a:p>
            <a:pPr marL="0" indent="0">
              <a:buNone/>
            </a:pPr>
            <a:r>
              <a:rPr lang="en-US" sz="2000" dirty="0">
                <a:latin typeface="Arial" panose="020B0604020202020204" pitchFamily="34" charset="0"/>
                <a:cs typeface="Arial" panose="020B0604020202020204" pitchFamily="34" charset="0"/>
              </a:rPr>
              <a:t>[WHEN comparison_expr2 THEN return_expr2</a:t>
            </a:r>
          </a:p>
          <a:p>
            <a:pPr marL="0" indent="0">
              <a:buNone/>
            </a:pP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WHEN </a:t>
            </a:r>
            <a:r>
              <a:rPr lang="en-US" sz="2000" dirty="0" err="1">
                <a:latin typeface="Arial" panose="020B0604020202020204" pitchFamily="34" charset="0"/>
                <a:cs typeface="Arial" panose="020B0604020202020204" pitchFamily="34" charset="0"/>
              </a:rPr>
              <a:t>comparison_exprn</a:t>
            </a:r>
            <a:r>
              <a:rPr lang="en-US" sz="2000" dirty="0">
                <a:latin typeface="Arial" panose="020B0604020202020204" pitchFamily="34" charset="0"/>
                <a:cs typeface="Arial" panose="020B0604020202020204" pitchFamily="34" charset="0"/>
              </a:rPr>
              <a:t> THEN </a:t>
            </a:r>
            <a:r>
              <a:rPr lang="en-US" sz="2000" dirty="0" err="1">
                <a:latin typeface="Arial" panose="020B0604020202020204" pitchFamily="34" charset="0"/>
                <a:cs typeface="Arial" panose="020B0604020202020204" pitchFamily="34" charset="0"/>
              </a:rPr>
              <a:t>return_exprn</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ELSE </a:t>
            </a:r>
            <a:r>
              <a:rPr lang="en-US" sz="2000" dirty="0" err="1">
                <a:latin typeface="Arial" panose="020B0604020202020204" pitchFamily="34" charset="0"/>
                <a:cs typeface="Arial" panose="020B0604020202020204" pitchFamily="34" charset="0"/>
              </a:rPr>
              <a:t>else_expr</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END;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427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5643-268F-0B7E-DA91-8872662A410F}"/>
              </a:ext>
            </a:extLst>
          </p:cNvPr>
          <p:cNvSpPr>
            <a:spLocks noGrp="1"/>
          </p:cNvSpPr>
          <p:nvPr>
            <p:ph type="title"/>
          </p:nvPr>
        </p:nvSpPr>
        <p:spPr/>
        <p:txBody>
          <a:bodyPr/>
          <a:lstStyle/>
          <a:p>
            <a:r>
              <a:rPr lang="en-US" dirty="0"/>
              <a:t>Decode</a:t>
            </a:r>
            <a:endParaRPr lang="en-IN" dirty="0"/>
          </a:p>
        </p:txBody>
      </p:sp>
      <p:sp>
        <p:nvSpPr>
          <p:cNvPr id="3" name="Content Placeholder 2">
            <a:extLst>
              <a:ext uri="{FF2B5EF4-FFF2-40B4-BE49-F238E27FC236}">
                <a16:creationId xmlns:a16="http://schemas.microsoft.com/office/drawing/2014/main" id="{68AB5F1B-CD6C-7174-E419-EBAA5264065B}"/>
              </a:ext>
            </a:extLst>
          </p:cNvPr>
          <p:cNvSpPr>
            <a:spLocks noGrp="1"/>
          </p:cNvSpPr>
          <p:nvPr>
            <p:ph idx="1"/>
          </p:nvPr>
        </p:nvSpPr>
        <p:spPr/>
        <p:txBody>
          <a:bodyPr/>
          <a:lstStyle/>
          <a:p>
            <a:r>
              <a:rPr lang="en-US" b="0" i="0" dirty="0">
                <a:solidFill>
                  <a:srgbClr val="273239"/>
                </a:solidFill>
                <a:effectLst/>
                <a:latin typeface="Nunito" pitchFamily="2" charset="0"/>
              </a:rPr>
              <a:t>The DECODE function decodes an expression in a way similar to the IF-THEN-ELSE logic.</a:t>
            </a:r>
          </a:p>
          <a:p>
            <a:r>
              <a:rPr lang="en-US" b="0" i="0" dirty="0">
                <a:solidFill>
                  <a:srgbClr val="273239"/>
                </a:solidFill>
                <a:effectLst/>
                <a:latin typeface="Nunito" pitchFamily="2" charset="0"/>
              </a:rPr>
              <a:t>The DECODE function decodes expression after comparing it to each search value. If the expression is the same as search, result is returned.</a:t>
            </a:r>
          </a:p>
          <a:p>
            <a:r>
              <a:rPr lang="en-US" b="0" i="0" dirty="0">
                <a:solidFill>
                  <a:srgbClr val="273239"/>
                </a:solidFill>
                <a:effectLst/>
                <a:latin typeface="Nunito" pitchFamily="2" charset="0"/>
              </a:rPr>
              <a:t>If the default value is omitted, a null value is returned where a search value does not match any of the result values</a:t>
            </a:r>
            <a:r>
              <a:rPr lang="en-US" dirty="0"/>
              <a:t>.</a:t>
            </a:r>
            <a:endParaRPr lang="en-IN" dirty="0"/>
          </a:p>
        </p:txBody>
      </p:sp>
    </p:spTree>
    <p:extLst>
      <p:ext uri="{BB962C8B-B14F-4D97-AF65-F5344CB8AC3E}">
        <p14:creationId xmlns:p14="http://schemas.microsoft.com/office/powerpoint/2010/main" val="68783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3A9D-0A01-28F5-C5AE-2EBE645AAB95}"/>
              </a:ext>
            </a:extLst>
          </p:cNvPr>
          <p:cNvSpPr>
            <a:spLocks noGrp="1"/>
          </p:cNvSpPr>
          <p:nvPr>
            <p:ph type="title"/>
          </p:nvPr>
        </p:nvSpPr>
        <p:spPr/>
        <p:txBody>
          <a:bodyPr/>
          <a:lstStyle/>
          <a:p>
            <a:r>
              <a:rPr lang="en-US" dirty="0"/>
              <a:t>Decode Contd.</a:t>
            </a:r>
            <a:endParaRPr lang="en-IN" dirty="0"/>
          </a:p>
        </p:txBody>
      </p:sp>
      <p:sp>
        <p:nvSpPr>
          <p:cNvPr id="3" name="Content Placeholder 2">
            <a:extLst>
              <a:ext uri="{FF2B5EF4-FFF2-40B4-BE49-F238E27FC236}">
                <a16:creationId xmlns:a16="http://schemas.microsoft.com/office/drawing/2014/main" id="{69C01204-E9F5-CFD3-4588-F61976C7C219}"/>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  DECODE(col/expression, search1, result1</a:t>
            </a:r>
          </a:p>
          <a:p>
            <a:pPr marL="0" indent="0">
              <a:buNone/>
            </a:pPr>
            <a:r>
              <a:rPr lang="en-US" sz="2400" b="0" i="0" dirty="0">
                <a:solidFill>
                  <a:srgbClr val="273239"/>
                </a:solidFill>
                <a:effectLst/>
                <a:latin typeface="Arial" panose="020B0604020202020204" pitchFamily="34" charset="0"/>
                <a:cs typeface="Arial" panose="020B0604020202020204" pitchFamily="34" charset="0"/>
              </a:rPr>
              <a:t>[, search2, result2,........,]</a:t>
            </a:r>
          </a:p>
          <a:p>
            <a:pPr marL="0" indent="0">
              <a:buNone/>
            </a:pPr>
            <a:r>
              <a:rPr lang="en-US" sz="2400" b="0" i="0" dirty="0">
                <a:solidFill>
                  <a:srgbClr val="273239"/>
                </a:solidFill>
                <a:effectLst/>
                <a:latin typeface="Arial" panose="020B0604020202020204" pitchFamily="34" charset="0"/>
                <a:cs typeface="Arial" panose="020B0604020202020204" pitchFamily="34" charset="0"/>
              </a:rPr>
              <a:t>[, default])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391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0FF5-4285-E27F-4483-DAC3BA3AA63F}"/>
              </a:ext>
            </a:extLst>
          </p:cNvPr>
          <p:cNvSpPr>
            <a:spLocks noGrp="1"/>
          </p:cNvSpPr>
          <p:nvPr>
            <p:ph type="title"/>
          </p:nvPr>
        </p:nvSpPr>
        <p:spPr/>
        <p:txBody>
          <a:bodyPr/>
          <a:lstStyle/>
          <a:p>
            <a:r>
              <a:rPr lang="en-US" dirty="0"/>
              <a:t>Coalesce</a:t>
            </a:r>
            <a:endParaRPr lang="en-IN" dirty="0"/>
          </a:p>
        </p:txBody>
      </p:sp>
      <p:sp>
        <p:nvSpPr>
          <p:cNvPr id="3" name="Content Placeholder 2">
            <a:extLst>
              <a:ext uri="{FF2B5EF4-FFF2-40B4-BE49-F238E27FC236}">
                <a16:creationId xmlns:a16="http://schemas.microsoft.com/office/drawing/2014/main" id="{9D512763-1921-4E35-B7F6-B762042685ED}"/>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Returns the first non-null argument. Null is returned only if all arguments are null. It is often used to substitute a default value for null values when data is retrieved for display.</a:t>
            </a:r>
          </a:p>
          <a:p>
            <a:pPr marL="0" indent="0">
              <a:buNone/>
            </a:pPr>
            <a:endParaRPr lang="en-US" sz="2400" dirty="0">
              <a:solidFill>
                <a:srgbClr val="273239"/>
              </a:solidFill>
              <a:latin typeface="Arial" panose="020B0604020202020204" pitchFamily="34" charset="0"/>
              <a:cs typeface="Arial" panose="020B0604020202020204" pitchFamily="34" charset="0"/>
            </a:endParaRPr>
          </a:p>
          <a:p>
            <a:pPr marL="0" indent="0">
              <a:buNone/>
            </a:pPr>
            <a:endParaRPr lang="en-US" sz="2400" dirty="0">
              <a:solidFill>
                <a:srgbClr val="273239"/>
              </a:solidFill>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COALESCE(value [, ......]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13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4D3-CDB4-82C1-1225-D0DBCA750F2F}"/>
              </a:ext>
            </a:extLst>
          </p:cNvPr>
          <p:cNvSpPr>
            <a:spLocks noGrp="1"/>
          </p:cNvSpPr>
          <p:nvPr>
            <p:ph type="title"/>
          </p:nvPr>
        </p:nvSpPr>
        <p:spPr/>
        <p:txBody>
          <a:bodyPr/>
          <a:lstStyle/>
          <a:p>
            <a:r>
              <a:rPr lang="en-US" dirty="0"/>
              <a:t>Greatest</a:t>
            </a:r>
            <a:endParaRPr lang="en-IN" dirty="0"/>
          </a:p>
        </p:txBody>
      </p:sp>
      <p:sp>
        <p:nvSpPr>
          <p:cNvPr id="3" name="Content Placeholder 2">
            <a:extLst>
              <a:ext uri="{FF2B5EF4-FFF2-40B4-BE49-F238E27FC236}">
                <a16:creationId xmlns:a16="http://schemas.microsoft.com/office/drawing/2014/main" id="{05FBD1ED-9F4D-029C-98AE-18C1D2233A01}"/>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Returns the largest value from a list of any number of expressions. Comparison is case sensitive. If datatypes of all the expressions in the list are not same, rest all expressions are converted to the datatype of the first expression for comparison.</a:t>
            </a:r>
          </a:p>
          <a:p>
            <a:pPr marL="0" indent="0">
              <a:buNone/>
            </a:pPr>
            <a:endParaRPr lang="en-US" sz="2400" dirty="0">
              <a:solidFill>
                <a:srgbClr val="273239"/>
              </a:solidFill>
              <a:latin typeface="Arial" panose="020B0604020202020204" pitchFamily="34" charset="0"/>
              <a:cs typeface="Arial" panose="020B0604020202020204" pitchFamily="34" charset="0"/>
            </a:endParaRPr>
          </a:p>
          <a:p>
            <a:pPr marL="0" indent="0">
              <a:buNone/>
            </a:pPr>
            <a:r>
              <a:rPr lang="en-IN" sz="2400" dirty="0">
                <a:latin typeface="Arial" panose="020B0604020202020204" pitchFamily="34" charset="0"/>
                <a:cs typeface="Arial" panose="020B0604020202020204" pitchFamily="34" charset="0"/>
              </a:rPr>
              <a:t>GREATEST(expr1, expr2 [, .....] )</a:t>
            </a:r>
          </a:p>
        </p:txBody>
      </p:sp>
    </p:spTree>
    <p:extLst>
      <p:ext uri="{BB962C8B-B14F-4D97-AF65-F5344CB8AC3E}">
        <p14:creationId xmlns:p14="http://schemas.microsoft.com/office/powerpoint/2010/main" val="18680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9F49-E076-5F24-5825-18512BA77DB5}"/>
              </a:ext>
            </a:extLst>
          </p:cNvPr>
          <p:cNvSpPr>
            <a:spLocks noGrp="1"/>
          </p:cNvSpPr>
          <p:nvPr>
            <p:ph type="title"/>
          </p:nvPr>
        </p:nvSpPr>
        <p:spPr/>
        <p:txBody>
          <a:bodyPr/>
          <a:lstStyle/>
          <a:p>
            <a:r>
              <a:rPr lang="en-US" dirty="0"/>
              <a:t>Least</a:t>
            </a:r>
            <a:endParaRPr lang="en-IN" dirty="0"/>
          </a:p>
        </p:txBody>
      </p:sp>
      <p:sp>
        <p:nvSpPr>
          <p:cNvPr id="3" name="Content Placeholder 2">
            <a:extLst>
              <a:ext uri="{FF2B5EF4-FFF2-40B4-BE49-F238E27FC236}">
                <a16:creationId xmlns:a16="http://schemas.microsoft.com/office/drawing/2014/main" id="{BB64B933-7C0F-C768-8711-3F728F38FD83}"/>
              </a:ext>
            </a:extLst>
          </p:cNvPr>
          <p:cNvSpPr>
            <a:spLocks noGrp="1"/>
          </p:cNvSpPr>
          <p:nvPr>
            <p:ph idx="1"/>
          </p:nvPr>
        </p:nvSpPr>
        <p:spPr>
          <a:xfrm>
            <a:off x="457200" y="1717675"/>
            <a:ext cx="8229600" cy="4530725"/>
          </a:xfrm>
        </p:spPr>
        <p:txBody>
          <a:bodyPr/>
          <a:lstStyle/>
          <a:p>
            <a:pPr algn="l"/>
            <a:r>
              <a:rPr lang="en-US" sz="2400" b="0" i="0" dirty="0">
                <a:solidFill>
                  <a:srgbClr val="273239"/>
                </a:solidFill>
                <a:effectLst/>
                <a:latin typeface="Arial" panose="020B0604020202020204" pitchFamily="34" charset="0"/>
                <a:cs typeface="Arial" panose="020B0604020202020204" pitchFamily="34" charset="0"/>
              </a:rPr>
              <a:t>Returns the smallest value from a list of any number of expressions. Comparison is case sensitive. If datatypes of all the expressions in the list are not same, rest all expressions are converted to the datatype of the first expression for comparison.</a:t>
            </a:r>
            <a:endParaRPr lang="en-US" sz="2400" b="0" i="0" dirty="0">
              <a:solidFill>
                <a:srgbClr val="000000"/>
              </a:solidFill>
              <a:effectLst/>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LEAST(expr1, expr2 [, ......])</a:t>
            </a:r>
          </a:p>
        </p:txBody>
      </p:sp>
    </p:spTree>
    <p:extLst>
      <p:ext uri="{BB962C8B-B14F-4D97-AF65-F5344CB8AC3E}">
        <p14:creationId xmlns:p14="http://schemas.microsoft.com/office/powerpoint/2010/main" val="39434557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8F658BE-2377-4BE2-BDFD-5095877307FC"/>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P1241112567Pczwq"/>
  <p:tag name="ISPRING_RESOURCE_PATHS_HASH_PRESENTER" val="1c249c8eea0db9451ceeba88231fee06938a88f"/>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1938</TotalTime>
  <Words>480</Words>
  <Application>Microsoft Office PowerPoint</Application>
  <PresentationFormat>On-screen Show (4:3)</PresentationFormat>
  <Paragraphs>58</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Garamond</vt:lpstr>
      <vt:lpstr>Nunito</vt:lpstr>
      <vt:lpstr>Times New Roman</vt:lpstr>
      <vt:lpstr>Verdana</vt:lpstr>
      <vt:lpstr>Wingdings</vt:lpstr>
      <vt:lpstr>Level</vt:lpstr>
      <vt:lpstr>Structured Query Language</vt:lpstr>
      <vt:lpstr>What We’re Going to Cover</vt:lpstr>
      <vt:lpstr>Conditional Expressions</vt:lpstr>
      <vt:lpstr>Case</vt:lpstr>
      <vt:lpstr>Decode</vt:lpstr>
      <vt:lpstr>Decode Contd.</vt:lpstr>
      <vt:lpstr>Coalesce</vt:lpstr>
      <vt:lpstr>Greatest</vt:lpstr>
      <vt:lpstr>Least</vt:lpstr>
      <vt:lpstr>NULLIF</vt:lpstr>
      <vt:lpstr>NVL</vt:lpstr>
      <vt:lpstr>NVL2</vt:lpstr>
      <vt:lpstr>Questions?</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P1241112567Pczwq</dc:title>
  <dc:creator>cvanslyke</dc:creator>
  <cp:lastModifiedBy>Samir Kumar  Mishra</cp:lastModifiedBy>
  <cp:revision>100</cp:revision>
  <dcterms:created xsi:type="dcterms:W3CDTF">2001-09-20T13:54:47Z</dcterms:created>
  <dcterms:modified xsi:type="dcterms:W3CDTF">2024-08-28T15:12:55Z</dcterms:modified>
</cp:coreProperties>
</file>