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264" r:id="rId5"/>
    <p:sldId id="353" r:id="rId6"/>
    <p:sldId id="354" r:id="rId7"/>
    <p:sldId id="265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64" r:id="rId17"/>
    <p:sldId id="365" r:id="rId18"/>
    <p:sldId id="280" r:id="rId19"/>
    <p:sldId id="282" r:id="rId20"/>
    <p:sldId id="285" r:id="rId21"/>
    <p:sldId id="287" r:id="rId22"/>
    <p:sldId id="290" r:id="rId23"/>
    <p:sldId id="291" r:id="rId24"/>
    <p:sldId id="266" r:id="rId25"/>
    <p:sldId id="293" r:id="rId26"/>
    <p:sldId id="294" r:id="rId27"/>
    <p:sldId id="295" r:id="rId28"/>
    <p:sldId id="267" r:id="rId29"/>
    <p:sldId id="268" r:id="rId30"/>
    <p:sldId id="269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93969" autoAdjust="0"/>
  </p:normalViewPr>
  <p:slideViewPr>
    <p:cSldViewPr>
      <p:cViewPr varScale="1">
        <p:scale>
          <a:sx n="69" d="100"/>
          <a:sy n="69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88410F8-4489-4DD7-A87C-F2DF74B70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F2A728E-D0BC-46FD-98BF-1FAF623FD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A64450-3412-462E-95B3-97C470C95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8200-B98B-4F64-BB1E-81FBCC63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2627-D9ED-4D32-A527-A151C2F13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5CE5E-BFC3-4DEE-8AE8-A3C20F40C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D34D9-1CAB-4298-B01D-737CCE0C0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8D5E-4CFB-452C-B3F3-D1D635B17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C9DD-EFAA-4A05-A7EF-AA9C346D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0628-EE3B-4B16-A3CD-F6C63BBC7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B3729-9F87-42AC-A719-98597473F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8ABDC-02EA-48E1-BE2D-26B9FA36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2102B-7F34-4342-AE9E-DCC91484D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5A553-5115-40BA-9087-6770AC36C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1B9D8-89FE-4959-A733-096BA202F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FB8E34A-DCD6-4E08-B7A0-7C6E43599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Query Language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E8E-9BCA-D23C-BDD7-1F0AACE8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Query Language (DQL)/</a:t>
            </a:r>
            <a:br>
              <a:rPr lang="en-US" sz="4400" dirty="0"/>
            </a:br>
            <a:r>
              <a:rPr lang="en-US" sz="4400" dirty="0"/>
              <a:t>Data Retrieval Language (DRL)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EF3-2FE1-F6CB-2286-5AC9F516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DQL statements are used for queries on the data within schema objects.</a:t>
            </a:r>
          </a:p>
          <a:p>
            <a:r>
              <a:rPr lang="en-US" dirty="0"/>
              <a:t>We can define DQL as follows it is a component of SQL statement that allows getting data from the database and imposing order upon it.</a:t>
            </a:r>
          </a:p>
          <a:p>
            <a:r>
              <a:rPr lang="en-US" dirty="0"/>
              <a:t>This command allows getting the data out of the database to perform operations with it.</a:t>
            </a:r>
          </a:p>
          <a:p>
            <a:r>
              <a:rPr lang="en-US" dirty="0"/>
              <a:t>SELECT: It is used to retrieve data from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92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3312-90BA-86FE-F9A7-4543BF93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Transaction Control Language (TCL)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D09-E2FA-1E35-56FB-F9A7DC1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group a set of tasks into a single execution unit.</a:t>
            </a:r>
          </a:p>
          <a:p>
            <a:r>
              <a:rPr lang="en-US" dirty="0"/>
              <a:t>Each transaction begins with a specific task and ends when all the tasks in the group are successfully completed.</a:t>
            </a:r>
          </a:p>
          <a:p>
            <a:r>
              <a:rPr lang="en-US" dirty="0"/>
              <a:t>If any of the tasks fail, the transaction fails. Therefore, a transaction has only two results: success or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F762-F8E7-B76E-0040-29F75979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Transaction Control Language (TCL)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7228-3F8E-0C92-605E-F97E6048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Transactions.</a:t>
            </a:r>
          </a:p>
          <a:p>
            <a:r>
              <a:rPr lang="en-US" dirty="0"/>
              <a:t>BEGIN: Opens a Transaction.</a:t>
            </a:r>
          </a:p>
          <a:p>
            <a:endParaRPr lang="en-US" dirty="0"/>
          </a:p>
          <a:p>
            <a:r>
              <a:rPr lang="en-US" dirty="0"/>
              <a:t>COMMIT: Commits a Transaction.</a:t>
            </a:r>
          </a:p>
          <a:p>
            <a:endParaRPr lang="en-US" dirty="0"/>
          </a:p>
          <a:p>
            <a:r>
              <a:rPr lang="en-US" dirty="0"/>
              <a:t>ROLLBACK: Rollbacks a transaction in case of any error occurs.</a:t>
            </a:r>
          </a:p>
          <a:p>
            <a:endParaRPr lang="en-US" dirty="0"/>
          </a:p>
          <a:p>
            <a:r>
              <a:rPr lang="en-US" dirty="0"/>
              <a:t>SAVEPOINT: Sets a save point within a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15D4-F3E2-5241-8E32-25E86EC0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5019-196C-BD36-2A88-A78605E0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manipulated by Oracle Database has a data type.</a:t>
            </a:r>
          </a:p>
          <a:p>
            <a:r>
              <a:rPr lang="en-US" dirty="0"/>
              <a:t>The data type of a value associates a fixed set of properties with the value.</a:t>
            </a:r>
          </a:p>
          <a:p>
            <a:r>
              <a:rPr lang="en-US" dirty="0"/>
              <a:t>These properties cause Oracle to treat values of one data type differently from values of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75DD-74C7-B471-D680-FAEDAE1D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D716-3F08-A83F-209C-981088BF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data types store character (alphanumeric) data, which are words and text.</a:t>
            </a:r>
          </a:p>
          <a:p>
            <a:r>
              <a:rPr lang="en-US" dirty="0"/>
              <a:t>CHAR</a:t>
            </a:r>
          </a:p>
          <a:p>
            <a:pPr marL="0" indent="0">
              <a:buNone/>
            </a:pPr>
            <a:r>
              <a:rPr lang="en-US" dirty="0"/>
              <a:t>  -- The maximum value of size is 2000. default value is 1.</a:t>
            </a:r>
          </a:p>
          <a:p>
            <a:endParaRPr lang="en-US" dirty="0"/>
          </a:p>
          <a:p>
            <a:r>
              <a:rPr lang="en-US" dirty="0"/>
              <a:t>VARCHAR2()</a:t>
            </a:r>
          </a:p>
          <a:p>
            <a:pPr marL="0" indent="0">
              <a:buNone/>
            </a:pPr>
            <a:r>
              <a:rPr lang="en-US" dirty="0"/>
              <a:t>  -- Minimum value is 1 and max is 32767.</a:t>
            </a:r>
          </a:p>
        </p:txBody>
      </p:sp>
    </p:spTree>
    <p:extLst>
      <p:ext uri="{BB962C8B-B14F-4D97-AF65-F5344CB8AC3E}">
        <p14:creationId xmlns:p14="http://schemas.microsoft.com/office/powerpoint/2010/main" val="93327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81B9-3758-A2E7-707D-B513F08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93ED-7655-7333-AF58-0ACE0B5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Oracle Database numeric data types store positive and negative fixed and floating-point numbers, zero, infinity</a:t>
            </a:r>
          </a:p>
          <a:p>
            <a:r>
              <a:rPr lang="en-US" dirty="0"/>
              <a:t>and values that are the undefined result of an operation or NAN.</a:t>
            </a:r>
          </a:p>
          <a:p>
            <a:r>
              <a:rPr lang="en-US" dirty="0"/>
              <a:t>NUMBER(p, s)</a:t>
            </a:r>
          </a:p>
          <a:p>
            <a:pPr marL="0" indent="0">
              <a:buNone/>
            </a:pPr>
            <a:r>
              <a:rPr lang="en-US" dirty="0"/>
              <a:t>   -- p</a:t>
            </a:r>
            <a:r>
              <a:rPr lang="en-US" dirty="0">
                <a:sym typeface="Wingdings" panose="05000000000000000000" pitchFamily="2" charset="2"/>
              </a:rPr>
              <a:t> It is the precision, or the maximum number of significant decimal digits.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-- s s is the scale, or the number of digits from the decimal point to the least significant digit.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43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240B-67F3-8FAD-683B-9633C323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Data Types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B0A6-CC5A-2C49-EB8C-D082CFF2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NUMBER(p)</a:t>
            </a:r>
          </a:p>
          <a:p>
            <a:r>
              <a:rPr lang="en-IN" dirty="0"/>
              <a:t>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FLOAT</a:t>
            </a:r>
          </a:p>
          <a:p>
            <a:pPr marL="0" indent="0">
              <a:buNone/>
            </a:pPr>
            <a:r>
              <a:rPr lang="en-IN" dirty="0"/>
              <a:t>   -- </a:t>
            </a:r>
            <a:r>
              <a:rPr lang="en-US" dirty="0"/>
              <a:t>It can be specified with or without precision, which has the same definition it has for NUMBER.</a:t>
            </a:r>
          </a:p>
          <a:p>
            <a:r>
              <a:rPr lang="en-US" dirty="0"/>
              <a:t>INTEGER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6BA07F-71F0-5BDD-7360-F59223985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92562"/>
              </p:ext>
            </p:extLst>
          </p:nvPr>
        </p:nvGraphicFramePr>
        <p:xfrm>
          <a:off x="457200" y="275304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69122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99767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888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Actual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Specified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1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6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12BA-3304-C6AA-7C2A-7145E191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Data Types Contd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CC9-0CA8-3375-1E57-7FD467C7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</a:t>
            </a:r>
          </a:p>
          <a:p>
            <a:pPr marL="0" indent="0">
              <a:buNone/>
            </a:pPr>
            <a:r>
              <a:rPr lang="en-US" dirty="0"/>
              <a:t>  -- The BLOB(Binary Large Objects) are often used for storing multimedia, like images, audio, and video.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  </a:t>
            </a:r>
            <a:r>
              <a:rPr lang="en-US" dirty="0"/>
              <a:t>--  BLOB can be up to 2,147,483,647 bytes long. </a:t>
            </a:r>
          </a:p>
          <a:p>
            <a:r>
              <a:rPr lang="en-US" dirty="0"/>
              <a:t>CLOB</a:t>
            </a:r>
          </a:p>
          <a:p>
            <a:pPr marL="0" indent="0">
              <a:buNone/>
            </a:pPr>
            <a:r>
              <a:rPr lang="en-US" dirty="0"/>
              <a:t>  -- The CLOB (Character Large Object) datatype stores textual data in the database character set.</a:t>
            </a:r>
          </a:p>
          <a:p>
            <a:pPr marL="0" indent="0">
              <a:buNone/>
            </a:pPr>
            <a:r>
              <a:rPr lang="en-US" dirty="0"/>
              <a:t>-- CLOB can be up to 2 gigabytes long.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50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838200" y="1600200"/>
            <a:ext cx="7924800" cy="440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b="1" dirty="0">
                <a:latin typeface="Arial" pitchFamily="34" charset="0"/>
              </a:rPr>
              <a:t>INSERT INTO </a:t>
            </a:r>
            <a:r>
              <a:rPr lang="en-US" sz="2800" b="1" dirty="0" err="1">
                <a:latin typeface="Arial" pitchFamily="34" charset="0"/>
              </a:rPr>
              <a:t>tablename</a:t>
            </a:r>
            <a:r>
              <a:rPr lang="en-US" sz="2800" b="1" dirty="0">
                <a:latin typeface="Arial" pitchFamily="34" charset="0"/>
              </a:rPr>
              <a:t> (column-list) VALUES (value-list)</a:t>
            </a:r>
          </a:p>
          <a:p>
            <a:endParaRPr lang="en-US" sz="2800" b="1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PUTS </a:t>
            </a:r>
            <a:r>
              <a:rPr lang="en-US" sz="2800" u="sng" dirty="0">
                <a:latin typeface="Arial" pitchFamily="34" charset="0"/>
              </a:rPr>
              <a:t>ONE</a:t>
            </a:r>
            <a:r>
              <a:rPr lang="en-US" sz="2800" dirty="0">
                <a:latin typeface="Arial" pitchFamily="34" charset="0"/>
              </a:rPr>
              <a:t> ROW INTO A TABLE</a:t>
            </a:r>
            <a:endParaRPr lang="en-US" sz="2800" b="1" dirty="0">
              <a:latin typeface="Arial" pitchFamily="34" charset="0"/>
            </a:endParaRPr>
          </a:p>
          <a:p>
            <a:endParaRPr lang="en-US" sz="2800" b="1" dirty="0">
              <a:latin typeface="Arial" pitchFamily="34" charset="0"/>
            </a:endParaRPr>
          </a:p>
          <a:p>
            <a:r>
              <a:rPr lang="en-US" sz="2800" b="1" dirty="0">
                <a:latin typeface="Arial" pitchFamily="34" charset="0"/>
              </a:rPr>
              <a:t>INSERT INTO </a:t>
            </a:r>
            <a:r>
              <a:rPr lang="en-US" sz="2800" b="1" dirty="0" err="1">
                <a:latin typeface="Arial" pitchFamily="34" charset="0"/>
              </a:rPr>
              <a:t>SQL_Training</a:t>
            </a:r>
            <a:endParaRPr lang="en-US" sz="2800" b="1" dirty="0">
              <a:latin typeface="Arial" pitchFamily="34" charset="0"/>
            </a:endParaRPr>
          </a:p>
          <a:p>
            <a:r>
              <a:rPr lang="en-US" sz="2800" b="1" dirty="0">
                <a:latin typeface="Arial" pitchFamily="34" charset="0"/>
              </a:rPr>
              <a:t>  (ID, NAME)</a:t>
            </a:r>
          </a:p>
          <a:p>
            <a:r>
              <a:rPr lang="en-US" sz="2800" b="1" dirty="0">
                <a:latin typeface="Arial" pitchFamily="34" charset="0"/>
              </a:rPr>
              <a:t>VALUES (1,'');</a:t>
            </a:r>
          </a:p>
          <a:p>
            <a:endParaRPr lang="en-US" sz="2800" b="1" dirty="0">
              <a:latin typeface="Arial" pitchFamily="34" charset="0"/>
            </a:endParaRPr>
          </a:p>
          <a:p>
            <a:endParaRPr lang="en-US" sz="2800" b="1" dirty="0">
              <a:latin typeface="Arial" pitchFamily="34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Data into a Table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71513" y="1554163"/>
            <a:ext cx="4503669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INSERT INTO SQL_TRAINING</a:t>
            </a:r>
          </a:p>
          <a:p>
            <a:r>
              <a:rPr lang="en-US" sz="2400" b="1" dirty="0">
                <a:latin typeface="Arial" pitchFamily="34" charset="0"/>
              </a:rPr>
              <a:t>(ID, NAME)</a:t>
            </a:r>
          </a:p>
          <a:p>
            <a:r>
              <a:rPr lang="en-US" sz="2400" b="1" dirty="0">
                <a:latin typeface="Arial" pitchFamily="34" charset="0"/>
              </a:rPr>
              <a:t>VALUES (1,'');</a:t>
            </a:r>
          </a:p>
          <a:p>
            <a:endParaRPr lang="en-US" sz="2400" b="1" dirty="0">
              <a:latin typeface="Arial" pitchFamily="34" charset="0"/>
            </a:endParaRPr>
          </a:p>
          <a:p>
            <a:r>
              <a:rPr lang="en-US" sz="2400" b="1" dirty="0">
                <a:latin typeface="Arial" pitchFamily="34" charset="0"/>
              </a:rPr>
              <a:t>INSERT INTO SQL_TRAINING</a:t>
            </a:r>
          </a:p>
          <a:p>
            <a:r>
              <a:rPr lang="en-US" sz="2400" b="1" dirty="0">
                <a:latin typeface="Arial" pitchFamily="34" charset="0"/>
              </a:rPr>
              <a:t>VALUES (1,null);</a:t>
            </a:r>
          </a:p>
          <a:p>
            <a:endParaRPr lang="en-US" sz="2400" b="1" dirty="0">
              <a:latin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143500" y="1613694"/>
            <a:ext cx="3346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i="1" dirty="0">
                <a:latin typeface="Arial" pitchFamily="34" charset="0"/>
              </a:rPr>
              <a:t>COLUMN LIST IS NEEDED IF </a:t>
            </a:r>
          </a:p>
          <a:p>
            <a:r>
              <a:rPr lang="en-US" i="1" dirty="0">
                <a:latin typeface="Arial" pitchFamily="34" charset="0"/>
              </a:rPr>
              <a:t>YOU PLAN TO LEAVE OUT A </a:t>
            </a:r>
          </a:p>
          <a:p>
            <a:r>
              <a:rPr lang="en-US" i="1" dirty="0">
                <a:latin typeface="Arial" pitchFamily="34" charset="0"/>
              </a:rPr>
              <a:t>VALUE IN THE VALUE LIST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022850" y="2938859"/>
            <a:ext cx="3587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i="1" dirty="0">
                <a:latin typeface="Arial" pitchFamily="34" charset="0"/>
              </a:rPr>
              <a:t>THE NULL KEYWORD CAN</a:t>
            </a:r>
          </a:p>
          <a:p>
            <a:r>
              <a:rPr lang="en-US" i="1" dirty="0">
                <a:latin typeface="Arial" pitchFamily="34" charset="0"/>
              </a:rPr>
              <a:t>BE USED TO CREATE A BLANK</a:t>
            </a:r>
          </a:p>
          <a:p>
            <a:r>
              <a:rPr lang="en-US" i="1" dirty="0">
                <a:latin typeface="Arial" pitchFamily="34" charset="0"/>
              </a:rPr>
              <a:t>COLUMN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00025" y="5112332"/>
            <a:ext cx="874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latin typeface="Arial" pitchFamily="34" charset="0"/>
              </a:rPr>
              <a:t>ALL OF THESE ASSUME THAT THE DATABASE ALLOWS THE COLUMN TO</a:t>
            </a:r>
          </a:p>
          <a:p>
            <a:r>
              <a:rPr lang="en-US" b="1" dirty="0">
                <a:latin typeface="Arial" pitchFamily="34" charset="0"/>
              </a:rPr>
              <a:t>BE NULL.  YOU CANNOT LEAVE PRIMARY KEYS AND FOREIGN KEYS BLANK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Null Data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What We’re Going to Cover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/>
              <a:t>Overview of SQL </a:t>
            </a:r>
            <a:r>
              <a:rPr lang="en-US" sz="1600" dirty="0"/>
              <a:t>(This may be review for some of you)</a:t>
            </a:r>
          </a:p>
          <a:p>
            <a:pPr eaLnBrk="1" hangingPunct="1"/>
            <a:r>
              <a:rPr lang="en-US" dirty="0"/>
              <a:t>SQL Commands</a:t>
            </a:r>
          </a:p>
          <a:p>
            <a:pPr eaLnBrk="1" hangingPunct="1"/>
            <a:r>
              <a:rPr lang="en-US" dirty="0"/>
              <a:t>Data Types</a:t>
            </a:r>
          </a:p>
          <a:p>
            <a:pPr eaLnBrk="1" hangingPunct="1"/>
            <a:r>
              <a:rPr lang="en-US" dirty="0"/>
              <a:t>Data retrieval</a:t>
            </a:r>
          </a:p>
          <a:p>
            <a:pPr eaLnBrk="1" hangingPunct="1"/>
            <a:r>
              <a:rPr lang="en-US" dirty="0"/>
              <a:t>Operators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685800" y="1676400"/>
            <a:ext cx="8229600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latin typeface="Arial" pitchFamily="34" charset="0"/>
              </a:rPr>
              <a:t>DELETE SQL_TRAINING;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DELETES ALL ROWS</a:t>
            </a:r>
            <a:endParaRPr lang="en-US" sz="2800" i="1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DELETE SQL_TRAINING WHERE ID = 1;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DELETES SPECIFIC ROWS (MORE TYPICAL)</a:t>
            </a:r>
            <a:endParaRPr lang="en-US" sz="2800" i="1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5389418" y="1417638"/>
            <a:ext cx="373380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Arial" pitchFamily="34" charset="0"/>
              </a:rPr>
              <a:t>Be careful!! This deletes ALL of the rows in your table. If you use this command in error, you can use ROLLBACK to undo the changes.</a:t>
            </a:r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Data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1676400"/>
            <a:ext cx="7620000" cy="354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latin typeface="Arial" pitchFamily="34" charset="0"/>
              </a:rPr>
              <a:t>UPDATE SQL_TRAINING SET Name=‘OK’;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CHANGES EVERY ROW</a:t>
            </a: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UPDATE SQL_TRAINING SET Name=‘OK’ </a:t>
            </a:r>
          </a:p>
          <a:p>
            <a:r>
              <a:rPr lang="en-US" sz="2800" dirty="0">
                <a:latin typeface="Arial" pitchFamily="34" charset="0"/>
              </a:rPr>
              <a:t>WHERE Id=1;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CHANGES ONE ROW	(MORE TYPICAL)</a:t>
            </a:r>
            <a:endParaRPr lang="en-US" sz="2800" i="1" dirty="0">
              <a:latin typeface="Arial" pitchFamily="34" charset="0"/>
            </a:endParaRPr>
          </a:p>
          <a:p>
            <a:endParaRPr lang="en-US" sz="2800" i="1" dirty="0">
              <a:latin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Updating Data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ChangeArrowheads="1"/>
          </p:cNvSpPr>
          <p:nvPr/>
        </p:nvSpPr>
        <p:spPr bwMode="auto">
          <a:xfrm>
            <a:off x="762000" y="1524000"/>
            <a:ext cx="77724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latin typeface="Arial" pitchFamily="34" charset="0"/>
              </a:rPr>
              <a:t>CHANGES TO DATA  ARE TEMPORARY DURING YOUR SQLPLUS SESSION </a:t>
            </a: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DOES NOT APPLY TO CHANGES IN DATABASE STRUCTURE - ALTER...</a:t>
            </a: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BEFORE LEAVING SQLPLUS, YOU CAN REVERSE THEM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04800" y="5562600"/>
            <a:ext cx="843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latin typeface="Arial" pitchFamily="34" charset="0"/>
              </a:rPr>
              <a:t>APPLIES TO INSERTS, UPDATES, AND DELETES</a:t>
            </a:r>
          </a:p>
        </p:txBody>
      </p:sp>
      <p:sp>
        <p:nvSpPr>
          <p:cNvPr id="194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Rollback and Commit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ChangeArrowheads="1"/>
          </p:cNvSpPr>
          <p:nvPr/>
        </p:nvSpPr>
        <p:spPr bwMode="auto">
          <a:xfrm>
            <a:off x="685800" y="1447800"/>
            <a:ext cx="8329613" cy="403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/>
            <a:r>
              <a:rPr lang="en-US" sz="2800" dirty="0">
                <a:latin typeface="Arial" pitchFamily="34" charset="0"/>
              </a:rPr>
              <a:t>SQL&gt;ROLLBACK;</a:t>
            </a:r>
          </a:p>
          <a:p>
            <a:pPr marL="457200" indent="-457200"/>
            <a:r>
              <a:rPr lang="en-US" sz="2400" dirty="0">
                <a:latin typeface="Arial" pitchFamily="34" charset="0"/>
              </a:rPr>
              <a:t>		Rollback complete.</a:t>
            </a:r>
          </a:p>
          <a:p>
            <a:pPr marL="457200" indent="-457200"/>
            <a:endParaRPr lang="en-US" sz="2800" dirty="0">
              <a:latin typeface="Arial" pitchFamily="34" charset="0"/>
            </a:endParaRPr>
          </a:p>
          <a:p>
            <a:pPr marL="457200" indent="-457200"/>
            <a:r>
              <a:rPr lang="en-US" sz="2800" dirty="0">
                <a:latin typeface="Arial" pitchFamily="34" charset="0"/>
              </a:rPr>
              <a:t>SQL&gt;COMMIT;</a:t>
            </a:r>
          </a:p>
          <a:p>
            <a:pPr marL="457200" indent="-457200">
              <a:buFontTx/>
              <a:buChar char="•"/>
            </a:pPr>
            <a:r>
              <a:rPr lang="en-US" sz="2400" i="1" dirty="0">
                <a:latin typeface="Arial" pitchFamily="34" charset="0"/>
              </a:rPr>
              <a:t>MAKES ALL CHANGES TO THIS POINT PERMANENT</a:t>
            </a:r>
          </a:p>
          <a:p>
            <a:pPr marL="457200" indent="-457200">
              <a:buFontTx/>
              <a:buChar char="•"/>
            </a:pPr>
            <a:r>
              <a:rPr lang="en-US" sz="2400" i="1" dirty="0">
                <a:latin typeface="Arial" pitchFamily="34" charset="0"/>
              </a:rPr>
              <a:t>POINTS AT WHICH COMMIT IS ISSUED, DEFINE EXTENT OF ROLLBACK</a:t>
            </a:r>
          </a:p>
          <a:p>
            <a:pPr marL="457200" indent="-457200">
              <a:buFontTx/>
              <a:buChar char="•"/>
            </a:pPr>
            <a:r>
              <a:rPr lang="en-US" sz="2400" i="1" dirty="0">
                <a:latin typeface="Arial" pitchFamily="34" charset="0"/>
              </a:rPr>
              <a:t>ROLLBACK REVERSES EVERY CHANGE SINCE THE LAST COMMIT</a:t>
            </a:r>
          </a:p>
          <a:p>
            <a:pPr marL="457200" indent="-457200">
              <a:buFontTx/>
              <a:buChar char="•"/>
            </a:pPr>
            <a:r>
              <a:rPr lang="en-US" sz="2400" i="1" dirty="0">
                <a:latin typeface="Arial" pitchFamily="34" charset="0"/>
              </a:rPr>
              <a:t>EXITING SQLPLUS ISSUES A COMMIT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Rollback and Commit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SQL for Retrieving Data from One Table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SELECT </a:t>
            </a:r>
            <a:r>
              <a:rPr lang="en-US" sz="2400" dirty="0" err="1">
                <a:latin typeface="Courier New" pitchFamily="49" charset="0"/>
              </a:rPr>
              <a:t>column_name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column_name</a:t>
            </a:r>
            <a:r>
              <a:rPr lang="en-US" sz="2400" dirty="0">
                <a:latin typeface="Courier New" pitchFamily="49" charset="0"/>
              </a:rPr>
              <a:t>,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FROM </a:t>
            </a:r>
            <a:r>
              <a:rPr lang="en-US" sz="2400" dirty="0" err="1">
                <a:latin typeface="Courier New" pitchFamily="49" charset="0"/>
              </a:rPr>
              <a:t>table_name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WHERE condition/criteria;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statement will retrieve the specified field values for all rows in the specified table that meet the specified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SELECT statement returns a </a:t>
            </a:r>
            <a:r>
              <a:rPr lang="en-US" sz="2400" b="1" dirty="0" err="1"/>
              <a:t>recordset</a:t>
            </a:r>
            <a:r>
              <a:rPr lang="en-US" sz="2400" dirty="0"/>
              <a:t>. 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WHERE Conditions</a:t>
            </a:r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838200" y="1752600"/>
            <a:ext cx="7391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SELECT * FROM CUSTOMER_ALL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WHERE CUSTOMER_ID IN (42,71);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select * from mpulktmb where (</a:t>
            </a:r>
            <a:r>
              <a:rPr lang="en-US" sz="2400" dirty="0" err="1">
                <a:latin typeface="Arial" pitchFamily="34" charset="0"/>
              </a:rPr>
              <a:t>accessfee</a:t>
            </a:r>
            <a:r>
              <a:rPr lang="en-US" sz="2400" dirty="0">
                <a:latin typeface="Arial" pitchFamily="34" charset="0"/>
              </a:rPr>
              <a:t> + subscript) &lt;30;</a:t>
            </a:r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4800600" y="2667000"/>
            <a:ext cx="3952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>
                <a:latin typeface="Arial" pitchFamily="34" charset="0"/>
              </a:rPr>
              <a:t>LIST OF SPECIFIC VALUES TO </a:t>
            </a:r>
          </a:p>
          <a:p>
            <a:r>
              <a:rPr lang="en-US" sz="2000" i="1">
                <a:latin typeface="Arial" pitchFamily="34" charset="0"/>
              </a:rPr>
              <a:t>LOOK FOR</a:t>
            </a:r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4800600" y="4876800"/>
            <a:ext cx="3590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 dirty="0">
                <a:latin typeface="Arial" pitchFamily="34" charset="0"/>
              </a:rPr>
              <a:t>CAN MANIPULATE NUMBER</a:t>
            </a:r>
          </a:p>
          <a:p>
            <a:r>
              <a:rPr lang="en-US" sz="2000" i="1" dirty="0">
                <a:latin typeface="Arial" pitchFamily="34" charset="0"/>
              </a:rPr>
              <a:t>VALUES MATHMATICALLY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1676400"/>
            <a:ext cx="44672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Arial" pitchFamily="34" charset="0"/>
              </a:rPr>
              <a:t>SELECT * FROM CUSTOMER</a:t>
            </a:r>
          </a:p>
          <a:p>
            <a:r>
              <a:rPr lang="en-US" sz="2400">
                <a:latin typeface="Arial" pitchFamily="34" charset="0"/>
              </a:rPr>
              <a:t>WHERE BALANCE &gt;=500 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  AND BALANCE&lt;=1000;</a:t>
            </a:r>
          </a:p>
          <a:p>
            <a:endParaRPr lang="en-US" sz="2400">
              <a:latin typeface="Arial" pitchFamily="34" charset="0"/>
            </a:endParaRPr>
          </a:p>
          <a:p>
            <a:endParaRPr lang="en-US" sz="2400">
              <a:latin typeface="Arial" pitchFamily="34" charset="0"/>
            </a:endParaRPr>
          </a:p>
          <a:p>
            <a:r>
              <a:rPr lang="en-US" sz="2400">
                <a:latin typeface="Arial" pitchFamily="34" charset="0"/>
              </a:rPr>
              <a:t>SELECT * FROM CUSTOMER</a:t>
            </a:r>
          </a:p>
          <a:p>
            <a:r>
              <a:rPr lang="en-US" sz="2400">
                <a:latin typeface="Arial" pitchFamily="34" charset="0"/>
              </a:rPr>
              <a:t>WHERE STATE = ‘OH’</a:t>
            </a:r>
          </a:p>
          <a:p>
            <a:r>
              <a:rPr lang="en-US" sz="2400">
                <a:latin typeface="Arial" pitchFamily="34" charset="0"/>
              </a:rPr>
              <a:t>  OR CREDIT_LIMIT&gt;1000;</a:t>
            </a:r>
          </a:p>
          <a:p>
            <a:endParaRPr lang="en-US" sz="2400">
              <a:latin typeface="Arial" pitchFamily="34" charset="0"/>
            </a:endParaRPr>
          </a:p>
          <a:p>
            <a:endParaRPr lang="en-US" sz="2400">
              <a:latin typeface="Arial" pitchFamily="34" charset="0"/>
            </a:endParaRPr>
          </a:p>
          <a:p>
            <a:r>
              <a:rPr lang="en-US" sz="2400">
                <a:latin typeface="Arial" pitchFamily="34" charset="0"/>
              </a:rPr>
              <a:t>SELECT * FROM CUSTOMER </a:t>
            </a:r>
          </a:p>
          <a:p>
            <a:r>
              <a:rPr lang="en-US" sz="2400">
                <a:latin typeface="Arial" pitchFamily="34" charset="0"/>
              </a:rPr>
              <a:t>WHERE NOT (STATE=‘OH’);</a:t>
            </a:r>
          </a:p>
          <a:p>
            <a:endParaRPr lang="en-US" sz="2400">
              <a:latin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105400" y="2209800"/>
            <a:ext cx="3689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>
                <a:latin typeface="Arial" pitchFamily="34" charset="0"/>
              </a:rPr>
              <a:t>TWO COMPARISONS</a:t>
            </a:r>
          </a:p>
          <a:p>
            <a:r>
              <a:rPr lang="en-US" sz="2400" i="1">
                <a:latin typeface="Arial" pitchFamily="34" charset="0"/>
              </a:rPr>
              <a:t>ON THE SAME COLUMN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181600" y="3505200"/>
            <a:ext cx="3263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>
                <a:latin typeface="Arial" pitchFamily="34" charset="0"/>
              </a:rPr>
              <a:t>TWO COMPARISONS</a:t>
            </a:r>
          </a:p>
          <a:p>
            <a:r>
              <a:rPr lang="en-US" sz="2400" i="1">
                <a:latin typeface="Arial" pitchFamily="34" charset="0"/>
              </a:rPr>
              <a:t>ON THE DIFFERENT</a:t>
            </a:r>
          </a:p>
          <a:p>
            <a:r>
              <a:rPr lang="en-US" sz="2400" i="1">
                <a:latin typeface="Arial" pitchFamily="34" charset="0"/>
              </a:rPr>
              <a:t>COLUMNS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81600" y="5334000"/>
            <a:ext cx="211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>
                <a:latin typeface="Arial" pitchFamily="34" charset="0"/>
              </a:rPr>
              <a:t>SAME AS </a:t>
            </a:r>
          </a:p>
          <a:p>
            <a:r>
              <a:rPr lang="en-US" sz="2400" i="1">
                <a:latin typeface="Arial" pitchFamily="34" charset="0"/>
              </a:rPr>
              <a:t>STATE&lt;&gt;‘OH’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AND/OR/NOT Conditions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on AND/OR/NOT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14400" y="3200400"/>
            <a:ext cx="4552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>
                <a:latin typeface="Arial" pitchFamily="34" charset="0"/>
              </a:rPr>
              <a:t>CUST	STATE	LIMIT	 BAL</a:t>
            </a:r>
            <a:endParaRPr lang="en-US" sz="2400">
              <a:latin typeface="Arial" pitchFamily="34" charset="0"/>
            </a:endParaRPr>
          </a:p>
          <a:p>
            <a:r>
              <a:rPr lang="en-US" sz="2400">
                <a:latin typeface="Arial" pitchFamily="34" charset="0"/>
              </a:rPr>
              <a:t>A	OH		1000	 600</a:t>
            </a:r>
          </a:p>
          <a:p>
            <a:r>
              <a:rPr lang="en-US" sz="2400">
                <a:latin typeface="Arial" pitchFamily="34" charset="0"/>
              </a:rPr>
              <a:t>B	WV		1000	 200</a:t>
            </a:r>
          </a:p>
          <a:p>
            <a:r>
              <a:rPr lang="en-US" sz="2400">
                <a:latin typeface="Arial" pitchFamily="34" charset="0"/>
              </a:rPr>
              <a:t>C	OH		  500	 300</a:t>
            </a:r>
          </a:p>
          <a:p>
            <a:r>
              <a:rPr lang="en-US" sz="2400">
                <a:latin typeface="Arial" pitchFamily="34" charset="0"/>
              </a:rPr>
              <a:t>D	OH		1000	 200</a:t>
            </a:r>
          </a:p>
          <a:p>
            <a:r>
              <a:rPr lang="en-US" sz="2400">
                <a:latin typeface="Arial" pitchFamily="34" charset="0"/>
              </a:rPr>
              <a:t>E	KY		1300	 800</a:t>
            </a:r>
          </a:p>
          <a:p>
            <a:r>
              <a:rPr lang="en-US" sz="2400">
                <a:latin typeface="Arial" pitchFamily="34" charset="0"/>
              </a:rPr>
              <a:t>F	KY		1000	 700</a:t>
            </a:r>
          </a:p>
          <a:p>
            <a:r>
              <a:rPr lang="en-US" sz="2400">
                <a:latin typeface="Arial" pitchFamily="34" charset="0"/>
              </a:rPr>
              <a:t>G	MA		  200	 100</a:t>
            </a:r>
          </a:p>
          <a:p>
            <a:r>
              <a:rPr lang="en-US" sz="2400">
                <a:latin typeface="Arial" pitchFamily="34" charset="0"/>
              </a:rPr>
              <a:t>H	NB		1000	 100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638800" y="1752600"/>
            <a:ext cx="31988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i="1">
                <a:latin typeface="Arial" pitchFamily="34" charset="0"/>
              </a:rPr>
              <a:t>Use parentheses to make complex logic more understandable.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1600200"/>
            <a:ext cx="7162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SELECT * FROM CUSTOMER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WHERE STATE = ‘OH’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  OR (CREDIT_LIMIT=1000 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  AND BALANCE &lt;500);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668963" y="4267200"/>
            <a:ext cx="330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>
                <a:latin typeface="Arial" pitchFamily="34" charset="0"/>
              </a:rPr>
              <a:t>Who will be selected??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- Other Features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9725"/>
            <a:ext cx="8196263" cy="4486275"/>
          </a:xfrm>
        </p:spPr>
        <p:txBody>
          <a:bodyPr/>
          <a:lstStyle/>
          <a:p>
            <a:pPr eaLnBrk="1" hangingPunct="1"/>
            <a:r>
              <a:rPr lang="en-US" sz="2400" b="1"/>
              <a:t>* - </a:t>
            </a:r>
            <a:r>
              <a:rPr lang="en-US" sz="2400"/>
              <a:t>All columns in a table</a:t>
            </a:r>
            <a:endParaRPr lang="en-US" sz="2400" u="sng"/>
          </a:p>
          <a:p>
            <a:pPr eaLnBrk="1" hangingPunct="1"/>
            <a:r>
              <a:rPr lang="en-US" sz="2400"/>
              <a:t>Aliases</a:t>
            </a:r>
          </a:p>
          <a:p>
            <a:pPr lvl="1" eaLnBrk="1" hangingPunct="1"/>
            <a:r>
              <a:rPr lang="en-US" sz="2000">
                <a:latin typeface="Courier New" pitchFamily="49" charset="0"/>
              </a:rPr>
              <a:t>SELECT EmployeeID, LastName, FirstName, BirthDate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AS DOB</a:t>
            </a:r>
            <a:r>
              <a:rPr lang="en-US" sz="2000">
                <a:latin typeface="Courier New" pitchFamily="49" charset="0"/>
              </a:rPr>
              <a:t> FROM Employee;</a:t>
            </a:r>
          </a:p>
          <a:p>
            <a:pPr lvl="1" eaLnBrk="1" hangingPunct="1"/>
            <a:r>
              <a:rPr lang="en-US" sz="2000">
                <a:latin typeface="Courier New" pitchFamily="49" charset="0"/>
              </a:rPr>
              <a:t>SELECT EmployeeID, LastName, FirstName, FROM Employee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AS E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400"/>
              <a:t>Dot Notation - ambiguous attribute names</a:t>
            </a:r>
          </a:p>
          <a:p>
            <a:pPr lvl="1" eaLnBrk="1" hangingPunct="1"/>
            <a:r>
              <a:rPr lang="en-US" sz="2000">
                <a:latin typeface="Courier New" pitchFamily="49" charset="0"/>
              </a:rPr>
              <a:t>SELECT Customer.LName, E.Lname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latin typeface="Courier New" pitchFamily="49" charset="0"/>
              </a:rPr>
              <a:t>FROM Customer, Employee AS 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WHERE ...</a:t>
            </a:r>
            <a:endParaRPr lang="en-US" sz="2000" u="sng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- Other Features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609725"/>
            <a:ext cx="8054975" cy="4486275"/>
          </a:xfrm>
        </p:spPr>
        <p:txBody>
          <a:bodyPr/>
          <a:lstStyle/>
          <a:p>
            <a:pPr eaLnBrk="1" hangingPunct="1"/>
            <a:r>
              <a:rPr lang="en-US" sz="2400" dirty="0"/>
              <a:t>DISTINCT</a:t>
            </a:r>
          </a:p>
          <a:p>
            <a:pPr eaLnBrk="1" hangingPunct="1"/>
            <a:r>
              <a:rPr lang="en-US" sz="2400" dirty="0"/>
              <a:t>Arithmetic operators: +, -, *, /</a:t>
            </a:r>
          </a:p>
          <a:p>
            <a:pPr eaLnBrk="1" hangingPunct="1"/>
            <a:r>
              <a:rPr lang="en-US" sz="2400" dirty="0"/>
              <a:t>Comparison operators: =, &gt;, &gt;=, &lt;, &lt;=, &lt;&gt;</a:t>
            </a:r>
          </a:p>
          <a:p>
            <a:pPr eaLnBrk="1" hangingPunct="1"/>
            <a:r>
              <a:rPr lang="en-US" sz="2400" dirty="0"/>
              <a:t>Concatenation operator: ||</a:t>
            </a:r>
          </a:p>
          <a:p>
            <a:pPr eaLnBrk="1" hangingPunct="1"/>
            <a:r>
              <a:rPr lang="en-US" sz="2400" dirty="0"/>
              <a:t>BETWEEN</a:t>
            </a:r>
          </a:p>
          <a:p>
            <a:pPr eaLnBrk="1" hangingPunct="1"/>
            <a:r>
              <a:rPr lang="en-US" sz="2400" dirty="0"/>
              <a:t>AND, OR</a:t>
            </a:r>
          </a:p>
          <a:p>
            <a:pPr eaLnBrk="1" hangingPunct="1"/>
            <a:r>
              <a:rPr lang="en-US" sz="2400" dirty="0"/>
              <a:t>Set Operators</a:t>
            </a:r>
          </a:p>
          <a:p>
            <a:pPr eaLnBrk="1" hangingPunct="1"/>
            <a:r>
              <a:rPr lang="en-US" sz="2400" dirty="0"/>
              <a:t>All, ANY, EXISTS</a:t>
            </a:r>
          </a:p>
          <a:p>
            <a:pPr eaLnBrk="1" hangingPunct="1"/>
            <a:r>
              <a:rPr lang="en-US" sz="2400" dirty="0"/>
              <a:t>Wildcard Operators: %, _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81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503363"/>
            <a:ext cx="7772400" cy="4978400"/>
          </a:xfrm>
        </p:spPr>
        <p:txBody>
          <a:bodyPr/>
          <a:lstStyle/>
          <a:p>
            <a:pPr eaLnBrk="1" hangingPunct="1"/>
            <a:r>
              <a:rPr lang="en-US" dirty="0"/>
              <a:t>SQL is a data manipulation language.</a:t>
            </a:r>
          </a:p>
          <a:p>
            <a:pPr eaLnBrk="1" hangingPunct="1"/>
            <a:r>
              <a:rPr lang="en-US" dirty="0"/>
              <a:t>SQL is not a programming language.</a:t>
            </a:r>
          </a:p>
          <a:p>
            <a:pPr eaLnBrk="1" hangingPunct="1"/>
            <a:r>
              <a:rPr lang="en-US" dirty="0"/>
              <a:t>SQL commands are interpreted by the DBMS engine.</a:t>
            </a:r>
          </a:p>
          <a:p>
            <a:pPr eaLnBrk="1" hangingPunct="1"/>
            <a:r>
              <a:rPr lang="en-US" dirty="0"/>
              <a:t>SQL commands can be used interactively as a query language within the DBMS.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- Other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609725"/>
            <a:ext cx="8054975" cy="4486275"/>
          </a:xfrm>
        </p:spPr>
        <p:txBody>
          <a:bodyPr/>
          <a:lstStyle/>
          <a:p>
            <a:pPr eaLnBrk="1" hangingPunct="1"/>
            <a:r>
              <a:rPr lang="en-US" sz="2400" dirty="0"/>
              <a:t>ORDER BY Clause</a:t>
            </a:r>
          </a:p>
          <a:p>
            <a:pPr eaLnBrk="1" hangingPunct="1"/>
            <a:r>
              <a:rPr lang="en-US" sz="2400" dirty="0"/>
              <a:t>UNION, INTERSECT</a:t>
            </a:r>
          </a:p>
          <a:p>
            <a:pPr eaLnBrk="1" hangingPunct="1"/>
            <a:r>
              <a:rPr lang="en-US" sz="2400" dirty="0"/>
              <a:t>IN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8F5F-8C92-F859-51E9-2388D6A3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F9EF0-50D0-E89C-E2C0-83936BE7E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417977"/>
              </p:ext>
            </p:extLst>
          </p:nvPr>
        </p:nvGraphicFramePr>
        <p:xfrm>
          <a:off x="457200" y="35814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5131184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9512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6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Multiplication,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1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+, - (as binary operators),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Addition, subtraction, 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874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B34343-407E-0237-D250-D4AF087E1CED}"/>
              </a:ext>
            </a:extLst>
          </p:cNvPr>
          <p:cNvSpPr txBox="1"/>
          <p:nvPr/>
        </p:nvSpPr>
        <p:spPr>
          <a:xfrm>
            <a:off x="762000" y="20762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 can use an arithmetic operator with one or two arguments to negate, add, subtract, multiply, and divide numeric values.</a:t>
            </a:r>
          </a:p>
        </p:txBody>
      </p:sp>
    </p:spTree>
    <p:extLst>
      <p:ext uri="{BB962C8B-B14F-4D97-AF65-F5344CB8AC3E}">
        <p14:creationId xmlns:p14="http://schemas.microsoft.com/office/powerpoint/2010/main" val="261952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E53-9A3E-CE96-2612-109AF0E1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CFFC-0292-A6BE-6B0B-1634557C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combine the results of two component queries into a single result.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4D0F7-594E-442D-50F3-1AD5082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96189"/>
              </p:ext>
            </p:extLst>
          </p:nvPr>
        </p:nvGraphicFramePr>
        <p:xfrm>
          <a:off x="457200" y="2630343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93520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746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distinct rows are selected.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 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rows are selected including all duplicates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3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INTERSECT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distinct rows are selected by both queries.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distinct rows selected by the first query but not the second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4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17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B80-C681-AAB8-8AF6-0A9A259F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ALL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77D0-7B87-6B08-0D19-2ACFC3E3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ALL operator compares a value with all the values returned by the subquery and is true only if the given condition is satisfied for all the values. For example −</a:t>
            </a:r>
          </a:p>
          <a:p>
            <a:r>
              <a:rPr lang="en-US" sz="2400" dirty="0"/>
              <a:t>Select * from Employee Where </a:t>
            </a:r>
            <a:r>
              <a:rPr lang="en-US" sz="2400" dirty="0" err="1"/>
              <a:t>Emp_Salary</a:t>
            </a:r>
            <a:r>
              <a:rPr lang="en-US" sz="2400" dirty="0"/>
              <a:t> &gt; ALL (select </a:t>
            </a:r>
            <a:r>
              <a:rPr lang="en-US" sz="2400" dirty="0" err="1"/>
              <a:t>Emp_Salary</a:t>
            </a:r>
            <a:r>
              <a:rPr lang="en-US" sz="2400" dirty="0"/>
              <a:t> from Employee where </a:t>
            </a:r>
            <a:r>
              <a:rPr lang="en-US" sz="2400" dirty="0" err="1"/>
              <a:t>Emp_DeptID</a:t>
            </a:r>
            <a:r>
              <a:rPr lang="en-US" sz="2400" dirty="0"/>
              <a:t>=30);</a:t>
            </a:r>
          </a:p>
          <a:p>
            <a:r>
              <a:rPr lang="en-US" sz="2400" dirty="0"/>
              <a:t>This query returns the details of all the employees whose salary is greater than the salary of all the employees in Department number 30.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295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5F8-DB96-86BF-43F6-4DAB16D1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74EE-F195-60FD-691D-AE4B471A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ANY operator compares a value with all the values returned by the subquery and is true only if the given condition is satisfied for any value in the set of values. For example −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* from Employee Where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Emp_salary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ANY (select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Emp_Salary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Employee where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Emp_DeptID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=30);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query returns the details of all the employees whose salary is greater than the salary of even one employee in Department number 30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22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1F10-0959-1A4E-CD8E-39FA77A1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BETWEEN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B9D1-907A-E8B4-6985-DB840DAF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BETWEEN operator returns the information within a given range of values, where the minimum and maximum of the range is specified. For example −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* from Employee Where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Emp_Salary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BETWEEN 20000 AND 60000;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query returns information about all the employees whose salary is between the range of 20000 and 60000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50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842E-60CA-C6E5-778B-4F7578B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B7B7-4B9C-15C8-8ED8-FDC865E6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EXISTS operator only returns true if the subquery returns at least one record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some data exists for the given subquery. For example −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* from Employee Where EXISTS (select * from Dependents where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Employee.Emp_ID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dependents.Emp_ID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query will return results for only those employees who have any dependents.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22B-F51C-DBD1-D331-EFBA74C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9427-1BE5-8FFE-D612-7A053385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 operator is true if the query results in values that are contained in the list of constant values for the IN operator. For example −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* from Employee Where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Emp_ID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(1,2,5);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query gives details about the employees whose Employee number is 1,2 or 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48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BD93-253D-2811-4988-C7B0A290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41D-B642-07FC-881B-7485B086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operator</a:t>
            </a:r>
          </a:p>
          <a:p>
            <a:pPr marL="0" indent="0">
              <a:buNone/>
            </a:pPr>
            <a:r>
              <a:rPr lang="en-US" dirty="0"/>
              <a:t>  -- The LIKE operator is used to select the values that match the patterns specified in the </a:t>
            </a:r>
            <a:r>
              <a:rPr lang="en-US" dirty="0" err="1"/>
              <a:t>query.For</a:t>
            </a:r>
            <a:r>
              <a:rPr lang="en-US" dirty="0"/>
              <a:t> example –</a:t>
            </a:r>
          </a:p>
          <a:p>
            <a:r>
              <a:rPr lang="en-US" dirty="0"/>
              <a:t>Select * from Employee Where </a:t>
            </a:r>
            <a:r>
              <a:rPr lang="en-US" dirty="0" err="1"/>
              <a:t>Emp_Name</a:t>
            </a:r>
            <a:r>
              <a:rPr lang="en-US" dirty="0"/>
              <a:t> LIKE ‘A%’;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07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D677-DCC7-C096-8D3D-25CF45A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075"/>
            <a:ext cx="8229600" cy="690563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Wildcard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685D-B437-39CA-C274-1F50DE5E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%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--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% wildcard represents any number of characters, even zero characters.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/>
              <a:t>_</a:t>
            </a:r>
          </a:p>
          <a:p>
            <a:pPr marL="0" indent="0">
              <a:buNone/>
            </a:pPr>
            <a:r>
              <a:rPr lang="en-IN" sz="2400" dirty="0"/>
              <a:t>  -- </a:t>
            </a: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wildcard represents a single character.</a:t>
            </a:r>
            <a:endParaRPr lang="en-IN" sz="2400" dirty="0"/>
          </a:p>
          <a:p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/>
              <a:t> -- </a:t>
            </a:r>
            <a:r>
              <a:rPr lang="en-US" sz="2400" dirty="0"/>
              <a:t>The [] wildcard returns a result if any of the characters inside gets a match.</a:t>
            </a:r>
            <a:endParaRPr lang="en-IN" sz="2400" dirty="0"/>
          </a:p>
          <a:p>
            <a:r>
              <a:rPr lang="en-IN" sz="2400" dirty="0"/>
              <a:t>-</a:t>
            </a:r>
          </a:p>
          <a:p>
            <a:pPr marL="0" indent="0">
              <a:buNone/>
            </a:pPr>
            <a:r>
              <a:rPr lang="en-IN" sz="2400" dirty="0"/>
              <a:t>  -- </a:t>
            </a:r>
            <a:r>
              <a:rPr lang="en-US" sz="2400" dirty="0"/>
              <a:t>The - wildcard allows you to specify a range of characters inside the [] wildcard.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31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 Types of SQL Commands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609725"/>
            <a:ext cx="8302625" cy="4486275"/>
          </a:xfrm>
        </p:spPr>
        <p:txBody>
          <a:bodyPr/>
          <a:lstStyle/>
          <a:p>
            <a:pPr eaLnBrk="1" hangingPunct="1"/>
            <a:r>
              <a:rPr lang="en-US" sz="2400" dirty="0"/>
              <a:t>Data Definition Language (DDL).</a:t>
            </a:r>
          </a:p>
          <a:p>
            <a:pPr eaLnBrk="1" hangingPunct="1"/>
            <a:r>
              <a:rPr lang="en-US" sz="2400" dirty="0"/>
              <a:t>Data Manipulation Language (DML).</a:t>
            </a:r>
          </a:p>
          <a:p>
            <a:pPr eaLnBrk="1" hangingPunct="1"/>
            <a:r>
              <a:rPr lang="en-US" sz="2400" dirty="0"/>
              <a:t>Data Control Language (DCL).</a:t>
            </a:r>
          </a:p>
          <a:p>
            <a:r>
              <a:rPr lang="en-IN" sz="2400" dirty="0"/>
              <a:t>Data Query Language/Data Retrieval Language (DQL/DRL).</a:t>
            </a:r>
          </a:p>
          <a:p>
            <a:r>
              <a:rPr lang="en-IN" sz="2400" dirty="0"/>
              <a:t>Transaction Control Language (TCL).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DDEC-89FF-56C5-E0BC-285EE700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39825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CBB-9EE1-0CA7-AE1F-34DDC385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Definition Language (DDL)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22B9-1CA6-1651-0700-36498ADD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DDL is a set of SQL commands used to create, modify, and delete database.</a:t>
            </a:r>
          </a:p>
          <a:p>
            <a:r>
              <a:rPr lang="en-US" dirty="0"/>
              <a:t>DDL or Data Definition Language consists of the SQL commands that can be used to define the database schema.</a:t>
            </a:r>
          </a:p>
          <a:p>
            <a:r>
              <a:rPr lang="en-US" dirty="0"/>
              <a:t>CREATE: This command is used to create the database or its objects (like table, index, function, views, store procedure, and triggers).</a:t>
            </a:r>
          </a:p>
          <a:p>
            <a:r>
              <a:rPr lang="en-US" dirty="0"/>
              <a:t>DROP: This command is used to delete objects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694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16F-A073-60C2-370D-DE7ABD62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Definition Language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B56D-D400-1328-D66C-F021308E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ALTER: This is used to alter the structure of the database.</a:t>
            </a:r>
          </a:p>
          <a:p>
            <a:r>
              <a:rPr lang="en-US" dirty="0"/>
              <a:t>TRUNCATE: This is used to remove all records from a table, including all spaces allocated for the records are removed.</a:t>
            </a:r>
          </a:p>
          <a:p>
            <a:r>
              <a:rPr lang="en-US" dirty="0"/>
              <a:t>COMMENT: This is used to add comments to the data dictionary.</a:t>
            </a:r>
          </a:p>
          <a:p>
            <a:r>
              <a:rPr lang="en-US" dirty="0"/>
              <a:t>RENAME: This is used to rename an object existing in the database.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00013"/>
            <a:ext cx="8359775" cy="1338262"/>
          </a:xfrm>
        </p:spPr>
        <p:txBody>
          <a:bodyPr/>
          <a:lstStyle/>
          <a:p>
            <a:pPr eaLnBrk="1" hangingPunct="1"/>
            <a:r>
              <a:rPr lang="en-US" sz="4000" dirty="0"/>
              <a:t>Data Manipulation Language (DML)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SQL commands that deal with the manipulation of data present in the database.</a:t>
            </a:r>
          </a:p>
          <a:p>
            <a:pPr eaLnBrk="1" hangingPunct="1"/>
            <a:r>
              <a:rPr lang="en-US" dirty="0"/>
              <a:t>This includes most of the SQL statements.</a:t>
            </a:r>
          </a:p>
          <a:p>
            <a:pPr eaLnBrk="1" hangingPunct="1"/>
            <a:r>
              <a:rPr lang="en-US" dirty="0"/>
              <a:t>It is the component of the SQL statement that controls access to data and to the database.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A75-5C8C-E617-F5A1-1275363D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Manipulation Language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A218-F460-04F6-1F03-31C6434C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INSERT: It is used to insert data into a table.</a:t>
            </a:r>
          </a:p>
          <a:p>
            <a:r>
              <a:rPr lang="en-US" dirty="0"/>
              <a:t>UPDATE: It is used to update existing data within a table.</a:t>
            </a:r>
          </a:p>
          <a:p>
            <a:r>
              <a:rPr lang="en-US" dirty="0"/>
              <a:t>DELETE: It is used to delete records from a database table.</a:t>
            </a:r>
          </a:p>
          <a:p>
            <a:r>
              <a:rPr lang="en-US" dirty="0"/>
              <a:t>EXPLAIN PLAN: It describes the access path to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4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F430-DB8A-186F-C942-6D974E48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Control Language (DCL)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D2D7-236D-C961-E058-08AF59A3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DCL includes commands such as GRANT and REVOKE which mainly deal with the rights, permissions, and other controls of the database system. </a:t>
            </a:r>
          </a:p>
          <a:p>
            <a:r>
              <a:rPr lang="en-US" dirty="0"/>
              <a:t>GRANT: This command gives users access privileges to the database.</a:t>
            </a:r>
          </a:p>
          <a:p>
            <a:endParaRPr lang="en-US" dirty="0"/>
          </a:p>
          <a:p>
            <a:r>
              <a:rPr lang="en-US" dirty="0"/>
              <a:t>REVOKE: This command withdraws the user’s access privileges given by using the GRANT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52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F658BE-2377-4BE2-BDFD-5095877307F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P1241112567Pczwq"/>
  <p:tag name="ISPRING_RESOURCE_PATHS_HASH_PRESENTER" val="1c249c8eea0db9451ceeba88231fee06938a88f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982</TotalTime>
  <Words>2195</Words>
  <Application>Microsoft Office PowerPoint</Application>
  <PresentationFormat>On-screen Show (4:3)</PresentationFormat>
  <Paragraphs>304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Courier New</vt:lpstr>
      <vt:lpstr>Garamond</vt:lpstr>
      <vt:lpstr>Google Sans</vt:lpstr>
      <vt:lpstr>Times New Roman</vt:lpstr>
      <vt:lpstr>Verdana</vt:lpstr>
      <vt:lpstr>Wingdings</vt:lpstr>
      <vt:lpstr>Level</vt:lpstr>
      <vt:lpstr>Structured Query Language</vt:lpstr>
      <vt:lpstr>What We’re Going to Cover</vt:lpstr>
      <vt:lpstr>SQL</vt:lpstr>
      <vt:lpstr>5 Types of SQL Commands</vt:lpstr>
      <vt:lpstr>Data Definition Language (DDL)</vt:lpstr>
      <vt:lpstr>Data Definition Language Contd.</vt:lpstr>
      <vt:lpstr>Data Manipulation Language (DML)</vt:lpstr>
      <vt:lpstr>Data Manipulation Language Contd.</vt:lpstr>
      <vt:lpstr>Data Control Language (DCL)</vt:lpstr>
      <vt:lpstr>Data Query Language (DQL)/ Data Retrieval Language (DRL)</vt:lpstr>
      <vt:lpstr>Transaction Control Language (TCL)</vt:lpstr>
      <vt:lpstr>Transaction Control Language (TCL) Contd.</vt:lpstr>
      <vt:lpstr>Data Types</vt:lpstr>
      <vt:lpstr>Character Data Types</vt:lpstr>
      <vt:lpstr>Numeric Data Types</vt:lpstr>
      <vt:lpstr>Numeric Data Types Contd.</vt:lpstr>
      <vt:lpstr>Numeric Data Types Contd 2.</vt:lpstr>
      <vt:lpstr>Inserting Data into a Table</vt:lpstr>
      <vt:lpstr>Inserting Null Data</vt:lpstr>
      <vt:lpstr>Deleting Data</vt:lpstr>
      <vt:lpstr>Updating Data</vt:lpstr>
      <vt:lpstr>Rollback and Commit </vt:lpstr>
      <vt:lpstr>Rollback and Commit</vt:lpstr>
      <vt:lpstr>SQL for Retrieving Data from One Table  </vt:lpstr>
      <vt:lpstr>More WHERE Conditions</vt:lpstr>
      <vt:lpstr>AND/OR/NOT Conditions</vt:lpstr>
      <vt:lpstr>More on AND/OR/NOT</vt:lpstr>
      <vt:lpstr>SQL - Other Features</vt:lpstr>
      <vt:lpstr>SQL - Other Features</vt:lpstr>
      <vt:lpstr>SQL - Other Features</vt:lpstr>
      <vt:lpstr>Arithmetic Operators</vt:lpstr>
      <vt:lpstr>Set Operators</vt:lpstr>
      <vt:lpstr>ALL operator</vt:lpstr>
      <vt:lpstr>ANY operator</vt:lpstr>
      <vt:lpstr>BETWEEN operator</vt:lpstr>
      <vt:lpstr>EXISTS operator</vt:lpstr>
      <vt:lpstr>IN operator</vt:lpstr>
      <vt:lpstr>Wildcard Operator</vt:lpstr>
      <vt:lpstr>  Wildcard Characters</vt:lpstr>
      <vt:lpstr>Questions?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P1241112567Pczwq</dc:title>
  <dc:creator>cvanslyke</dc:creator>
  <cp:lastModifiedBy>Samir Kumar  Mishra</cp:lastModifiedBy>
  <cp:revision>61</cp:revision>
  <dcterms:created xsi:type="dcterms:W3CDTF">2001-09-20T13:54:47Z</dcterms:created>
  <dcterms:modified xsi:type="dcterms:W3CDTF">2024-08-20T16:30:15Z</dcterms:modified>
</cp:coreProperties>
</file>