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2"/>
  </p:notesMasterIdLst>
  <p:handoutMasterIdLst>
    <p:handoutMasterId r:id="rId23"/>
  </p:handoutMasterIdLst>
  <p:sldIdLst>
    <p:sldId id="256" r:id="rId2"/>
    <p:sldId id="257" r:id="rId3"/>
    <p:sldId id="259" r:id="rId4"/>
    <p:sldId id="376"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375" r:id="rId21"/>
  </p:sldIdLst>
  <p:sldSz cx="9144000" cy="6858000" type="screen4x3"/>
  <p:notesSz cx="7315200" cy="9601200"/>
  <p:custDataLst>
    <p:tags r:id="rId24"/>
  </p:custDataLst>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50" autoAdjust="0"/>
    <p:restoredTop sz="93969" autoAdjust="0"/>
  </p:normalViewPr>
  <p:slideViewPr>
    <p:cSldViewPr>
      <p:cViewPr varScale="1">
        <p:scale>
          <a:sx n="69" d="100"/>
          <a:sy n="69" d="100"/>
        </p:scale>
        <p:origin x="1182"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latin typeface="Times New Roman" pitchFamily="18" charset="0"/>
              </a:defRPr>
            </a:lvl1pPr>
          </a:lstStyle>
          <a:p>
            <a:pPr>
              <a:defRPr/>
            </a:pPr>
            <a:endParaRPr lang="en-US"/>
          </a:p>
        </p:txBody>
      </p:sp>
      <p:sp>
        <p:nvSpPr>
          <p:cNvPr id="686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Times New Roman" pitchFamily="18" charset="0"/>
              </a:defRPr>
            </a:lvl1pPr>
          </a:lstStyle>
          <a:p>
            <a:pPr>
              <a:defRPr/>
            </a:pPr>
            <a:fld id="{888410F8-4489-4DD7-A87C-F2DF74B70C9F}"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4F2A728E-D0BC-46FD-98BF-1FAF623FDD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F2A728E-D0BC-46FD-98BF-1FAF623FDD43}"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F2A728E-D0BC-46FD-98BF-1FAF623FDD43}"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F2A728E-D0BC-46FD-98BF-1FAF623FDD43}" type="slidenum">
              <a:rPr lang="en-US" smtClean="0"/>
              <a:pPr>
                <a:defRPr/>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N"/>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N"/>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N"/>
            </a:p>
          </p:txBody>
        </p:sp>
      </p:grpSp>
      <p:sp>
        <p:nvSpPr>
          <p:cNvPr id="72706"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7270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p>
        </p:txBody>
      </p:sp>
      <p:sp>
        <p:nvSpPr>
          <p:cNvPr id="9" name="Rectangle 5"/>
          <p:cNvSpPr>
            <a:spLocks noGrp="1" noChangeArrowheads="1"/>
          </p:cNvSpPr>
          <p:nvPr>
            <p:ph type="ftr" sz="quarter" idx="11"/>
          </p:nvPr>
        </p:nvSpPr>
        <p:spPr/>
        <p:txBody>
          <a:bodyPr/>
          <a:lstStyle>
            <a:lvl1pPr>
              <a:defRPr smtClean="0"/>
            </a:lvl1pPr>
          </a:lstStyle>
          <a:p>
            <a:pPr>
              <a:defRPr/>
            </a:pPr>
            <a:endParaRPr lang="en-US"/>
          </a:p>
        </p:txBody>
      </p:sp>
      <p:sp>
        <p:nvSpPr>
          <p:cNvPr id="10" name="Rectangle 6"/>
          <p:cNvSpPr>
            <a:spLocks noGrp="1" noChangeArrowheads="1"/>
          </p:cNvSpPr>
          <p:nvPr>
            <p:ph type="sldNum" sz="quarter" idx="12"/>
          </p:nvPr>
        </p:nvSpPr>
        <p:spPr/>
        <p:txBody>
          <a:bodyPr/>
          <a:lstStyle>
            <a:lvl1pPr>
              <a:defRPr smtClean="0"/>
            </a:lvl1pPr>
          </a:lstStyle>
          <a:p>
            <a:pPr>
              <a:defRPr/>
            </a:pPr>
            <a:fld id="{3CA64450-3412-462E-95B3-97C470C95A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048200-B98B-4F64-BB1E-81FBCC63CB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A32627-D9ED-4D32-A527-A151C2F135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65CE5E-BFC3-4DEE-8AE8-A3C20F40C17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4648200" y="1600200"/>
            <a:ext cx="4038600" cy="4530725"/>
          </a:xfrm>
        </p:spPr>
        <p:txBody>
          <a:bodyPr/>
          <a:lstStyle/>
          <a:p>
            <a:pPr lvl="0"/>
            <a:endParaRPr lang="en-IN"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0D34D9-1CAB-4298-B01D-737CCE0C0F1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488D5E-4CFB-452C-B3F3-D1D635B17C8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27C9DD-EFAA-4A05-A7EF-AA9C346D9EB0}" type="slidenum">
              <a:rPr lang="en-US"/>
              <a:pPr>
                <a:defRPr/>
              </a:pPr>
              <a:t>‹#›</a:t>
            </a:fld>
            <a:endParaRPr lang="en-US"/>
          </a:p>
        </p:txBody>
      </p:sp>
    </p:spTree>
  </p:cSld>
  <p:clrMapOvr>
    <a:masterClrMapping/>
  </p:clrMapOvr>
  <p:transition>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D20628-EE3B-4B16-A3CD-F6C63BBC74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AB3729-9F87-42AC-A719-98597473FD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68ABDC-02EA-48E1-BE2D-26B9FA362D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F02102B-7F34-4342-AE9E-DCC91484DE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95A553-5115-40BA-9087-6770AC36C7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B1B9D8-89FE-4959-A733-096BA202F8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68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lvl1pPr>
          </a:lstStyle>
          <a:p>
            <a:pPr>
              <a:defRPr/>
            </a:pPr>
            <a:endParaRPr lang="en-US"/>
          </a:p>
        </p:txBody>
      </p:sp>
      <p:sp>
        <p:nvSpPr>
          <p:cNvPr id="716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endParaRPr lang="en-US"/>
          </a:p>
        </p:txBody>
      </p:sp>
      <p:sp>
        <p:nvSpPr>
          <p:cNvPr id="7168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FB8E34A-DCD6-4E08-B7A0-7C6E4359914C}" type="slidenum">
              <a:rPr lang="en-US"/>
              <a:pPr>
                <a:defRPr/>
              </a:pPr>
              <a:t>‹#›</a:t>
            </a:fld>
            <a:endParaRPr lang="en-US"/>
          </a:p>
        </p:txBody>
      </p:sp>
      <p:sp>
        <p:nvSpPr>
          <p:cNvPr id="7168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8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IN"/>
          </a:p>
        </p:txBody>
      </p:sp>
      <p:sp>
        <p:nvSpPr>
          <p:cNvPr id="7168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9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a:t>Structured Query Language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0FF5-4285-E27F-4483-DAC3BA3AA63F}"/>
              </a:ext>
            </a:extLst>
          </p:cNvPr>
          <p:cNvSpPr>
            <a:spLocks noGrp="1"/>
          </p:cNvSpPr>
          <p:nvPr>
            <p:ph type="title"/>
          </p:nvPr>
        </p:nvSpPr>
        <p:spPr/>
        <p:txBody>
          <a:bodyPr/>
          <a:lstStyle/>
          <a:p>
            <a:r>
              <a:rPr lang="en-US" dirty="0"/>
              <a:t>Self Join</a:t>
            </a:r>
            <a:endParaRPr lang="en-IN" dirty="0"/>
          </a:p>
        </p:txBody>
      </p:sp>
      <p:sp>
        <p:nvSpPr>
          <p:cNvPr id="3" name="Content Placeholder 2">
            <a:extLst>
              <a:ext uri="{FF2B5EF4-FFF2-40B4-BE49-F238E27FC236}">
                <a16:creationId xmlns:a16="http://schemas.microsoft.com/office/drawing/2014/main" id="{9D512763-1921-4E35-B7F6-B762042685ED}"/>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SELF JOIN is when a table is joined to itself. That is, each row of the table is joined with itself and all other rows depending on some conditions.</a:t>
            </a:r>
          </a:p>
          <a:p>
            <a:pPr marL="0" indent="0">
              <a:buNone/>
            </a:pPr>
            <a:endParaRPr lang="en-US" sz="2400" dirty="0">
              <a:solidFill>
                <a:srgbClr val="273239"/>
              </a:solidFill>
              <a:latin typeface="Arial" panose="020B0604020202020204" pitchFamily="34" charset="0"/>
              <a:cs typeface="Arial" panose="020B0604020202020204" pitchFamily="34" charset="0"/>
            </a:endParaRPr>
          </a:p>
          <a:p>
            <a:pPr marL="0" indent="0">
              <a:buNone/>
            </a:pPr>
            <a:endParaRPr lang="en-US" sz="2400" dirty="0">
              <a:solidFill>
                <a:srgbClr val="273239"/>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SELECT a.coulmn1 , b.column2</a:t>
            </a:r>
          </a:p>
          <a:p>
            <a:pPr marL="0" indent="0">
              <a:buNone/>
            </a:pPr>
            <a:r>
              <a:rPr lang="en-US" sz="2400" dirty="0">
                <a:latin typeface="Arial" panose="020B0604020202020204" pitchFamily="34" charset="0"/>
                <a:cs typeface="Arial" panose="020B0604020202020204" pitchFamily="34" charset="0"/>
              </a:rPr>
              <a:t>FROM </a:t>
            </a:r>
            <a:r>
              <a:rPr lang="en-US" sz="2400" dirty="0" err="1">
                <a:latin typeface="Arial" panose="020B0604020202020204" pitchFamily="34" charset="0"/>
                <a:cs typeface="Arial" panose="020B0604020202020204" pitchFamily="34" charset="0"/>
              </a:rPr>
              <a:t>table_name</a:t>
            </a:r>
            <a:r>
              <a:rPr lang="en-US" sz="2400" dirty="0">
                <a:latin typeface="Arial" panose="020B0604020202020204" pitchFamily="34" charset="0"/>
                <a:cs typeface="Arial" panose="020B0604020202020204" pitchFamily="34" charset="0"/>
              </a:rPr>
              <a:t> a, </a:t>
            </a:r>
            <a:r>
              <a:rPr lang="en-US" sz="2400" dirty="0" err="1">
                <a:latin typeface="Arial" panose="020B0604020202020204" pitchFamily="34" charset="0"/>
                <a:cs typeface="Arial" panose="020B0604020202020204" pitchFamily="34" charset="0"/>
              </a:rPr>
              <a:t>table_name</a:t>
            </a:r>
            <a:r>
              <a:rPr lang="en-US" sz="2400" dirty="0">
                <a:latin typeface="Arial" panose="020B0604020202020204" pitchFamily="34" charset="0"/>
                <a:cs typeface="Arial" panose="020B0604020202020204" pitchFamily="34" charset="0"/>
              </a:rPr>
              <a:t> b</a:t>
            </a:r>
          </a:p>
          <a:p>
            <a:pPr marL="0" indent="0">
              <a:buNone/>
            </a:pPr>
            <a:r>
              <a:rPr lang="en-US" sz="2400" dirty="0">
                <a:latin typeface="Arial" panose="020B0604020202020204" pitchFamily="34" charset="0"/>
                <a:cs typeface="Arial" panose="020B0604020202020204" pitchFamily="34" charset="0"/>
              </a:rPr>
              <a:t>WHERE </a:t>
            </a:r>
            <a:r>
              <a:rPr lang="en-US" sz="2400" dirty="0" err="1">
                <a:latin typeface="Arial" panose="020B0604020202020204" pitchFamily="34" charset="0"/>
                <a:cs typeface="Arial" panose="020B0604020202020204" pitchFamily="34" charset="0"/>
              </a:rPr>
              <a:t>some_condition</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3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4D3-CDB4-82C1-1225-D0DBCA750F2F}"/>
              </a:ext>
            </a:extLst>
          </p:cNvPr>
          <p:cNvSpPr>
            <a:spLocks noGrp="1"/>
          </p:cNvSpPr>
          <p:nvPr>
            <p:ph type="title"/>
          </p:nvPr>
        </p:nvSpPr>
        <p:spPr/>
        <p:txBody>
          <a:bodyPr/>
          <a:lstStyle/>
          <a:p>
            <a:r>
              <a:rPr lang="en-US" dirty="0"/>
              <a:t>Union Operator</a:t>
            </a:r>
            <a:endParaRPr lang="en-IN" dirty="0"/>
          </a:p>
        </p:txBody>
      </p:sp>
      <p:sp>
        <p:nvSpPr>
          <p:cNvPr id="3" name="Content Placeholder 2">
            <a:extLst>
              <a:ext uri="{FF2B5EF4-FFF2-40B4-BE49-F238E27FC236}">
                <a16:creationId xmlns:a16="http://schemas.microsoft.com/office/drawing/2014/main" id="{05FBD1ED-9F4D-029C-98AE-18C1D2233A01}"/>
              </a:ext>
            </a:extLst>
          </p:cNvPr>
          <p:cNvSpPr>
            <a:spLocks noGrp="1"/>
          </p:cNvSpPr>
          <p:nvPr>
            <p:ph idx="1"/>
          </p:nvPr>
        </p:nvSpPr>
        <p:spPr/>
        <p:txBody>
          <a:bodyPr/>
          <a:lstStyle/>
          <a:p>
            <a:r>
              <a:rPr lang="en-US" dirty="0"/>
              <a:t>The UNION operator is used to combine the result-set of two or more SELECT statements.</a:t>
            </a:r>
          </a:p>
          <a:p>
            <a:r>
              <a:rPr lang="en-US" dirty="0"/>
              <a:t>Every SELECT statement within UNION must have the same number of columns.</a:t>
            </a:r>
          </a:p>
          <a:p>
            <a:r>
              <a:rPr lang="en-US" dirty="0"/>
              <a:t>The columns must also have similar data types.</a:t>
            </a:r>
          </a:p>
          <a:p>
            <a:r>
              <a:rPr lang="en-US" dirty="0"/>
              <a:t>The columns in every SELECT statement must also be in the same order.</a:t>
            </a:r>
            <a:endParaRPr lang="en-IN" dirty="0"/>
          </a:p>
        </p:txBody>
      </p:sp>
    </p:spTree>
    <p:extLst>
      <p:ext uri="{BB962C8B-B14F-4D97-AF65-F5344CB8AC3E}">
        <p14:creationId xmlns:p14="http://schemas.microsoft.com/office/powerpoint/2010/main" val="18680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9F49-E076-5F24-5825-18512BA77DB5}"/>
              </a:ext>
            </a:extLst>
          </p:cNvPr>
          <p:cNvSpPr>
            <a:spLocks noGrp="1"/>
          </p:cNvSpPr>
          <p:nvPr>
            <p:ph type="title"/>
          </p:nvPr>
        </p:nvSpPr>
        <p:spPr/>
        <p:txBody>
          <a:bodyPr/>
          <a:lstStyle/>
          <a:p>
            <a:r>
              <a:rPr lang="en-US" dirty="0"/>
              <a:t>Union Operator Contd.</a:t>
            </a:r>
            <a:endParaRPr lang="en-IN" dirty="0"/>
          </a:p>
        </p:txBody>
      </p:sp>
      <p:sp>
        <p:nvSpPr>
          <p:cNvPr id="3" name="Content Placeholder 2">
            <a:extLst>
              <a:ext uri="{FF2B5EF4-FFF2-40B4-BE49-F238E27FC236}">
                <a16:creationId xmlns:a16="http://schemas.microsoft.com/office/drawing/2014/main" id="{BB64B933-7C0F-C768-8711-3F728F38FD83}"/>
              </a:ext>
            </a:extLst>
          </p:cNvPr>
          <p:cNvSpPr>
            <a:spLocks noGrp="1"/>
          </p:cNvSpPr>
          <p:nvPr>
            <p:ph idx="1"/>
          </p:nvPr>
        </p:nvSpPr>
        <p:spPr>
          <a:xfrm>
            <a:off x="457200" y="1717675"/>
            <a:ext cx="8229600" cy="4530725"/>
          </a:xfrm>
        </p:spPr>
        <p:txBody>
          <a:bodyPr/>
          <a:lstStyle/>
          <a:p>
            <a:pPr algn="l"/>
            <a:r>
              <a:rPr lang="en-US" b="0" i="0" dirty="0">
                <a:solidFill>
                  <a:srgbClr val="000000"/>
                </a:solidFill>
                <a:effectLst/>
                <a:latin typeface="Segoe UI" panose="020B0502040204020203" pitchFamily="34" charset="0"/>
              </a:rPr>
              <a:t>UNION Syntax</a:t>
            </a:r>
          </a:p>
          <a:p>
            <a:pPr algn="l"/>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UNION</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94345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A72A-0902-6E57-70D5-CC044144BE90}"/>
              </a:ext>
            </a:extLst>
          </p:cNvPr>
          <p:cNvSpPr>
            <a:spLocks noGrp="1"/>
          </p:cNvSpPr>
          <p:nvPr>
            <p:ph type="title"/>
          </p:nvPr>
        </p:nvSpPr>
        <p:spPr/>
        <p:txBody>
          <a:bodyPr/>
          <a:lstStyle/>
          <a:p>
            <a:r>
              <a:rPr lang="en-US" dirty="0"/>
              <a:t>Intersect Operator</a:t>
            </a:r>
            <a:endParaRPr lang="en-IN" dirty="0"/>
          </a:p>
        </p:txBody>
      </p:sp>
      <p:sp>
        <p:nvSpPr>
          <p:cNvPr id="3" name="Content Placeholder 2">
            <a:extLst>
              <a:ext uri="{FF2B5EF4-FFF2-40B4-BE49-F238E27FC236}">
                <a16:creationId xmlns:a16="http://schemas.microsoft.com/office/drawing/2014/main" id="{DFCD14C8-3617-4CE9-9915-24347C4420E5}"/>
              </a:ext>
            </a:extLst>
          </p:cNvPr>
          <p:cNvSpPr>
            <a:spLocks noGrp="1"/>
          </p:cNvSpPr>
          <p:nvPr>
            <p:ph idx="1"/>
          </p:nvPr>
        </p:nvSpPr>
        <p:spPr/>
        <p:txBody>
          <a:bodyPr/>
          <a:lstStyle/>
          <a:p>
            <a:r>
              <a:rPr lang="en-US" sz="2400" b="0" i="0" dirty="0">
                <a:solidFill>
                  <a:srgbClr val="000000"/>
                </a:solidFill>
                <a:effectLst/>
                <a:latin typeface="Arial" panose="020B0604020202020204" pitchFamily="34" charset="0"/>
                <a:cs typeface="Arial" panose="020B0604020202020204" pitchFamily="34" charset="0"/>
              </a:rPr>
              <a:t>The </a:t>
            </a:r>
            <a:r>
              <a:rPr lang="en-US" sz="2400" b="1" i="0" dirty="0">
                <a:solidFill>
                  <a:srgbClr val="000000"/>
                </a:solidFill>
                <a:effectLst/>
                <a:latin typeface="Arial" panose="020B0604020202020204" pitchFamily="34" charset="0"/>
                <a:cs typeface="Arial" panose="020B0604020202020204" pitchFamily="34" charset="0"/>
              </a:rPr>
              <a:t>INTERSECT</a:t>
            </a:r>
            <a:r>
              <a:rPr lang="en-US" sz="2400" b="0" i="0" dirty="0">
                <a:solidFill>
                  <a:srgbClr val="000000"/>
                </a:solidFill>
                <a:effectLst/>
                <a:latin typeface="Arial" panose="020B0604020202020204" pitchFamily="34" charset="0"/>
                <a:cs typeface="Arial" panose="020B0604020202020204" pitchFamily="34" charset="0"/>
              </a:rPr>
              <a:t> operator in SQL is used to retrieve the records that are identical/common between the result sets of two or more tables.</a:t>
            </a:r>
          </a:p>
          <a:p>
            <a:r>
              <a:rPr lang="en-US" sz="2400" dirty="0">
                <a:latin typeface="Arial" panose="020B0604020202020204" pitchFamily="34" charset="0"/>
                <a:cs typeface="Arial" panose="020B0604020202020204" pitchFamily="34" charset="0"/>
              </a:rPr>
              <a:t>Every SELECT statement within intersect must have the same number of columns.</a:t>
            </a:r>
          </a:p>
          <a:p>
            <a:r>
              <a:rPr lang="en-US" sz="2400" dirty="0">
                <a:latin typeface="Arial" panose="020B0604020202020204" pitchFamily="34" charset="0"/>
                <a:cs typeface="Arial" panose="020B0604020202020204" pitchFamily="34" charset="0"/>
              </a:rPr>
              <a:t>The columns must also have similar data types.</a:t>
            </a:r>
          </a:p>
          <a:p>
            <a:r>
              <a:rPr lang="en-US" sz="2400" dirty="0">
                <a:latin typeface="Arial" panose="020B0604020202020204" pitchFamily="34" charset="0"/>
                <a:cs typeface="Arial" panose="020B0604020202020204" pitchFamily="34" charset="0"/>
              </a:rPr>
              <a:t>The columns in every SELECT statement must also be in the same order.</a:t>
            </a: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47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E6E3-F0F0-40EB-6783-ED42F456EADE}"/>
              </a:ext>
            </a:extLst>
          </p:cNvPr>
          <p:cNvSpPr>
            <a:spLocks noGrp="1"/>
          </p:cNvSpPr>
          <p:nvPr>
            <p:ph type="title"/>
          </p:nvPr>
        </p:nvSpPr>
        <p:spPr/>
        <p:txBody>
          <a:bodyPr/>
          <a:lstStyle/>
          <a:p>
            <a:r>
              <a:rPr lang="en-US" dirty="0"/>
              <a:t>Intersect Contd.</a:t>
            </a:r>
            <a:endParaRPr lang="en-IN" dirty="0"/>
          </a:p>
        </p:txBody>
      </p:sp>
      <p:sp>
        <p:nvSpPr>
          <p:cNvPr id="3" name="Content Placeholder 2">
            <a:extLst>
              <a:ext uri="{FF2B5EF4-FFF2-40B4-BE49-F238E27FC236}">
                <a16:creationId xmlns:a16="http://schemas.microsoft.com/office/drawing/2014/main" id="{AD97B373-4517-768A-CB3B-6ACF63688DAD}"/>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Intersect Syntax</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SELECT column1, column2,..., </a:t>
            </a:r>
            <a:r>
              <a:rPr lang="en-US" sz="2400" b="0" i="0" dirty="0" err="1">
                <a:solidFill>
                  <a:schemeClr val="tx1">
                    <a:lumMod val="95000"/>
                    <a:lumOff val="5000"/>
                  </a:schemeClr>
                </a:solidFill>
                <a:effectLst/>
                <a:latin typeface="Arial" panose="020B0604020202020204" pitchFamily="34" charset="0"/>
                <a:cs typeface="Arial" panose="020B0604020202020204" pitchFamily="34" charset="0"/>
              </a:rPr>
              <a:t>columnN</a:t>
            </a:r>
            <a:endParaRPr lang="en-US" sz="2400" b="0" i="0" dirty="0">
              <a:solidFill>
                <a:schemeClr val="tx1">
                  <a:lumMod val="95000"/>
                  <a:lumOff val="5000"/>
                </a:schemeClr>
              </a:solidFill>
              <a:effectLst/>
              <a:latin typeface="Arial" panose="020B0604020202020204" pitchFamily="34" charset="0"/>
              <a:cs typeface="Arial" panose="020B0604020202020204" pitchFamily="34" charset="0"/>
            </a:endParaRPr>
          </a:p>
          <a:p>
            <a:pPr marL="0" indent="0">
              <a:buNone/>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FROM table1, table2,..., </a:t>
            </a:r>
            <a:r>
              <a:rPr lang="en-US" sz="2400" b="0" i="0" dirty="0" err="1">
                <a:solidFill>
                  <a:schemeClr val="tx1">
                    <a:lumMod val="95000"/>
                    <a:lumOff val="5000"/>
                  </a:schemeClr>
                </a:solidFill>
                <a:effectLst/>
                <a:latin typeface="Arial" panose="020B0604020202020204" pitchFamily="34" charset="0"/>
                <a:cs typeface="Arial" panose="020B0604020202020204" pitchFamily="34" charset="0"/>
              </a:rPr>
              <a:t>tableN</a:t>
            </a:r>
            <a:endParaRPr lang="en-US" sz="2400" b="0" i="0" dirty="0">
              <a:solidFill>
                <a:schemeClr val="tx1">
                  <a:lumMod val="95000"/>
                  <a:lumOff val="5000"/>
                </a:schemeClr>
              </a:solidFill>
              <a:effectLst/>
              <a:latin typeface="Arial" panose="020B0604020202020204" pitchFamily="34" charset="0"/>
              <a:cs typeface="Arial" panose="020B0604020202020204" pitchFamily="34" charset="0"/>
            </a:endParaRPr>
          </a:p>
          <a:p>
            <a:pPr marL="0" indent="0">
              <a:buNone/>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INTERSECT</a:t>
            </a:r>
          </a:p>
          <a:p>
            <a:pPr marL="0" indent="0">
              <a:buNone/>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SELECT column1, column2,..., </a:t>
            </a:r>
            <a:r>
              <a:rPr lang="en-US" sz="2400" b="0" i="0" dirty="0" err="1">
                <a:solidFill>
                  <a:schemeClr val="tx1">
                    <a:lumMod val="95000"/>
                    <a:lumOff val="5000"/>
                  </a:schemeClr>
                </a:solidFill>
                <a:effectLst/>
                <a:latin typeface="Arial" panose="020B0604020202020204" pitchFamily="34" charset="0"/>
                <a:cs typeface="Arial" panose="020B0604020202020204" pitchFamily="34" charset="0"/>
              </a:rPr>
              <a:t>columnN</a:t>
            </a:r>
            <a:endParaRPr lang="en-US" sz="2400" b="0" i="0" dirty="0">
              <a:solidFill>
                <a:schemeClr val="tx1">
                  <a:lumMod val="95000"/>
                  <a:lumOff val="5000"/>
                </a:schemeClr>
              </a:solidFill>
              <a:effectLst/>
              <a:latin typeface="Arial" panose="020B0604020202020204" pitchFamily="34" charset="0"/>
              <a:cs typeface="Arial" panose="020B0604020202020204" pitchFamily="34" charset="0"/>
            </a:endParaRPr>
          </a:p>
          <a:p>
            <a:pPr marL="0" indent="0">
              <a:buNone/>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FROM table1, table2,..., </a:t>
            </a:r>
            <a:r>
              <a:rPr lang="en-US" sz="2400" b="0" i="0" dirty="0" err="1">
                <a:solidFill>
                  <a:schemeClr val="tx1">
                    <a:lumMod val="95000"/>
                    <a:lumOff val="5000"/>
                  </a:schemeClr>
                </a:solidFill>
                <a:effectLst/>
                <a:latin typeface="Arial" panose="020B0604020202020204" pitchFamily="34" charset="0"/>
                <a:cs typeface="Arial" panose="020B0604020202020204" pitchFamily="34" charset="0"/>
              </a:rPr>
              <a:t>tableN</a:t>
            </a:r>
            <a:endParaRPr lang="en-IN"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666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FA0A-1ABD-2338-7BDE-33D91652AA40}"/>
              </a:ext>
            </a:extLst>
          </p:cNvPr>
          <p:cNvSpPr>
            <a:spLocks noGrp="1"/>
          </p:cNvSpPr>
          <p:nvPr>
            <p:ph type="title"/>
          </p:nvPr>
        </p:nvSpPr>
        <p:spPr/>
        <p:txBody>
          <a:bodyPr/>
          <a:lstStyle/>
          <a:p>
            <a:r>
              <a:rPr lang="en-US" dirty="0"/>
              <a:t>Constraints</a:t>
            </a:r>
            <a:endParaRPr lang="en-IN" dirty="0"/>
          </a:p>
        </p:txBody>
      </p:sp>
      <p:sp>
        <p:nvSpPr>
          <p:cNvPr id="3" name="Content Placeholder 2">
            <a:extLst>
              <a:ext uri="{FF2B5EF4-FFF2-40B4-BE49-F238E27FC236}">
                <a16:creationId xmlns:a16="http://schemas.microsoft.com/office/drawing/2014/main" id="{0CAB644D-2311-9FD0-28AB-32BD4C104805}"/>
              </a:ext>
            </a:extLst>
          </p:cNvPr>
          <p:cNvSpPr>
            <a:spLocks noGrp="1"/>
          </p:cNvSpPr>
          <p:nvPr>
            <p:ph idx="1"/>
          </p:nvPr>
        </p:nvSpPr>
        <p:spPr/>
        <p:txBody>
          <a:bodyPr/>
          <a:lstStyle/>
          <a:p>
            <a:r>
              <a:rPr lang="en-US" sz="2400" b="0" i="0" dirty="0">
                <a:solidFill>
                  <a:srgbClr val="000000"/>
                </a:solidFill>
                <a:effectLst/>
                <a:latin typeface="Arial" panose="020B0604020202020204" pitchFamily="34" charset="0"/>
                <a:cs typeface="Arial" panose="020B0604020202020204" pitchFamily="34" charset="0"/>
              </a:rPr>
              <a:t>SQL constraints are used to specify rules for the data in a table.</a:t>
            </a:r>
          </a:p>
          <a:p>
            <a:r>
              <a:rPr lang="en-US" sz="2400" b="0" i="0" dirty="0">
                <a:solidFill>
                  <a:srgbClr val="000000"/>
                </a:solidFill>
                <a:effectLst/>
                <a:latin typeface="Arial" panose="020B0604020202020204" pitchFamily="34" charset="0"/>
                <a:cs typeface="Arial" panose="020B0604020202020204" pitchFamily="34" charset="0"/>
              </a:rPr>
              <a:t>Constraints are used to limit the type of data that can go into a table. This ensures the accuracy and reliability of the data in the table. If there is any violation between the constraint and the data action, the action is aborted.</a:t>
            </a:r>
            <a:endParaRPr lang="en-US" sz="2400" dirty="0">
              <a:solidFill>
                <a:srgbClr val="000000"/>
              </a:solidFill>
              <a:latin typeface="Arial" panose="020B0604020202020204" pitchFamily="34" charset="0"/>
              <a:cs typeface="Arial" panose="020B0604020202020204" pitchFamily="34" charset="0"/>
            </a:endParaRPr>
          </a:p>
          <a:p>
            <a:r>
              <a:rPr lang="en-US" sz="2400" b="0" i="0" dirty="0">
                <a:solidFill>
                  <a:srgbClr val="000000"/>
                </a:solidFill>
                <a:effectLst/>
                <a:latin typeface="Arial" panose="020B0604020202020204" pitchFamily="34" charset="0"/>
                <a:cs typeface="Arial" panose="020B0604020202020204" pitchFamily="34" charset="0"/>
              </a:rPr>
              <a:t>Constraints can be column level or table level. Column level constraints apply to a column, and table level constraints apply to the whole table.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29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315B-61A3-06B7-8CE0-9B4120FA148E}"/>
              </a:ext>
            </a:extLst>
          </p:cNvPr>
          <p:cNvSpPr>
            <a:spLocks noGrp="1"/>
          </p:cNvSpPr>
          <p:nvPr>
            <p:ph type="title"/>
          </p:nvPr>
        </p:nvSpPr>
        <p:spPr/>
        <p:txBody>
          <a:bodyPr/>
          <a:lstStyle/>
          <a:p>
            <a:r>
              <a:rPr lang="en-US" dirty="0"/>
              <a:t>Constraints Contd.</a:t>
            </a:r>
            <a:endParaRPr lang="en-IN" dirty="0"/>
          </a:p>
        </p:txBody>
      </p:sp>
      <p:sp>
        <p:nvSpPr>
          <p:cNvPr id="3" name="Content Placeholder 2">
            <a:extLst>
              <a:ext uri="{FF2B5EF4-FFF2-40B4-BE49-F238E27FC236}">
                <a16:creationId xmlns:a16="http://schemas.microsoft.com/office/drawing/2014/main" id="{6BE6C86D-BA6F-6EF4-F785-4992BFFFDF8F}"/>
              </a:ext>
            </a:extLst>
          </p:cNvPr>
          <p:cNvSpPr>
            <a:spLocks noGrp="1"/>
          </p:cNvSpPr>
          <p:nvPr>
            <p:ph idx="1"/>
          </p:nvPr>
        </p:nvSpPr>
        <p:spPr/>
        <p:txBody>
          <a:bodyPr/>
          <a:lstStyle/>
          <a:p>
            <a:r>
              <a:rPr lang="en-US" sz="2200" dirty="0">
                <a:latin typeface="Arial" panose="020B0604020202020204" pitchFamily="34" charset="0"/>
                <a:cs typeface="Arial" panose="020B0604020202020204" pitchFamily="34" charset="0"/>
              </a:rPr>
              <a:t>NOT NULL - Ensures that a column cannot have a NULL value.</a:t>
            </a:r>
          </a:p>
          <a:p>
            <a:r>
              <a:rPr lang="en-US" sz="2200" dirty="0">
                <a:latin typeface="Arial" panose="020B0604020202020204" pitchFamily="34" charset="0"/>
                <a:cs typeface="Arial" panose="020B0604020202020204" pitchFamily="34" charset="0"/>
              </a:rPr>
              <a:t>UNIQUE - Ensures that all values in a column are different.</a:t>
            </a:r>
          </a:p>
          <a:p>
            <a:r>
              <a:rPr lang="en-US" sz="2200" dirty="0">
                <a:latin typeface="Arial" panose="020B0604020202020204" pitchFamily="34" charset="0"/>
                <a:cs typeface="Arial" panose="020B0604020202020204" pitchFamily="34" charset="0"/>
              </a:rPr>
              <a:t>PRIMARY KEY - A combination of a NOT NULL and UNIQUE. Uniquely identifies each row in a table.</a:t>
            </a:r>
          </a:p>
          <a:p>
            <a:r>
              <a:rPr lang="en-US" sz="2200" dirty="0">
                <a:latin typeface="Arial" panose="020B0604020202020204" pitchFamily="34" charset="0"/>
                <a:cs typeface="Arial" panose="020B0604020202020204" pitchFamily="34" charset="0"/>
              </a:rPr>
              <a:t>FOREIGN KEY - Prevents actions that would destroy links between tables.</a:t>
            </a:r>
          </a:p>
          <a:p>
            <a:r>
              <a:rPr lang="en-US" sz="2200" dirty="0">
                <a:latin typeface="Arial" panose="020B0604020202020204" pitchFamily="34" charset="0"/>
                <a:cs typeface="Arial" panose="020B0604020202020204" pitchFamily="34" charset="0"/>
              </a:rPr>
              <a:t>CHECK - Ensures that the values in a column satisfies a specific condition.</a:t>
            </a:r>
          </a:p>
          <a:p>
            <a:r>
              <a:rPr lang="en-US" sz="2200" dirty="0">
                <a:latin typeface="Arial" panose="020B0604020202020204" pitchFamily="34" charset="0"/>
                <a:cs typeface="Arial" panose="020B0604020202020204" pitchFamily="34" charset="0"/>
              </a:rPr>
              <a:t>DEFAULT - Sets a default value for a column if no value is specified.</a:t>
            </a:r>
          </a:p>
          <a:p>
            <a:r>
              <a:rPr lang="en-US" sz="2200" dirty="0">
                <a:latin typeface="Arial" panose="020B0604020202020204" pitchFamily="34" charset="0"/>
                <a:cs typeface="Arial" panose="020B0604020202020204" pitchFamily="34" charset="0"/>
              </a:rPr>
              <a:t>CREATE INDEX - Used to create and retrieve data from the database very quickly.</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34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05F8-EA0B-D023-98F6-566620DE01E4}"/>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6F23F7DF-389A-7536-8BA0-26520B1F286F}"/>
              </a:ext>
            </a:extLst>
          </p:cNvPr>
          <p:cNvSpPr>
            <a:spLocks noGrp="1"/>
          </p:cNvSpPr>
          <p:nvPr>
            <p:ph idx="1"/>
          </p:nvPr>
        </p:nvSpPr>
        <p:spPr/>
        <p:txBody>
          <a:bodyPr/>
          <a:lstStyle/>
          <a:p>
            <a:r>
              <a:rPr lang="en-US" sz="2400" b="0" i="0" dirty="0">
                <a:solidFill>
                  <a:srgbClr val="000000"/>
                </a:solidFill>
                <a:effectLst/>
                <a:latin typeface="Arial" panose="020B0604020202020204" pitchFamily="34" charset="0"/>
                <a:cs typeface="Arial" panose="020B0604020202020204" pitchFamily="34" charset="0"/>
              </a:rPr>
              <a:t>Indexes are used to retrieve data from the database more quickly than otherwise. The users cannot see the indexes, they are just used to speed up searches/queries.</a:t>
            </a:r>
          </a:p>
          <a:p>
            <a:endParaRPr lang="en-US" sz="24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CREATE INDEX </a:t>
            </a:r>
            <a:r>
              <a:rPr lang="en-US" sz="2400" dirty="0" err="1">
                <a:solidFill>
                  <a:srgbClr val="000000"/>
                </a:solidFill>
                <a:latin typeface="Arial" panose="020B0604020202020204" pitchFamily="34" charset="0"/>
                <a:cs typeface="Arial" panose="020B0604020202020204" pitchFamily="34" charset="0"/>
              </a:rPr>
              <a:t>index_name</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ON </a:t>
            </a:r>
            <a:r>
              <a:rPr lang="en-US" sz="2400" dirty="0" err="1">
                <a:solidFill>
                  <a:srgbClr val="000000"/>
                </a:solidFill>
                <a:latin typeface="Arial" panose="020B0604020202020204" pitchFamily="34" charset="0"/>
                <a:cs typeface="Arial" panose="020B0604020202020204" pitchFamily="34" charset="0"/>
              </a:rPr>
              <a:t>table_name</a:t>
            </a:r>
            <a:r>
              <a:rPr lang="en-US" sz="2400" dirty="0">
                <a:solidFill>
                  <a:srgbClr val="000000"/>
                </a:solidFill>
                <a:latin typeface="Arial" panose="020B0604020202020204" pitchFamily="34" charset="0"/>
                <a:cs typeface="Arial" panose="020B0604020202020204" pitchFamily="34" charset="0"/>
              </a:rPr>
              <a:t> (column1, column2, ...);</a:t>
            </a:r>
          </a:p>
          <a:p>
            <a:endParaRPr lang="en-US" sz="24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CREATE INDEX </a:t>
            </a:r>
            <a:r>
              <a:rPr lang="en-US" sz="2400" dirty="0" err="1">
                <a:solidFill>
                  <a:srgbClr val="000000"/>
                </a:solidFill>
                <a:latin typeface="Arial" panose="020B0604020202020204" pitchFamily="34" charset="0"/>
                <a:cs typeface="Arial" panose="020B0604020202020204" pitchFamily="34" charset="0"/>
              </a:rPr>
              <a:t>idx_lastname</a:t>
            </a:r>
            <a:br>
              <a:rPr lang="en-US" sz="2400" dirty="0">
                <a:solidFill>
                  <a:srgbClr val="000000"/>
                </a:solidFill>
                <a:latin typeface="Arial" panose="020B0604020202020204" pitchFamily="34" charset="0"/>
                <a:cs typeface="Arial" panose="020B0604020202020204" pitchFamily="34" charset="0"/>
              </a:rPr>
            </a:br>
            <a:r>
              <a:rPr lang="en-US" sz="2400" dirty="0">
                <a:solidFill>
                  <a:srgbClr val="000000"/>
                </a:solidFill>
                <a:latin typeface="Arial" panose="020B0604020202020204" pitchFamily="34" charset="0"/>
                <a:cs typeface="Arial" panose="020B0604020202020204" pitchFamily="34" charset="0"/>
              </a:rPr>
              <a:t>ON Persons (</a:t>
            </a:r>
            <a:r>
              <a:rPr lang="en-US" sz="2400" dirty="0" err="1">
                <a:solidFill>
                  <a:srgbClr val="000000"/>
                </a:solidFill>
                <a:latin typeface="Arial" panose="020B0604020202020204" pitchFamily="34" charset="0"/>
                <a:cs typeface="Arial" panose="020B0604020202020204" pitchFamily="34" charset="0"/>
              </a:rPr>
              <a:t>LastName</a:t>
            </a:r>
            <a:r>
              <a:rPr lang="en-US" sz="2400" dirty="0">
                <a:solidFill>
                  <a:srgbClr val="000000"/>
                </a:solidFill>
                <a:latin typeface="Arial" panose="020B0604020202020204" pitchFamily="34" charset="0"/>
                <a:cs typeface="Arial" panose="020B0604020202020204" pitchFamily="34" charset="0"/>
              </a:rPr>
              <a:t>);</a:t>
            </a:r>
            <a:endParaRPr lang="en-IN"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138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F497-1B19-5DCB-DBCF-3A684B379C1B}"/>
              </a:ext>
            </a:extLst>
          </p:cNvPr>
          <p:cNvSpPr>
            <a:spLocks noGrp="1"/>
          </p:cNvSpPr>
          <p:nvPr>
            <p:ph type="title"/>
          </p:nvPr>
        </p:nvSpPr>
        <p:spPr/>
        <p:txBody>
          <a:bodyPr/>
          <a:lstStyle/>
          <a:p>
            <a:r>
              <a:rPr lang="en-US" dirty="0"/>
              <a:t>Views</a:t>
            </a:r>
            <a:endParaRPr lang="en-IN" dirty="0"/>
          </a:p>
        </p:txBody>
      </p:sp>
      <p:sp>
        <p:nvSpPr>
          <p:cNvPr id="3" name="Content Placeholder 2">
            <a:extLst>
              <a:ext uri="{FF2B5EF4-FFF2-40B4-BE49-F238E27FC236}">
                <a16:creationId xmlns:a16="http://schemas.microsoft.com/office/drawing/2014/main" id="{D84F2DED-5DCE-3179-F950-F95D81B47454}"/>
              </a:ext>
            </a:extLst>
          </p:cNvPr>
          <p:cNvSpPr>
            <a:spLocks noGrp="1"/>
          </p:cNvSpPr>
          <p:nvPr>
            <p:ph idx="1"/>
          </p:nvPr>
        </p:nvSpPr>
        <p:spPr/>
        <p:txBody>
          <a:bodyPr/>
          <a:lstStyle/>
          <a:p>
            <a:pPr algn="l"/>
            <a:r>
              <a:rPr lang="en-US" dirty="0">
                <a:solidFill>
                  <a:srgbClr val="000000"/>
                </a:solidFill>
                <a:latin typeface="Verdana" panose="020B0604030504040204" pitchFamily="34" charset="0"/>
              </a:rPr>
              <a:t>A</a:t>
            </a:r>
            <a:r>
              <a:rPr lang="en-US" b="0" i="0" dirty="0">
                <a:solidFill>
                  <a:srgbClr val="000000"/>
                </a:solidFill>
                <a:effectLst/>
                <a:latin typeface="Verdana" panose="020B0604030504040204" pitchFamily="34" charset="0"/>
              </a:rPr>
              <a:t> view is a virtual table based on the result-set of an SQL statement.</a:t>
            </a:r>
          </a:p>
          <a:p>
            <a:pPr algn="l"/>
            <a:r>
              <a:rPr lang="en-US" b="0" i="0" dirty="0">
                <a:solidFill>
                  <a:srgbClr val="000000"/>
                </a:solidFill>
                <a:effectLst/>
                <a:latin typeface="Verdana" panose="020B0604030504040204" pitchFamily="34" charset="0"/>
              </a:rPr>
              <a:t>A view contains rows and columns, just like a real table. The fields in a view are fields from one or more real tables in the database.</a:t>
            </a:r>
          </a:p>
          <a:p>
            <a:pPr algn="l"/>
            <a:r>
              <a:rPr lang="en-US" b="0" i="0" dirty="0">
                <a:solidFill>
                  <a:srgbClr val="000000"/>
                </a:solidFill>
                <a:effectLst/>
                <a:latin typeface="Verdana" panose="020B0604030504040204" pitchFamily="34" charset="0"/>
              </a:rPr>
              <a:t>You can add SQL statements and functions to a view and present the data as if the data were coming from one single table.</a:t>
            </a:r>
          </a:p>
          <a:p>
            <a:endParaRPr lang="en-IN" dirty="0"/>
          </a:p>
        </p:txBody>
      </p:sp>
    </p:spTree>
    <p:extLst>
      <p:ext uri="{BB962C8B-B14F-4D97-AF65-F5344CB8AC3E}">
        <p14:creationId xmlns:p14="http://schemas.microsoft.com/office/powerpoint/2010/main" val="780116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8524-5D67-44F2-B9A2-7ECE7FBC9470}"/>
              </a:ext>
            </a:extLst>
          </p:cNvPr>
          <p:cNvSpPr>
            <a:spLocks noGrp="1"/>
          </p:cNvSpPr>
          <p:nvPr>
            <p:ph type="title"/>
          </p:nvPr>
        </p:nvSpPr>
        <p:spPr/>
        <p:txBody>
          <a:bodyPr/>
          <a:lstStyle/>
          <a:p>
            <a:r>
              <a:rPr lang="en-US" dirty="0"/>
              <a:t>Views Contd.</a:t>
            </a:r>
            <a:endParaRPr lang="en-IN" dirty="0"/>
          </a:p>
        </p:txBody>
      </p:sp>
      <p:sp>
        <p:nvSpPr>
          <p:cNvPr id="3" name="Content Placeholder 2">
            <a:extLst>
              <a:ext uri="{FF2B5EF4-FFF2-40B4-BE49-F238E27FC236}">
                <a16:creationId xmlns:a16="http://schemas.microsoft.com/office/drawing/2014/main" id="{CCF2FBC9-42BD-9166-832E-EA308D31D5DD}"/>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VIEW</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view_name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column2</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REPLACE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VIEW</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view_name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column2</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9236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04800"/>
            <a:ext cx="8077200" cy="1143000"/>
          </a:xfrm>
        </p:spPr>
        <p:txBody>
          <a:bodyPr/>
          <a:lstStyle/>
          <a:p>
            <a:pPr eaLnBrk="1" hangingPunct="1"/>
            <a:r>
              <a:rPr lang="en-US"/>
              <a:t>What We’re Going to Cover</a:t>
            </a:r>
          </a:p>
        </p:txBody>
      </p:sp>
      <p:sp>
        <p:nvSpPr>
          <p:cNvPr id="5123" name="Rectangle 3"/>
          <p:cNvSpPr>
            <a:spLocks noGrp="1" noChangeArrowheads="1"/>
          </p:cNvSpPr>
          <p:nvPr>
            <p:ph type="body" idx="1"/>
          </p:nvPr>
        </p:nvSpPr>
        <p:spPr>
          <a:xfrm>
            <a:off x="838200" y="1524000"/>
            <a:ext cx="7772400" cy="4495800"/>
          </a:xfrm>
        </p:spPr>
        <p:txBody>
          <a:bodyPr/>
          <a:lstStyle/>
          <a:p>
            <a:pPr eaLnBrk="1" hangingPunct="1"/>
            <a:r>
              <a:rPr lang="en-US" dirty="0"/>
              <a:t>SQL JOINS</a:t>
            </a:r>
          </a:p>
          <a:p>
            <a:pPr eaLnBrk="1" hangingPunct="1"/>
            <a:r>
              <a:rPr lang="en-US" dirty="0"/>
              <a:t>SQL Querying on Multiple Tables</a:t>
            </a:r>
          </a:p>
          <a:p>
            <a:pPr eaLnBrk="1" hangingPunct="1"/>
            <a:r>
              <a:rPr lang="en-US" dirty="0"/>
              <a:t>SQL Union/Intersect</a:t>
            </a:r>
          </a:p>
          <a:p>
            <a:pPr eaLnBrk="1" hangingPunct="1"/>
            <a:r>
              <a:rPr lang="en-US" dirty="0"/>
              <a:t>Constraints</a:t>
            </a:r>
          </a:p>
          <a:p>
            <a:pPr eaLnBrk="1" hangingPunct="1"/>
            <a:r>
              <a:rPr lang="en-US" dirty="0"/>
              <a:t>SQL Views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DDEC-89FF-56C5-E0BC-285EE700B35F}"/>
              </a:ext>
            </a:extLst>
          </p:cNvPr>
          <p:cNvSpPr>
            <a:spLocks noGrp="1"/>
          </p:cNvSpPr>
          <p:nvPr>
            <p:ph type="title"/>
          </p:nvPr>
        </p:nvSpPr>
        <p:spPr>
          <a:xfrm>
            <a:off x="457200" y="2590800"/>
            <a:ext cx="8229600" cy="1139825"/>
          </a:xfrm>
        </p:spPr>
        <p:txBody>
          <a:bodyPr/>
          <a:lstStyle/>
          <a:p>
            <a:pPr algn="ctr"/>
            <a:r>
              <a:rPr lang="en-US" dirty="0"/>
              <a:t>Questions?</a:t>
            </a:r>
            <a:endParaRPr lang="en-IN" dirty="0"/>
          </a:p>
        </p:txBody>
      </p:sp>
    </p:spTree>
    <p:extLst>
      <p:ext uri="{BB962C8B-B14F-4D97-AF65-F5344CB8AC3E}">
        <p14:creationId xmlns:p14="http://schemas.microsoft.com/office/powerpoint/2010/main" val="122807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38125"/>
            <a:ext cx="7772400" cy="1143000"/>
          </a:xfrm>
        </p:spPr>
        <p:txBody>
          <a:bodyPr/>
          <a:lstStyle/>
          <a:p>
            <a:pPr eaLnBrk="1" hangingPunct="1"/>
            <a:r>
              <a:rPr lang="en-US" dirty="0"/>
              <a:t>SQL Joins</a:t>
            </a:r>
          </a:p>
        </p:txBody>
      </p:sp>
      <p:sp>
        <p:nvSpPr>
          <p:cNvPr id="6147" name="Rectangle 3"/>
          <p:cNvSpPr>
            <a:spLocks noGrp="1" noChangeArrowheads="1"/>
          </p:cNvSpPr>
          <p:nvPr>
            <p:ph type="body" idx="1"/>
          </p:nvPr>
        </p:nvSpPr>
        <p:spPr>
          <a:xfrm>
            <a:off x="739775" y="1503363"/>
            <a:ext cx="7772400" cy="4978400"/>
          </a:xfrm>
        </p:spPr>
        <p:txBody>
          <a:bodyPr/>
          <a:lstStyle/>
          <a:p>
            <a:pPr eaLnBrk="1" hangingPunct="1"/>
            <a:r>
              <a:rPr lang="en-US" sz="2400" b="1" dirty="0">
                <a:latin typeface="Arial" panose="020B0604020202020204" pitchFamily="34" charset="0"/>
                <a:cs typeface="Arial" panose="020B0604020202020204" pitchFamily="34" charset="0"/>
              </a:rPr>
              <a:t>SQL Join</a:t>
            </a:r>
            <a:r>
              <a:rPr lang="en-US" sz="2400" dirty="0">
                <a:latin typeface="Arial" panose="020B0604020202020204" pitchFamily="34" charset="0"/>
                <a:cs typeface="Arial" panose="020B0604020202020204" pitchFamily="34" charset="0"/>
              </a:rPr>
              <a:t> statement is used to combine data or rows from two or more tables based on a common field between them.</a:t>
            </a:r>
          </a:p>
          <a:p>
            <a:pPr marL="0" indent="0" eaLnBrk="1" hangingPunct="1">
              <a:buNone/>
            </a:pPr>
            <a:endParaRPr lang="en-US" sz="2400" dirty="0">
              <a:latin typeface="Arial" panose="020B0604020202020204" pitchFamily="34" charset="0"/>
              <a:cs typeface="Arial" panose="020B0604020202020204" pitchFamily="34" charset="0"/>
            </a:endParaRPr>
          </a:p>
          <a:p>
            <a:pPr eaLnBrk="1" hangingPunct="1"/>
            <a:r>
              <a:rPr lang="en-US" sz="2400" dirty="0">
                <a:latin typeface="Arial" panose="020B0604020202020204" pitchFamily="34" charset="0"/>
                <a:cs typeface="Arial" panose="020B0604020202020204" pitchFamily="34" charset="0"/>
              </a:rPr>
              <a:t>Type of Joins:</a:t>
            </a:r>
          </a:p>
          <a:p>
            <a:pPr marL="0" indent="0">
              <a:buNone/>
            </a:pPr>
            <a:r>
              <a:rPr lang="en-US" sz="2400" dirty="0">
                <a:latin typeface="Arial" panose="020B0604020202020204" pitchFamily="34" charset="0"/>
                <a:cs typeface="Arial" panose="020B0604020202020204" pitchFamily="34" charset="0"/>
              </a:rPr>
              <a:t>1) INNER JOIN</a:t>
            </a:r>
          </a:p>
          <a:p>
            <a:pPr marL="0" indent="0">
              <a:buNone/>
            </a:pPr>
            <a:r>
              <a:rPr lang="en-US" sz="2400" dirty="0">
                <a:latin typeface="Arial" panose="020B0604020202020204" pitchFamily="34" charset="0"/>
                <a:cs typeface="Arial" panose="020B0604020202020204" pitchFamily="34" charset="0"/>
              </a:rPr>
              <a:t>2) LEFT JOIN</a:t>
            </a:r>
          </a:p>
          <a:p>
            <a:pPr marL="0" indent="0">
              <a:buNone/>
            </a:pPr>
            <a:r>
              <a:rPr lang="en-US" sz="2400" dirty="0">
                <a:latin typeface="Arial" panose="020B0604020202020204" pitchFamily="34" charset="0"/>
                <a:cs typeface="Arial" panose="020B0604020202020204" pitchFamily="34" charset="0"/>
              </a:rPr>
              <a:t>3) RIGHT JOIN</a:t>
            </a:r>
          </a:p>
          <a:p>
            <a:pPr marL="0" indent="0">
              <a:buNone/>
            </a:pPr>
            <a:r>
              <a:rPr lang="en-US" sz="2400" dirty="0">
                <a:latin typeface="Arial" panose="020B0604020202020204" pitchFamily="34" charset="0"/>
                <a:cs typeface="Arial" panose="020B0604020202020204" pitchFamily="34" charset="0"/>
              </a:rPr>
              <a:t>4) FULL JOIN</a:t>
            </a:r>
          </a:p>
          <a:p>
            <a:pPr marL="0" indent="0">
              <a:buNone/>
            </a:pPr>
            <a:r>
              <a:rPr lang="en-US" sz="2400" dirty="0">
                <a:latin typeface="Arial" panose="020B0604020202020204" pitchFamily="34" charset="0"/>
                <a:cs typeface="Arial" panose="020B0604020202020204" pitchFamily="34" charset="0"/>
              </a:rPr>
              <a:t>5) NATURAL JOIN </a:t>
            </a:r>
          </a:p>
          <a:p>
            <a:pPr eaLnBrk="1" hangingPunct="1"/>
            <a:endParaRPr lang="en-US" sz="2400" dirty="0">
              <a:latin typeface="Arial" panose="020B0604020202020204" pitchFamily="34" charset="0"/>
              <a:cs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B821-456F-50CC-576B-EFB5932B3C74}"/>
              </a:ext>
            </a:extLst>
          </p:cNvPr>
          <p:cNvSpPr>
            <a:spLocks noGrp="1"/>
          </p:cNvSpPr>
          <p:nvPr>
            <p:ph type="title"/>
          </p:nvPr>
        </p:nvSpPr>
        <p:spPr/>
        <p:txBody>
          <a:bodyPr/>
          <a:lstStyle/>
          <a:p>
            <a:r>
              <a:rPr lang="en-US" dirty="0"/>
              <a:t>Inner Join</a:t>
            </a:r>
            <a:endParaRPr lang="en-IN" dirty="0"/>
          </a:p>
        </p:txBody>
      </p:sp>
      <p:sp>
        <p:nvSpPr>
          <p:cNvPr id="3" name="Content Placeholder 2">
            <a:extLst>
              <a:ext uri="{FF2B5EF4-FFF2-40B4-BE49-F238E27FC236}">
                <a16:creationId xmlns:a16="http://schemas.microsoft.com/office/drawing/2014/main" id="{6BA18634-F63E-5FC6-ACFF-B50745261E83}"/>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The INNER JOIN keyword selects all rows from both the tables as long as the condition is satisfied. This keyword will create the result-set by combining all rows from both the tables where the condition satisfies.</a:t>
            </a:r>
          </a:p>
          <a:p>
            <a:endParaRPr lang="en-US" sz="2400" dirty="0">
              <a:solidFill>
                <a:srgbClr val="273239"/>
              </a:solidFill>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Syntax: </a:t>
            </a:r>
          </a:p>
          <a:p>
            <a:pPr marL="0" indent="0">
              <a:buNone/>
            </a:pPr>
            <a:r>
              <a:rPr lang="en-US" sz="2400" dirty="0">
                <a:latin typeface="Arial" panose="020B0604020202020204" pitchFamily="34" charset="0"/>
                <a:cs typeface="Arial" panose="020B0604020202020204" pitchFamily="34" charset="0"/>
              </a:rPr>
              <a:t>SELECT table1.column1,table1.column2,table2.column1,....</a:t>
            </a:r>
          </a:p>
          <a:p>
            <a:pPr marL="0" indent="0">
              <a:buNone/>
            </a:pPr>
            <a:r>
              <a:rPr lang="en-US" sz="2400" dirty="0">
                <a:latin typeface="Arial" panose="020B0604020202020204" pitchFamily="34" charset="0"/>
                <a:cs typeface="Arial" panose="020B0604020202020204" pitchFamily="34" charset="0"/>
              </a:rPr>
              <a:t>FROM table1 INNER JOIN table2</a:t>
            </a:r>
          </a:p>
          <a:p>
            <a:pPr marL="0" indent="0">
              <a:buNone/>
            </a:pPr>
            <a:r>
              <a:rPr lang="en-US" sz="2400" dirty="0">
                <a:latin typeface="Arial" panose="020B0604020202020204" pitchFamily="34" charset="0"/>
                <a:cs typeface="Arial" panose="020B0604020202020204" pitchFamily="34" charset="0"/>
              </a:rPr>
              <a:t>ON table1.matching_column = table2.matching_column;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872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53B0-0A47-09D7-02B9-1C5B79F1D02E}"/>
              </a:ext>
            </a:extLst>
          </p:cNvPr>
          <p:cNvSpPr>
            <a:spLocks noGrp="1"/>
          </p:cNvSpPr>
          <p:nvPr>
            <p:ph type="title"/>
          </p:nvPr>
        </p:nvSpPr>
        <p:spPr/>
        <p:txBody>
          <a:bodyPr/>
          <a:lstStyle/>
          <a:p>
            <a:r>
              <a:rPr lang="en-US" dirty="0"/>
              <a:t>Left Join</a:t>
            </a:r>
            <a:endParaRPr lang="en-IN" dirty="0"/>
          </a:p>
        </p:txBody>
      </p:sp>
      <p:sp>
        <p:nvSpPr>
          <p:cNvPr id="3" name="Content Placeholder 2">
            <a:extLst>
              <a:ext uri="{FF2B5EF4-FFF2-40B4-BE49-F238E27FC236}">
                <a16:creationId xmlns:a16="http://schemas.microsoft.com/office/drawing/2014/main" id="{7335A132-B1E4-B932-B01E-04F536F2801F}"/>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This join returns all the rows of the table on the left side of the join and matches rows for the table on the right side of the join. For the rows for which there is no matching row on the right side, the result-set will contain </a:t>
            </a:r>
            <a:r>
              <a:rPr lang="en-US" sz="2400" b="0" i="1" dirty="0">
                <a:solidFill>
                  <a:srgbClr val="273239"/>
                </a:solidFill>
                <a:effectLst/>
                <a:latin typeface="Arial" panose="020B0604020202020204" pitchFamily="34" charset="0"/>
                <a:cs typeface="Arial" panose="020B0604020202020204" pitchFamily="34" charset="0"/>
              </a:rPr>
              <a:t>null</a:t>
            </a:r>
            <a:r>
              <a:rPr lang="en-US" sz="2400" b="0" i="0" dirty="0">
                <a:solidFill>
                  <a:srgbClr val="273239"/>
                </a:solidFill>
                <a:effectLst/>
                <a:latin typeface="Arial" panose="020B0604020202020204" pitchFamily="34" charset="0"/>
                <a:cs typeface="Arial" panose="020B0604020202020204" pitchFamily="34" charset="0"/>
              </a:rPr>
              <a:t>.</a:t>
            </a:r>
          </a:p>
          <a:p>
            <a:pPr marL="0" indent="0">
              <a:buNone/>
            </a:pPr>
            <a:endParaRPr lang="en-US" sz="2400" b="0" i="0" dirty="0">
              <a:solidFill>
                <a:srgbClr val="273239"/>
              </a:solidFill>
              <a:effectLst/>
              <a:latin typeface="Arial" panose="020B0604020202020204" pitchFamily="34" charset="0"/>
              <a:cs typeface="Arial" panose="020B0604020202020204" pitchFamily="34" charset="0"/>
            </a:endParaRPr>
          </a:p>
          <a:p>
            <a:pPr marL="0" indent="0">
              <a:buNone/>
            </a:pPr>
            <a:r>
              <a:rPr lang="en-US" sz="2400" b="1" dirty="0">
                <a:solidFill>
                  <a:srgbClr val="273239"/>
                </a:solidFill>
                <a:latin typeface="Arial" panose="020B0604020202020204" pitchFamily="34" charset="0"/>
                <a:cs typeface="Arial" panose="020B0604020202020204" pitchFamily="34" charset="0"/>
              </a:rPr>
              <a:t>Syntax:</a:t>
            </a:r>
          </a:p>
          <a:p>
            <a:pPr marL="0" indent="0">
              <a:buNone/>
            </a:pPr>
            <a:r>
              <a:rPr lang="en-US" sz="2400" dirty="0">
                <a:latin typeface="Arial" panose="020B0604020202020204" pitchFamily="34" charset="0"/>
                <a:cs typeface="Arial" panose="020B0604020202020204" pitchFamily="34" charset="0"/>
              </a:rPr>
              <a:t>SELECT table1.column1,table1.column2,table2.column1,....</a:t>
            </a:r>
          </a:p>
          <a:p>
            <a:pPr marL="0" indent="0">
              <a:buNone/>
            </a:pPr>
            <a:r>
              <a:rPr lang="en-US" sz="2400" dirty="0">
                <a:latin typeface="Arial" panose="020B0604020202020204" pitchFamily="34" charset="0"/>
                <a:cs typeface="Arial" panose="020B0604020202020204" pitchFamily="34" charset="0"/>
              </a:rPr>
              <a:t>FROM table1 </a:t>
            </a:r>
          </a:p>
          <a:p>
            <a:pPr marL="0" indent="0">
              <a:buNone/>
            </a:pPr>
            <a:r>
              <a:rPr lang="en-US" sz="2400" dirty="0">
                <a:latin typeface="Arial" panose="020B0604020202020204" pitchFamily="34" charset="0"/>
                <a:cs typeface="Arial" panose="020B0604020202020204" pitchFamily="34" charset="0"/>
              </a:rPr>
              <a:t>LEFT JOIN table2</a:t>
            </a:r>
          </a:p>
          <a:p>
            <a:pPr marL="0" indent="0">
              <a:buNone/>
            </a:pPr>
            <a:r>
              <a:rPr lang="en-US" sz="2400" dirty="0">
                <a:latin typeface="Arial" panose="020B0604020202020204" pitchFamily="34" charset="0"/>
                <a:cs typeface="Arial" panose="020B0604020202020204" pitchFamily="34" charset="0"/>
              </a:rPr>
              <a:t>ON table1.matching_column = table2.matching_column;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562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5F81-B284-56B6-A00B-A44C09B06392}"/>
              </a:ext>
            </a:extLst>
          </p:cNvPr>
          <p:cNvSpPr>
            <a:spLocks noGrp="1"/>
          </p:cNvSpPr>
          <p:nvPr>
            <p:ph type="title"/>
          </p:nvPr>
        </p:nvSpPr>
        <p:spPr/>
        <p:txBody>
          <a:bodyPr/>
          <a:lstStyle/>
          <a:p>
            <a:r>
              <a:rPr lang="en-US" dirty="0"/>
              <a:t>Right Join</a:t>
            </a:r>
            <a:endParaRPr lang="en-IN" dirty="0"/>
          </a:p>
        </p:txBody>
      </p:sp>
      <p:sp>
        <p:nvSpPr>
          <p:cNvPr id="3" name="Content Placeholder 2">
            <a:extLst>
              <a:ext uri="{FF2B5EF4-FFF2-40B4-BE49-F238E27FC236}">
                <a16:creationId xmlns:a16="http://schemas.microsoft.com/office/drawing/2014/main" id="{8A14D0A5-F696-C091-8C32-0930BD4DB514}"/>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This join returns all the rows of the table on the right side of the join and matching rows for the table on the left side of the join. For the rows for which there is no matching row on the left side, the result-set will contain null.</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SELECT table1.column1,table1.column2,table2.column1,....</a:t>
            </a:r>
          </a:p>
          <a:p>
            <a:pPr marL="0" indent="0">
              <a:buNone/>
            </a:pPr>
            <a:r>
              <a:rPr lang="en-US" sz="2400" dirty="0">
                <a:latin typeface="Arial" panose="020B0604020202020204" pitchFamily="34" charset="0"/>
                <a:cs typeface="Arial" panose="020B0604020202020204" pitchFamily="34" charset="0"/>
              </a:rPr>
              <a:t>FROM table1 </a:t>
            </a:r>
          </a:p>
          <a:p>
            <a:pPr marL="0" indent="0">
              <a:buNone/>
            </a:pPr>
            <a:r>
              <a:rPr lang="en-US" sz="2400" dirty="0">
                <a:latin typeface="Arial" panose="020B0604020202020204" pitchFamily="34" charset="0"/>
                <a:cs typeface="Arial" panose="020B0604020202020204" pitchFamily="34" charset="0"/>
              </a:rPr>
              <a:t>RIGHT JOIN table2</a:t>
            </a:r>
          </a:p>
          <a:p>
            <a:pPr marL="0" indent="0">
              <a:buNone/>
            </a:pPr>
            <a:r>
              <a:rPr lang="en-US" sz="2400" dirty="0">
                <a:latin typeface="Arial" panose="020B0604020202020204" pitchFamily="34" charset="0"/>
                <a:cs typeface="Arial" panose="020B0604020202020204" pitchFamily="34" charset="0"/>
              </a:rPr>
              <a:t>ON table1.matching_column = table2.matching_column;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451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7BC-BCAA-37B6-F396-6C49EAC6B8A6}"/>
              </a:ext>
            </a:extLst>
          </p:cNvPr>
          <p:cNvSpPr>
            <a:spLocks noGrp="1"/>
          </p:cNvSpPr>
          <p:nvPr>
            <p:ph type="title"/>
          </p:nvPr>
        </p:nvSpPr>
        <p:spPr/>
        <p:txBody>
          <a:bodyPr/>
          <a:lstStyle/>
          <a:p>
            <a:r>
              <a:rPr lang="en-US" dirty="0"/>
              <a:t>Full Join</a:t>
            </a:r>
            <a:endParaRPr lang="en-IN" dirty="0"/>
          </a:p>
        </p:txBody>
      </p:sp>
      <p:sp>
        <p:nvSpPr>
          <p:cNvPr id="3" name="Content Placeholder 2">
            <a:extLst>
              <a:ext uri="{FF2B5EF4-FFF2-40B4-BE49-F238E27FC236}">
                <a16:creationId xmlns:a16="http://schemas.microsoft.com/office/drawing/2014/main" id="{12D3D82D-803C-448C-4693-CF3EF387EC85}"/>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FULL JOIN creates the result-set by combining results of both LEFT JOIN and RIGHT JOIN. The result-set will contain all the rows from both tables. For the rows for which there is no matching, the result-set will contain NULL values.</a:t>
            </a:r>
          </a:p>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SELECT table1.column1,table1.column2,table2.column1,.... </a:t>
            </a:r>
          </a:p>
          <a:p>
            <a:pPr marL="0" indent="0">
              <a:buNone/>
            </a:pPr>
            <a:r>
              <a:rPr lang="en-US" sz="2400" dirty="0">
                <a:latin typeface="Arial" panose="020B0604020202020204" pitchFamily="34" charset="0"/>
                <a:cs typeface="Arial" panose="020B0604020202020204" pitchFamily="34" charset="0"/>
              </a:rPr>
              <a:t>FROM table1 FULL JOIN table2</a:t>
            </a:r>
          </a:p>
          <a:p>
            <a:pPr marL="0" indent="0">
              <a:buNone/>
            </a:pPr>
            <a:r>
              <a:rPr lang="en-US" sz="2400" dirty="0">
                <a:latin typeface="Arial" panose="020B0604020202020204" pitchFamily="34" charset="0"/>
                <a:cs typeface="Arial" panose="020B0604020202020204" pitchFamily="34" charset="0"/>
              </a:rPr>
              <a:t>ON table1.matching_column = table2.matching_column;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27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5643-268F-0B7E-DA91-8872662A410F}"/>
              </a:ext>
            </a:extLst>
          </p:cNvPr>
          <p:cNvSpPr>
            <a:spLocks noGrp="1"/>
          </p:cNvSpPr>
          <p:nvPr>
            <p:ph type="title"/>
          </p:nvPr>
        </p:nvSpPr>
        <p:spPr/>
        <p:txBody>
          <a:bodyPr/>
          <a:lstStyle/>
          <a:p>
            <a:r>
              <a:rPr lang="en-US" dirty="0"/>
              <a:t>Natural Join</a:t>
            </a:r>
            <a:endParaRPr lang="en-IN" dirty="0"/>
          </a:p>
        </p:txBody>
      </p:sp>
      <p:sp>
        <p:nvSpPr>
          <p:cNvPr id="3" name="Content Placeholder 2">
            <a:extLst>
              <a:ext uri="{FF2B5EF4-FFF2-40B4-BE49-F238E27FC236}">
                <a16:creationId xmlns:a16="http://schemas.microsoft.com/office/drawing/2014/main" id="{68AB5F1B-CD6C-7174-E419-EBAA5264065B}"/>
              </a:ext>
            </a:extLst>
          </p:cNvPr>
          <p:cNvSpPr>
            <a:spLocks noGrp="1"/>
          </p:cNvSpPr>
          <p:nvPr>
            <p:ph idx="1"/>
          </p:nvPr>
        </p:nvSpPr>
        <p:spPr/>
        <p:txBody>
          <a:bodyPr/>
          <a:lstStyle/>
          <a:p>
            <a:r>
              <a:rPr lang="en-US" dirty="0"/>
              <a:t>Natural Join in SQL combines records from two or more tables based on the common column between them. The common column must have the same name and data type in both the tables. </a:t>
            </a:r>
          </a:p>
          <a:p>
            <a:endParaRPr lang="en-US" dirty="0"/>
          </a:p>
          <a:p>
            <a:pPr marL="0" indent="0">
              <a:buNone/>
            </a:pPr>
            <a:r>
              <a:rPr lang="en-US" dirty="0"/>
              <a:t>SELECT * FROM table_A NATURAL JOIN table_B;</a:t>
            </a:r>
            <a:endParaRPr lang="en-IN" dirty="0"/>
          </a:p>
        </p:txBody>
      </p:sp>
    </p:spTree>
    <p:extLst>
      <p:ext uri="{BB962C8B-B14F-4D97-AF65-F5344CB8AC3E}">
        <p14:creationId xmlns:p14="http://schemas.microsoft.com/office/powerpoint/2010/main" val="68783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3A9D-0A01-28F5-C5AE-2EBE645AAB95}"/>
              </a:ext>
            </a:extLst>
          </p:cNvPr>
          <p:cNvSpPr>
            <a:spLocks noGrp="1"/>
          </p:cNvSpPr>
          <p:nvPr>
            <p:ph type="title"/>
          </p:nvPr>
        </p:nvSpPr>
        <p:spPr/>
        <p:txBody>
          <a:bodyPr/>
          <a:lstStyle/>
          <a:p>
            <a:r>
              <a:rPr lang="en-US" dirty="0"/>
              <a:t>Cartesian Join</a:t>
            </a:r>
            <a:endParaRPr lang="en-IN" dirty="0"/>
          </a:p>
        </p:txBody>
      </p:sp>
      <p:sp>
        <p:nvSpPr>
          <p:cNvPr id="3" name="Content Placeholder 2">
            <a:extLst>
              <a:ext uri="{FF2B5EF4-FFF2-40B4-BE49-F238E27FC236}">
                <a16:creationId xmlns:a16="http://schemas.microsoft.com/office/drawing/2014/main" id="{69C01204-E9F5-CFD3-4588-F61976C7C219}"/>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 In a CARTESIAN JOIN there is a join for each row of one table to every row of another table. This usually happens when the matching column or WHERE condition is not specified.</a:t>
            </a:r>
          </a:p>
          <a:p>
            <a:pPr marL="0" indent="0">
              <a:buNone/>
            </a:pPr>
            <a:endParaRPr lang="en-US" sz="2400" b="0" i="0" dirty="0">
              <a:solidFill>
                <a:srgbClr val="273239"/>
              </a:solidFill>
              <a:effectLst/>
              <a:latin typeface="Arial" panose="020B0604020202020204" pitchFamily="34" charset="0"/>
              <a:cs typeface="Arial" panose="020B0604020202020204" pitchFamily="34" charset="0"/>
            </a:endParaRPr>
          </a:p>
          <a:p>
            <a:endParaRPr lang="en-US" sz="2400" dirty="0">
              <a:solidFill>
                <a:srgbClr val="273239"/>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SELECT table1.column1 , table1.column2, table2.column1...</a:t>
            </a:r>
          </a:p>
          <a:p>
            <a:pPr marL="0" indent="0">
              <a:buNone/>
            </a:pPr>
            <a:r>
              <a:rPr lang="en-US" sz="2400" dirty="0">
                <a:latin typeface="Arial" panose="020B0604020202020204" pitchFamily="34" charset="0"/>
                <a:cs typeface="Arial" panose="020B0604020202020204" pitchFamily="34" charset="0"/>
              </a:rPr>
              <a:t>FROM table1</a:t>
            </a:r>
          </a:p>
          <a:p>
            <a:pPr marL="0" indent="0">
              <a:buNone/>
            </a:pPr>
            <a:r>
              <a:rPr lang="en-US" sz="2400" dirty="0">
                <a:latin typeface="Arial" panose="020B0604020202020204" pitchFamily="34" charset="0"/>
                <a:cs typeface="Arial" panose="020B0604020202020204" pitchFamily="34" charset="0"/>
              </a:rPr>
              <a:t>CROSS JOIN table2;</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3914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8F658BE-2377-4BE2-BDFD-5095877307FC"/>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P1241112567Pczwq"/>
  <p:tag name="ISPRING_RESOURCE_PATHS_HASH_PRESENTER" val="1c249c8eea0db9451ceeba88231fee06938a88f"/>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1843</TotalTime>
  <Words>1108</Words>
  <Application>Microsoft Office PowerPoint</Application>
  <PresentationFormat>On-screen Show (4:3)</PresentationFormat>
  <Paragraphs>113</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Garamond</vt:lpstr>
      <vt:lpstr>Segoe UI</vt:lpstr>
      <vt:lpstr>Times New Roman</vt:lpstr>
      <vt:lpstr>Verdana</vt:lpstr>
      <vt:lpstr>Wingdings</vt:lpstr>
      <vt:lpstr>Level</vt:lpstr>
      <vt:lpstr>Structured Query Language</vt:lpstr>
      <vt:lpstr>What We’re Going to Cover</vt:lpstr>
      <vt:lpstr>SQL Joins</vt:lpstr>
      <vt:lpstr>Inner Join</vt:lpstr>
      <vt:lpstr>Left Join</vt:lpstr>
      <vt:lpstr>Right Join</vt:lpstr>
      <vt:lpstr>Full Join</vt:lpstr>
      <vt:lpstr>Natural Join</vt:lpstr>
      <vt:lpstr>Cartesian Join</vt:lpstr>
      <vt:lpstr>Self Join</vt:lpstr>
      <vt:lpstr>Union Operator</vt:lpstr>
      <vt:lpstr>Union Operator Contd.</vt:lpstr>
      <vt:lpstr>Intersect Operator</vt:lpstr>
      <vt:lpstr>Intersect Contd.</vt:lpstr>
      <vt:lpstr>Constraints</vt:lpstr>
      <vt:lpstr>Constraints Contd.</vt:lpstr>
      <vt:lpstr>Index</vt:lpstr>
      <vt:lpstr>Views</vt:lpstr>
      <vt:lpstr>Views Contd.</vt:lpstr>
      <vt:lpstr>Questions?</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P1241112567Pczwq</dc:title>
  <dc:creator>cvanslyke</dc:creator>
  <cp:lastModifiedBy>Samir Kumar  Mishra</cp:lastModifiedBy>
  <cp:revision>91</cp:revision>
  <dcterms:created xsi:type="dcterms:W3CDTF">2001-09-20T13:54:47Z</dcterms:created>
  <dcterms:modified xsi:type="dcterms:W3CDTF">2024-08-26T14:34:37Z</dcterms:modified>
</cp:coreProperties>
</file>