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4"/>
  </p:notesMasterIdLst>
  <p:handoutMasterIdLst>
    <p:handoutMasterId r:id="rId15"/>
  </p:handoutMasterIdLst>
  <p:sldIdLst>
    <p:sldId id="256" r:id="rId2"/>
    <p:sldId id="257" r:id="rId3"/>
    <p:sldId id="377" r:id="rId4"/>
    <p:sldId id="378" r:id="rId5"/>
    <p:sldId id="379" r:id="rId6"/>
    <p:sldId id="380" r:id="rId7"/>
    <p:sldId id="381" r:id="rId8"/>
    <p:sldId id="382" r:id="rId9"/>
    <p:sldId id="383" r:id="rId10"/>
    <p:sldId id="384" r:id="rId11"/>
    <p:sldId id="385" r:id="rId12"/>
    <p:sldId id="375" r:id="rId13"/>
  </p:sldIdLst>
  <p:sldSz cx="9144000" cy="6858000" type="screen4x3"/>
  <p:notesSz cx="7315200" cy="9601200"/>
  <p:custDataLst>
    <p:tags r:id="rId16"/>
  </p:custDataLst>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50" autoAdjust="0"/>
    <p:restoredTop sz="93969" autoAdjust="0"/>
  </p:normalViewPr>
  <p:slideViewPr>
    <p:cSldViewPr>
      <p:cViewPr varScale="1">
        <p:scale>
          <a:sx n="69" d="100"/>
          <a:sy n="69" d="100"/>
        </p:scale>
        <p:origin x="1182" y="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smtClean="0">
                <a:latin typeface="Times New Roman" pitchFamily="18" charset="0"/>
              </a:defRPr>
            </a:lvl1pPr>
          </a:lstStyle>
          <a:p>
            <a:pPr>
              <a:defRPr/>
            </a:pPr>
            <a:endParaRPr lang="en-US"/>
          </a:p>
        </p:txBody>
      </p:sp>
      <p:sp>
        <p:nvSpPr>
          <p:cNvPr id="686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latin typeface="Times New Roman" pitchFamily="18" charset="0"/>
              </a:defRPr>
            </a:lvl1pPr>
          </a:lstStyle>
          <a:p>
            <a:pPr>
              <a:defRPr/>
            </a:pPr>
            <a:endParaRPr lang="en-US"/>
          </a:p>
        </p:txBody>
      </p:sp>
      <p:sp>
        <p:nvSpPr>
          <p:cNvPr id="686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smtClean="0">
                <a:latin typeface="Times New Roman" pitchFamily="18" charset="0"/>
              </a:defRPr>
            </a:lvl1pPr>
          </a:lstStyle>
          <a:p>
            <a:pPr>
              <a:defRPr/>
            </a:pPr>
            <a:endParaRPr lang="en-US"/>
          </a:p>
        </p:txBody>
      </p:sp>
      <p:sp>
        <p:nvSpPr>
          <p:cNvPr id="686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Times New Roman" pitchFamily="18" charset="0"/>
              </a:defRPr>
            </a:lvl1pPr>
          </a:lstStyle>
          <a:p>
            <a:pPr>
              <a:defRPr/>
            </a:pPr>
            <a:fld id="{888410F8-4489-4DD7-A87C-F2DF74B70C9F}"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044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880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4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044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4F2A728E-D0BC-46FD-98BF-1FAF623FDD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F2A728E-D0BC-46FD-98BF-1FAF623FDD43}"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F2A728E-D0BC-46FD-98BF-1FAF623FDD43}" type="slidenum">
              <a:rPr 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IN"/>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IN"/>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IN"/>
            </a:p>
          </p:txBody>
        </p:sp>
      </p:grpSp>
      <p:sp>
        <p:nvSpPr>
          <p:cNvPr id="72706"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7270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US"/>
          </a:p>
        </p:txBody>
      </p:sp>
      <p:sp>
        <p:nvSpPr>
          <p:cNvPr id="9" name="Rectangle 5"/>
          <p:cNvSpPr>
            <a:spLocks noGrp="1" noChangeArrowheads="1"/>
          </p:cNvSpPr>
          <p:nvPr>
            <p:ph type="ftr" sz="quarter" idx="11"/>
          </p:nvPr>
        </p:nvSpPr>
        <p:spPr/>
        <p:txBody>
          <a:bodyPr/>
          <a:lstStyle>
            <a:lvl1pPr>
              <a:defRPr smtClean="0"/>
            </a:lvl1pPr>
          </a:lstStyle>
          <a:p>
            <a:pPr>
              <a:defRPr/>
            </a:pPr>
            <a:endParaRPr lang="en-US"/>
          </a:p>
        </p:txBody>
      </p:sp>
      <p:sp>
        <p:nvSpPr>
          <p:cNvPr id="10" name="Rectangle 6"/>
          <p:cNvSpPr>
            <a:spLocks noGrp="1" noChangeArrowheads="1"/>
          </p:cNvSpPr>
          <p:nvPr>
            <p:ph type="sldNum" sz="quarter" idx="12"/>
          </p:nvPr>
        </p:nvSpPr>
        <p:spPr/>
        <p:txBody>
          <a:bodyPr/>
          <a:lstStyle>
            <a:lvl1pPr>
              <a:defRPr smtClean="0"/>
            </a:lvl1pPr>
          </a:lstStyle>
          <a:p>
            <a:pPr>
              <a:defRPr/>
            </a:pPr>
            <a:fld id="{3CA64450-3412-462E-95B3-97C470C95A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048200-B98B-4F64-BB1E-81FBCC63CB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A32627-D9ED-4D32-A527-A151C2F135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65CE5E-BFC3-4DEE-8AE8-A3C20F40C17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lipArt Placeholder 3"/>
          <p:cNvSpPr>
            <a:spLocks noGrp="1"/>
          </p:cNvSpPr>
          <p:nvPr>
            <p:ph type="clipArt" sz="half" idx="2"/>
          </p:nvPr>
        </p:nvSpPr>
        <p:spPr>
          <a:xfrm>
            <a:off x="4648200" y="1600200"/>
            <a:ext cx="4038600" cy="4530725"/>
          </a:xfrm>
        </p:spPr>
        <p:txBody>
          <a:bodyPr/>
          <a:lstStyle/>
          <a:p>
            <a:pPr lvl="0"/>
            <a:endParaRPr lang="en-IN"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0D34D9-1CAB-4298-B01D-737CCE0C0F1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488D5E-4CFB-452C-B3F3-D1D635B17C8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27C9DD-EFAA-4A05-A7EF-AA9C346D9EB0}" type="slidenum">
              <a:rPr lang="en-US"/>
              <a:pPr>
                <a:defRPr/>
              </a:pPr>
              <a:t>‹#›</a:t>
            </a:fld>
            <a:endParaRPr lang="en-US"/>
          </a:p>
        </p:txBody>
      </p:sp>
    </p:spTree>
  </p:cSld>
  <p:clrMapOvr>
    <a:masterClrMapping/>
  </p:clrMapOvr>
  <p:transition>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D20628-EE3B-4B16-A3CD-F6C63BBC74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8AB3729-9F87-42AC-A719-98597473FD3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68ABDC-02EA-48E1-BE2D-26B9FA362D3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F02102B-7F34-4342-AE9E-DCC91484DE7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95A553-5115-40BA-9087-6770AC36C7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B1B9D8-89FE-4959-A733-096BA202F8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68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lvl1pPr>
          </a:lstStyle>
          <a:p>
            <a:pPr>
              <a:defRPr/>
            </a:pPr>
            <a:endParaRPr lang="en-US"/>
          </a:p>
        </p:txBody>
      </p:sp>
      <p:sp>
        <p:nvSpPr>
          <p:cNvPr id="716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lvl1pPr>
          </a:lstStyle>
          <a:p>
            <a:pPr>
              <a:defRPr/>
            </a:pPr>
            <a:endParaRPr lang="en-US"/>
          </a:p>
        </p:txBody>
      </p:sp>
      <p:sp>
        <p:nvSpPr>
          <p:cNvPr id="7168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FB8E34A-DCD6-4E08-B7A0-7C6E4359914C}" type="slidenum">
              <a:rPr lang="en-US"/>
              <a:pPr>
                <a:defRPr/>
              </a:pPr>
              <a:t>‹#›</a:t>
            </a:fld>
            <a:endParaRPr lang="en-US"/>
          </a:p>
        </p:txBody>
      </p:sp>
      <p:sp>
        <p:nvSpPr>
          <p:cNvPr id="71687"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168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IN"/>
          </a:p>
        </p:txBody>
      </p:sp>
      <p:sp>
        <p:nvSpPr>
          <p:cNvPr id="71689"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1690"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having-vs-where-clause/" TargetMode="External"/><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sql-group-by/" TargetMode="External"/><Relationship Id="rId2" Type="http://schemas.openxmlformats.org/officeDocument/2006/relationships/hyperlink" Target="https://www.geeksforgeeks.org/sql-order-b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dirty="0"/>
              <a:t>Structured Query Language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BBA5-87DC-F150-26FB-33FD2D04C0A2}"/>
              </a:ext>
            </a:extLst>
          </p:cNvPr>
          <p:cNvSpPr>
            <a:spLocks noGrp="1"/>
          </p:cNvSpPr>
          <p:nvPr>
            <p:ph type="title"/>
          </p:nvPr>
        </p:nvSpPr>
        <p:spPr/>
        <p:txBody>
          <a:bodyPr/>
          <a:lstStyle/>
          <a:p>
            <a:r>
              <a:rPr lang="en-IN" dirty="0"/>
              <a:t>Nested Subquery</a:t>
            </a:r>
          </a:p>
        </p:txBody>
      </p:sp>
      <p:sp>
        <p:nvSpPr>
          <p:cNvPr id="3" name="Content Placeholder 2">
            <a:extLst>
              <a:ext uri="{FF2B5EF4-FFF2-40B4-BE49-F238E27FC236}">
                <a16:creationId xmlns:a16="http://schemas.microsoft.com/office/drawing/2014/main" id="{A4DAFFFD-8133-6870-AE87-821AE77B0851}"/>
              </a:ext>
            </a:extLst>
          </p:cNvPr>
          <p:cNvSpPr>
            <a:spLocks noGrp="1"/>
          </p:cNvSpPr>
          <p:nvPr>
            <p:ph idx="1"/>
          </p:nvPr>
        </p:nvSpPr>
        <p:spPr/>
        <p:txBody>
          <a:bodyPr/>
          <a:lstStyle/>
          <a:p>
            <a:r>
              <a:rPr lang="en-IN" sz="2400" b="1" i="0" dirty="0">
                <a:solidFill>
                  <a:srgbClr val="273239"/>
                </a:solidFill>
                <a:effectLst/>
                <a:latin typeface="Arial" panose="020B0604020202020204" pitchFamily="34" charset="0"/>
                <a:cs typeface="Arial" panose="020B0604020202020204" pitchFamily="34" charset="0"/>
              </a:rPr>
              <a:t>Nested Subquery</a:t>
            </a:r>
          </a:p>
          <a:p>
            <a:pPr marL="0" indent="0">
              <a:buNone/>
            </a:pPr>
            <a:r>
              <a:rPr lang="en-US" b="0" i="0" dirty="0">
                <a:solidFill>
                  <a:srgbClr val="273239"/>
                </a:solidFill>
                <a:effectLst/>
                <a:latin typeface="Nunito" pitchFamily="2" charset="0"/>
              </a:rPr>
              <a:t>   </a:t>
            </a:r>
            <a:r>
              <a:rPr lang="en-US" sz="2400" b="0" i="0" dirty="0">
                <a:solidFill>
                  <a:srgbClr val="273239"/>
                </a:solidFill>
                <a:effectLst/>
                <a:latin typeface="Arial" panose="020B0604020202020204" pitchFamily="34" charset="0"/>
                <a:cs typeface="Arial" panose="020B0604020202020204" pitchFamily="34" charset="0"/>
              </a:rPr>
              <a:t>-- In Nested Query, the Inner query runs first, and only once. Outer query is executed with the result from Inner query. Hence, the Inner query is used in execution of the Outer query.</a:t>
            </a:r>
            <a:endParaRPr lang="en-IN" sz="2400" b="0" i="0" dirty="0">
              <a:solidFill>
                <a:srgbClr val="273239"/>
              </a:solidFill>
              <a:effectLst/>
              <a:latin typeface="Arial" panose="020B0604020202020204" pitchFamily="34" charset="0"/>
              <a:cs typeface="Arial" panose="020B0604020202020204" pitchFamily="34" charset="0"/>
            </a:endParaRPr>
          </a:p>
          <a:p>
            <a:pPr marL="0" indent="0">
              <a:buNone/>
            </a:pPr>
            <a:endParaRPr lang="en-IN" sz="2400" dirty="0">
              <a:solidFill>
                <a:srgbClr val="273239"/>
              </a:solidFill>
              <a:latin typeface="Arial" panose="020B0604020202020204" pitchFamily="34" charset="0"/>
              <a:cs typeface="Arial" panose="020B0604020202020204" pitchFamily="34" charset="0"/>
            </a:endParaRPr>
          </a:p>
          <a:p>
            <a:pPr marL="0" indent="0">
              <a:buNone/>
            </a:pPr>
            <a:r>
              <a:rPr lang="en-IN" sz="2400" dirty="0">
                <a:solidFill>
                  <a:srgbClr val="273239"/>
                </a:solidFill>
                <a:latin typeface="Arial" panose="020B0604020202020204" pitchFamily="34" charset="0"/>
                <a:cs typeface="Arial" panose="020B0604020202020204" pitchFamily="34" charset="0"/>
              </a:rPr>
              <a:t>E.g.:</a:t>
            </a:r>
          </a:p>
          <a:p>
            <a:pPr marL="0" indent="0">
              <a:buNone/>
            </a:pPr>
            <a:r>
              <a:rPr lang="en-US" sz="2400" b="0" i="0" dirty="0">
                <a:solidFill>
                  <a:srgbClr val="273239"/>
                </a:solidFill>
                <a:effectLst/>
                <a:latin typeface="Arial" panose="020B0604020202020204" pitchFamily="34" charset="0"/>
                <a:cs typeface="Arial" panose="020B0604020202020204" pitchFamily="34" charset="0"/>
              </a:rPr>
              <a:t>SELECT * FROM Customers WHERE </a:t>
            </a:r>
            <a:r>
              <a:rPr lang="en-US" sz="2400" b="0" i="0" dirty="0" err="1">
                <a:solidFill>
                  <a:srgbClr val="273239"/>
                </a:solidFill>
                <a:effectLst/>
                <a:latin typeface="Arial" panose="020B0604020202020204" pitchFamily="34" charset="0"/>
                <a:cs typeface="Arial" panose="020B0604020202020204" pitchFamily="34" charset="0"/>
              </a:rPr>
              <a:t>CustomerID</a:t>
            </a:r>
            <a:r>
              <a:rPr lang="en-US" sz="2400" b="0" i="0" dirty="0">
                <a:solidFill>
                  <a:srgbClr val="273239"/>
                </a:solidFill>
                <a:effectLst/>
                <a:latin typeface="Arial" panose="020B0604020202020204" pitchFamily="34" charset="0"/>
                <a:cs typeface="Arial" panose="020B0604020202020204" pitchFamily="34" charset="0"/>
              </a:rPr>
              <a:t> IN (SELECT </a:t>
            </a:r>
            <a:r>
              <a:rPr lang="en-US" sz="2400" b="0" i="0" dirty="0" err="1">
                <a:solidFill>
                  <a:srgbClr val="273239"/>
                </a:solidFill>
                <a:effectLst/>
                <a:latin typeface="Arial" panose="020B0604020202020204" pitchFamily="34" charset="0"/>
                <a:cs typeface="Arial" panose="020B0604020202020204" pitchFamily="34" charset="0"/>
              </a:rPr>
              <a:t>CustomerID</a:t>
            </a:r>
            <a:r>
              <a:rPr lang="en-US" sz="2400" b="0" i="0" dirty="0">
                <a:solidFill>
                  <a:srgbClr val="273239"/>
                </a:solidFill>
                <a:effectLst/>
                <a:latin typeface="Arial" panose="020B0604020202020204" pitchFamily="34" charset="0"/>
                <a:cs typeface="Arial" panose="020B0604020202020204" pitchFamily="34" charset="0"/>
              </a:rPr>
              <a:t> FROM Orders);</a:t>
            </a:r>
          </a:p>
        </p:txBody>
      </p:sp>
    </p:spTree>
    <p:extLst>
      <p:ext uri="{BB962C8B-B14F-4D97-AF65-F5344CB8AC3E}">
        <p14:creationId xmlns:p14="http://schemas.microsoft.com/office/powerpoint/2010/main" val="395474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2A6A-27EC-CA69-B869-190A24D3C87E}"/>
              </a:ext>
            </a:extLst>
          </p:cNvPr>
          <p:cNvSpPr>
            <a:spLocks noGrp="1"/>
          </p:cNvSpPr>
          <p:nvPr>
            <p:ph type="title"/>
          </p:nvPr>
        </p:nvSpPr>
        <p:spPr/>
        <p:txBody>
          <a:bodyPr/>
          <a:lstStyle/>
          <a:p>
            <a:r>
              <a:rPr lang="en-IN" dirty="0"/>
              <a:t>Correlated Subquery</a:t>
            </a:r>
            <a:endParaRPr lang="en-IN" dirty="0">
              <a:cs typeface="Arial" panose="020B0604020202020204" pitchFamily="34" charset="0"/>
            </a:endParaRPr>
          </a:p>
        </p:txBody>
      </p:sp>
      <p:sp>
        <p:nvSpPr>
          <p:cNvPr id="3" name="Content Placeholder 2">
            <a:extLst>
              <a:ext uri="{FF2B5EF4-FFF2-40B4-BE49-F238E27FC236}">
                <a16:creationId xmlns:a16="http://schemas.microsoft.com/office/drawing/2014/main" id="{3920C68E-99C5-F555-3048-FED4E3BC4475}"/>
              </a:ext>
            </a:extLst>
          </p:cNvPr>
          <p:cNvSpPr>
            <a:spLocks noGrp="1"/>
          </p:cNvSpPr>
          <p:nvPr>
            <p:ph idx="1"/>
          </p:nvPr>
        </p:nvSpPr>
        <p:spPr/>
        <p:txBody>
          <a:bodyPr/>
          <a:lstStyle/>
          <a:p>
            <a:r>
              <a:rPr lang="en-US" b="0" i="0" dirty="0">
                <a:solidFill>
                  <a:srgbClr val="273239"/>
                </a:solidFill>
                <a:effectLst/>
                <a:latin typeface="Nunito" pitchFamily="2" charset="0"/>
              </a:rPr>
              <a:t>In Correlated Query,  Outer query executes first and for every Outer query row Inner query is executed. Hence, the Inner query uses values from the Outer query.</a:t>
            </a:r>
          </a:p>
          <a:p>
            <a:pPr marL="0" indent="0">
              <a:buNone/>
            </a:pPr>
            <a:endParaRPr lang="en-IN" dirty="0">
              <a:solidFill>
                <a:srgbClr val="273239"/>
              </a:solidFill>
              <a:latin typeface="Nunito" pitchFamily="2" charset="0"/>
            </a:endParaRPr>
          </a:p>
          <a:p>
            <a:pPr marL="0" indent="0">
              <a:buNone/>
            </a:pPr>
            <a:r>
              <a:rPr lang="en-IN" dirty="0" err="1">
                <a:solidFill>
                  <a:srgbClr val="273239"/>
                </a:solidFill>
                <a:latin typeface="Nunito" pitchFamily="2" charset="0"/>
              </a:rPr>
              <a:t>E.g</a:t>
            </a:r>
            <a:r>
              <a:rPr lang="en-IN" dirty="0">
                <a:solidFill>
                  <a:srgbClr val="273239"/>
                </a:solidFill>
                <a:latin typeface="Nunito" pitchFamily="2" charset="0"/>
              </a:rPr>
              <a:t>:</a:t>
            </a:r>
          </a:p>
          <a:p>
            <a:pPr marL="0" indent="0">
              <a:buNone/>
            </a:pPr>
            <a:r>
              <a:rPr lang="en-US" dirty="0">
                <a:solidFill>
                  <a:srgbClr val="273239"/>
                </a:solidFill>
                <a:latin typeface="Nunito" pitchFamily="2" charset="0"/>
              </a:rPr>
              <a:t>SELECT * FROM Customers where </a:t>
            </a:r>
          </a:p>
          <a:p>
            <a:pPr marL="0" indent="0">
              <a:buNone/>
            </a:pPr>
            <a:r>
              <a:rPr lang="en-US" dirty="0">
                <a:solidFill>
                  <a:srgbClr val="273239"/>
                </a:solidFill>
                <a:latin typeface="Nunito" pitchFamily="2" charset="0"/>
              </a:rPr>
              <a:t>EXISTS (SELECT </a:t>
            </a:r>
            <a:r>
              <a:rPr lang="en-US" dirty="0" err="1">
                <a:solidFill>
                  <a:srgbClr val="273239"/>
                </a:solidFill>
                <a:latin typeface="Nunito" pitchFamily="2" charset="0"/>
              </a:rPr>
              <a:t>CustomerID</a:t>
            </a:r>
            <a:r>
              <a:rPr lang="en-US" dirty="0">
                <a:solidFill>
                  <a:srgbClr val="273239"/>
                </a:solidFill>
                <a:latin typeface="Nunito" pitchFamily="2" charset="0"/>
              </a:rPr>
              <a:t> FROM Orders </a:t>
            </a:r>
          </a:p>
          <a:p>
            <a:pPr marL="0" indent="0">
              <a:buNone/>
            </a:pPr>
            <a:r>
              <a:rPr lang="en-US" dirty="0">
                <a:solidFill>
                  <a:srgbClr val="273239"/>
                </a:solidFill>
                <a:latin typeface="Nunito" pitchFamily="2" charset="0"/>
              </a:rPr>
              <a:t>WHERE </a:t>
            </a:r>
            <a:r>
              <a:rPr lang="en-US" dirty="0" err="1">
                <a:solidFill>
                  <a:srgbClr val="273239"/>
                </a:solidFill>
                <a:latin typeface="Nunito" pitchFamily="2" charset="0"/>
              </a:rPr>
              <a:t>Orders.OrderID</a:t>
            </a:r>
            <a:r>
              <a:rPr lang="en-US" dirty="0">
                <a:solidFill>
                  <a:srgbClr val="273239"/>
                </a:solidFill>
                <a:latin typeface="Nunito" pitchFamily="2" charset="0"/>
              </a:rPr>
              <a:t>=</a:t>
            </a:r>
            <a:r>
              <a:rPr lang="en-US" dirty="0" err="1">
                <a:solidFill>
                  <a:srgbClr val="273239"/>
                </a:solidFill>
                <a:latin typeface="Nunito" pitchFamily="2" charset="0"/>
              </a:rPr>
              <a:t>Customers.CustomerID</a:t>
            </a:r>
            <a:r>
              <a:rPr lang="en-US" dirty="0">
                <a:solidFill>
                  <a:srgbClr val="273239"/>
                </a:solidFill>
                <a:latin typeface="Nunito" pitchFamily="2" charset="0"/>
              </a:rPr>
              <a:t>);</a:t>
            </a:r>
          </a:p>
        </p:txBody>
      </p:sp>
    </p:spTree>
    <p:extLst>
      <p:ext uri="{BB962C8B-B14F-4D97-AF65-F5344CB8AC3E}">
        <p14:creationId xmlns:p14="http://schemas.microsoft.com/office/powerpoint/2010/main" val="217407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DDEC-89FF-56C5-E0BC-285EE700B35F}"/>
              </a:ext>
            </a:extLst>
          </p:cNvPr>
          <p:cNvSpPr>
            <a:spLocks noGrp="1"/>
          </p:cNvSpPr>
          <p:nvPr>
            <p:ph type="title"/>
          </p:nvPr>
        </p:nvSpPr>
        <p:spPr>
          <a:xfrm>
            <a:off x="457200" y="2590800"/>
            <a:ext cx="8229600" cy="1139825"/>
          </a:xfrm>
        </p:spPr>
        <p:txBody>
          <a:bodyPr/>
          <a:lstStyle/>
          <a:p>
            <a:pPr algn="ctr"/>
            <a:r>
              <a:rPr lang="en-US" dirty="0"/>
              <a:t>Questions?</a:t>
            </a:r>
            <a:endParaRPr lang="en-IN" dirty="0"/>
          </a:p>
        </p:txBody>
      </p:sp>
    </p:spTree>
    <p:extLst>
      <p:ext uri="{BB962C8B-B14F-4D97-AF65-F5344CB8AC3E}">
        <p14:creationId xmlns:p14="http://schemas.microsoft.com/office/powerpoint/2010/main" val="122807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304800"/>
            <a:ext cx="8077200" cy="1143000"/>
          </a:xfrm>
        </p:spPr>
        <p:txBody>
          <a:bodyPr/>
          <a:lstStyle/>
          <a:p>
            <a:pPr eaLnBrk="1" hangingPunct="1"/>
            <a:r>
              <a:rPr lang="en-US"/>
              <a:t>What We’re Going to Cover</a:t>
            </a:r>
          </a:p>
        </p:txBody>
      </p:sp>
      <p:sp>
        <p:nvSpPr>
          <p:cNvPr id="5123" name="Rectangle 3"/>
          <p:cNvSpPr>
            <a:spLocks noGrp="1" noChangeArrowheads="1"/>
          </p:cNvSpPr>
          <p:nvPr>
            <p:ph type="body" idx="1"/>
          </p:nvPr>
        </p:nvSpPr>
        <p:spPr>
          <a:xfrm>
            <a:off x="838200" y="1524000"/>
            <a:ext cx="7772400" cy="4495800"/>
          </a:xfrm>
        </p:spPr>
        <p:txBody>
          <a:bodyPr/>
          <a:lstStyle/>
          <a:p>
            <a:pPr eaLnBrk="1" hangingPunct="1"/>
            <a:r>
              <a:rPr lang="en-US" dirty="0"/>
              <a:t>SQL Aggregate Functions</a:t>
            </a:r>
          </a:p>
          <a:p>
            <a:pPr eaLnBrk="1" hangingPunct="1"/>
            <a:r>
              <a:rPr lang="en-US" dirty="0"/>
              <a:t>SQL Formatting query output</a:t>
            </a:r>
          </a:p>
          <a:p>
            <a:pPr eaLnBrk="1" hangingPunct="1"/>
            <a:r>
              <a:rPr lang="en-US" dirty="0"/>
              <a:t>SQL Subqueries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CD1E-808F-B2EB-288B-EDB24ADA321A}"/>
              </a:ext>
            </a:extLst>
          </p:cNvPr>
          <p:cNvSpPr>
            <a:spLocks noGrp="1"/>
          </p:cNvSpPr>
          <p:nvPr>
            <p:ph type="title"/>
          </p:nvPr>
        </p:nvSpPr>
        <p:spPr/>
        <p:txBody>
          <a:bodyPr/>
          <a:lstStyle/>
          <a:p>
            <a:r>
              <a:rPr lang="en-US" dirty="0"/>
              <a:t>SQL Aggregate Functions</a:t>
            </a:r>
            <a:endParaRPr lang="en-IN" dirty="0"/>
          </a:p>
        </p:txBody>
      </p:sp>
      <p:sp>
        <p:nvSpPr>
          <p:cNvPr id="3" name="Content Placeholder 2">
            <a:extLst>
              <a:ext uri="{FF2B5EF4-FFF2-40B4-BE49-F238E27FC236}">
                <a16:creationId xmlns:a16="http://schemas.microsoft.com/office/drawing/2014/main" id="{409B732B-450D-77AF-7C75-A5217DABDC39}"/>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In database management an aggregate function is a function where the values of multiple rows are grouped together as input on certain criteria to form a single value of more significant meaning.</a:t>
            </a:r>
          </a:p>
          <a:p>
            <a:r>
              <a:rPr lang="en-IN" sz="2400" dirty="0">
                <a:latin typeface="Arial" panose="020B0604020202020204" pitchFamily="34" charset="0"/>
                <a:cs typeface="Arial" panose="020B0604020202020204" pitchFamily="34" charset="0"/>
              </a:rPr>
              <a:t>Count()</a:t>
            </a:r>
          </a:p>
          <a:p>
            <a:r>
              <a:rPr lang="en-IN" sz="2400" dirty="0">
                <a:latin typeface="Arial" panose="020B0604020202020204" pitchFamily="34" charset="0"/>
                <a:cs typeface="Arial" panose="020B0604020202020204" pitchFamily="34" charset="0"/>
              </a:rPr>
              <a:t>Sum()</a:t>
            </a:r>
          </a:p>
          <a:p>
            <a:r>
              <a:rPr lang="en-IN" sz="2400" dirty="0" err="1">
                <a:latin typeface="Arial" panose="020B0604020202020204" pitchFamily="34" charset="0"/>
                <a:cs typeface="Arial" panose="020B0604020202020204" pitchFamily="34" charset="0"/>
              </a:rPr>
              <a:t>Avg</a:t>
            </a:r>
            <a:r>
              <a:rPr lang="en-IN" sz="2400" dirty="0">
                <a:latin typeface="Arial" panose="020B0604020202020204" pitchFamily="34" charset="0"/>
                <a:cs typeface="Arial" panose="020B0604020202020204" pitchFamily="34" charset="0"/>
              </a:rPr>
              <a:t>()</a:t>
            </a:r>
          </a:p>
          <a:p>
            <a:r>
              <a:rPr lang="en-IN" sz="2400" dirty="0">
                <a:latin typeface="Arial" panose="020B0604020202020204" pitchFamily="34" charset="0"/>
                <a:cs typeface="Arial" panose="020B0604020202020204" pitchFamily="34" charset="0"/>
              </a:rPr>
              <a:t>Min()</a:t>
            </a:r>
          </a:p>
          <a:p>
            <a:r>
              <a:rPr lang="en-IN" sz="2400" dirty="0">
                <a:latin typeface="Arial" panose="020B0604020202020204" pitchFamily="34" charset="0"/>
                <a:cs typeface="Arial" panose="020B0604020202020204" pitchFamily="34" charset="0"/>
              </a:rPr>
              <a:t>Max()</a:t>
            </a:r>
          </a:p>
        </p:txBody>
      </p:sp>
    </p:spTree>
    <p:extLst>
      <p:ext uri="{BB962C8B-B14F-4D97-AF65-F5344CB8AC3E}">
        <p14:creationId xmlns:p14="http://schemas.microsoft.com/office/powerpoint/2010/main" val="149627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5FD6-BF49-3BF9-AF84-E68E5C3E6157}"/>
              </a:ext>
            </a:extLst>
          </p:cNvPr>
          <p:cNvSpPr>
            <a:spLocks noGrp="1"/>
          </p:cNvSpPr>
          <p:nvPr>
            <p:ph type="title"/>
          </p:nvPr>
        </p:nvSpPr>
        <p:spPr/>
        <p:txBody>
          <a:bodyPr/>
          <a:lstStyle/>
          <a:p>
            <a:r>
              <a:rPr lang="en-US" dirty="0"/>
              <a:t>SQL Aggregate Functions Contd.</a:t>
            </a:r>
            <a:endParaRPr lang="en-IN" dirty="0"/>
          </a:p>
        </p:txBody>
      </p:sp>
      <p:graphicFrame>
        <p:nvGraphicFramePr>
          <p:cNvPr id="4" name="Content Placeholder 3">
            <a:extLst>
              <a:ext uri="{FF2B5EF4-FFF2-40B4-BE49-F238E27FC236}">
                <a16:creationId xmlns:a16="http://schemas.microsoft.com/office/drawing/2014/main" id="{B9CF60B4-B508-B022-6A0A-4482F5BA4DD4}"/>
              </a:ext>
            </a:extLst>
          </p:cNvPr>
          <p:cNvGraphicFramePr>
            <a:graphicFrameLocks noGrp="1"/>
          </p:cNvGraphicFramePr>
          <p:nvPr>
            <p:ph idx="1"/>
            <p:extLst>
              <p:ext uri="{D42A27DB-BD31-4B8C-83A1-F6EECF244321}">
                <p14:modId xmlns:p14="http://schemas.microsoft.com/office/powerpoint/2010/main" val="231691818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536411698"/>
                    </a:ext>
                  </a:extLst>
                </a:gridCol>
                <a:gridCol w="2743200">
                  <a:extLst>
                    <a:ext uri="{9D8B030D-6E8A-4147-A177-3AD203B41FA5}">
                      <a16:colId xmlns:a16="http://schemas.microsoft.com/office/drawing/2014/main" val="2295514752"/>
                    </a:ext>
                  </a:extLst>
                </a:gridCol>
                <a:gridCol w="2743200">
                  <a:extLst>
                    <a:ext uri="{9D8B030D-6E8A-4147-A177-3AD203B41FA5}">
                      <a16:colId xmlns:a16="http://schemas.microsoft.com/office/drawing/2014/main" val="1182158808"/>
                    </a:ext>
                  </a:extLst>
                </a:gridCol>
              </a:tblGrid>
              <a:tr h="370840">
                <a:tc>
                  <a:txBody>
                    <a:bodyPr/>
                    <a:lstStyle/>
                    <a:p>
                      <a:r>
                        <a:rPr lang="en-US" dirty="0"/>
                        <a:t>ID</a:t>
                      </a:r>
                      <a:endParaRPr lang="en-IN" dirty="0"/>
                    </a:p>
                  </a:txBody>
                  <a:tcPr/>
                </a:tc>
                <a:tc>
                  <a:txBody>
                    <a:bodyPr/>
                    <a:lstStyle/>
                    <a:p>
                      <a:r>
                        <a:rPr lang="en-US" dirty="0"/>
                        <a:t>Name</a:t>
                      </a:r>
                      <a:endParaRPr lang="en-IN" dirty="0"/>
                    </a:p>
                  </a:txBody>
                  <a:tcPr/>
                </a:tc>
                <a:tc>
                  <a:txBody>
                    <a:bodyPr/>
                    <a:lstStyle/>
                    <a:p>
                      <a:r>
                        <a:rPr lang="en-US" dirty="0"/>
                        <a:t>Salary</a:t>
                      </a:r>
                      <a:endParaRPr lang="en-IN" dirty="0"/>
                    </a:p>
                  </a:txBody>
                  <a:tcPr/>
                </a:tc>
                <a:extLst>
                  <a:ext uri="{0D108BD9-81ED-4DB2-BD59-A6C34878D82A}">
                    <a16:rowId xmlns:a16="http://schemas.microsoft.com/office/drawing/2014/main" val="2944778338"/>
                  </a:ext>
                </a:extLst>
              </a:tr>
              <a:tr h="370840">
                <a:tc>
                  <a:txBody>
                    <a:bodyPr/>
                    <a:lstStyle/>
                    <a:p>
                      <a:r>
                        <a:rPr lang="en-US" dirty="0"/>
                        <a:t>1</a:t>
                      </a:r>
                      <a:endParaRPr lang="en-IN" dirty="0"/>
                    </a:p>
                  </a:txBody>
                  <a:tcPr/>
                </a:tc>
                <a:tc>
                  <a:txBody>
                    <a:bodyPr/>
                    <a:lstStyle/>
                    <a:p>
                      <a:r>
                        <a:rPr lang="en-US" dirty="0"/>
                        <a:t>A</a:t>
                      </a:r>
                      <a:endParaRPr lang="en-IN" dirty="0"/>
                    </a:p>
                  </a:txBody>
                  <a:tcPr/>
                </a:tc>
                <a:tc>
                  <a:txBody>
                    <a:bodyPr/>
                    <a:lstStyle/>
                    <a:p>
                      <a:r>
                        <a:rPr lang="en-US" dirty="0"/>
                        <a:t>80</a:t>
                      </a:r>
                      <a:endParaRPr lang="en-IN" dirty="0"/>
                    </a:p>
                  </a:txBody>
                  <a:tcPr/>
                </a:tc>
                <a:extLst>
                  <a:ext uri="{0D108BD9-81ED-4DB2-BD59-A6C34878D82A}">
                    <a16:rowId xmlns:a16="http://schemas.microsoft.com/office/drawing/2014/main" val="2348705976"/>
                  </a:ext>
                </a:extLst>
              </a:tr>
              <a:tr h="370840">
                <a:tc>
                  <a:txBody>
                    <a:bodyPr/>
                    <a:lstStyle/>
                    <a:p>
                      <a:r>
                        <a:rPr lang="en-US" dirty="0"/>
                        <a:t>2</a:t>
                      </a:r>
                      <a:endParaRPr lang="en-IN" dirty="0"/>
                    </a:p>
                  </a:txBody>
                  <a:tcPr/>
                </a:tc>
                <a:tc>
                  <a:txBody>
                    <a:bodyPr/>
                    <a:lstStyle/>
                    <a:p>
                      <a:r>
                        <a:rPr lang="en-US" dirty="0"/>
                        <a:t>B</a:t>
                      </a:r>
                      <a:endParaRPr lang="en-IN" dirty="0"/>
                    </a:p>
                  </a:txBody>
                  <a:tcPr/>
                </a:tc>
                <a:tc>
                  <a:txBody>
                    <a:bodyPr/>
                    <a:lstStyle/>
                    <a:p>
                      <a:r>
                        <a:rPr lang="en-US" dirty="0"/>
                        <a:t>40</a:t>
                      </a:r>
                      <a:endParaRPr lang="en-IN" dirty="0"/>
                    </a:p>
                  </a:txBody>
                  <a:tcPr/>
                </a:tc>
                <a:extLst>
                  <a:ext uri="{0D108BD9-81ED-4DB2-BD59-A6C34878D82A}">
                    <a16:rowId xmlns:a16="http://schemas.microsoft.com/office/drawing/2014/main" val="2220088546"/>
                  </a:ext>
                </a:extLst>
              </a:tr>
              <a:tr h="370840">
                <a:tc>
                  <a:txBody>
                    <a:bodyPr/>
                    <a:lstStyle/>
                    <a:p>
                      <a:r>
                        <a:rPr lang="en-US" dirty="0"/>
                        <a:t>3</a:t>
                      </a:r>
                      <a:endParaRPr lang="en-IN" dirty="0"/>
                    </a:p>
                  </a:txBody>
                  <a:tcPr/>
                </a:tc>
                <a:tc>
                  <a:txBody>
                    <a:bodyPr/>
                    <a:lstStyle/>
                    <a:p>
                      <a:r>
                        <a:rPr lang="en-US" dirty="0"/>
                        <a:t>C</a:t>
                      </a:r>
                      <a:endParaRPr lang="en-IN" dirty="0"/>
                    </a:p>
                  </a:txBody>
                  <a:tcPr/>
                </a:tc>
                <a:tc>
                  <a:txBody>
                    <a:bodyPr/>
                    <a:lstStyle/>
                    <a:p>
                      <a:r>
                        <a:rPr lang="en-US" dirty="0"/>
                        <a:t>60</a:t>
                      </a:r>
                      <a:endParaRPr lang="en-IN" dirty="0"/>
                    </a:p>
                  </a:txBody>
                  <a:tcPr/>
                </a:tc>
                <a:extLst>
                  <a:ext uri="{0D108BD9-81ED-4DB2-BD59-A6C34878D82A}">
                    <a16:rowId xmlns:a16="http://schemas.microsoft.com/office/drawing/2014/main" val="2081088241"/>
                  </a:ext>
                </a:extLst>
              </a:tr>
              <a:tr h="370840">
                <a:tc>
                  <a:txBody>
                    <a:bodyPr/>
                    <a:lstStyle/>
                    <a:p>
                      <a:r>
                        <a:rPr lang="en-US" dirty="0"/>
                        <a:t>4</a:t>
                      </a:r>
                      <a:endParaRPr lang="en-IN" dirty="0"/>
                    </a:p>
                  </a:txBody>
                  <a:tcPr/>
                </a:tc>
                <a:tc>
                  <a:txBody>
                    <a:bodyPr/>
                    <a:lstStyle/>
                    <a:p>
                      <a:r>
                        <a:rPr lang="en-US" dirty="0"/>
                        <a:t>D</a:t>
                      </a:r>
                      <a:endParaRPr lang="en-IN" dirty="0"/>
                    </a:p>
                  </a:txBody>
                  <a:tcPr/>
                </a:tc>
                <a:tc>
                  <a:txBody>
                    <a:bodyPr/>
                    <a:lstStyle/>
                    <a:p>
                      <a:r>
                        <a:rPr lang="en-US" dirty="0"/>
                        <a:t>70</a:t>
                      </a:r>
                      <a:endParaRPr lang="en-IN" dirty="0"/>
                    </a:p>
                  </a:txBody>
                  <a:tcPr/>
                </a:tc>
                <a:extLst>
                  <a:ext uri="{0D108BD9-81ED-4DB2-BD59-A6C34878D82A}">
                    <a16:rowId xmlns:a16="http://schemas.microsoft.com/office/drawing/2014/main" val="1278616606"/>
                  </a:ext>
                </a:extLst>
              </a:tr>
              <a:tr h="370840">
                <a:tc>
                  <a:txBody>
                    <a:bodyPr/>
                    <a:lstStyle/>
                    <a:p>
                      <a:r>
                        <a:rPr lang="en-US" dirty="0"/>
                        <a:t>5</a:t>
                      </a:r>
                      <a:endParaRPr lang="en-IN" dirty="0"/>
                    </a:p>
                  </a:txBody>
                  <a:tcPr/>
                </a:tc>
                <a:tc>
                  <a:txBody>
                    <a:bodyPr/>
                    <a:lstStyle/>
                    <a:p>
                      <a:r>
                        <a:rPr lang="en-US" dirty="0"/>
                        <a:t>E</a:t>
                      </a:r>
                      <a:endParaRPr lang="en-IN" dirty="0"/>
                    </a:p>
                  </a:txBody>
                  <a:tcPr/>
                </a:tc>
                <a:tc>
                  <a:txBody>
                    <a:bodyPr/>
                    <a:lstStyle/>
                    <a:p>
                      <a:r>
                        <a:rPr lang="en-US" dirty="0"/>
                        <a:t>60</a:t>
                      </a:r>
                      <a:endParaRPr lang="en-IN" dirty="0"/>
                    </a:p>
                  </a:txBody>
                  <a:tcPr/>
                </a:tc>
                <a:extLst>
                  <a:ext uri="{0D108BD9-81ED-4DB2-BD59-A6C34878D82A}">
                    <a16:rowId xmlns:a16="http://schemas.microsoft.com/office/drawing/2014/main" val="202998595"/>
                  </a:ext>
                </a:extLst>
              </a:tr>
              <a:tr h="370840">
                <a:tc>
                  <a:txBody>
                    <a:bodyPr/>
                    <a:lstStyle/>
                    <a:p>
                      <a:r>
                        <a:rPr lang="en-US" dirty="0"/>
                        <a:t>6</a:t>
                      </a:r>
                      <a:endParaRPr lang="en-IN" dirty="0"/>
                    </a:p>
                  </a:txBody>
                  <a:tcPr/>
                </a:tc>
                <a:tc>
                  <a:txBody>
                    <a:bodyPr/>
                    <a:lstStyle/>
                    <a:p>
                      <a:r>
                        <a:rPr lang="en-US" dirty="0"/>
                        <a:t>F</a:t>
                      </a:r>
                      <a:endParaRPr lang="en-IN" dirty="0"/>
                    </a:p>
                  </a:txBody>
                  <a:tcPr/>
                </a:tc>
                <a:tc>
                  <a:txBody>
                    <a:bodyPr/>
                    <a:lstStyle/>
                    <a:p>
                      <a:r>
                        <a:rPr lang="en-US" dirty="0"/>
                        <a:t>Null</a:t>
                      </a:r>
                      <a:endParaRPr lang="en-IN" dirty="0"/>
                    </a:p>
                  </a:txBody>
                  <a:tcPr/>
                </a:tc>
                <a:extLst>
                  <a:ext uri="{0D108BD9-81ED-4DB2-BD59-A6C34878D82A}">
                    <a16:rowId xmlns:a16="http://schemas.microsoft.com/office/drawing/2014/main" val="75742860"/>
                  </a:ext>
                </a:extLst>
              </a:tr>
            </a:tbl>
          </a:graphicData>
        </a:graphic>
      </p:graphicFrame>
    </p:spTree>
    <p:extLst>
      <p:ext uri="{BB962C8B-B14F-4D97-AF65-F5344CB8AC3E}">
        <p14:creationId xmlns:p14="http://schemas.microsoft.com/office/powerpoint/2010/main" val="414818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256E-E572-099C-951A-9B56F115E900}"/>
              </a:ext>
            </a:extLst>
          </p:cNvPr>
          <p:cNvSpPr>
            <a:spLocks noGrp="1"/>
          </p:cNvSpPr>
          <p:nvPr>
            <p:ph type="title"/>
          </p:nvPr>
        </p:nvSpPr>
        <p:spPr/>
        <p:txBody>
          <a:bodyPr/>
          <a:lstStyle/>
          <a:p>
            <a:r>
              <a:rPr lang="en-US" dirty="0"/>
              <a:t>SQL Aggregate Functions Contd 2.</a:t>
            </a:r>
            <a:endParaRPr lang="en-IN" dirty="0"/>
          </a:p>
        </p:txBody>
      </p:sp>
      <p:sp>
        <p:nvSpPr>
          <p:cNvPr id="3" name="Content Placeholder 2">
            <a:extLst>
              <a:ext uri="{FF2B5EF4-FFF2-40B4-BE49-F238E27FC236}">
                <a16:creationId xmlns:a16="http://schemas.microsoft.com/office/drawing/2014/main" id="{8ABF9B9A-A019-E971-A33F-92058CFAE4F0}"/>
              </a:ext>
            </a:extLst>
          </p:cNvPr>
          <p:cNvSpPr>
            <a:spLocks noGrp="1"/>
          </p:cNvSpPr>
          <p:nvPr>
            <p:ph idx="1"/>
          </p:nvPr>
        </p:nvSpPr>
        <p:spPr/>
        <p:txBody>
          <a:bodyPr/>
          <a:lstStyle/>
          <a:p>
            <a:r>
              <a:rPr lang="en-US" sz="2400" b="1" i="1" dirty="0">
                <a:solidFill>
                  <a:srgbClr val="273239"/>
                </a:solidFill>
                <a:effectLst/>
                <a:latin typeface="Arial" panose="020B0604020202020204" pitchFamily="34" charset="0"/>
                <a:cs typeface="Arial" panose="020B0604020202020204" pitchFamily="34" charset="0"/>
              </a:rPr>
              <a:t>Count(*):</a:t>
            </a:r>
          </a:p>
          <a:p>
            <a:r>
              <a:rPr lang="en-US" sz="2400" b="1" i="1" dirty="0">
                <a:solidFill>
                  <a:srgbClr val="273239"/>
                </a:solidFill>
                <a:effectLst/>
                <a:latin typeface="Arial" panose="020B0604020202020204" pitchFamily="34" charset="0"/>
                <a:cs typeface="Arial" panose="020B0604020202020204" pitchFamily="34" charset="0"/>
              </a:rPr>
              <a:t>Count(salary):</a:t>
            </a:r>
          </a:p>
          <a:p>
            <a:r>
              <a:rPr lang="en-US" sz="2400" b="1" i="1" dirty="0">
                <a:solidFill>
                  <a:srgbClr val="273239"/>
                </a:solidFill>
                <a:effectLst/>
                <a:latin typeface="Arial" panose="020B0604020202020204" pitchFamily="34" charset="0"/>
                <a:cs typeface="Arial" panose="020B0604020202020204" pitchFamily="34" charset="0"/>
              </a:rPr>
              <a:t>Count(Distinct Salary): </a:t>
            </a:r>
          </a:p>
          <a:p>
            <a:r>
              <a:rPr lang="en-US" sz="2400" b="1" i="1" dirty="0">
                <a:solidFill>
                  <a:srgbClr val="273239"/>
                </a:solidFill>
                <a:effectLst/>
                <a:latin typeface="Arial" panose="020B0604020202020204" pitchFamily="34" charset="0"/>
                <a:cs typeface="Arial" panose="020B0604020202020204" pitchFamily="34" charset="0"/>
              </a:rPr>
              <a:t>sum(salary):</a:t>
            </a:r>
          </a:p>
          <a:p>
            <a:r>
              <a:rPr lang="en-US" sz="2400" b="1" i="1" dirty="0">
                <a:solidFill>
                  <a:srgbClr val="273239"/>
                </a:solidFill>
                <a:effectLst/>
                <a:latin typeface="Arial" panose="020B0604020202020204" pitchFamily="34" charset="0"/>
                <a:cs typeface="Arial" panose="020B0604020202020204" pitchFamily="34" charset="0"/>
              </a:rPr>
              <a:t>sum(Distinct salary):</a:t>
            </a:r>
            <a:r>
              <a:rPr lang="en-US" sz="2400" b="0" i="0" dirty="0">
                <a:solidFill>
                  <a:srgbClr val="273239"/>
                </a:solidFill>
                <a:effectLst/>
                <a:latin typeface="Arial" panose="020B0604020202020204" pitchFamily="34" charset="0"/>
                <a:cs typeface="Arial" panose="020B0604020202020204" pitchFamily="34" charset="0"/>
              </a:rPr>
              <a:t> </a:t>
            </a:r>
          </a:p>
          <a:p>
            <a:r>
              <a:rPr lang="en-US" sz="2400" b="1" i="1" dirty="0">
                <a:solidFill>
                  <a:srgbClr val="273239"/>
                </a:solidFill>
                <a:effectLst/>
                <a:latin typeface="Arial" panose="020B0604020202020204" pitchFamily="34" charset="0"/>
                <a:cs typeface="Arial" panose="020B0604020202020204" pitchFamily="34" charset="0"/>
              </a:rPr>
              <a:t>Avg(salary)</a:t>
            </a:r>
            <a:r>
              <a:rPr lang="en-US" sz="2400" b="0" i="0" dirty="0">
                <a:solidFill>
                  <a:srgbClr val="273239"/>
                </a:solidFill>
                <a:effectLst/>
                <a:latin typeface="Arial" panose="020B0604020202020204" pitchFamily="34" charset="0"/>
                <a:cs typeface="Arial" panose="020B0604020202020204" pitchFamily="34" charset="0"/>
              </a:rPr>
              <a:t>:</a:t>
            </a:r>
          </a:p>
          <a:p>
            <a:r>
              <a:rPr lang="en-US" sz="2400" b="1" i="1" dirty="0">
                <a:solidFill>
                  <a:srgbClr val="273239"/>
                </a:solidFill>
                <a:effectLst/>
                <a:latin typeface="Arial" panose="020B0604020202020204" pitchFamily="34" charset="0"/>
                <a:cs typeface="Arial" panose="020B0604020202020204" pitchFamily="34" charset="0"/>
              </a:rPr>
              <a:t>Avg(Distinct salary)</a:t>
            </a:r>
            <a:r>
              <a:rPr lang="en-US" sz="2400" dirty="0">
                <a:solidFill>
                  <a:srgbClr val="273239"/>
                </a:solidFill>
                <a:latin typeface="Arial" panose="020B0604020202020204" pitchFamily="34" charset="0"/>
                <a:cs typeface="Arial" panose="020B0604020202020204" pitchFamily="34" charset="0"/>
              </a:rPr>
              <a:t>:</a:t>
            </a:r>
          </a:p>
          <a:p>
            <a:r>
              <a:rPr lang="en-US" sz="2400" b="1" i="1" dirty="0">
                <a:solidFill>
                  <a:srgbClr val="273239"/>
                </a:solidFill>
                <a:effectLst/>
                <a:latin typeface="Arial" panose="020B0604020202020204" pitchFamily="34" charset="0"/>
                <a:cs typeface="Arial" panose="020B0604020202020204" pitchFamily="34" charset="0"/>
              </a:rPr>
              <a:t>Min(salary):</a:t>
            </a:r>
          </a:p>
          <a:p>
            <a:r>
              <a:rPr lang="en-US" sz="2400" b="1" i="1" dirty="0">
                <a:solidFill>
                  <a:srgbClr val="273239"/>
                </a:solidFill>
                <a:effectLst/>
                <a:latin typeface="Arial" panose="020B0604020202020204" pitchFamily="34" charset="0"/>
                <a:cs typeface="Arial" panose="020B0604020202020204" pitchFamily="34" charset="0"/>
              </a:rPr>
              <a:t>Max(salary):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64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9DAC-093C-365F-0EDE-40D501E9B076}"/>
              </a:ext>
            </a:extLst>
          </p:cNvPr>
          <p:cNvSpPr>
            <a:spLocks noGrp="1"/>
          </p:cNvSpPr>
          <p:nvPr>
            <p:ph type="title"/>
          </p:nvPr>
        </p:nvSpPr>
        <p:spPr/>
        <p:txBody>
          <a:bodyPr/>
          <a:lstStyle/>
          <a:p>
            <a:r>
              <a:rPr lang="en-US" dirty="0"/>
              <a:t>Formatting SQL Query</a:t>
            </a:r>
            <a:endParaRPr lang="en-IN" dirty="0"/>
          </a:p>
        </p:txBody>
      </p:sp>
      <p:sp>
        <p:nvSpPr>
          <p:cNvPr id="3" name="Content Placeholder 2">
            <a:extLst>
              <a:ext uri="{FF2B5EF4-FFF2-40B4-BE49-F238E27FC236}">
                <a16:creationId xmlns:a16="http://schemas.microsoft.com/office/drawing/2014/main" id="{72249B5E-8921-F28B-8F55-C239091D4B39}"/>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Script should be written in a proper format.</a:t>
            </a:r>
          </a:p>
          <a:p>
            <a:r>
              <a:rPr lang="en-US" sz="2400" dirty="0">
                <a:latin typeface="Arial" panose="020B0604020202020204" pitchFamily="34" charset="0"/>
                <a:cs typeface="Arial" panose="020B0604020202020204" pitchFamily="34" charset="0"/>
              </a:rPr>
              <a:t>The naming conventions should be proper.</a:t>
            </a:r>
          </a:p>
          <a:p>
            <a:r>
              <a:rPr lang="en-US" sz="2400" dirty="0">
                <a:latin typeface="Arial" panose="020B0604020202020204" pitchFamily="34" charset="0"/>
                <a:cs typeface="Arial" panose="020B0604020202020204" pitchFamily="34" charset="0"/>
              </a:rPr>
              <a:t>Proper nomenclatures are to be used.</a:t>
            </a:r>
          </a:p>
          <a:p>
            <a:r>
              <a:rPr lang="en-US" sz="2400" dirty="0" err="1">
                <a:latin typeface="Arial" panose="020B0604020202020204" pitchFamily="34" charset="0"/>
                <a:cs typeface="Arial" panose="020B0604020202020204" pitchFamily="34" charset="0"/>
              </a:rPr>
              <a:t>Eg</a:t>
            </a:r>
            <a:r>
              <a:rPr lang="en-US" sz="2400" dirty="0">
                <a:latin typeface="Arial" panose="020B0604020202020204" pitchFamily="34" charset="0"/>
                <a:cs typeface="Arial" panose="020B0604020202020204" pitchFamily="34" charset="0"/>
              </a:rPr>
              <a:t>:</a:t>
            </a:r>
          </a:p>
          <a:p>
            <a:pPr marL="0" indent="0">
              <a:buNone/>
            </a:pPr>
            <a:r>
              <a:rPr lang="en-US" sz="2400" dirty="0">
                <a:latin typeface="Arial" panose="020B0604020202020204" pitchFamily="34" charset="0"/>
                <a:cs typeface="Arial" panose="020B0604020202020204" pitchFamily="34" charset="0"/>
              </a:rPr>
              <a:t>Variable declaration should be defined as v_%.</a:t>
            </a:r>
          </a:p>
          <a:p>
            <a:pPr marL="0" indent="0">
              <a:buNone/>
            </a:pPr>
            <a:r>
              <a:rPr lang="en-US" sz="2400" dirty="0">
                <a:latin typeface="Arial" panose="020B0604020202020204" pitchFamily="34" charset="0"/>
                <a:cs typeface="Arial" panose="020B0604020202020204" pitchFamily="34" charset="0"/>
              </a:rPr>
              <a:t>Parameter inside objects should start with p_%.</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619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EE37-367B-318B-2962-2EB3E5DD2798}"/>
              </a:ext>
            </a:extLst>
          </p:cNvPr>
          <p:cNvSpPr>
            <a:spLocks noGrp="1"/>
          </p:cNvSpPr>
          <p:nvPr>
            <p:ph type="title"/>
          </p:nvPr>
        </p:nvSpPr>
        <p:spPr/>
        <p:txBody>
          <a:bodyPr/>
          <a:lstStyle/>
          <a:p>
            <a:r>
              <a:rPr lang="en-US" dirty="0"/>
              <a:t>Formatting SQL Query Contd.</a:t>
            </a:r>
            <a:endParaRPr lang="en-IN" dirty="0"/>
          </a:p>
        </p:txBody>
      </p:sp>
      <p:sp>
        <p:nvSpPr>
          <p:cNvPr id="3" name="Content Placeholder 2">
            <a:extLst>
              <a:ext uri="{FF2B5EF4-FFF2-40B4-BE49-F238E27FC236}">
                <a16:creationId xmlns:a16="http://schemas.microsoft.com/office/drawing/2014/main" id="{84AEDAF5-BAEC-876B-4712-35D713594B59}"/>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The query output should be created as per requirement regarding what columns to be populated. </a:t>
            </a:r>
          </a:p>
          <a:p>
            <a:r>
              <a:rPr lang="en-US" sz="2400" dirty="0">
                <a:latin typeface="Arial" panose="020B0604020202020204" pitchFamily="34" charset="0"/>
                <a:cs typeface="Arial" panose="020B0604020202020204" pitchFamily="34" charset="0"/>
              </a:rPr>
              <a:t>Also, we need to check if the column name should be aliased to make the customer understand what the column represents.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30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4F378-DCDE-33FC-74C1-77F8826C7045}"/>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id="{BD3DE885-00CA-8A0F-6AA3-EF53D5428FAE}"/>
              </a:ext>
            </a:extLst>
          </p:cNvPr>
          <p:cNvSpPr>
            <a:spLocks noGrp="1"/>
          </p:cNvSpPr>
          <p:nvPr>
            <p:ph idx="1"/>
          </p:nvPr>
        </p:nvSpPr>
        <p:spPr/>
        <p:txBody>
          <a:bodyPr/>
          <a:lstStyle/>
          <a:p>
            <a:r>
              <a:rPr lang="en-US" sz="2400" b="0" i="0" dirty="0">
                <a:solidFill>
                  <a:srgbClr val="273239"/>
                </a:solidFill>
                <a:effectLst/>
                <a:latin typeface="Arial" panose="020B0604020202020204" pitchFamily="34" charset="0"/>
                <a:cs typeface="Arial" panose="020B0604020202020204" pitchFamily="34" charset="0"/>
              </a:rPr>
              <a:t>In SQL a Subquery can be simply defined as a query within another query. In other words we can say that a Subquery is a query that is embedded in WHERE clause of another SQL query.</a:t>
            </a:r>
          </a:p>
          <a:p>
            <a:r>
              <a:rPr lang="en-IN" sz="2400" b="0" i="0" dirty="0">
                <a:solidFill>
                  <a:srgbClr val="273239"/>
                </a:solidFill>
                <a:effectLst/>
                <a:latin typeface="Arial" panose="020B0604020202020204" pitchFamily="34" charset="0"/>
                <a:cs typeface="Arial" panose="020B0604020202020204" pitchFamily="34" charset="0"/>
              </a:rPr>
              <a:t>Important rules for Subqueries:</a:t>
            </a:r>
            <a:endParaRPr lang="en-US" sz="2400" dirty="0">
              <a:solidFill>
                <a:srgbClr val="273239"/>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You can place the Subquery in a number of SQL clauses: </a:t>
            </a:r>
            <a:r>
              <a:rPr lang="en-US" sz="2400" b="0" i="0" u="sng" dirty="0">
                <a:effectLst/>
                <a:latin typeface="Arial" panose="020B0604020202020204" pitchFamily="34" charset="0"/>
                <a:cs typeface="Arial" panose="020B0604020202020204" pitchFamily="34" charset="0"/>
                <a:hlinkClick r:id="rId2"/>
              </a:rPr>
              <a:t>WHERE</a:t>
            </a:r>
            <a:r>
              <a:rPr lang="en-US" sz="2400" b="0" i="0" dirty="0">
                <a:solidFill>
                  <a:srgbClr val="273239"/>
                </a:solidFill>
                <a:effectLst/>
                <a:latin typeface="Arial" panose="020B0604020202020204" pitchFamily="34" charset="0"/>
                <a:cs typeface="Arial" panose="020B0604020202020204" pitchFamily="34" charset="0"/>
              </a:rPr>
              <a:t> clause,</a:t>
            </a:r>
            <a:r>
              <a:rPr lang="en-US" sz="2400" b="0" i="0" u="sng" dirty="0">
                <a:effectLst/>
                <a:latin typeface="Arial" panose="020B0604020202020204" pitchFamily="34" charset="0"/>
                <a:cs typeface="Arial" panose="020B0604020202020204" pitchFamily="34" charset="0"/>
                <a:hlinkClick r:id="rId3"/>
              </a:rPr>
              <a:t> HAVING</a:t>
            </a:r>
            <a:r>
              <a:rPr lang="en-US" sz="2400" b="0" i="0" dirty="0">
                <a:solidFill>
                  <a:srgbClr val="273239"/>
                </a:solidFill>
                <a:effectLst/>
                <a:latin typeface="Arial" panose="020B0604020202020204" pitchFamily="34" charset="0"/>
                <a:cs typeface="Arial" panose="020B0604020202020204" pitchFamily="34" charset="0"/>
              </a:rPr>
              <a:t> clause, FROM clause. Subqueries can be used with SELECT, UPDATE, INSERT, DELETE statements along with expression operator.</a:t>
            </a:r>
          </a:p>
        </p:txBody>
      </p:sp>
    </p:spTree>
    <p:extLst>
      <p:ext uri="{BB962C8B-B14F-4D97-AF65-F5344CB8AC3E}">
        <p14:creationId xmlns:p14="http://schemas.microsoft.com/office/powerpoint/2010/main" val="213678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2700-31F2-FCA3-6879-ADA7A88EA8C9}"/>
              </a:ext>
            </a:extLst>
          </p:cNvPr>
          <p:cNvSpPr>
            <a:spLocks noGrp="1"/>
          </p:cNvSpPr>
          <p:nvPr>
            <p:ph type="title"/>
          </p:nvPr>
        </p:nvSpPr>
        <p:spPr/>
        <p:txBody>
          <a:bodyPr/>
          <a:lstStyle/>
          <a:p>
            <a:r>
              <a:rPr lang="en-IN" dirty="0"/>
              <a:t>Subqueries Contd.</a:t>
            </a:r>
          </a:p>
        </p:txBody>
      </p:sp>
      <p:sp>
        <p:nvSpPr>
          <p:cNvPr id="3" name="Content Placeholder 2">
            <a:extLst>
              <a:ext uri="{FF2B5EF4-FFF2-40B4-BE49-F238E27FC236}">
                <a16:creationId xmlns:a16="http://schemas.microsoft.com/office/drawing/2014/main" id="{B553169C-C374-F2EA-15D3-317E83674B3A}"/>
              </a:ext>
            </a:extLst>
          </p:cNvPr>
          <p:cNvSpPr>
            <a:spLocks noGrp="1"/>
          </p:cNvSpPr>
          <p:nvPr>
            <p:ph idx="1"/>
          </p:nvPr>
        </p:nvSpPr>
        <p:spPr>
          <a:xfrm>
            <a:off x="304800" y="1676400"/>
            <a:ext cx="8229600" cy="4530725"/>
          </a:xfrm>
        </p:spPr>
        <p:txBody>
          <a:bodyPr/>
          <a:lstStyle/>
          <a:p>
            <a:pPr>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A subquery is a query within another query. The outer query is called as </a:t>
            </a:r>
            <a:r>
              <a:rPr lang="en-US" sz="2400" b="1" i="0" dirty="0">
                <a:solidFill>
                  <a:srgbClr val="273239"/>
                </a:solidFill>
                <a:effectLst/>
                <a:latin typeface="Arial" panose="020B0604020202020204" pitchFamily="34" charset="0"/>
                <a:cs typeface="Arial" panose="020B0604020202020204" pitchFamily="34" charset="0"/>
              </a:rPr>
              <a:t>main query</a:t>
            </a:r>
            <a:r>
              <a:rPr lang="en-US" sz="2400" b="0" i="0" dirty="0">
                <a:solidFill>
                  <a:srgbClr val="273239"/>
                </a:solidFill>
                <a:effectLst/>
                <a:latin typeface="Arial" panose="020B0604020202020204" pitchFamily="34" charset="0"/>
                <a:cs typeface="Arial" panose="020B0604020202020204" pitchFamily="34" charset="0"/>
              </a:rPr>
              <a:t> and inner query is called as</a:t>
            </a:r>
            <a:r>
              <a:rPr lang="en-US" sz="2400" b="1" i="0" dirty="0">
                <a:solidFill>
                  <a:srgbClr val="273239"/>
                </a:solidFill>
                <a:effectLst/>
                <a:latin typeface="Arial" panose="020B0604020202020204" pitchFamily="34" charset="0"/>
                <a:cs typeface="Arial" panose="020B0604020202020204" pitchFamily="34" charset="0"/>
              </a:rPr>
              <a:t> subquery</a:t>
            </a:r>
            <a:r>
              <a:rPr lang="en-US" sz="2400" b="0" i="0" dirty="0">
                <a:solidFill>
                  <a:srgbClr val="273239"/>
                </a:solidFill>
                <a:effectLst/>
                <a:latin typeface="Arial" panose="020B0604020202020204" pitchFamily="34" charset="0"/>
                <a:cs typeface="Arial" panose="020B0604020202020204" pitchFamily="34" charset="0"/>
              </a:rPr>
              <a:t>.</a:t>
            </a:r>
          </a:p>
          <a:p>
            <a:pPr>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Subquery must be enclosed in parentheses.</a:t>
            </a:r>
          </a:p>
          <a:p>
            <a:pPr>
              <a:buFont typeface="Arial" panose="020B0604020202020204" pitchFamily="34" charset="0"/>
              <a:buChar char="•"/>
            </a:pPr>
            <a:r>
              <a:rPr lang="en-US" sz="2400" b="0" i="0" u="sng" dirty="0">
                <a:solidFill>
                  <a:srgbClr val="273239"/>
                </a:solidFill>
                <a:effectLst/>
                <a:latin typeface="Arial" panose="020B0604020202020204" pitchFamily="34" charset="0"/>
                <a:cs typeface="Arial" panose="020B0604020202020204" pitchFamily="34" charset="0"/>
                <a:hlinkClick r:id="rId2"/>
              </a:rPr>
              <a:t>ORDER BY</a:t>
            </a:r>
            <a:r>
              <a:rPr lang="en-US" sz="2400" b="0" i="0" dirty="0">
                <a:solidFill>
                  <a:srgbClr val="273239"/>
                </a:solidFill>
                <a:effectLst/>
                <a:latin typeface="Arial" panose="020B0604020202020204" pitchFamily="34" charset="0"/>
                <a:cs typeface="Arial" panose="020B0604020202020204" pitchFamily="34" charset="0"/>
              </a:rPr>
              <a:t> command </a:t>
            </a:r>
            <a:r>
              <a:rPr lang="en-US" sz="2400" b="1" i="0" dirty="0">
                <a:solidFill>
                  <a:srgbClr val="273239"/>
                </a:solidFill>
                <a:effectLst/>
                <a:latin typeface="Arial" panose="020B0604020202020204" pitchFamily="34" charset="0"/>
                <a:cs typeface="Arial" panose="020B0604020202020204" pitchFamily="34" charset="0"/>
              </a:rPr>
              <a:t>cannot</a:t>
            </a:r>
            <a:r>
              <a:rPr lang="en-US" sz="2400" b="0" i="0" dirty="0">
                <a:solidFill>
                  <a:srgbClr val="273239"/>
                </a:solidFill>
                <a:effectLst/>
                <a:latin typeface="Arial" panose="020B0604020202020204" pitchFamily="34" charset="0"/>
                <a:cs typeface="Arial" panose="020B0604020202020204" pitchFamily="34" charset="0"/>
              </a:rPr>
              <a:t> be used in a Subquery. </a:t>
            </a:r>
            <a:r>
              <a:rPr lang="en-US" sz="2400" b="0" i="0" u="sng" dirty="0">
                <a:solidFill>
                  <a:srgbClr val="273239"/>
                </a:solidFill>
                <a:effectLst/>
                <a:latin typeface="Arial" panose="020B0604020202020204" pitchFamily="34" charset="0"/>
                <a:cs typeface="Arial" panose="020B0604020202020204" pitchFamily="34" charset="0"/>
                <a:hlinkClick r:id="rId3"/>
              </a:rPr>
              <a:t>GROUPBY </a:t>
            </a:r>
            <a:r>
              <a:rPr lang="en-US" sz="2400" b="0" i="0" dirty="0">
                <a:solidFill>
                  <a:srgbClr val="273239"/>
                </a:solidFill>
                <a:effectLst/>
                <a:latin typeface="Arial" panose="020B0604020202020204" pitchFamily="34" charset="0"/>
                <a:cs typeface="Arial" panose="020B0604020202020204" pitchFamily="34" charset="0"/>
              </a:rPr>
              <a:t>command can be used to perform same function as ORDER BY command.</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515296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8F658BE-2377-4BE2-BDFD-5095877307FC"/>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P1241112567Pczwq"/>
  <p:tag name="ISPRING_RESOURCE_PATHS_HASH_PRESENTER" val="1c249c8eea0db9451ceeba88231fee06938a88f"/>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1128</TotalTime>
  <Words>485</Words>
  <Application>Microsoft Office PowerPoint</Application>
  <PresentationFormat>On-screen Show (4:3)</PresentationFormat>
  <Paragraphs>78</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Garamond</vt:lpstr>
      <vt:lpstr>Nunito</vt:lpstr>
      <vt:lpstr>Times New Roman</vt:lpstr>
      <vt:lpstr>Verdana</vt:lpstr>
      <vt:lpstr>Wingdings</vt:lpstr>
      <vt:lpstr>Level</vt:lpstr>
      <vt:lpstr>Structured Query Language</vt:lpstr>
      <vt:lpstr>What We’re Going to Cover</vt:lpstr>
      <vt:lpstr>SQL Aggregate Functions</vt:lpstr>
      <vt:lpstr>SQL Aggregate Functions Contd.</vt:lpstr>
      <vt:lpstr>SQL Aggregate Functions Contd 2.</vt:lpstr>
      <vt:lpstr>Formatting SQL Query</vt:lpstr>
      <vt:lpstr>Formatting SQL Query Contd.</vt:lpstr>
      <vt:lpstr>Subqueries</vt:lpstr>
      <vt:lpstr>Subqueries Contd.</vt:lpstr>
      <vt:lpstr>Nested Subquery</vt:lpstr>
      <vt:lpstr>Correlated Subquery</vt:lpstr>
      <vt:lpstr>Questions?</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P1241112567Pczwq</dc:title>
  <dc:creator>cvanslyke</dc:creator>
  <cp:lastModifiedBy>Samir Kumar  Mishra</cp:lastModifiedBy>
  <cp:revision>75</cp:revision>
  <dcterms:created xsi:type="dcterms:W3CDTF">2001-09-20T13:54:47Z</dcterms:created>
  <dcterms:modified xsi:type="dcterms:W3CDTF">2024-08-22T15:44:26Z</dcterms:modified>
</cp:coreProperties>
</file>