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72" r:id="rId14"/>
    <p:sldId id="269" r:id="rId15"/>
    <p:sldId id="270" r:id="rId16"/>
    <p:sldId id="271" r:id="rId17"/>
    <p:sldId id="273" r:id="rId18"/>
    <p:sldId id="274" r:id="rId19"/>
    <p:sldId id="275" r:id="rId20"/>
    <p:sldId id="276" r:id="rId21"/>
    <p:sldId id="277" r:id="rId22"/>
    <p:sldId id="278" r:id="rId23"/>
    <p:sldId id="279" r:id="rId24"/>
    <p:sldId id="283" r:id="rId25"/>
    <p:sldId id="280" r:id="rId26"/>
    <p:sldId id="284" r:id="rId27"/>
    <p:sldId id="281" r:id="rId28"/>
    <p:sldId id="285" r:id="rId29"/>
    <p:sldId id="282" r:id="rId30"/>
    <p:sldId id="286" r:id="rId31"/>
    <p:sldId id="287"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21DD5-E477-4AF1-B58A-73D9E4D52F0D}" v="190" dt="2024-12-12T06:23:34.304"/>
    <p1510:client id="{ED8A718A-AF39-4DED-BCC7-F7BCCE470C43}" v="7" dt="2024-12-12T05:02:34.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909369-A468-7C88-F46F-877CF5C805C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45B5504-A39D-D79B-67A1-2B1FEB5DC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D520529-4475-73F6-460D-DACCEC1B111C}"/>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5" name="Alt Bilgi Yer Tutucusu 4">
            <a:extLst>
              <a:ext uri="{FF2B5EF4-FFF2-40B4-BE49-F238E27FC236}">
                <a16:creationId xmlns:a16="http://schemas.microsoft.com/office/drawing/2014/main" id="{77606B23-9D55-50C3-8DEF-5A8A95652F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EC7E696-357E-FD22-953A-3FA613AC063E}"/>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287622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86945A-198E-2C9F-1EC4-F4A6F719366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F32489C-0E2B-3405-F725-CE71D7E7DDE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D33C57F-1203-ADBA-AF95-2DAB4249FC97}"/>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5" name="Alt Bilgi Yer Tutucusu 4">
            <a:extLst>
              <a:ext uri="{FF2B5EF4-FFF2-40B4-BE49-F238E27FC236}">
                <a16:creationId xmlns:a16="http://schemas.microsoft.com/office/drawing/2014/main" id="{3DAE8577-F302-FFB5-DA0A-811115B1C09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7DDD24-9A54-4818-2877-32429A42B3D7}"/>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222684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99082A3-ADC6-C2D4-EFCC-15AFBA41D18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61E9821-1DAF-923B-1DE7-BABA2397878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35D48BF-BBB9-C4BA-5BC1-FB3F28A7469F}"/>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5" name="Alt Bilgi Yer Tutucusu 4">
            <a:extLst>
              <a:ext uri="{FF2B5EF4-FFF2-40B4-BE49-F238E27FC236}">
                <a16:creationId xmlns:a16="http://schemas.microsoft.com/office/drawing/2014/main" id="{550EA5E0-849D-172C-D10B-E5EB6AC28A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DBA467-8D7E-981A-92D7-3AA77638B7E2}"/>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331926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5667F0-E271-41C9-D8EE-33F5DF7F912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0811E81-709E-9091-E555-EE2169A8D0C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CC857D-139B-AAB7-FB85-50ACCD6D7C07}"/>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5" name="Alt Bilgi Yer Tutucusu 4">
            <a:extLst>
              <a:ext uri="{FF2B5EF4-FFF2-40B4-BE49-F238E27FC236}">
                <a16:creationId xmlns:a16="http://schemas.microsoft.com/office/drawing/2014/main" id="{09DCBBF7-B6F4-8D27-991F-9FA0505AFCF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926CA9-6AAE-FCA1-FEB9-6425DD785921}"/>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127169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92A1B9-5FE3-C890-E2D3-C80B23498BE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75F6126-0AD1-8B3E-2021-FC8894A643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CC8A2C3-16B1-E235-2061-DAF491B849B8}"/>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5" name="Alt Bilgi Yer Tutucusu 4">
            <a:extLst>
              <a:ext uri="{FF2B5EF4-FFF2-40B4-BE49-F238E27FC236}">
                <a16:creationId xmlns:a16="http://schemas.microsoft.com/office/drawing/2014/main" id="{38BB127B-C46D-0105-92E0-7EC2792FBA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1D6779-09AC-2A4C-1E3B-8499D89EC8CB}"/>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51322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F121DA-C7C2-FE96-A172-15987D96350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22D9A3-68C9-8A20-5A10-8C1E3BD2C92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109AF12-E877-B769-F44E-F9F6D96D680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B54E61A-4B01-A8F0-1C55-63C6DDA9FA2C}"/>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6" name="Alt Bilgi Yer Tutucusu 5">
            <a:extLst>
              <a:ext uri="{FF2B5EF4-FFF2-40B4-BE49-F238E27FC236}">
                <a16:creationId xmlns:a16="http://schemas.microsoft.com/office/drawing/2014/main" id="{D890424E-C1C2-D838-5C91-FE17E7BEB37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6B60514-6147-5D36-DB53-06561FC169D2}"/>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297763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80DF77-9BF5-1E70-9E83-908D10A79CE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603F74-33E4-1EA7-C9B5-AE69E02D67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37B438F-AE08-E73C-909D-D1CDE6118EE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960E2AA-3A2E-EE7E-C057-D052E0A75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E8E6A08-A902-F561-79D6-182619A8D65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41206F2-A76B-A507-602B-F4F68CD86C68}"/>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8" name="Alt Bilgi Yer Tutucusu 7">
            <a:extLst>
              <a:ext uri="{FF2B5EF4-FFF2-40B4-BE49-F238E27FC236}">
                <a16:creationId xmlns:a16="http://schemas.microsoft.com/office/drawing/2014/main" id="{574C4637-180C-FEBA-3C17-FD304AF4E7B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6E9FB4E-C1E8-C968-6AAA-66A798F8D1D2}"/>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36042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B2376-EFF8-DD06-4F7D-A49C1EF22B7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954E579-CD7F-BA62-A7F8-15F200263082}"/>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4" name="Alt Bilgi Yer Tutucusu 3">
            <a:extLst>
              <a:ext uri="{FF2B5EF4-FFF2-40B4-BE49-F238E27FC236}">
                <a16:creationId xmlns:a16="http://schemas.microsoft.com/office/drawing/2014/main" id="{44C9E4F7-6A25-8651-38AE-E874149DD37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2934FB1-4262-3104-3585-B2F2F802661B}"/>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302501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D192BA7-F99D-1128-C13F-430459C9DC4E}"/>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3" name="Alt Bilgi Yer Tutucusu 2">
            <a:extLst>
              <a:ext uri="{FF2B5EF4-FFF2-40B4-BE49-F238E27FC236}">
                <a16:creationId xmlns:a16="http://schemas.microsoft.com/office/drawing/2014/main" id="{6F466C63-6591-8552-BE80-06AA1EC8F37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1B2378F-47CC-A418-D190-E67AD4813F14}"/>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145719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0DD1E0-8738-FE56-12A7-70EFE98973A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C967E7A-1AF8-785D-39CE-B7C75EB7A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C4C35EE-F8A5-CB27-529B-2EF29992A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BDD8DC2-F5A5-5F68-7432-A31885DAABF5}"/>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6" name="Alt Bilgi Yer Tutucusu 5">
            <a:extLst>
              <a:ext uri="{FF2B5EF4-FFF2-40B4-BE49-F238E27FC236}">
                <a16:creationId xmlns:a16="http://schemas.microsoft.com/office/drawing/2014/main" id="{F80FD41B-0004-F610-EC4D-5C085DA9151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B201166-C8AE-4C9C-E2EB-71F7E48AD208}"/>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14766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80A8C-22BC-7881-3461-3B43E598F2D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6BB7CC0-3E8A-9B46-2EA9-B808AC5FE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190F321-8467-8BD6-13A3-81DA539B6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460C8B-1EF0-8BDD-17A3-4002E2507749}"/>
              </a:ext>
            </a:extLst>
          </p:cNvPr>
          <p:cNvSpPr>
            <a:spLocks noGrp="1"/>
          </p:cNvSpPr>
          <p:nvPr>
            <p:ph type="dt" sz="half" idx="10"/>
          </p:nvPr>
        </p:nvSpPr>
        <p:spPr/>
        <p:txBody>
          <a:bodyPr/>
          <a:lstStyle/>
          <a:p>
            <a:fld id="{BD6A48B2-EECF-41AA-B33F-52633261642B}" type="datetimeFigureOut">
              <a:rPr lang="tr-TR" smtClean="0"/>
              <a:t>12.12.2024</a:t>
            </a:fld>
            <a:endParaRPr lang="tr-TR"/>
          </a:p>
        </p:txBody>
      </p:sp>
      <p:sp>
        <p:nvSpPr>
          <p:cNvPr id="6" name="Alt Bilgi Yer Tutucusu 5">
            <a:extLst>
              <a:ext uri="{FF2B5EF4-FFF2-40B4-BE49-F238E27FC236}">
                <a16:creationId xmlns:a16="http://schemas.microsoft.com/office/drawing/2014/main" id="{F3ADC07A-3AE0-B2E6-DED1-5C72490C16E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5A0D30A-1143-F74A-DCAC-14F562F23076}"/>
              </a:ext>
            </a:extLst>
          </p:cNvPr>
          <p:cNvSpPr>
            <a:spLocks noGrp="1"/>
          </p:cNvSpPr>
          <p:nvPr>
            <p:ph type="sldNum" sz="quarter" idx="12"/>
          </p:nvPr>
        </p:nvSpPr>
        <p:spPr/>
        <p:txBody>
          <a:bodyPr/>
          <a:lstStyle/>
          <a:p>
            <a:fld id="{AB7C7104-C328-4D9B-BA46-835AD58F5827}" type="slidenum">
              <a:rPr lang="tr-TR" smtClean="0"/>
              <a:t>‹#›</a:t>
            </a:fld>
            <a:endParaRPr lang="tr-TR"/>
          </a:p>
        </p:txBody>
      </p:sp>
    </p:spTree>
    <p:extLst>
      <p:ext uri="{BB962C8B-B14F-4D97-AF65-F5344CB8AC3E}">
        <p14:creationId xmlns:p14="http://schemas.microsoft.com/office/powerpoint/2010/main" val="18329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CDEF8B4-55F9-F2C9-8478-71349445B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2F4E223-6E63-5874-32E6-C20A56BE9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525BC6-17F1-1F55-0D46-2BA8A6784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6A48B2-EECF-41AA-B33F-52633261642B}" type="datetimeFigureOut">
              <a:rPr lang="tr-TR" smtClean="0"/>
              <a:t>12.12.2024</a:t>
            </a:fld>
            <a:endParaRPr lang="tr-TR"/>
          </a:p>
        </p:txBody>
      </p:sp>
      <p:sp>
        <p:nvSpPr>
          <p:cNvPr id="5" name="Alt Bilgi Yer Tutucusu 4">
            <a:extLst>
              <a:ext uri="{FF2B5EF4-FFF2-40B4-BE49-F238E27FC236}">
                <a16:creationId xmlns:a16="http://schemas.microsoft.com/office/drawing/2014/main" id="{66C9B2B8-2494-9BBD-0C32-C428F99B5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8C71D9FF-5830-BCC2-6650-71984A8A0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7C7104-C328-4D9B-BA46-835AD58F5827}" type="slidenum">
              <a:rPr lang="tr-TR" smtClean="0"/>
              <a:t>‹#›</a:t>
            </a:fld>
            <a:endParaRPr lang="tr-TR"/>
          </a:p>
        </p:txBody>
      </p:sp>
    </p:spTree>
    <p:extLst>
      <p:ext uri="{BB962C8B-B14F-4D97-AF65-F5344CB8AC3E}">
        <p14:creationId xmlns:p14="http://schemas.microsoft.com/office/powerpoint/2010/main" val="1344906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88D0087-AF21-6EF7-FF7E-9F9963647C35}"/>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Neurophox Nedir?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Alt Başlık 2">
            <a:extLst>
              <a:ext uri="{FF2B5EF4-FFF2-40B4-BE49-F238E27FC236}">
                <a16:creationId xmlns:a16="http://schemas.microsoft.com/office/drawing/2014/main" id="{535C71E6-2525-31DD-3A41-136A35260CF3}"/>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dirty="0"/>
              <a:t>Son </a:t>
            </a:r>
            <a:r>
              <a:rPr lang="en-US" dirty="0" err="1"/>
              <a:t>yıllarda</a:t>
            </a:r>
            <a:r>
              <a:rPr lang="en-US" dirty="0"/>
              <a:t> </a:t>
            </a:r>
            <a:r>
              <a:rPr lang="en-US" dirty="0" err="1"/>
              <a:t>bilgi</a:t>
            </a:r>
            <a:r>
              <a:rPr lang="en-US" dirty="0"/>
              <a:t> </a:t>
            </a:r>
            <a:r>
              <a:rPr lang="en-US" dirty="0" err="1"/>
              <a:t>işlem</a:t>
            </a:r>
            <a:r>
              <a:rPr lang="en-US" dirty="0"/>
              <a:t> </a:t>
            </a:r>
            <a:r>
              <a:rPr lang="en-US" dirty="0" err="1"/>
              <a:t>dünyasında</a:t>
            </a:r>
            <a:r>
              <a:rPr lang="en-US" dirty="0"/>
              <a:t> </a:t>
            </a:r>
            <a:r>
              <a:rPr lang="en-US" dirty="0" err="1"/>
              <a:t>enerji</a:t>
            </a:r>
            <a:r>
              <a:rPr lang="en-US" dirty="0"/>
              <a:t> </a:t>
            </a:r>
            <a:r>
              <a:rPr lang="en-US" dirty="0" err="1"/>
              <a:t>verimliliğini</a:t>
            </a:r>
            <a:r>
              <a:rPr lang="en-US" dirty="0"/>
              <a:t> </a:t>
            </a:r>
            <a:r>
              <a:rPr lang="en-US" dirty="0" err="1"/>
              <a:t>artırmak</a:t>
            </a:r>
            <a:r>
              <a:rPr lang="en-US" dirty="0"/>
              <a:t> </a:t>
            </a:r>
            <a:r>
              <a:rPr lang="en-US" dirty="0" err="1"/>
              <a:t>ve</a:t>
            </a:r>
            <a:r>
              <a:rPr lang="en-US" dirty="0"/>
              <a:t> </a:t>
            </a:r>
            <a:r>
              <a:rPr lang="en-US" dirty="0" err="1"/>
              <a:t>veri</a:t>
            </a:r>
            <a:r>
              <a:rPr lang="en-US" dirty="0"/>
              <a:t> </a:t>
            </a:r>
            <a:r>
              <a:rPr lang="en-US" dirty="0" err="1"/>
              <a:t>işleme</a:t>
            </a:r>
            <a:r>
              <a:rPr lang="en-US" dirty="0"/>
              <a:t> </a:t>
            </a:r>
            <a:r>
              <a:rPr lang="en-US" dirty="0" err="1"/>
              <a:t>hızını</a:t>
            </a:r>
            <a:r>
              <a:rPr lang="en-US" dirty="0"/>
              <a:t> </a:t>
            </a:r>
            <a:r>
              <a:rPr lang="en-US" dirty="0" err="1"/>
              <a:t>yükseltmek</a:t>
            </a:r>
            <a:r>
              <a:rPr lang="en-US" dirty="0"/>
              <a:t> </a:t>
            </a:r>
            <a:r>
              <a:rPr lang="en-US" dirty="0" err="1"/>
              <a:t>için</a:t>
            </a:r>
            <a:r>
              <a:rPr lang="en-US" dirty="0"/>
              <a:t> </a:t>
            </a:r>
            <a:r>
              <a:rPr lang="en-US" dirty="0" err="1"/>
              <a:t>yenilikçi</a:t>
            </a:r>
            <a:r>
              <a:rPr lang="en-US" dirty="0"/>
              <a:t> </a:t>
            </a:r>
            <a:r>
              <a:rPr lang="en-US" dirty="0" err="1"/>
              <a:t>çözümler</a:t>
            </a:r>
            <a:r>
              <a:rPr lang="en-US" dirty="0"/>
              <a:t> </a:t>
            </a:r>
            <a:r>
              <a:rPr lang="en-US" dirty="0" err="1"/>
              <a:t>geliştirilmiştir</a:t>
            </a:r>
            <a:r>
              <a:rPr lang="en-US" dirty="0"/>
              <a:t>. Bu </a:t>
            </a:r>
            <a:r>
              <a:rPr lang="en-US" dirty="0" err="1"/>
              <a:t>çözümlerden</a:t>
            </a:r>
            <a:r>
              <a:rPr lang="en-US" dirty="0"/>
              <a:t> </a:t>
            </a:r>
            <a:r>
              <a:rPr lang="en-US" dirty="0" err="1"/>
              <a:t>biri</a:t>
            </a:r>
            <a:r>
              <a:rPr lang="en-US" dirty="0"/>
              <a:t> </a:t>
            </a:r>
            <a:r>
              <a:rPr lang="en-US" dirty="0" err="1"/>
              <a:t>olan</a:t>
            </a:r>
            <a:r>
              <a:rPr lang="en-US" dirty="0"/>
              <a:t> neuromorphic photonics, </a:t>
            </a:r>
            <a:r>
              <a:rPr lang="en-US" dirty="0" err="1"/>
              <a:t>ışık</a:t>
            </a:r>
            <a:r>
              <a:rPr lang="en-US" dirty="0"/>
              <a:t> </a:t>
            </a:r>
            <a:r>
              <a:rPr lang="en-US" dirty="0" err="1"/>
              <a:t>tabanlı</a:t>
            </a:r>
            <a:r>
              <a:rPr lang="en-US" dirty="0"/>
              <a:t> </a:t>
            </a:r>
            <a:r>
              <a:rPr lang="en-US" dirty="0" err="1"/>
              <a:t>sinir</a:t>
            </a:r>
            <a:r>
              <a:rPr lang="en-US" dirty="0"/>
              <a:t> </a:t>
            </a:r>
            <a:r>
              <a:rPr lang="en-US" dirty="0" err="1"/>
              <a:t>ağlarının</a:t>
            </a:r>
            <a:r>
              <a:rPr lang="en-US" dirty="0"/>
              <a:t> </a:t>
            </a:r>
            <a:r>
              <a:rPr lang="en-US" dirty="0" err="1"/>
              <a:t>tasarlanması</a:t>
            </a:r>
            <a:r>
              <a:rPr lang="en-US" dirty="0"/>
              <a:t> </a:t>
            </a:r>
            <a:r>
              <a:rPr lang="en-US" dirty="0" err="1"/>
              <a:t>ve</a:t>
            </a:r>
            <a:r>
              <a:rPr lang="en-US" dirty="0"/>
              <a:t> </a:t>
            </a:r>
            <a:r>
              <a:rPr lang="en-US" dirty="0" err="1"/>
              <a:t>kullanılması</a:t>
            </a:r>
            <a:r>
              <a:rPr lang="en-US" dirty="0"/>
              <a:t> </a:t>
            </a:r>
            <a:r>
              <a:rPr lang="en-US" dirty="0" err="1"/>
              <a:t>ile</a:t>
            </a:r>
            <a:r>
              <a:rPr lang="en-US" dirty="0"/>
              <a:t> </a:t>
            </a:r>
            <a:r>
              <a:rPr lang="en-US" dirty="0" err="1"/>
              <a:t>ilgilenir</a:t>
            </a:r>
            <a:r>
              <a:rPr lang="en-US" dirty="0"/>
              <a:t>.</a:t>
            </a:r>
          </a:p>
          <a:p>
            <a:pPr indent="-228600" algn="l">
              <a:buFont typeface="Arial" panose="020B0604020202020204" pitchFamily="34" charset="0"/>
              <a:buChar char="•"/>
            </a:pPr>
            <a:r>
              <a:rPr lang="en-US" dirty="0" err="1"/>
              <a:t>Işığın</a:t>
            </a:r>
            <a:r>
              <a:rPr lang="en-US" dirty="0"/>
              <a:t> </a:t>
            </a:r>
            <a:r>
              <a:rPr lang="en-US" dirty="0" err="1"/>
              <a:t>bilgi</a:t>
            </a:r>
            <a:r>
              <a:rPr lang="en-US" dirty="0"/>
              <a:t> </a:t>
            </a:r>
            <a:r>
              <a:rPr lang="en-US" dirty="0" err="1"/>
              <a:t>taşıma</a:t>
            </a:r>
            <a:r>
              <a:rPr lang="en-US" dirty="0"/>
              <a:t> </a:t>
            </a:r>
            <a:r>
              <a:rPr lang="en-US" dirty="0" err="1"/>
              <a:t>ve</a:t>
            </a:r>
            <a:r>
              <a:rPr lang="en-US" dirty="0"/>
              <a:t> </a:t>
            </a:r>
            <a:r>
              <a:rPr lang="en-US" dirty="0" err="1"/>
              <a:t>işleme</a:t>
            </a:r>
            <a:r>
              <a:rPr lang="en-US" dirty="0"/>
              <a:t> </a:t>
            </a:r>
            <a:r>
              <a:rPr lang="en-US" dirty="0" err="1"/>
              <a:t>kabiliyetleri</a:t>
            </a:r>
            <a:r>
              <a:rPr lang="en-US" dirty="0"/>
              <a:t> </a:t>
            </a:r>
            <a:r>
              <a:rPr lang="en-US" dirty="0" err="1"/>
              <a:t>sayesinde</a:t>
            </a:r>
            <a:r>
              <a:rPr lang="en-US" dirty="0"/>
              <a:t> </a:t>
            </a:r>
            <a:r>
              <a:rPr lang="en-US" dirty="0" err="1"/>
              <a:t>daha</a:t>
            </a:r>
            <a:r>
              <a:rPr lang="en-US" dirty="0"/>
              <a:t> </a:t>
            </a:r>
            <a:r>
              <a:rPr lang="en-US" dirty="0" err="1"/>
              <a:t>hızlı</a:t>
            </a:r>
            <a:r>
              <a:rPr lang="en-US" dirty="0"/>
              <a:t> </a:t>
            </a:r>
            <a:r>
              <a:rPr lang="en-US" dirty="0" err="1"/>
              <a:t>ve</a:t>
            </a:r>
            <a:r>
              <a:rPr lang="en-US" dirty="0"/>
              <a:t> </a:t>
            </a:r>
            <a:r>
              <a:rPr lang="en-US" dirty="0" err="1"/>
              <a:t>enerji</a:t>
            </a:r>
            <a:r>
              <a:rPr lang="en-US" dirty="0"/>
              <a:t> </a:t>
            </a:r>
            <a:r>
              <a:rPr lang="en-US" dirty="0" err="1"/>
              <a:t>tasarruflu</a:t>
            </a:r>
            <a:r>
              <a:rPr lang="en-US" dirty="0"/>
              <a:t> </a:t>
            </a:r>
            <a:r>
              <a:rPr lang="en-US" dirty="0" err="1"/>
              <a:t>bir</a:t>
            </a:r>
            <a:r>
              <a:rPr lang="en-US" dirty="0"/>
              <a:t> </a:t>
            </a:r>
            <a:r>
              <a:rPr lang="en-US" dirty="0" err="1"/>
              <a:t>bilgi</a:t>
            </a:r>
            <a:r>
              <a:rPr lang="en-US" dirty="0"/>
              <a:t> </a:t>
            </a:r>
            <a:r>
              <a:rPr lang="en-US" dirty="0" err="1"/>
              <a:t>işlem</a:t>
            </a:r>
            <a:r>
              <a:rPr lang="en-US" dirty="0"/>
              <a:t> </a:t>
            </a:r>
            <a:r>
              <a:rPr lang="en-US" dirty="0" err="1"/>
              <a:t>yöntemi</a:t>
            </a:r>
            <a:r>
              <a:rPr lang="en-US" dirty="0"/>
              <a:t> </a:t>
            </a:r>
            <a:r>
              <a:rPr lang="en-US" dirty="0" err="1"/>
              <a:t>sağlar</a:t>
            </a:r>
            <a:r>
              <a:rPr lang="en-US" dirty="0"/>
              <a:t>.</a:t>
            </a:r>
          </a:p>
          <a:p>
            <a:pPr indent="-228600" algn="l">
              <a:buFont typeface="Arial" panose="020B0604020202020204" pitchFamily="34" charset="0"/>
              <a:buChar char="•"/>
            </a:pPr>
            <a:r>
              <a:rPr lang="en-US" dirty="0"/>
              <a:t>Optik </a:t>
            </a:r>
            <a:r>
              <a:rPr lang="en-US" dirty="0" err="1"/>
              <a:t>hesaplama</a:t>
            </a:r>
            <a:r>
              <a:rPr lang="en-US" dirty="0"/>
              <a:t>, </a:t>
            </a:r>
            <a:r>
              <a:rPr lang="en-US" dirty="0" err="1"/>
              <a:t>geleneksel</a:t>
            </a:r>
            <a:r>
              <a:rPr lang="en-US" dirty="0"/>
              <a:t> </a:t>
            </a:r>
            <a:r>
              <a:rPr lang="en-US" dirty="0" err="1"/>
              <a:t>elektronik</a:t>
            </a:r>
            <a:r>
              <a:rPr lang="en-US" dirty="0"/>
              <a:t> </a:t>
            </a:r>
            <a:r>
              <a:rPr lang="en-US" dirty="0" err="1"/>
              <a:t>sistemlerin</a:t>
            </a:r>
            <a:r>
              <a:rPr lang="en-US" dirty="0"/>
              <a:t> </a:t>
            </a:r>
            <a:r>
              <a:rPr lang="en-US" dirty="0" err="1"/>
              <a:t>ötesine</a:t>
            </a:r>
            <a:r>
              <a:rPr lang="en-US" dirty="0"/>
              <a:t> </a:t>
            </a:r>
            <a:r>
              <a:rPr lang="en-US" dirty="0" err="1"/>
              <a:t>geçerek</a:t>
            </a:r>
            <a:r>
              <a:rPr lang="en-US" dirty="0"/>
              <a:t> </a:t>
            </a:r>
            <a:r>
              <a:rPr lang="en-US" dirty="0" err="1"/>
              <a:t>büyük</a:t>
            </a:r>
            <a:r>
              <a:rPr lang="en-US" dirty="0"/>
              <a:t> </a:t>
            </a:r>
            <a:r>
              <a:rPr lang="en-US" dirty="0" err="1"/>
              <a:t>veri</a:t>
            </a:r>
            <a:r>
              <a:rPr lang="en-US" dirty="0"/>
              <a:t> </a:t>
            </a:r>
            <a:r>
              <a:rPr lang="en-US" dirty="0" err="1"/>
              <a:t>ve</a:t>
            </a:r>
            <a:r>
              <a:rPr lang="en-US" dirty="0"/>
              <a:t> </a:t>
            </a:r>
            <a:r>
              <a:rPr lang="en-US" dirty="0" err="1"/>
              <a:t>yapay</a:t>
            </a:r>
            <a:r>
              <a:rPr lang="en-US" dirty="0"/>
              <a:t> </a:t>
            </a:r>
            <a:r>
              <a:rPr lang="en-US" dirty="0" err="1"/>
              <a:t>zeka</a:t>
            </a:r>
            <a:r>
              <a:rPr lang="en-US" dirty="0"/>
              <a:t> </a:t>
            </a:r>
            <a:r>
              <a:rPr lang="en-US" dirty="0" err="1"/>
              <a:t>gibi</a:t>
            </a:r>
            <a:r>
              <a:rPr lang="en-US" dirty="0"/>
              <a:t> </a:t>
            </a:r>
            <a:r>
              <a:rPr lang="en-US" dirty="0" err="1"/>
              <a:t>yoğun</a:t>
            </a:r>
            <a:r>
              <a:rPr lang="en-US" dirty="0"/>
              <a:t> </a:t>
            </a:r>
            <a:r>
              <a:rPr lang="en-US" dirty="0" err="1"/>
              <a:t>işlem</a:t>
            </a:r>
            <a:r>
              <a:rPr lang="en-US" dirty="0"/>
              <a:t> </a:t>
            </a:r>
            <a:r>
              <a:rPr lang="en-US" dirty="0" err="1"/>
              <a:t>gerektiren</a:t>
            </a:r>
            <a:r>
              <a:rPr lang="en-US" dirty="0"/>
              <a:t> </a:t>
            </a:r>
            <a:r>
              <a:rPr lang="en-US" dirty="0" err="1"/>
              <a:t>alanlarda</a:t>
            </a:r>
            <a:r>
              <a:rPr lang="en-US" dirty="0"/>
              <a:t> </a:t>
            </a:r>
            <a:r>
              <a:rPr lang="en-US" dirty="0" err="1"/>
              <a:t>avantajlar</a:t>
            </a:r>
            <a:r>
              <a:rPr lang="en-US" dirty="0"/>
              <a:t> </a:t>
            </a:r>
            <a:r>
              <a:rPr lang="en-US" dirty="0" err="1"/>
              <a:t>sunar</a:t>
            </a:r>
            <a:r>
              <a:rPr lang="en-US" dirty="0"/>
              <a:t>.</a:t>
            </a:r>
          </a:p>
        </p:txBody>
      </p:sp>
    </p:spTree>
    <p:extLst>
      <p:ext uri="{BB962C8B-B14F-4D97-AF65-F5344CB8AC3E}">
        <p14:creationId xmlns:p14="http://schemas.microsoft.com/office/powerpoint/2010/main" val="98366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kalıp, desen, düzen, ekran görüntüsü, renklilik, sanat içeren bir resim&#10;&#10;Açıklama otomatik olarak oluşturuldu">
            <a:extLst>
              <a:ext uri="{FF2B5EF4-FFF2-40B4-BE49-F238E27FC236}">
                <a16:creationId xmlns:a16="http://schemas.microsoft.com/office/drawing/2014/main" id="{87C389FA-DA57-0245-69C3-409702555B09}"/>
              </a:ext>
            </a:extLst>
          </p:cNvPr>
          <p:cNvPicPr>
            <a:picLocks noChangeAspect="1"/>
          </p:cNvPicPr>
          <p:nvPr/>
        </p:nvPicPr>
        <p:blipFill>
          <a:blip r:embed="rId2"/>
          <a:stretch>
            <a:fillRect/>
          </a:stretch>
        </p:blipFill>
        <p:spPr>
          <a:xfrm>
            <a:off x="660815" y="643467"/>
            <a:ext cx="10870370" cy="5571066"/>
          </a:xfrm>
          <a:prstGeom prst="rect">
            <a:avLst/>
          </a:prstGeom>
        </p:spPr>
      </p:pic>
    </p:spTree>
    <p:extLst>
      <p:ext uri="{BB962C8B-B14F-4D97-AF65-F5344CB8AC3E}">
        <p14:creationId xmlns:p14="http://schemas.microsoft.com/office/powerpoint/2010/main" val="144343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4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B75880E-9BB1-5A62-5130-C914129CDC8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Triangular Mesh</a:t>
            </a:r>
            <a:endParaRPr lang="en-US" sz="2600" kern="1200" dirty="0">
              <a:solidFill>
                <a:srgbClr val="FFFFFF"/>
              </a:solidFill>
              <a:latin typeface="+mj-lt"/>
              <a:ea typeface="+mj-ea"/>
              <a:cs typeface="+mj-cs"/>
            </a:endParaRPr>
          </a:p>
        </p:txBody>
      </p:sp>
      <p:pic>
        <p:nvPicPr>
          <p:cNvPr id="7" name="Resim 6" descr="metin, ekran görüntüsü içeren bir resim&#10;&#10;Açıklama otomatik olarak oluşturuldu">
            <a:extLst>
              <a:ext uri="{FF2B5EF4-FFF2-40B4-BE49-F238E27FC236}">
                <a16:creationId xmlns:a16="http://schemas.microsoft.com/office/drawing/2014/main" id="{FF0B1D36-0F8F-8D09-756B-95105D5E7D40}"/>
              </a:ext>
            </a:extLst>
          </p:cNvPr>
          <p:cNvPicPr>
            <a:picLocks noChangeAspect="1"/>
          </p:cNvPicPr>
          <p:nvPr/>
        </p:nvPicPr>
        <p:blipFill>
          <a:blip r:embed="rId2"/>
          <a:stretch>
            <a:fillRect/>
          </a:stretch>
        </p:blipFill>
        <p:spPr>
          <a:xfrm>
            <a:off x="4038600" y="1738079"/>
            <a:ext cx="7188199" cy="3378453"/>
          </a:xfrm>
          <a:prstGeom prst="rect">
            <a:avLst/>
          </a:prstGeom>
        </p:spPr>
      </p:pic>
    </p:spTree>
    <p:extLst>
      <p:ext uri="{BB962C8B-B14F-4D97-AF65-F5344CB8AC3E}">
        <p14:creationId xmlns:p14="http://schemas.microsoft.com/office/powerpoint/2010/main" val="35281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3276F4A-A0F9-88ED-6ED5-D0DD1212061E}"/>
              </a:ext>
            </a:extLst>
          </p:cNvPr>
          <p:cNvPicPr>
            <a:picLocks noChangeAspect="1"/>
          </p:cNvPicPr>
          <p:nvPr/>
        </p:nvPicPr>
        <p:blipFill>
          <a:blip r:embed="rId2"/>
          <a:stretch>
            <a:fillRect/>
          </a:stretch>
        </p:blipFill>
        <p:spPr>
          <a:xfrm>
            <a:off x="371691" y="203350"/>
            <a:ext cx="11448617" cy="3593461"/>
          </a:xfrm>
          <a:prstGeom prst="rect">
            <a:avLst/>
          </a:prstGeom>
        </p:spPr>
      </p:pic>
      <p:pic>
        <p:nvPicPr>
          <p:cNvPr id="7" name="Resim 6">
            <a:extLst>
              <a:ext uri="{FF2B5EF4-FFF2-40B4-BE49-F238E27FC236}">
                <a16:creationId xmlns:a16="http://schemas.microsoft.com/office/drawing/2014/main" id="{3B7A81DF-2546-3263-78D7-A4AD2EE09B6C}"/>
              </a:ext>
            </a:extLst>
          </p:cNvPr>
          <p:cNvPicPr>
            <a:picLocks noChangeAspect="1"/>
          </p:cNvPicPr>
          <p:nvPr/>
        </p:nvPicPr>
        <p:blipFill>
          <a:blip r:embed="rId3"/>
          <a:stretch>
            <a:fillRect/>
          </a:stretch>
        </p:blipFill>
        <p:spPr>
          <a:xfrm>
            <a:off x="371690" y="3641940"/>
            <a:ext cx="11448617" cy="3573005"/>
          </a:xfrm>
          <a:prstGeom prst="rect">
            <a:avLst/>
          </a:prstGeom>
        </p:spPr>
      </p:pic>
    </p:spTree>
    <p:extLst>
      <p:ext uri="{BB962C8B-B14F-4D97-AF65-F5344CB8AC3E}">
        <p14:creationId xmlns:p14="http://schemas.microsoft.com/office/powerpoint/2010/main" val="50322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3BF47CD-918E-417E-9C07-7EC416B2E433}"/>
              </a:ext>
            </a:extLst>
          </p:cNvPr>
          <p:cNvSpPr>
            <a:spLocks noGrp="1"/>
          </p:cNvSpPr>
          <p:nvPr>
            <p:ph type="title"/>
          </p:nvPr>
        </p:nvSpPr>
        <p:spPr>
          <a:xfrm>
            <a:off x="630936" y="640080"/>
            <a:ext cx="4818888" cy="1481328"/>
          </a:xfrm>
        </p:spPr>
        <p:txBody>
          <a:bodyPr anchor="b">
            <a:normAutofit/>
          </a:bodyPr>
          <a:lstStyle/>
          <a:p>
            <a:r>
              <a:rPr lang="tr-TR" dirty="0"/>
              <a:t>Experiment 1: </a:t>
            </a:r>
            <a:r>
              <a:rPr lang="tr-TR" dirty="0" err="1"/>
              <a:t>Add</a:t>
            </a:r>
            <a:r>
              <a:rPr lang="tr-TR" dirty="0"/>
              <a:t> </a:t>
            </a:r>
            <a:r>
              <a:rPr lang="tr-TR" dirty="0" err="1"/>
              <a:t>nonlocalities</a:t>
            </a:r>
            <a:r>
              <a:rPr lang="tr-TR" dirty="0"/>
              <a:t> (PRM)</a:t>
            </a:r>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78B4A3C-F1F9-FF7E-CA34-38DD45ED4195}"/>
              </a:ext>
            </a:extLst>
          </p:cNvPr>
          <p:cNvSpPr>
            <a:spLocks noGrp="1"/>
          </p:cNvSpPr>
          <p:nvPr>
            <p:ph idx="1"/>
          </p:nvPr>
        </p:nvSpPr>
        <p:spPr>
          <a:xfrm>
            <a:off x="630936" y="2660904"/>
            <a:ext cx="4818888" cy="3547872"/>
          </a:xfrm>
        </p:spPr>
        <p:txBody>
          <a:bodyPr anchor="t">
            <a:normAutofit/>
          </a:bodyPr>
          <a:lstStyle/>
          <a:p>
            <a:pPr marL="0" indent="0">
              <a:buNone/>
            </a:pPr>
            <a:r>
              <a:rPr lang="tr-TR" sz="1900" b="1"/>
              <a:t>Deney 1</a:t>
            </a:r>
            <a:r>
              <a:rPr lang="tr-TR" sz="1900"/>
              <a:t>, RM (Rectangular Matrix) ve PRM (Permuted Rectangular Matrix) katmanlarının farklı varyantlarının performansını test etmeyi amaçlar. Bu testte, her bir katman belirli bir hedefi (örneğin bir matris dönüşümünü öğrenme) optimize etmeye çalışır. Deneyin ilerlemesi sırasında TensorBoard ile görselleştirilebilir veriler toplanır ve sonuçlar daha sonra analiz edilmek üzere kaydedilir. Amaç, hangi katmanın ve hangi yapılandırmanın hedef öğrenmede daha başarılı olduğunu anlamaktır.</a:t>
            </a:r>
          </a:p>
          <a:p>
            <a:endParaRPr lang="tr-TR" sz="190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F887C0D0-2BDB-A05B-7D8B-C8B7AD580C58}"/>
              </a:ext>
            </a:extLst>
          </p:cNvPr>
          <p:cNvPicPr>
            <a:picLocks noChangeAspect="1"/>
          </p:cNvPicPr>
          <p:nvPr/>
        </p:nvPicPr>
        <p:blipFill>
          <a:blip r:embed="rId2"/>
          <a:stretch>
            <a:fillRect/>
          </a:stretch>
        </p:blipFill>
        <p:spPr>
          <a:xfrm>
            <a:off x="5378157" y="1804711"/>
            <a:ext cx="6363899" cy="3547872"/>
          </a:xfrm>
          <a:prstGeom prst="rect">
            <a:avLst/>
          </a:prstGeom>
        </p:spPr>
      </p:pic>
    </p:spTree>
    <p:extLst>
      <p:ext uri="{BB962C8B-B14F-4D97-AF65-F5344CB8AC3E}">
        <p14:creationId xmlns:p14="http://schemas.microsoft.com/office/powerpoint/2010/main" val="426207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metin, ekran görüntüsü, çizgi, paralel içeren bir resim&#10;&#10;Açıklama otomatik olarak oluşturuldu">
            <a:extLst>
              <a:ext uri="{FF2B5EF4-FFF2-40B4-BE49-F238E27FC236}">
                <a16:creationId xmlns:a16="http://schemas.microsoft.com/office/drawing/2014/main" id="{1EAEE584-3AE2-E36F-8087-93A0546C71F1}"/>
              </a:ext>
            </a:extLst>
          </p:cNvPr>
          <p:cNvPicPr>
            <a:picLocks noChangeAspect="1"/>
          </p:cNvPicPr>
          <p:nvPr/>
        </p:nvPicPr>
        <p:blipFill>
          <a:blip r:embed="rId2"/>
          <a:stretch>
            <a:fillRect/>
          </a:stretch>
        </p:blipFill>
        <p:spPr>
          <a:xfrm>
            <a:off x="2494591" y="228600"/>
            <a:ext cx="7126618" cy="4953000"/>
          </a:xfrm>
          <a:prstGeom prst="rect">
            <a:avLst/>
          </a:prstGeom>
        </p:spPr>
      </p:pic>
    </p:spTree>
    <p:extLst>
      <p:ext uri="{BB962C8B-B14F-4D97-AF65-F5344CB8AC3E}">
        <p14:creationId xmlns:p14="http://schemas.microsoft.com/office/powerpoint/2010/main" val="81769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4F892E5-E849-B75A-6E95-5C142A3E671B}"/>
              </a:ext>
            </a:extLst>
          </p:cNvPr>
          <p:cNvSpPr>
            <a:spLocks noGrp="1"/>
          </p:cNvSpPr>
          <p:nvPr>
            <p:ph idx="1"/>
          </p:nvPr>
        </p:nvSpPr>
        <p:spPr>
          <a:xfrm>
            <a:off x="4474462" y="630936"/>
            <a:ext cx="7074409" cy="1463040"/>
          </a:xfrm>
        </p:spPr>
        <p:txBody>
          <a:bodyPr anchor="ctr">
            <a:normAutofit/>
          </a:bodyPr>
          <a:lstStyle/>
          <a:p>
            <a:r>
              <a:rPr lang="tr-TR" sz="1200">
                <a:solidFill>
                  <a:srgbClr val="FFFFFF"/>
                </a:solidFill>
              </a:rPr>
              <a:t>Bu görseller, </a:t>
            </a:r>
            <a:r>
              <a:rPr lang="tr-TR" sz="1200" b="1">
                <a:solidFill>
                  <a:srgbClr val="FFFFFF"/>
                </a:solidFill>
              </a:rPr>
              <a:t>Rectangular Matrix (RM)</a:t>
            </a:r>
            <a:r>
              <a:rPr lang="tr-TR" sz="1200">
                <a:solidFill>
                  <a:srgbClr val="FFFFFF"/>
                </a:solidFill>
              </a:rPr>
              <a:t> ve </a:t>
            </a:r>
            <a:r>
              <a:rPr lang="tr-TR" sz="1200" b="1">
                <a:solidFill>
                  <a:srgbClr val="FFFFFF"/>
                </a:solidFill>
              </a:rPr>
              <a:t>Permuted Rectangular Matrix (PRM)</a:t>
            </a:r>
            <a:r>
              <a:rPr lang="tr-TR" sz="1200">
                <a:solidFill>
                  <a:srgbClr val="FFFFFF"/>
                </a:solidFill>
              </a:rPr>
              <a:t> modellerinin varsayılan konfigürasyonları (</a:t>
            </a:r>
            <a:r>
              <a:rPr lang="tr-TR" sz="1200" b="1">
                <a:solidFill>
                  <a:srgbClr val="FFFFFF"/>
                </a:solidFill>
              </a:rPr>
              <a:t>default</a:t>
            </a:r>
            <a:r>
              <a:rPr lang="tr-TR" sz="1200">
                <a:solidFill>
                  <a:srgbClr val="FFFFFF"/>
                </a:solidFill>
              </a:rPr>
              <a:t>) altında elde edilen sonuçları göstermektedir.</a:t>
            </a:r>
          </a:p>
          <a:p>
            <a:pPr>
              <a:buFont typeface="Arial" panose="020B0604020202020204" pitchFamily="34" charset="0"/>
              <a:buChar char="•"/>
            </a:pPr>
            <a:r>
              <a:rPr lang="tr-TR" sz="1200" b="1">
                <a:solidFill>
                  <a:srgbClr val="FFFFFF"/>
                </a:solidFill>
              </a:rPr>
              <a:t>(b)</a:t>
            </a:r>
            <a:r>
              <a:rPr lang="tr-TR" sz="1200">
                <a:solidFill>
                  <a:srgbClr val="FFFFFF"/>
                </a:solidFill>
              </a:rPr>
              <a:t> ve </a:t>
            </a:r>
            <a:r>
              <a:rPr lang="tr-TR" sz="1200" b="1">
                <a:solidFill>
                  <a:srgbClr val="FFFFFF"/>
                </a:solidFill>
              </a:rPr>
              <a:t>(c):</a:t>
            </a:r>
            <a:r>
              <a:rPr lang="tr-TR" sz="1200">
                <a:solidFill>
                  <a:srgbClr val="FFFFFF"/>
                </a:solidFill>
              </a:rPr>
              <a:t> RM ve PRM modellerinin hata dağılımları, öğrenme sürecindeki doğruluk seviyelerini temsil etmektedir.</a:t>
            </a:r>
          </a:p>
          <a:p>
            <a:pPr>
              <a:buFont typeface="Arial" panose="020B0604020202020204" pitchFamily="34" charset="0"/>
              <a:buChar char="•"/>
            </a:pPr>
            <a:r>
              <a:rPr lang="tr-TR" sz="1200" b="1">
                <a:solidFill>
                  <a:srgbClr val="FFFFFF"/>
                </a:solidFill>
              </a:rPr>
              <a:t>(d)</a:t>
            </a:r>
            <a:r>
              <a:rPr lang="tr-TR" sz="1200">
                <a:solidFill>
                  <a:srgbClr val="FFFFFF"/>
                </a:solidFill>
              </a:rPr>
              <a:t> ve </a:t>
            </a:r>
            <a:r>
              <a:rPr lang="tr-TR" sz="1200" b="1">
                <a:solidFill>
                  <a:srgbClr val="FFFFFF"/>
                </a:solidFill>
              </a:rPr>
              <a:t>(e):</a:t>
            </a:r>
            <a:r>
              <a:rPr lang="tr-TR" sz="1200">
                <a:solidFill>
                  <a:srgbClr val="FFFFFF"/>
                </a:solidFill>
              </a:rPr>
              <a:t> RM ve PRM modellerinin optimizasyon sonucunda elde edilen parametre yapılarını görselleştiren </a:t>
            </a:r>
            <a:r>
              <a:rPr lang="tr-TR" sz="1200" i="1">
                <a:solidFill>
                  <a:srgbClr val="FFFFFF"/>
                </a:solidFill>
              </a:rPr>
              <a:t>checkerboard</a:t>
            </a:r>
            <a:r>
              <a:rPr lang="tr-TR" sz="1200">
                <a:solidFill>
                  <a:srgbClr val="FFFFFF"/>
                </a:solidFill>
              </a:rPr>
              <a:t> düzenlerini göstermektedir.</a:t>
            </a:r>
          </a:p>
          <a:p>
            <a:endParaRPr lang="tr-TR" sz="1200">
              <a:solidFill>
                <a:srgbClr val="FFFFFF"/>
              </a:solidFill>
            </a:endParaRPr>
          </a:p>
        </p:txBody>
      </p:sp>
      <p:pic>
        <p:nvPicPr>
          <p:cNvPr id="5" name="Resim 4" descr="metin, ekran görüntüsü, yazı tipi içeren bir resim&#10;&#10;Açıklama otomatik olarak oluşturuldu">
            <a:extLst>
              <a:ext uri="{FF2B5EF4-FFF2-40B4-BE49-F238E27FC236}">
                <a16:creationId xmlns:a16="http://schemas.microsoft.com/office/drawing/2014/main" id="{D7A278E2-C464-33C7-496C-A381BB4D84C0}"/>
              </a:ext>
            </a:extLst>
          </p:cNvPr>
          <p:cNvPicPr>
            <a:picLocks noChangeAspect="1"/>
          </p:cNvPicPr>
          <p:nvPr/>
        </p:nvPicPr>
        <p:blipFill>
          <a:blip r:embed="rId2"/>
          <a:stretch>
            <a:fillRect/>
          </a:stretch>
        </p:blipFill>
        <p:spPr>
          <a:xfrm>
            <a:off x="630936" y="3219007"/>
            <a:ext cx="10917936" cy="2784074"/>
          </a:xfrm>
          <a:prstGeom prst="rect">
            <a:avLst/>
          </a:prstGeom>
        </p:spPr>
      </p:pic>
    </p:spTree>
    <p:extLst>
      <p:ext uri="{BB962C8B-B14F-4D97-AF65-F5344CB8AC3E}">
        <p14:creationId xmlns:p14="http://schemas.microsoft.com/office/powerpoint/2010/main" val="4702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3B654F32-CA8B-E50D-2783-E58621D5C825}"/>
              </a:ext>
            </a:extLst>
          </p:cNvPr>
          <p:cNvPicPr>
            <a:picLocks noChangeAspect="1"/>
          </p:cNvPicPr>
          <p:nvPr/>
        </p:nvPicPr>
        <p:blipFill>
          <a:blip r:embed="rId2"/>
          <a:stretch>
            <a:fillRect/>
          </a:stretch>
        </p:blipFill>
        <p:spPr>
          <a:xfrm>
            <a:off x="2847565" y="643467"/>
            <a:ext cx="649686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91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BC9FAC-F488-89AF-7866-CD69A05D2ADE}"/>
              </a:ext>
            </a:extLst>
          </p:cNvPr>
          <p:cNvSpPr>
            <a:spLocks noGrp="1"/>
          </p:cNvSpPr>
          <p:nvPr>
            <p:ph type="title"/>
          </p:nvPr>
        </p:nvSpPr>
        <p:spPr>
          <a:xfrm>
            <a:off x="630936" y="502920"/>
            <a:ext cx="3419856" cy="1463040"/>
          </a:xfrm>
        </p:spPr>
        <p:txBody>
          <a:bodyPr anchor="ctr">
            <a:normAutofit/>
          </a:bodyPr>
          <a:lstStyle/>
          <a:p>
            <a:r>
              <a:rPr lang="en-US" sz="3400"/>
              <a:t>Experiment 2: Add redundancy (RRM)</a:t>
            </a:r>
          </a:p>
        </p:txBody>
      </p:sp>
      <p:sp>
        <p:nvSpPr>
          <p:cNvPr id="2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F6F49F1-E55E-FB38-7EA4-EF0F26CE4783}"/>
              </a:ext>
            </a:extLst>
          </p:cNvPr>
          <p:cNvSpPr>
            <a:spLocks noGrp="1"/>
          </p:cNvSpPr>
          <p:nvPr>
            <p:ph idx="1"/>
          </p:nvPr>
        </p:nvSpPr>
        <p:spPr>
          <a:xfrm>
            <a:off x="4654295" y="502920"/>
            <a:ext cx="6894576" cy="1463040"/>
          </a:xfrm>
        </p:spPr>
        <p:txBody>
          <a:bodyPr anchor="ctr">
            <a:normAutofit/>
          </a:bodyPr>
          <a:lstStyle/>
          <a:p>
            <a:r>
              <a:rPr lang="tr-TR" sz="1500"/>
              <a:t>Bu deneyde, farklı RRM (Fazlalık Eklenmesi) katmanları test edilmektedir. Katman boyutları, N + N // 8, N + N // 4 gibi farklı şekillerde ayarlanarak çeşitli model versiyonları oluşturulmuştur. Ayrıca, hata toleransı eklenmiş bir katman (rrm-128-error) de test edilmiştir. Deney boyunca ilerleme TensorBoard ile kaydedilmiş ve sonuçlar dosyaya yazılarak analiz edilmiştir.</a:t>
            </a:r>
          </a:p>
        </p:txBody>
      </p:sp>
      <p:pic>
        <p:nvPicPr>
          <p:cNvPr id="7" name="Resim 6" descr="metin, ekran görüntüsü, yazılım, ekran, görüntüleme içeren bir resim&#10;&#10;Açıklama otomatik olarak oluşturuldu">
            <a:extLst>
              <a:ext uri="{FF2B5EF4-FFF2-40B4-BE49-F238E27FC236}">
                <a16:creationId xmlns:a16="http://schemas.microsoft.com/office/drawing/2014/main" id="{12CB714D-F0BA-408B-1548-833FBDCB32F2}"/>
              </a:ext>
            </a:extLst>
          </p:cNvPr>
          <p:cNvPicPr>
            <a:picLocks noChangeAspect="1"/>
          </p:cNvPicPr>
          <p:nvPr/>
        </p:nvPicPr>
        <p:blipFill>
          <a:blip r:embed="rId2"/>
          <a:stretch>
            <a:fillRect/>
          </a:stretch>
        </p:blipFill>
        <p:spPr>
          <a:xfrm>
            <a:off x="1348165" y="2290936"/>
            <a:ext cx="9483478" cy="3959352"/>
          </a:xfrm>
          <a:prstGeom prst="rect">
            <a:avLst/>
          </a:prstGeom>
        </p:spPr>
      </p:pic>
    </p:spTree>
    <p:extLst>
      <p:ext uri="{BB962C8B-B14F-4D97-AF65-F5344CB8AC3E}">
        <p14:creationId xmlns:p14="http://schemas.microsoft.com/office/powerpoint/2010/main" val="332419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metin, ekran görüntüsü, çizgi, yazı tipi içeren bir resim&#10;&#10;Açıklama otomatik olarak oluşturuldu">
            <a:extLst>
              <a:ext uri="{FF2B5EF4-FFF2-40B4-BE49-F238E27FC236}">
                <a16:creationId xmlns:a16="http://schemas.microsoft.com/office/drawing/2014/main" id="{0616D222-27A5-86B1-0BEE-13BBA4AFBD1E}"/>
              </a:ext>
            </a:extLst>
          </p:cNvPr>
          <p:cNvPicPr>
            <a:picLocks noChangeAspect="1"/>
          </p:cNvPicPr>
          <p:nvPr/>
        </p:nvPicPr>
        <p:blipFill>
          <a:blip r:embed="rId2"/>
          <a:stretch>
            <a:fillRect/>
          </a:stretch>
        </p:blipFill>
        <p:spPr>
          <a:xfrm>
            <a:off x="2291360" y="228600"/>
            <a:ext cx="7533079" cy="4953000"/>
          </a:xfrm>
          <a:prstGeom prst="rect">
            <a:avLst/>
          </a:prstGeom>
        </p:spPr>
      </p:pic>
    </p:spTree>
    <p:extLst>
      <p:ext uri="{BB962C8B-B14F-4D97-AF65-F5344CB8AC3E}">
        <p14:creationId xmlns:p14="http://schemas.microsoft.com/office/powerpoint/2010/main" val="25538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B7D609B6-6BBE-A130-7303-F83FD6235687}"/>
              </a:ext>
            </a:extLst>
          </p:cNvPr>
          <p:cNvPicPr>
            <a:picLocks noChangeAspect="1"/>
          </p:cNvPicPr>
          <p:nvPr/>
        </p:nvPicPr>
        <p:blipFill>
          <a:blip r:embed="rId2"/>
          <a:stretch>
            <a:fillRect/>
          </a:stretch>
        </p:blipFill>
        <p:spPr>
          <a:xfrm>
            <a:off x="2233189" y="228600"/>
            <a:ext cx="7649422" cy="4953000"/>
          </a:xfrm>
          <a:prstGeom prst="rect">
            <a:avLst/>
          </a:prstGeom>
        </p:spPr>
      </p:pic>
    </p:spTree>
    <p:extLst>
      <p:ext uri="{BB962C8B-B14F-4D97-AF65-F5344CB8AC3E}">
        <p14:creationId xmlns:p14="http://schemas.microsoft.com/office/powerpoint/2010/main" val="412653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F7E6A4BB-967B-B365-2C71-A16E4F768555}"/>
              </a:ext>
            </a:extLst>
          </p:cNvPr>
          <p:cNvSpPr txBox="1">
            <a:spLocks noChangeArrowheads="1"/>
          </p:cNvSpPr>
          <p:nvPr/>
        </p:nvSpPr>
        <p:spPr bwMode="auto">
          <a:xfrm>
            <a:off x="481013" y="3752849"/>
            <a:ext cx="3290887" cy="24526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3600">
                <a:latin typeface="+mj-lt"/>
                <a:ea typeface="+mj-ea"/>
                <a:cs typeface="+mj-cs"/>
              </a:rPr>
              <a:t>Neden Neurophox?</a:t>
            </a:r>
          </a:p>
        </p:txBody>
      </p:sp>
      <p:pic>
        <p:nvPicPr>
          <p:cNvPr id="2" name="Resim 1" descr="neurophox.torch package — Neurophox documentation">
            <a:extLst>
              <a:ext uri="{FF2B5EF4-FFF2-40B4-BE49-F238E27FC236}">
                <a16:creationId xmlns:a16="http://schemas.microsoft.com/office/drawing/2014/main" id="{6AA69B71-5013-973F-1E8E-05C2601B124C}"/>
              </a:ext>
            </a:extLst>
          </p:cNvPr>
          <p:cNvPicPr>
            <a:picLocks noChangeAspect="1"/>
          </p:cNvPicPr>
          <p:nvPr/>
        </p:nvPicPr>
        <p:blipFill>
          <a:blip r:embed="rId2"/>
          <a:srcRect t="28969" b="2627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Rectangle 1">
            <a:extLst>
              <a:ext uri="{FF2B5EF4-FFF2-40B4-BE49-F238E27FC236}">
                <a16:creationId xmlns:a16="http://schemas.microsoft.com/office/drawing/2014/main" id="{726904E0-6F27-C7F8-C3DD-F6455C59D26F}"/>
              </a:ext>
            </a:extLst>
          </p:cNvPr>
          <p:cNvSpPr>
            <a:spLocks noGrp="1" noChangeArrowheads="1"/>
          </p:cNvSpPr>
          <p:nvPr>
            <p:ph idx="1"/>
          </p:nvPr>
        </p:nvSpPr>
        <p:spPr bwMode="auto">
          <a:xfrm>
            <a:off x="4223982" y="3752850"/>
            <a:ext cx="7485413" cy="24526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r>
              <a:rPr lang="en-US" sz="1500"/>
              <a:t>Neurophox, bilgi işlemi yeniden şekillendiren avantajları ile dikkat çeker:</a:t>
            </a:r>
          </a:p>
          <a:p>
            <a:r>
              <a:rPr lang="en-US" sz="1500" b="1"/>
              <a:t>Hızlı Hesaplama:</a:t>
            </a:r>
            <a:r>
              <a:rPr lang="en-US" sz="1500"/>
              <a:t> Işığın doğal hız avantajlarını kullanır.</a:t>
            </a:r>
          </a:p>
          <a:p>
            <a:r>
              <a:rPr lang="en-US" sz="1500" b="1"/>
              <a:t>Düşük Enerji Tüketimi:</a:t>
            </a:r>
            <a:r>
              <a:rPr lang="en-US" sz="1500"/>
              <a:t> Elektronik sistemlere kıyasla çok daha az enerji harcar.</a:t>
            </a:r>
          </a:p>
          <a:p>
            <a:r>
              <a:rPr lang="en-US" sz="1500" b="1"/>
              <a:t>Optik Sinir Ağı Geliştirme:</a:t>
            </a:r>
            <a:r>
              <a:rPr lang="en-US" sz="1500"/>
              <a:t> Araştırmacıların optik sinir ağlarını tasarlayıp geliştirmesini kolaylaştırır.</a:t>
            </a:r>
          </a:p>
          <a:p>
            <a:r>
              <a:rPr lang="en-US" sz="1500"/>
              <a:t>Açık kaynaklı bir proje olarak, TensorFlow ve PyTorch gibi popüler yapay zeka çerçeveleri ile </a:t>
            </a:r>
            <a:r>
              <a:rPr lang="en-US" sz="1500" b="1"/>
              <a:t>entegre</a:t>
            </a:r>
            <a:r>
              <a:rPr lang="en-US" sz="1500"/>
              <a:t> çalışabilir.</a:t>
            </a:r>
            <a:br>
              <a:rPr lang="en-US" sz="1500"/>
            </a:br>
            <a:r>
              <a:rPr lang="en-US" sz="1500"/>
              <a:t>Böylece araştırmacılara ve geliştiricilere </a:t>
            </a:r>
            <a:r>
              <a:rPr lang="en-US" sz="1500" b="1"/>
              <a:t>optik bilgi işlem</a:t>
            </a:r>
            <a:r>
              <a:rPr lang="en-US" sz="1500"/>
              <a:t> için geniş bir özgürlük sunar ve yeni fırsatlar yaratır.</a:t>
            </a:r>
          </a:p>
        </p:txBody>
      </p:sp>
    </p:spTree>
    <p:extLst>
      <p:ext uri="{BB962C8B-B14F-4D97-AF65-F5344CB8AC3E}">
        <p14:creationId xmlns:p14="http://schemas.microsoft.com/office/powerpoint/2010/main" val="2567822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3C5D15A-14F4-745D-19CA-AAFFFFBC36D5}"/>
              </a:ext>
            </a:extLst>
          </p:cNvPr>
          <p:cNvSpPr>
            <a:spLocks noGrp="1"/>
          </p:cNvSpPr>
          <p:nvPr>
            <p:ph type="title"/>
          </p:nvPr>
        </p:nvSpPr>
        <p:spPr>
          <a:xfrm>
            <a:off x="371094" y="1161288"/>
            <a:ext cx="3438144" cy="1239012"/>
          </a:xfrm>
        </p:spPr>
        <p:txBody>
          <a:bodyPr anchor="ctr">
            <a:normAutofit/>
          </a:bodyPr>
          <a:lstStyle/>
          <a:p>
            <a:r>
              <a:rPr lang="tr-TR" sz="2800"/>
              <a:t>Experiment 3: SVD layers</a:t>
            </a:r>
          </a:p>
        </p:txBody>
      </p:sp>
      <p:sp>
        <p:nvSpPr>
          <p:cNvPr id="25"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4262808C-EA5E-F8FF-8B60-9CF8700E93E2}"/>
              </a:ext>
            </a:extLst>
          </p:cNvPr>
          <p:cNvSpPr>
            <a:spLocks noGrp="1"/>
          </p:cNvSpPr>
          <p:nvPr>
            <p:ph idx="1"/>
          </p:nvPr>
        </p:nvSpPr>
        <p:spPr>
          <a:xfrm>
            <a:off x="371094" y="2718054"/>
            <a:ext cx="3438906" cy="3207258"/>
          </a:xfrm>
        </p:spPr>
        <p:txBody>
          <a:bodyPr anchor="t">
            <a:normAutofit/>
          </a:bodyPr>
          <a:lstStyle/>
          <a:p>
            <a:r>
              <a:rPr lang="tr-TR" sz="1600"/>
              <a:t>Bu deneyde, </a:t>
            </a:r>
            <a:r>
              <a:rPr lang="tr-TR" sz="1600" b="1"/>
              <a:t>SVD (Singular Value Decomposition)</a:t>
            </a:r>
            <a:r>
              <a:rPr lang="tr-TR" sz="1600"/>
              <a:t> katmanları kullanılarak </a:t>
            </a:r>
            <a:r>
              <a:rPr lang="tr-TR" sz="1600" b="1"/>
              <a:t>Rectangular Mesh (RM)</a:t>
            </a:r>
            <a:r>
              <a:rPr lang="tr-TR" sz="1600"/>
              <a:t> ve </a:t>
            </a:r>
            <a:r>
              <a:rPr lang="tr-TR" sz="1600" b="1"/>
              <a:t>Permuted Rectangular Mesh (PRM)</a:t>
            </a:r>
            <a:r>
              <a:rPr lang="tr-TR" sz="1600"/>
              <a:t> yapılarına dayalı optimizasyon yapılmaktadır. Amaç, farklı parametrelerle (hata toleransı ve rastgele başlangıçlarla) bu katmanların performansını karşılaştırmaktır. Deneyde, rastgele bir hedef matrisi üzerinde eğitim gerçekleştirilir ve sonuçlar kaydedilir.</a:t>
            </a:r>
          </a:p>
        </p:txBody>
      </p:sp>
      <p:pic>
        <p:nvPicPr>
          <p:cNvPr id="7" name="Resim 6">
            <a:extLst>
              <a:ext uri="{FF2B5EF4-FFF2-40B4-BE49-F238E27FC236}">
                <a16:creationId xmlns:a16="http://schemas.microsoft.com/office/drawing/2014/main" id="{E1097C14-6B2C-68D9-BA19-7CE6851D1549}"/>
              </a:ext>
            </a:extLst>
          </p:cNvPr>
          <p:cNvPicPr>
            <a:picLocks noChangeAspect="1"/>
          </p:cNvPicPr>
          <p:nvPr/>
        </p:nvPicPr>
        <p:blipFill>
          <a:blip r:embed="rId2"/>
          <a:stretch>
            <a:fillRect/>
          </a:stretch>
        </p:blipFill>
        <p:spPr>
          <a:xfrm>
            <a:off x="3938152" y="886878"/>
            <a:ext cx="7857956" cy="5293356"/>
          </a:xfrm>
          <a:prstGeom prst="rect">
            <a:avLst/>
          </a:prstGeom>
        </p:spPr>
      </p:pic>
    </p:spTree>
    <p:extLst>
      <p:ext uri="{BB962C8B-B14F-4D97-AF65-F5344CB8AC3E}">
        <p14:creationId xmlns:p14="http://schemas.microsoft.com/office/powerpoint/2010/main" val="245678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metin, ekran görüntüsü, çizgi içeren bir resim&#10;&#10;Açıklama otomatik olarak oluşturuldu">
            <a:extLst>
              <a:ext uri="{FF2B5EF4-FFF2-40B4-BE49-F238E27FC236}">
                <a16:creationId xmlns:a16="http://schemas.microsoft.com/office/drawing/2014/main" id="{51A72170-40E0-39C0-3AB6-A1A548043669}"/>
              </a:ext>
            </a:extLst>
          </p:cNvPr>
          <p:cNvPicPr>
            <a:picLocks noChangeAspect="1"/>
          </p:cNvPicPr>
          <p:nvPr/>
        </p:nvPicPr>
        <p:blipFill>
          <a:blip r:embed="rId2"/>
          <a:stretch>
            <a:fillRect/>
          </a:stretch>
        </p:blipFill>
        <p:spPr>
          <a:xfrm>
            <a:off x="2347787" y="228600"/>
            <a:ext cx="7420225" cy="4953000"/>
          </a:xfrm>
          <a:prstGeom prst="rect">
            <a:avLst/>
          </a:prstGeom>
        </p:spPr>
      </p:pic>
    </p:spTree>
    <p:extLst>
      <p:ext uri="{BB962C8B-B14F-4D97-AF65-F5344CB8AC3E}">
        <p14:creationId xmlns:p14="http://schemas.microsoft.com/office/powerpoint/2010/main" val="15236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72FA9EF-57AC-A5F7-02C6-1ED74FC0C094}"/>
              </a:ext>
            </a:extLst>
          </p:cNvPr>
          <p:cNvSpPr>
            <a:spLocks noGrp="1"/>
          </p:cNvSpPr>
          <p:nvPr>
            <p:ph type="title"/>
          </p:nvPr>
        </p:nvSpPr>
        <p:spPr>
          <a:xfrm>
            <a:off x="686834" y="1153572"/>
            <a:ext cx="3200400" cy="4461163"/>
          </a:xfrm>
        </p:spPr>
        <p:txBody>
          <a:bodyPr>
            <a:normAutofit/>
          </a:bodyPr>
          <a:lstStyle/>
          <a:p>
            <a:r>
              <a:rPr lang="tr-TR" b="1">
                <a:solidFill>
                  <a:srgbClr val="FFFFFF"/>
                </a:solidFill>
              </a:rPr>
              <a:t>Planar Veri Setlerinde Birimsel Makine Öğrenimi</a:t>
            </a:r>
            <a:endParaRPr lang="tr-T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16CE17D-9D7F-F8E9-D45A-AA0431F92619}"/>
              </a:ext>
            </a:extLst>
          </p:cNvPr>
          <p:cNvSpPr>
            <a:spLocks noGrp="1"/>
          </p:cNvSpPr>
          <p:nvPr>
            <p:ph idx="1"/>
          </p:nvPr>
        </p:nvSpPr>
        <p:spPr>
          <a:xfrm>
            <a:off x="4447308" y="591344"/>
            <a:ext cx="6906491" cy="5585619"/>
          </a:xfrm>
        </p:spPr>
        <p:txBody>
          <a:bodyPr anchor="ctr">
            <a:normAutofit/>
          </a:bodyPr>
          <a:lstStyle/>
          <a:p>
            <a:r>
              <a:rPr lang="tr-TR" sz="2600" dirty="0"/>
              <a:t>Bu deneyde, </a:t>
            </a:r>
            <a:r>
              <a:rPr lang="tr-TR" sz="2600" dirty="0" err="1"/>
              <a:t>neurophox</a:t>
            </a:r>
            <a:r>
              <a:rPr lang="tr-TR" sz="2600" dirty="0"/>
              <a:t> modelleri kullanılarak küçük makine öğrenimi problemleri çözülmektedir. Deneyde, </a:t>
            </a:r>
            <a:r>
              <a:rPr lang="tr-TR" sz="2600" dirty="0" err="1"/>
              <a:t>TensorFlow</a:t>
            </a:r>
            <a:r>
              <a:rPr lang="tr-TR" sz="2600" dirty="0"/>
              <a:t> 2 ve RM (</a:t>
            </a:r>
            <a:r>
              <a:rPr lang="tr-TR" sz="2600" dirty="0" err="1"/>
              <a:t>Rectangular</a:t>
            </a:r>
            <a:r>
              <a:rPr lang="tr-TR" sz="2600" dirty="0"/>
              <a:t> Mesh) sınıfı kullanılarak, </a:t>
            </a:r>
            <a:r>
              <a:rPr lang="tr-TR" sz="2600" dirty="0" err="1"/>
              <a:t>sklearn</a:t>
            </a:r>
            <a:r>
              <a:rPr lang="tr-TR" sz="2600" dirty="0"/>
              <a:t> tarafından sağlanan dört basit ikili sınıflandırma problemi (</a:t>
            </a:r>
            <a:r>
              <a:rPr lang="tr-TR" sz="2600" dirty="0" err="1"/>
              <a:t>circles</a:t>
            </a:r>
            <a:r>
              <a:rPr lang="tr-TR" sz="2600" dirty="0"/>
              <a:t>, </a:t>
            </a:r>
            <a:r>
              <a:rPr lang="tr-TR" sz="2600" dirty="0" err="1"/>
              <a:t>moons</a:t>
            </a:r>
            <a:r>
              <a:rPr lang="tr-TR" sz="2600" dirty="0"/>
              <a:t>, </a:t>
            </a:r>
            <a:r>
              <a:rPr lang="tr-TR" sz="2600" dirty="0" err="1"/>
              <a:t>blobs</a:t>
            </a:r>
            <a:r>
              <a:rPr lang="tr-TR" sz="2600" dirty="0"/>
              <a:t>, ring) çözülmektedir. Her bir problem için, veriler </a:t>
            </a:r>
            <a:r>
              <a:rPr lang="tr-TR" sz="2600" dirty="0" err="1"/>
              <a:t>add_bias</a:t>
            </a:r>
            <a:r>
              <a:rPr lang="tr-TR" sz="2600" dirty="0"/>
              <a:t> fonksiyonu ile işlenerek sınıflandırma yapılacak şekilde hazırlanır. Modellerin her biri, RM katmanlarıyla kurulur ve eğitim süreci boyunca her bir modelin başarımı değerlendirilir.</a:t>
            </a:r>
          </a:p>
          <a:p>
            <a:r>
              <a:rPr lang="tr-TR" sz="2600" dirty="0"/>
              <a:t>Slaytın ilerleyen kısmında, her bir problem için modelin yapısı, eğitim süreci ve elde edilen sonuçlar gösterilecektir.</a:t>
            </a:r>
          </a:p>
        </p:txBody>
      </p:sp>
    </p:spTree>
    <p:extLst>
      <p:ext uri="{BB962C8B-B14F-4D97-AF65-F5344CB8AC3E}">
        <p14:creationId xmlns:p14="http://schemas.microsoft.com/office/powerpoint/2010/main" val="89929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6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D4DED1-1A69-FD89-77A8-4C2BDBEF435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Circles model</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5" name="Resim 4" descr="metin, ekran görüntüsü, yazı tipi içeren bir resim&#10;&#10;Açıklama otomatik olarak oluşturuldu">
            <a:extLst>
              <a:ext uri="{FF2B5EF4-FFF2-40B4-BE49-F238E27FC236}">
                <a16:creationId xmlns:a16="http://schemas.microsoft.com/office/drawing/2014/main" id="{DAF2DE13-A5DB-A3D4-3CBC-903A16B2579C}"/>
              </a:ext>
            </a:extLst>
          </p:cNvPr>
          <p:cNvPicPr>
            <a:picLocks noChangeAspect="1"/>
          </p:cNvPicPr>
          <p:nvPr/>
        </p:nvPicPr>
        <p:blipFill>
          <a:blip r:embed="rId2"/>
          <a:stretch>
            <a:fillRect/>
          </a:stretch>
        </p:blipFill>
        <p:spPr>
          <a:xfrm>
            <a:off x="4038600" y="1306787"/>
            <a:ext cx="7188199" cy="4241037"/>
          </a:xfrm>
          <a:prstGeom prst="rect">
            <a:avLst/>
          </a:prstGeom>
        </p:spPr>
      </p:pic>
    </p:spTree>
    <p:extLst>
      <p:ext uri="{BB962C8B-B14F-4D97-AF65-F5344CB8AC3E}">
        <p14:creationId xmlns:p14="http://schemas.microsoft.com/office/powerpoint/2010/main" val="10045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C8F3373B-A1FD-FE44-5D47-AFA5660F51D6}"/>
              </a:ext>
            </a:extLst>
          </p:cNvPr>
          <p:cNvPicPr>
            <a:picLocks noChangeAspect="1"/>
          </p:cNvPicPr>
          <p:nvPr/>
        </p:nvPicPr>
        <p:blipFill>
          <a:blip r:embed="rId2"/>
          <a:stretch>
            <a:fillRect/>
          </a:stretch>
        </p:blipFill>
        <p:spPr>
          <a:xfrm>
            <a:off x="3313856" y="228600"/>
            <a:ext cx="5488088" cy="4953000"/>
          </a:xfrm>
          <a:prstGeom prst="rect">
            <a:avLst/>
          </a:prstGeom>
        </p:spPr>
      </p:pic>
    </p:spTree>
    <p:extLst>
      <p:ext uri="{BB962C8B-B14F-4D97-AF65-F5344CB8AC3E}">
        <p14:creationId xmlns:p14="http://schemas.microsoft.com/office/powerpoint/2010/main" val="377523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5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AA6775-1C2D-26F9-6870-DF075BF1D9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Moons model</a:t>
            </a:r>
          </a:p>
        </p:txBody>
      </p:sp>
      <p:pic>
        <p:nvPicPr>
          <p:cNvPr id="5" name="Resim 4" descr="metin, ekran görüntüsü içeren bir resim&#10;&#10;Açıklama otomatik olarak oluşturuldu">
            <a:extLst>
              <a:ext uri="{FF2B5EF4-FFF2-40B4-BE49-F238E27FC236}">
                <a16:creationId xmlns:a16="http://schemas.microsoft.com/office/drawing/2014/main" id="{4D090706-DE19-1338-8BFF-5FDC0FE3D592}"/>
              </a:ext>
            </a:extLst>
          </p:cNvPr>
          <p:cNvPicPr>
            <a:picLocks noChangeAspect="1"/>
          </p:cNvPicPr>
          <p:nvPr/>
        </p:nvPicPr>
        <p:blipFill>
          <a:blip r:embed="rId2"/>
          <a:stretch>
            <a:fillRect/>
          </a:stretch>
        </p:blipFill>
        <p:spPr>
          <a:xfrm>
            <a:off x="4038600" y="1243890"/>
            <a:ext cx="7188199" cy="4366830"/>
          </a:xfrm>
          <a:prstGeom prst="rect">
            <a:avLst/>
          </a:prstGeom>
        </p:spPr>
      </p:pic>
    </p:spTree>
    <p:extLst>
      <p:ext uri="{BB962C8B-B14F-4D97-AF65-F5344CB8AC3E}">
        <p14:creationId xmlns:p14="http://schemas.microsoft.com/office/powerpoint/2010/main" val="362064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ekran görüntüsü, renklilik içeren bir resim&#10;&#10;Açıklama otomatik olarak oluşturuldu">
            <a:extLst>
              <a:ext uri="{FF2B5EF4-FFF2-40B4-BE49-F238E27FC236}">
                <a16:creationId xmlns:a16="http://schemas.microsoft.com/office/drawing/2014/main" id="{5776509A-6A76-DF3E-D379-F69BEDA0148F}"/>
              </a:ext>
            </a:extLst>
          </p:cNvPr>
          <p:cNvPicPr>
            <a:picLocks noChangeAspect="1"/>
          </p:cNvPicPr>
          <p:nvPr/>
        </p:nvPicPr>
        <p:blipFill>
          <a:blip r:embed="rId2"/>
          <a:stretch>
            <a:fillRect/>
          </a:stretch>
        </p:blipFill>
        <p:spPr>
          <a:xfrm>
            <a:off x="3313856" y="228600"/>
            <a:ext cx="5488088" cy="4953000"/>
          </a:xfrm>
          <a:prstGeom prst="rect">
            <a:avLst/>
          </a:prstGeom>
        </p:spPr>
      </p:pic>
    </p:spTree>
    <p:extLst>
      <p:ext uri="{BB962C8B-B14F-4D97-AF65-F5344CB8AC3E}">
        <p14:creationId xmlns:p14="http://schemas.microsoft.com/office/powerpoint/2010/main" val="3783455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5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B5193D-4A6E-07F8-7856-D24334978A9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Blobs model</a:t>
            </a:r>
          </a:p>
        </p:txBody>
      </p:sp>
      <p:pic>
        <p:nvPicPr>
          <p:cNvPr id="5" name="Resim 4" descr="metin, ekran görüntüsü içeren bir resim&#10;&#10;Açıklama otomatik olarak oluşturuldu">
            <a:extLst>
              <a:ext uri="{FF2B5EF4-FFF2-40B4-BE49-F238E27FC236}">
                <a16:creationId xmlns:a16="http://schemas.microsoft.com/office/drawing/2014/main" id="{20B0F066-66A5-8D8B-D7F6-5DBDE2345E96}"/>
              </a:ext>
            </a:extLst>
          </p:cNvPr>
          <p:cNvPicPr>
            <a:picLocks noChangeAspect="1"/>
          </p:cNvPicPr>
          <p:nvPr/>
        </p:nvPicPr>
        <p:blipFill>
          <a:blip r:embed="rId2"/>
          <a:stretch>
            <a:fillRect/>
          </a:stretch>
        </p:blipFill>
        <p:spPr>
          <a:xfrm>
            <a:off x="4038600" y="1216934"/>
            <a:ext cx="7188199" cy="4420742"/>
          </a:xfrm>
          <a:prstGeom prst="rect">
            <a:avLst/>
          </a:prstGeom>
        </p:spPr>
      </p:pic>
    </p:spTree>
    <p:extLst>
      <p:ext uri="{BB962C8B-B14F-4D97-AF65-F5344CB8AC3E}">
        <p14:creationId xmlns:p14="http://schemas.microsoft.com/office/powerpoint/2010/main" val="372265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15D15639-810F-B916-33D8-CA57F2B884CD}"/>
              </a:ext>
            </a:extLst>
          </p:cNvPr>
          <p:cNvPicPr>
            <a:picLocks noChangeAspect="1"/>
          </p:cNvPicPr>
          <p:nvPr/>
        </p:nvPicPr>
        <p:blipFill>
          <a:blip r:embed="rId2"/>
          <a:stretch>
            <a:fillRect/>
          </a:stretch>
        </p:blipFill>
        <p:spPr>
          <a:xfrm>
            <a:off x="3313856" y="228600"/>
            <a:ext cx="5488088" cy="4953000"/>
          </a:xfrm>
          <a:prstGeom prst="rect">
            <a:avLst/>
          </a:prstGeom>
        </p:spPr>
      </p:pic>
    </p:spTree>
    <p:extLst>
      <p:ext uri="{BB962C8B-B14F-4D97-AF65-F5344CB8AC3E}">
        <p14:creationId xmlns:p14="http://schemas.microsoft.com/office/powerpoint/2010/main" val="201460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4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F013F9-21B8-5C89-8190-1E82C55D5B0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Rings model</a:t>
            </a:r>
          </a:p>
        </p:txBody>
      </p:sp>
      <p:pic>
        <p:nvPicPr>
          <p:cNvPr id="5" name="Resim 4">
            <a:extLst>
              <a:ext uri="{FF2B5EF4-FFF2-40B4-BE49-F238E27FC236}">
                <a16:creationId xmlns:a16="http://schemas.microsoft.com/office/drawing/2014/main" id="{59B6EE4D-13A7-D7C4-DCCB-6F4DDF146CEC}"/>
              </a:ext>
            </a:extLst>
          </p:cNvPr>
          <p:cNvPicPr>
            <a:picLocks noChangeAspect="1"/>
          </p:cNvPicPr>
          <p:nvPr/>
        </p:nvPicPr>
        <p:blipFill>
          <a:blip r:embed="rId2"/>
          <a:stretch>
            <a:fillRect/>
          </a:stretch>
        </p:blipFill>
        <p:spPr>
          <a:xfrm>
            <a:off x="4038600" y="1252875"/>
            <a:ext cx="7188199" cy="4348860"/>
          </a:xfrm>
          <a:prstGeom prst="rect">
            <a:avLst/>
          </a:prstGeom>
        </p:spPr>
      </p:pic>
    </p:spTree>
    <p:extLst>
      <p:ext uri="{BB962C8B-B14F-4D97-AF65-F5344CB8AC3E}">
        <p14:creationId xmlns:p14="http://schemas.microsoft.com/office/powerpoint/2010/main" val="130496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9CD89B-C1EA-0336-8B1B-A6266BFC8CAA}"/>
              </a:ext>
            </a:extLst>
          </p:cNvPr>
          <p:cNvSpPr>
            <a:spLocks noGrp="1"/>
          </p:cNvSpPr>
          <p:nvPr>
            <p:ph type="title"/>
          </p:nvPr>
        </p:nvSpPr>
        <p:spPr>
          <a:xfrm>
            <a:off x="481013" y="3752849"/>
            <a:ext cx="3290887" cy="2452687"/>
          </a:xfrm>
        </p:spPr>
        <p:txBody>
          <a:bodyPr anchor="ctr">
            <a:normAutofit/>
          </a:bodyPr>
          <a:lstStyle/>
          <a:p>
            <a:r>
              <a:rPr lang="tr-TR" sz="3600"/>
              <a:t>Neurophox’un Başlıca Bileşenleri</a:t>
            </a:r>
          </a:p>
        </p:txBody>
      </p:sp>
      <p:pic>
        <p:nvPicPr>
          <p:cNvPr id="12" name="Picture 4">
            <a:extLst>
              <a:ext uri="{FF2B5EF4-FFF2-40B4-BE49-F238E27FC236}">
                <a16:creationId xmlns:a16="http://schemas.microsoft.com/office/drawing/2014/main" id="{1ED0EFA6-687E-4634-330D-81BB61FEA2EC}"/>
              </a:ext>
            </a:extLst>
          </p:cNvPr>
          <p:cNvPicPr>
            <a:picLocks noChangeAspect="1"/>
          </p:cNvPicPr>
          <p:nvPr/>
        </p:nvPicPr>
        <p:blipFill>
          <a:blip r:embed="rId2"/>
          <a:srcRect t="42142" b="2664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13" name="İçerik Yer Tutucusu 2">
            <a:extLst>
              <a:ext uri="{FF2B5EF4-FFF2-40B4-BE49-F238E27FC236}">
                <a16:creationId xmlns:a16="http://schemas.microsoft.com/office/drawing/2014/main" id="{4C55C88A-9A3B-97ED-A595-BC7B61434819}"/>
              </a:ext>
            </a:extLst>
          </p:cNvPr>
          <p:cNvSpPr>
            <a:spLocks noGrp="1"/>
          </p:cNvSpPr>
          <p:nvPr>
            <p:ph idx="1"/>
          </p:nvPr>
        </p:nvSpPr>
        <p:spPr>
          <a:xfrm>
            <a:off x="4223982" y="3752850"/>
            <a:ext cx="7485413" cy="2452687"/>
          </a:xfrm>
        </p:spPr>
        <p:txBody>
          <a:bodyPr anchor="ctr">
            <a:normAutofit/>
          </a:bodyPr>
          <a:lstStyle/>
          <a:p>
            <a:r>
              <a:rPr lang="tr-TR" sz="1800" b="1"/>
              <a:t>Rectangular mesh</a:t>
            </a:r>
            <a:r>
              <a:rPr lang="tr-TR" sz="1800"/>
              <a:t>, bir dizi </a:t>
            </a:r>
            <a:r>
              <a:rPr lang="tr-TR" sz="1800" b="1"/>
              <a:t>MZI (Mach-Zehnder Interferometer)</a:t>
            </a:r>
            <a:r>
              <a:rPr lang="tr-TR" sz="1800"/>
              <a:t> bileşeninden oluşan bir ağ yapısıdır. Her </a:t>
            </a:r>
            <a:r>
              <a:rPr lang="tr-TR" sz="1800" b="1"/>
              <a:t>MZI</a:t>
            </a:r>
            <a:r>
              <a:rPr lang="tr-TR" sz="1800"/>
              <a:t> bileşeni, </a:t>
            </a:r>
            <a:r>
              <a:rPr lang="tr-TR" sz="1800" b="1"/>
              <a:t>Hadamard dönüşümü</a:t>
            </a:r>
            <a:r>
              <a:rPr lang="tr-TR" sz="1800"/>
              <a:t> (H), </a:t>
            </a:r>
            <a:r>
              <a:rPr lang="tr-TR" sz="1800" b="1"/>
              <a:t>diferansiyel faz kayması</a:t>
            </a:r>
            <a:r>
              <a:rPr lang="tr-TR" sz="1800"/>
              <a:t> (D), ve </a:t>
            </a:r>
            <a:r>
              <a:rPr lang="tr-TR" sz="1800" b="1"/>
              <a:t>faz kayması</a:t>
            </a:r>
            <a:r>
              <a:rPr lang="tr-TR" sz="1800"/>
              <a:t> (L) içerir. Bu yapı, optik devrelerin performansını optimize etmek için kullanılır.</a:t>
            </a:r>
          </a:p>
          <a:p>
            <a:pPr>
              <a:buFont typeface="Arial" panose="020B0604020202020204" pitchFamily="34" charset="0"/>
              <a:buChar char="•"/>
            </a:pPr>
            <a:r>
              <a:rPr lang="tr-TR" sz="1800" b="1"/>
              <a:t>Hadamard</a:t>
            </a:r>
            <a:r>
              <a:rPr lang="tr-TR" sz="1800"/>
              <a:t> ve </a:t>
            </a:r>
            <a:r>
              <a:rPr lang="tr-TR" sz="1800" b="1"/>
              <a:t>Beamsplitter</a:t>
            </a:r>
            <a:r>
              <a:rPr lang="tr-TR" sz="1800"/>
              <a:t> dönüşümleri, ışığın yönünü değiştirerek giriş sinyallerini birbirinden ayırır.</a:t>
            </a:r>
          </a:p>
          <a:p>
            <a:pPr>
              <a:buFont typeface="Arial" panose="020B0604020202020204" pitchFamily="34" charset="0"/>
              <a:buChar char="•"/>
            </a:pPr>
            <a:r>
              <a:rPr lang="tr-TR" sz="1800" b="1"/>
              <a:t>Diferansiyel faz kayması</a:t>
            </a:r>
            <a:r>
              <a:rPr lang="tr-TR" sz="1800"/>
              <a:t> ve </a:t>
            </a:r>
            <a:r>
              <a:rPr lang="tr-TR" sz="1800" b="1"/>
              <a:t>faz kayması</a:t>
            </a:r>
            <a:r>
              <a:rPr lang="tr-TR" sz="1800"/>
              <a:t> işlemleri, ışığın fazını değiştirerek daha karmaşık hesaplamalar yapılmasını sağlar.</a:t>
            </a:r>
          </a:p>
        </p:txBody>
      </p:sp>
    </p:spTree>
    <p:extLst>
      <p:ext uri="{BB962C8B-B14F-4D97-AF65-F5344CB8AC3E}">
        <p14:creationId xmlns:p14="http://schemas.microsoft.com/office/powerpoint/2010/main" val="2166383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2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01284A-04D1-27E8-B549-269930F5DE9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Result Comparison</a:t>
            </a:r>
          </a:p>
        </p:txBody>
      </p:sp>
      <p:pic>
        <p:nvPicPr>
          <p:cNvPr id="5" name="Resim 4">
            <a:extLst>
              <a:ext uri="{FF2B5EF4-FFF2-40B4-BE49-F238E27FC236}">
                <a16:creationId xmlns:a16="http://schemas.microsoft.com/office/drawing/2014/main" id="{F9CD11DF-CBF1-DEC8-5AEC-C19FA6EEE206}"/>
              </a:ext>
            </a:extLst>
          </p:cNvPr>
          <p:cNvPicPr>
            <a:picLocks noChangeAspect="1"/>
          </p:cNvPicPr>
          <p:nvPr/>
        </p:nvPicPr>
        <p:blipFill>
          <a:blip r:embed="rId2"/>
          <a:stretch>
            <a:fillRect/>
          </a:stretch>
        </p:blipFill>
        <p:spPr>
          <a:xfrm>
            <a:off x="4032513" y="331148"/>
            <a:ext cx="7201543" cy="6193326"/>
          </a:xfrm>
          <a:prstGeom prst="rect">
            <a:avLst/>
          </a:prstGeom>
        </p:spPr>
      </p:pic>
    </p:spTree>
    <p:extLst>
      <p:ext uri="{BB962C8B-B14F-4D97-AF65-F5344CB8AC3E}">
        <p14:creationId xmlns:p14="http://schemas.microsoft.com/office/powerpoint/2010/main" val="235614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D1237A10-248C-5CF0-98D1-A56F4A7EB563}"/>
              </a:ext>
            </a:extLst>
          </p:cNvPr>
          <p:cNvPicPr>
            <a:picLocks noChangeAspect="1"/>
          </p:cNvPicPr>
          <p:nvPr/>
        </p:nvPicPr>
        <p:blipFill>
          <a:blip r:embed="rId2"/>
          <a:stretch>
            <a:fillRect/>
          </a:stretch>
        </p:blipFill>
        <p:spPr>
          <a:xfrm>
            <a:off x="1806398" y="228600"/>
            <a:ext cx="8503003" cy="4953000"/>
          </a:xfrm>
          <a:prstGeom prst="rect">
            <a:avLst/>
          </a:prstGeom>
        </p:spPr>
      </p:pic>
    </p:spTree>
    <p:extLst>
      <p:ext uri="{BB962C8B-B14F-4D97-AF65-F5344CB8AC3E}">
        <p14:creationId xmlns:p14="http://schemas.microsoft.com/office/powerpoint/2010/main" val="412136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C1CF1F7-C048-60D2-49CE-B590E6594A1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Pairwise Unitary Operator</a:t>
            </a:r>
          </a:p>
        </p:txBody>
      </p:sp>
      <p:pic>
        <p:nvPicPr>
          <p:cNvPr id="5" name="İçerik Yer Tutucusu 4">
            <a:extLst>
              <a:ext uri="{FF2B5EF4-FFF2-40B4-BE49-F238E27FC236}">
                <a16:creationId xmlns:a16="http://schemas.microsoft.com/office/drawing/2014/main" id="{B5B0C72D-EDD7-2C8A-06BE-2D6991D73CBF}"/>
              </a:ext>
            </a:extLst>
          </p:cNvPr>
          <p:cNvPicPr>
            <a:picLocks noGrp="1" noChangeAspect="1"/>
          </p:cNvPicPr>
          <p:nvPr>
            <p:ph idx="1"/>
          </p:nvPr>
        </p:nvPicPr>
        <p:blipFill>
          <a:blip r:embed="rId2"/>
          <a:stretch>
            <a:fillRect/>
          </a:stretch>
        </p:blipFill>
        <p:spPr>
          <a:xfrm>
            <a:off x="4151086" y="524982"/>
            <a:ext cx="7082971" cy="5808035"/>
          </a:xfrm>
          <a:prstGeom prst="rect">
            <a:avLst/>
          </a:prstGeom>
        </p:spPr>
      </p:pic>
    </p:spTree>
    <p:extLst>
      <p:ext uri="{BB962C8B-B14F-4D97-AF65-F5344CB8AC3E}">
        <p14:creationId xmlns:p14="http://schemas.microsoft.com/office/powerpoint/2010/main" val="116231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7">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19">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D0F40B6-08F3-AF85-D3E6-F39FE8557656}"/>
              </a:ext>
            </a:extLst>
          </p:cNvPr>
          <p:cNvSpPr>
            <a:spLocks noGrp="1"/>
          </p:cNvSpPr>
          <p:nvPr>
            <p:ph type="title"/>
          </p:nvPr>
        </p:nvSpPr>
        <p:spPr>
          <a:xfrm>
            <a:off x="1051560" y="4495466"/>
            <a:ext cx="3611880" cy="1536192"/>
          </a:xfrm>
        </p:spPr>
        <p:txBody>
          <a:bodyPr>
            <a:normAutofit/>
          </a:bodyPr>
          <a:lstStyle/>
          <a:p>
            <a:r>
              <a:rPr lang="tr-TR" sz="3200"/>
              <a:t>Rectangular Mesh'in Simülasyonu</a:t>
            </a:r>
          </a:p>
        </p:txBody>
      </p:sp>
      <p:pic>
        <p:nvPicPr>
          <p:cNvPr id="13" name="Resim 12">
            <a:extLst>
              <a:ext uri="{FF2B5EF4-FFF2-40B4-BE49-F238E27FC236}">
                <a16:creationId xmlns:a16="http://schemas.microsoft.com/office/drawing/2014/main" id="{E701070E-DFE8-B1A0-8C59-406B7395184D}"/>
              </a:ext>
            </a:extLst>
          </p:cNvPr>
          <p:cNvPicPr>
            <a:picLocks noChangeAspect="1"/>
          </p:cNvPicPr>
          <p:nvPr/>
        </p:nvPicPr>
        <p:blipFill>
          <a:blip r:embed="rId2"/>
          <a:srcRect r="13500"/>
          <a:stretch/>
        </p:blipFill>
        <p:spPr>
          <a:xfrm>
            <a:off x="20" y="10"/>
            <a:ext cx="12191980" cy="3994473"/>
          </a:xfrm>
          <a:prstGeom prst="rect">
            <a:avLst/>
          </a:prstGeom>
        </p:spPr>
      </p:pic>
      <p:sp>
        <p:nvSpPr>
          <p:cNvPr id="56" name="Rectangle 21">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7" name="Rectangle 23">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F8AA6B0A-0965-5716-7834-C6325E049FA6}"/>
              </a:ext>
            </a:extLst>
          </p:cNvPr>
          <p:cNvSpPr>
            <a:spLocks noGrp="1"/>
          </p:cNvSpPr>
          <p:nvPr>
            <p:ph idx="1"/>
          </p:nvPr>
        </p:nvSpPr>
        <p:spPr>
          <a:xfrm>
            <a:off x="5295826" y="4495466"/>
            <a:ext cx="6061022" cy="1536192"/>
          </a:xfrm>
        </p:spPr>
        <p:txBody>
          <a:bodyPr anchor="ctr">
            <a:normAutofit/>
          </a:bodyPr>
          <a:lstStyle/>
          <a:p>
            <a:r>
              <a:rPr lang="tr-TR" sz="1800" b="1"/>
              <a:t>neurophox</a:t>
            </a:r>
            <a:r>
              <a:rPr lang="tr-TR" sz="1800"/>
              <a:t> kütüphanesi ile rectangular mesh'in simülasyonu kolayca yapılabilir.</a:t>
            </a:r>
            <a:br>
              <a:rPr lang="tr-TR" sz="1800"/>
            </a:br>
            <a:r>
              <a:rPr lang="tr-TR" sz="1800"/>
              <a:t>Örnek olarak, </a:t>
            </a:r>
            <a:r>
              <a:rPr lang="tr-TR" sz="1800" b="1"/>
              <a:t>N = 32</a:t>
            </a:r>
            <a:r>
              <a:rPr lang="tr-TR" sz="1800"/>
              <a:t> boyutunda bir </a:t>
            </a:r>
            <a:r>
              <a:rPr lang="tr-TR" sz="1800" b="1"/>
              <a:t>rectangular mesh</a:t>
            </a:r>
            <a:r>
              <a:rPr lang="tr-TR" sz="1800"/>
              <a:t> ağı başlatabiliriz. Bu ağ, fotonik devrelerin davranışlarını dijital ortamda test etmemizi sağlar.</a:t>
            </a:r>
          </a:p>
        </p:txBody>
      </p:sp>
    </p:spTree>
    <p:extLst>
      <p:ext uri="{BB962C8B-B14F-4D97-AF65-F5344CB8AC3E}">
        <p14:creationId xmlns:p14="http://schemas.microsoft.com/office/powerpoint/2010/main" val="105027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26E6530-32CB-B71C-8F89-AED4BF6B8AB1}"/>
              </a:ext>
            </a:extLst>
          </p:cNvPr>
          <p:cNvPicPr>
            <a:picLocks noChangeAspect="1"/>
          </p:cNvPicPr>
          <p:nvPr/>
        </p:nvPicPr>
        <p:blipFill>
          <a:blip r:embed="rId2"/>
          <a:stretch>
            <a:fillRect/>
          </a:stretch>
        </p:blipFill>
        <p:spPr>
          <a:xfrm>
            <a:off x="391885" y="241128"/>
            <a:ext cx="11408229" cy="3187872"/>
          </a:xfrm>
          <a:prstGeom prst="rect">
            <a:avLst/>
          </a:prstGeom>
        </p:spPr>
      </p:pic>
      <p:pic>
        <p:nvPicPr>
          <p:cNvPr id="7" name="Resim 6">
            <a:extLst>
              <a:ext uri="{FF2B5EF4-FFF2-40B4-BE49-F238E27FC236}">
                <a16:creationId xmlns:a16="http://schemas.microsoft.com/office/drawing/2014/main" id="{353E60B5-B06B-7B41-4FF8-9333F21ED982}"/>
              </a:ext>
            </a:extLst>
          </p:cNvPr>
          <p:cNvPicPr>
            <a:picLocks noChangeAspect="1"/>
          </p:cNvPicPr>
          <p:nvPr/>
        </p:nvPicPr>
        <p:blipFill>
          <a:blip r:embed="rId3"/>
          <a:stretch>
            <a:fillRect/>
          </a:stretch>
        </p:blipFill>
        <p:spPr>
          <a:xfrm>
            <a:off x="195943" y="3483438"/>
            <a:ext cx="11604171" cy="3223912"/>
          </a:xfrm>
          <a:prstGeom prst="rect">
            <a:avLst/>
          </a:prstGeom>
        </p:spPr>
      </p:pic>
    </p:spTree>
    <p:extLst>
      <p:ext uri="{BB962C8B-B14F-4D97-AF65-F5344CB8AC3E}">
        <p14:creationId xmlns:p14="http://schemas.microsoft.com/office/powerpoint/2010/main" val="25609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BC4F5D-2F1E-B213-ADC2-5B50E274D51E}"/>
              </a:ext>
            </a:extLst>
          </p:cNvPr>
          <p:cNvSpPr>
            <a:spLocks noGrp="1"/>
          </p:cNvSpPr>
          <p:nvPr>
            <p:ph type="title"/>
          </p:nvPr>
        </p:nvSpPr>
        <p:spPr>
          <a:xfrm>
            <a:off x="517889" y="4883544"/>
            <a:ext cx="3876086" cy="1556907"/>
          </a:xfrm>
        </p:spPr>
        <p:txBody>
          <a:bodyPr anchor="ctr">
            <a:normAutofit/>
          </a:bodyPr>
          <a:lstStyle/>
          <a:p>
            <a:r>
              <a:rPr lang="tr-TR" sz="3200"/>
              <a:t>Propagation Görselleştirmesi</a:t>
            </a:r>
          </a:p>
        </p:txBody>
      </p:sp>
      <p:sp>
        <p:nvSpPr>
          <p:cNvPr id="26"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EDB4CF24-1BD2-9396-731B-406910C340A9}"/>
              </a:ext>
            </a:extLst>
          </p:cNvPr>
          <p:cNvPicPr>
            <a:picLocks noChangeAspect="1"/>
          </p:cNvPicPr>
          <p:nvPr/>
        </p:nvPicPr>
        <p:blipFill>
          <a:blip r:embed="rId2"/>
          <a:stretch>
            <a:fillRect/>
          </a:stretch>
        </p:blipFill>
        <p:spPr>
          <a:xfrm>
            <a:off x="959205" y="405679"/>
            <a:ext cx="10369645" cy="3784919"/>
          </a:xfrm>
          <a:prstGeom prst="rect">
            <a:avLst/>
          </a:prstGeom>
        </p:spPr>
      </p:pic>
      <p:sp>
        <p:nvSpPr>
          <p:cNvPr id="28"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AAB6F97-1B23-9A1A-D6BA-AC1347F60AF4}"/>
              </a:ext>
            </a:extLst>
          </p:cNvPr>
          <p:cNvSpPr>
            <a:spLocks noGrp="1"/>
          </p:cNvSpPr>
          <p:nvPr>
            <p:ph idx="1"/>
          </p:nvPr>
        </p:nvSpPr>
        <p:spPr>
          <a:xfrm>
            <a:off x="5162719" y="4883544"/>
            <a:ext cx="6586915" cy="1556907"/>
          </a:xfrm>
        </p:spPr>
        <p:txBody>
          <a:bodyPr anchor="ctr">
            <a:normAutofit/>
          </a:bodyPr>
          <a:lstStyle/>
          <a:p>
            <a:pPr marL="0" indent="0">
              <a:buNone/>
            </a:pPr>
            <a:r>
              <a:rPr lang="tr-TR" sz="1700"/>
              <a:t>Işığın mesh içinde nasıl yayıldığını gözlemlemek, </a:t>
            </a:r>
            <a:r>
              <a:rPr lang="tr-TR" sz="1700" b="1"/>
              <a:t>propagation</a:t>
            </a:r>
            <a:r>
              <a:rPr lang="tr-TR" sz="1700"/>
              <a:t> analizi yaparak ağın davranışını anlamamıza yardımcı olur. </a:t>
            </a:r>
            <a:r>
              <a:rPr lang="tr-TR" sz="1700" b="1"/>
              <a:t>neurophox</a:t>
            </a:r>
            <a:r>
              <a:rPr lang="tr-TR" sz="1700"/>
              <a:t> kütüphanesi ile, ışığın bir giriş portundan geçirilmesi ve ağda nasıl yayılacağını görselleştirebiliriz.</a:t>
            </a:r>
            <a:br>
              <a:rPr lang="tr-TR" sz="1700"/>
            </a:br>
            <a:r>
              <a:rPr lang="tr-TR" sz="1700"/>
              <a:t>Örnek: </a:t>
            </a:r>
            <a:r>
              <a:rPr lang="tr-TR" sz="1700" b="1"/>
              <a:t>N = 64</a:t>
            </a:r>
            <a:r>
              <a:rPr lang="tr-TR" sz="1700"/>
              <a:t> boyutunda bir mesh için, ışığın farklı başlangıç koşullarında nasıl yayıldığını gözlemleyebiliriz.</a:t>
            </a:r>
          </a:p>
        </p:txBody>
      </p:sp>
    </p:spTree>
    <p:extLst>
      <p:ext uri="{BB962C8B-B14F-4D97-AF65-F5344CB8AC3E}">
        <p14:creationId xmlns:p14="http://schemas.microsoft.com/office/powerpoint/2010/main" val="20060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08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AE30BD4F-B7F2-C023-DDF7-2F46E596C850}"/>
              </a:ext>
            </a:extLst>
          </p:cNvPr>
          <p:cNvPicPr>
            <a:picLocks noChangeAspect="1"/>
          </p:cNvPicPr>
          <p:nvPr/>
        </p:nvPicPr>
        <p:blipFill>
          <a:blip r:embed="rId2"/>
          <a:stretch>
            <a:fillRect/>
          </a:stretch>
        </p:blipFill>
        <p:spPr>
          <a:xfrm>
            <a:off x="660815" y="643467"/>
            <a:ext cx="10870370" cy="5571066"/>
          </a:xfrm>
          <a:prstGeom prst="rect">
            <a:avLst/>
          </a:prstGeom>
        </p:spPr>
      </p:pic>
    </p:spTree>
    <p:extLst>
      <p:ext uri="{BB962C8B-B14F-4D97-AF65-F5344CB8AC3E}">
        <p14:creationId xmlns:p14="http://schemas.microsoft.com/office/powerpoint/2010/main" val="208655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Resim 9" descr="metin, ekran görüntüsü, yazı tipi içeren bir resim&#10;&#10;Açıklama otomatik olarak oluşturuldu">
            <a:extLst>
              <a:ext uri="{FF2B5EF4-FFF2-40B4-BE49-F238E27FC236}">
                <a16:creationId xmlns:a16="http://schemas.microsoft.com/office/drawing/2014/main" id="{5476594E-66FF-750D-08EC-D3C8D8FC90C1}"/>
              </a:ext>
            </a:extLst>
          </p:cNvPr>
          <p:cNvPicPr>
            <a:picLocks noChangeAspect="1"/>
          </p:cNvPicPr>
          <p:nvPr/>
        </p:nvPicPr>
        <p:blipFill>
          <a:blip r:embed="rId2"/>
          <a:srcRect r="2196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çerik Yer Tutucusu 2">
            <a:extLst>
              <a:ext uri="{FF2B5EF4-FFF2-40B4-BE49-F238E27FC236}">
                <a16:creationId xmlns:a16="http://schemas.microsoft.com/office/drawing/2014/main" id="{459D959A-95E7-8ED1-464B-9318C3648F32}"/>
              </a:ext>
            </a:extLst>
          </p:cNvPr>
          <p:cNvSpPr>
            <a:spLocks noGrp="1"/>
          </p:cNvSpPr>
          <p:nvPr>
            <p:ph idx="1"/>
          </p:nvPr>
        </p:nvSpPr>
        <p:spPr>
          <a:xfrm>
            <a:off x="4223982" y="3752850"/>
            <a:ext cx="7485413" cy="2452687"/>
          </a:xfrm>
        </p:spPr>
        <p:txBody>
          <a:bodyPr anchor="ctr">
            <a:normAutofit/>
          </a:bodyPr>
          <a:lstStyle/>
          <a:p>
            <a:pPr marL="0" indent="0">
              <a:buNone/>
            </a:pPr>
            <a:r>
              <a:rPr lang="el-GR" sz="1800"/>
              <a:t>θ</a:t>
            </a:r>
            <a:r>
              <a:rPr lang="tr-TR" sz="1800"/>
              <a:t>nℓ​, mesh ağındaki faz kaymalarını temsil eder ve ışığın her bir katmandan geçerken nasıl bir dönüşüm geçireceğini belirler. Bu parametreyi doğru ayarlamak, ışık sinyalinin ağda doğru şekilde yayılmasını sağlar. "Absolute </a:t>
            </a:r>
            <a:r>
              <a:rPr lang="el-GR" sz="1800"/>
              <a:t>θ</a:t>
            </a:r>
            <a:r>
              <a:rPr lang="tr-TR" sz="1800"/>
              <a:t>nℓ​" ise bu parametrelerin net değerini gösterir ve genellikle değerler sıfıra yakın olur.</a:t>
            </a:r>
          </a:p>
        </p:txBody>
      </p:sp>
    </p:spTree>
    <p:extLst>
      <p:ext uri="{BB962C8B-B14F-4D97-AF65-F5344CB8AC3E}">
        <p14:creationId xmlns:p14="http://schemas.microsoft.com/office/powerpoint/2010/main" val="21752881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793</Words>
  <Application>Microsoft Office PowerPoint</Application>
  <PresentationFormat>Geniş ekran</PresentationFormat>
  <Paragraphs>38</Paragraphs>
  <Slides>31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Aptos</vt:lpstr>
      <vt:lpstr>Aptos Display</vt:lpstr>
      <vt:lpstr>Arial</vt:lpstr>
      <vt:lpstr>Calibri</vt:lpstr>
      <vt:lpstr>Office Teması</vt:lpstr>
      <vt:lpstr>Neurophox Nedir?</vt:lpstr>
      <vt:lpstr>PowerPoint Sunusu</vt:lpstr>
      <vt:lpstr>Neurophox’un Başlıca Bileşenleri</vt:lpstr>
      <vt:lpstr>Pairwise Unitary Operator</vt:lpstr>
      <vt:lpstr>Rectangular Mesh'in Simülasyonu</vt:lpstr>
      <vt:lpstr>PowerPoint Sunusu</vt:lpstr>
      <vt:lpstr>Propagation Görselleştirmesi</vt:lpstr>
      <vt:lpstr>PowerPoint Sunusu</vt:lpstr>
      <vt:lpstr>PowerPoint Sunusu</vt:lpstr>
      <vt:lpstr>PowerPoint Sunusu</vt:lpstr>
      <vt:lpstr>Triangular Mesh</vt:lpstr>
      <vt:lpstr>PowerPoint Sunusu</vt:lpstr>
      <vt:lpstr>Experiment 1: Add nonlocalities (PRM)</vt:lpstr>
      <vt:lpstr>PowerPoint Sunusu</vt:lpstr>
      <vt:lpstr>PowerPoint Sunusu</vt:lpstr>
      <vt:lpstr>PowerPoint Sunusu</vt:lpstr>
      <vt:lpstr>Experiment 2: Add redundancy (RRM)</vt:lpstr>
      <vt:lpstr>PowerPoint Sunusu</vt:lpstr>
      <vt:lpstr>PowerPoint Sunusu</vt:lpstr>
      <vt:lpstr>Experiment 3: SVD layers</vt:lpstr>
      <vt:lpstr>PowerPoint Sunusu</vt:lpstr>
      <vt:lpstr>Planar Veri Setlerinde Birimsel Makine Öğrenimi</vt:lpstr>
      <vt:lpstr>Circles model </vt:lpstr>
      <vt:lpstr>PowerPoint Sunusu</vt:lpstr>
      <vt:lpstr>Moons model</vt:lpstr>
      <vt:lpstr>PowerPoint Sunusu</vt:lpstr>
      <vt:lpstr>Blobs model</vt:lpstr>
      <vt:lpstr>PowerPoint Sunusu</vt:lpstr>
      <vt:lpstr>Rings model</vt:lpstr>
      <vt:lpstr>Result Comparison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AHMET CEMİL TOPRAK</dc:creator>
  <cp:lastModifiedBy>Ahmet Cemil TOPRAK</cp:lastModifiedBy>
  <cp:revision>2</cp:revision>
  <dcterms:created xsi:type="dcterms:W3CDTF">2024-12-12T04:51:01Z</dcterms:created>
  <dcterms:modified xsi:type="dcterms:W3CDTF">2024-12-12T06:38:15Z</dcterms:modified>
</cp:coreProperties>
</file>