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grandir" panose="020B0604020202020204" charset="0"/>
      <p:regular r:id="rId21"/>
    </p:embeddedFont>
    <p:embeddedFont>
      <p:font typeface="Agrandir Bold"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hardiantots/nst_projectHTS.gi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ardiantots/nst_projectHTS.gi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680480" y="625871"/>
            <a:ext cx="16927040" cy="9035258"/>
            <a:chOff x="0" y="0"/>
            <a:chExt cx="126402652" cy="67470777"/>
          </a:xfrm>
        </p:grpSpPr>
        <p:sp>
          <p:nvSpPr>
            <p:cNvPr id="3" name="Freeform 3"/>
            <p:cNvSpPr/>
            <p:nvPr/>
          </p:nvSpPr>
          <p:spPr>
            <a:xfrm>
              <a:off x="72390" y="72390"/>
              <a:ext cx="126257871" cy="67325995"/>
            </a:xfrm>
            <a:custGeom>
              <a:avLst/>
              <a:gdLst/>
              <a:ahLst/>
              <a:cxnLst/>
              <a:rect l="l" t="t" r="r" b="b"/>
              <a:pathLst>
                <a:path w="126257871" h="67325995">
                  <a:moveTo>
                    <a:pt x="0" y="0"/>
                  </a:moveTo>
                  <a:lnTo>
                    <a:pt x="126257871" y="0"/>
                  </a:lnTo>
                  <a:lnTo>
                    <a:pt x="126257871" y="67325995"/>
                  </a:lnTo>
                  <a:lnTo>
                    <a:pt x="0" y="67325995"/>
                  </a:lnTo>
                  <a:lnTo>
                    <a:pt x="0" y="0"/>
                  </a:lnTo>
                  <a:close/>
                </a:path>
              </a:pathLst>
            </a:custGeom>
            <a:solidFill>
              <a:srgbClr val="FFF5ED"/>
            </a:solidFill>
          </p:spPr>
        </p:sp>
        <p:sp>
          <p:nvSpPr>
            <p:cNvPr id="4" name="Freeform 4"/>
            <p:cNvSpPr/>
            <p:nvPr/>
          </p:nvSpPr>
          <p:spPr>
            <a:xfrm>
              <a:off x="0" y="0"/>
              <a:ext cx="126402654" cy="67470778"/>
            </a:xfrm>
            <a:custGeom>
              <a:avLst/>
              <a:gdLst/>
              <a:ahLst/>
              <a:cxnLst/>
              <a:rect l="l" t="t" r="r" b="b"/>
              <a:pathLst>
                <a:path w="126402654" h="67470778">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sp>
        <p:nvSpPr>
          <p:cNvPr id="5" name="TextBox 5"/>
          <p:cNvSpPr txBox="1"/>
          <p:nvPr/>
        </p:nvSpPr>
        <p:spPr>
          <a:xfrm>
            <a:off x="1928223" y="2512175"/>
            <a:ext cx="14431554" cy="2989588"/>
          </a:xfrm>
          <a:prstGeom prst="rect">
            <a:avLst/>
          </a:prstGeom>
        </p:spPr>
        <p:txBody>
          <a:bodyPr lIns="0" tIns="0" rIns="0" bIns="0" rtlCol="0" anchor="t">
            <a:spAutoFit/>
          </a:bodyPr>
          <a:lstStyle/>
          <a:p>
            <a:pPr algn="ctr">
              <a:lnSpc>
                <a:spcPts val="10615"/>
              </a:lnSpc>
            </a:pPr>
            <a:r>
              <a:rPr lang="en-US" sz="9650" dirty="0">
                <a:solidFill>
                  <a:srgbClr val="000000"/>
                </a:solidFill>
                <a:latin typeface="Agrandir"/>
              </a:rPr>
              <a:t>Make Neural Style Transfer (NST) model </a:t>
            </a:r>
          </a:p>
        </p:txBody>
      </p:sp>
      <p:sp>
        <p:nvSpPr>
          <p:cNvPr id="6" name="AutoShape 6"/>
          <p:cNvSpPr/>
          <p:nvPr/>
        </p:nvSpPr>
        <p:spPr>
          <a:xfrm>
            <a:off x="680480" y="1932862"/>
            <a:ext cx="16927040" cy="23812"/>
          </a:xfrm>
          <a:prstGeom prst="line">
            <a:avLst/>
          </a:prstGeom>
          <a:ln w="19050" cap="flat">
            <a:solidFill>
              <a:srgbClr val="000000"/>
            </a:solidFill>
            <a:prstDash val="solid"/>
            <a:headEnd type="none" w="sm" len="sm"/>
            <a:tailEnd type="none" w="sm" len="sm"/>
          </a:ln>
        </p:spPr>
      </p:sp>
      <p:sp>
        <p:nvSpPr>
          <p:cNvPr id="7" name="Freeform 7"/>
          <p:cNvSpPr/>
          <p:nvPr/>
        </p:nvSpPr>
        <p:spPr>
          <a:xfrm>
            <a:off x="6878404" y="5480492"/>
            <a:ext cx="4473052" cy="1110808"/>
          </a:xfrm>
          <a:custGeom>
            <a:avLst/>
            <a:gdLst/>
            <a:ahLst/>
            <a:cxnLst/>
            <a:rect l="l" t="t" r="r" b="b"/>
            <a:pathLst>
              <a:path w="4473052" h="1110808">
                <a:moveTo>
                  <a:pt x="0" y="0"/>
                </a:moveTo>
                <a:lnTo>
                  <a:pt x="4473052" y="0"/>
                </a:lnTo>
                <a:lnTo>
                  <a:pt x="4473052" y="1110808"/>
                </a:lnTo>
                <a:lnTo>
                  <a:pt x="0" y="1110808"/>
                </a:lnTo>
                <a:lnTo>
                  <a:pt x="0" y="0"/>
                </a:lnTo>
                <a:close/>
              </a:path>
            </a:pathLst>
          </a:custGeom>
          <a:blipFill>
            <a:blip r:embed="rId2"/>
            <a:stretch>
              <a:fillRect/>
            </a:stretch>
          </a:blipFill>
        </p:spPr>
      </p:sp>
      <p:sp>
        <p:nvSpPr>
          <p:cNvPr id="8" name="TextBox 8"/>
          <p:cNvSpPr txBox="1"/>
          <p:nvPr/>
        </p:nvSpPr>
        <p:spPr>
          <a:xfrm>
            <a:off x="1095375" y="1125915"/>
            <a:ext cx="4044298" cy="422275"/>
          </a:xfrm>
          <a:prstGeom prst="rect">
            <a:avLst/>
          </a:prstGeom>
        </p:spPr>
        <p:txBody>
          <a:bodyPr lIns="0" tIns="0" rIns="0" bIns="0" rtlCol="0" anchor="t">
            <a:spAutoFit/>
          </a:bodyPr>
          <a:lstStyle/>
          <a:p>
            <a:pPr>
              <a:lnSpc>
                <a:spcPts val="2749"/>
              </a:lnSpc>
            </a:pPr>
            <a:r>
              <a:rPr lang="en-US" sz="2499">
                <a:solidFill>
                  <a:srgbClr val="000000"/>
                </a:solidFill>
                <a:latin typeface="Agrandir Bold"/>
              </a:rPr>
              <a:t>HARDIANTO TANDI SENO</a:t>
            </a:r>
          </a:p>
        </p:txBody>
      </p:sp>
      <p:sp>
        <p:nvSpPr>
          <p:cNvPr id="9" name="TextBox 9"/>
          <p:cNvSpPr txBox="1"/>
          <p:nvPr/>
        </p:nvSpPr>
        <p:spPr>
          <a:xfrm>
            <a:off x="13129277" y="1125915"/>
            <a:ext cx="4044298" cy="422275"/>
          </a:xfrm>
          <a:prstGeom prst="rect">
            <a:avLst/>
          </a:prstGeom>
        </p:spPr>
        <p:txBody>
          <a:bodyPr lIns="0" tIns="0" rIns="0" bIns="0" rtlCol="0" anchor="t">
            <a:spAutoFit/>
          </a:bodyPr>
          <a:lstStyle/>
          <a:p>
            <a:pPr algn="r">
              <a:lnSpc>
                <a:spcPts val="2749"/>
              </a:lnSpc>
            </a:pPr>
            <a:r>
              <a:rPr lang="en-US" sz="2499">
                <a:solidFill>
                  <a:srgbClr val="000000"/>
                </a:solidFill>
                <a:latin typeface="Agrandir Bold"/>
              </a:rPr>
              <a:t>FUTURE ML ENGINEER</a:t>
            </a:r>
          </a:p>
        </p:txBody>
      </p:sp>
      <p:grpSp>
        <p:nvGrpSpPr>
          <p:cNvPr id="10" name="Group 10"/>
          <p:cNvGrpSpPr/>
          <p:nvPr/>
        </p:nvGrpSpPr>
        <p:grpSpPr>
          <a:xfrm>
            <a:off x="2754198" y="8090856"/>
            <a:ext cx="12779603" cy="658322"/>
            <a:chOff x="0" y="0"/>
            <a:chExt cx="17039471" cy="877763"/>
          </a:xfrm>
        </p:grpSpPr>
        <p:sp>
          <p:nvSpPr>
            <p:cNvPr id="11" name="Freeform 11"/>
            <p:cNvSpPr/>
            <p:nvPr/>
          </p:nvSpPr>
          <p:spPr>
            <a:xfrm>
              <a:off x="0" y="42401"/>
              <a:ext cx="792962" cy="792962"/>
            </a:xfrm>
            <a:custGeom>
              <a:avLst/>
              <a:gdLst/>
              <a:ahLst/>
              <a:cxnLst/>
              <a:rect l="l" t="t" r="r" b="b"/>
              <a:pathLst>
                <a:path w="792962" h="792962">
                  <a:moveTo>
                    <a:pt x="0" y="0"/>
                  </a:moveTo>
                  <a:lnTo>
                    <a:pt x="792962" y="0"/>
                  </a:lnTo>
                  <a:lnTo>
                    <a:pt x="792962" y="792961"/>
                  </a:lnTo>
                  <a:lnTo>
                    <a:pt x="0" y="7929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7603213" y="0"/>
              <a:ext cx="877763" cy="877763"/>
            </a:xfrm>
            <a:custGeom>
              <a:avLst/>
              <a:gdLst/>
              <a:ahLst/>
              <a:cxnLst/>
              <a:rect l="l" t="t" r="r" b="b"/>
              <a:pathLst>
                <a:path w="877763" h="877763">
                  <a:moveTo>
                    <a:pt x="0" y="0"/>
                  </a:moveTo>
                  <a:lnTo>
                    <a:pt x="877763" y="0"/>
                  </a:lnTo>
                  <a:lnTo>
                    <a:pt x="877763" y="877763"/>
                  </a:lnTo>
                  <a:lnTo>
                    <a:pt x="0" y="8777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991344" y="-122551"/>
              <a:ext cx="5950325" cy="935540"/>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 Tandi Seno</a:t>
              </a:r>
            </a:p>
          </p:txBody>
        </p:sp>
        <p:sp>
          <p:nvSpPr>
            <p:cNvPr id="14" name="TextBox 14"/>
            <p:cNvSpPr txBox="1"/>
            <p:nvPr/>
          </p:nvSpPr>
          <p:spPr>
            <a:xfrm>
              <a:off x="8696876" y="-135251"/>
              <a:ext cx="8342595" cy="935540"/>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hardiantotandiseno@gmail.com</a:t>
              </a:r>
            </a:p>
          </p:txBody>
        </p:sp>
      </p:grpSp>
      <p:sp>
        <p:nvSpPr>
          <p:cNvPr id="15" name="TextBox 5">
            <a:extLst>
              <a:ext uri="{FF2B5EF4-FFF2-40B4-BE49-F238E27FC236}">
                <a16:creationId xmlns:a16="http://schemas.microsoft.com/office/drawing/2014/main" id="{DE7D6A54-E789-DF34-6E80-B340D2352A72}"/>
              </a:ext>
            </a:extLst>
          </p:cNvPr>
          <p:cNvSpPr txBox="1"/>
          <p:nvPr/>
        </p:nvSpPr>
        <p:spPr>
          <a:xfrm>
            <a:off x="1928223" y="6362700"/>
            <a:ext cx="14431554" cy="1129733"/>
          </a:xfrm>
          <a:prstGeom prst="rect">
            <a:avLst/>
          </a:prstGeom>
        </p:spPr>
        <p:txBody>
          <a:bodyPr lIns="0" tIns="0" rIns="0" bIns="0" rtlCol="0" anchor="t">
            <a:spAutoFit/>
          </a:bodyPr>
          <a:lstStyle/>
          <a:p>
            <a:pPr algn="ctr">
              <a:lnSpc>
                <a:spcPts val="10615"/>
              </a:lnSpc>
            </a:pPr>
            <a:r>
              <a:rPr lang="en-US" sz="3200" dirty="0">
                <a:solidFill>
                  <a:srgbClr val="000000"/>
                </a:solidFill>
                <a:latin typeface="Agrandir"/>
                <a:hlinkClick r:id="rId7"/>
              </a:rPr>
              <a:t>https://github.com/hardiantots/nst_projectHTS.git</a:t>
            </a:r>
            <a:endParaRPr lang="en-US" sz="3200" dirty="0">
              <a:solidFill>
                <a:srgbClr val="000000"/>
              </a:solidFill>
              <a:latin typeface="Agrand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2542609" y="5433432"/>
            <a:ext cx="13409558" cy="2946686"/>
          </a:xfrm>
          <a:custGeom>
            <a:avLst/>
            <a:gdLst/>
            <a:ahLst/>
            <a:cxnLst/>
            <a:rect l="l" t="t" r="r" b="b"/>
            <a:pathLst>
              <a:path w="13409558" h="2946686">
                <a:moveTo>
                  <a:pt x="0" y="0"/>
                </a:moveTo>
                <a:lnTo>
                  <a:pt x="13409558" y="0"/>
                </a:lnTo>
                <a:lnTo>
                  <a:pt x="13409558" y="2946686"/>
                </a:lnTo>
                <a:lnTo>
                  <a:pt x="0" y="2946686"/>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522001"/>
            <a:ext cx="72771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4. Displaying Content &amp; Style Image</a:t>
            </a:r>
          </a:p>
        </p:txBody>
      </p:sp>
      <p:sp>
        <p:nvSpPr>
          <p:cNvPr id="6" name="TextBox 6"/>
          <p:cNvSpPr txBox="1"/>
          <p:nvPr/>
        </p:nvSpPr>
        <p:spPr>
          <a:xfrm>
            <a:off x="1028700" y="3501358"/>
            <a:ext cx="16437375" cy="100774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To show the Content &amp; Style Image, we must make </a:t>
            </a:r>
            <a:r>
              <a:rPr lang="en-US" sz="2699">
                <a:solidFill>
                  <a:srgbClr val="000000"/>
                </a:solidFill>
                <a:latin typeface="Agrandir Bold"/>
              </a:rPr>
              <a:t>function (im_convert())</a:t>
            </a:r>
            <a:r>
              <a:rPr lang="en-US" sz="2699">
                <a:solidFill>
                  <a:srgbClr val="000000"/>
                </a:solidFill>
                <a:latin typeface="Agrandir"/>
              </a:rPr>
              <a:t> to convert the result of processing image back to numpy array for show the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5775246" y="1802316"/>
            <a:ext cx="6737509" cy="2651388"/>
          </a:xfrm>
          <a:custGeom>
            <a:avLst/>
            <a:gdLst/>
            <a:ahLst/>
            <a:cxnLst/>
            <a:rect l="l" t="t" r="r" b="b"/>
            <a:pathLst>
              <a:path w="6737509" h="2651388">
                <a:moveTo>
                  <a:pt x="0" y="0"/>
                </a:moveTo>
                <a:lnTo>
                  <a:pt x="6737508" y="0"/>
                </a:lnTo>
                <a:lnTo>
                  <a:pt x="6737508" y="2651388"/>
                </a:lnTo>
                <a:lnTo>
                  <a:pt x="0" y="2651388"/>
                </a:lnTo>
                <a:lnTo>
                  <a:pt x="0" y="0"/>
                </a:lnTo>
                <a:close/>
              </a:path>
            </a:pathLst>
          </a:custGeom>
          <a:blipFill>
            <a:blip r:embed="rId2"/>
            <a:stretch>
              <a:fillRect/>
            </a:stretch>
          </a:blipFill>
        </p:spPr>
      </p:sp>
      <p:sp>
        <p:nvSpPr>
          <p:cNvPr id="3" name="Freeform 3"/>
          <p:cNvSpPr/>
          <p:nvPr/>
        </p:nvSpPr>
        <p:spPr>
          <a:xfrm>
            <a:off x="2660654" y="5038725"/>
            <a:ext cx="12966692" cy="4421625"/>
          </a:xfrm>
          <a:custGeom>
            <a:avLst/>
            <a:gdLst/>
            <a:ahLst/>
            <a:cxnLst/>
            <a:rect l="l" t="t" r="r" b="b"/>
            <a:pathLst>
              <a:path w="12966692" h="4421625">
                <a:moveTo>
                  <a:pt x="0" y="0"/>
                </a:moveTo>
                <a:lnTo>
                  <a:pt x="12966692" y="0"/>
                </a:lnTo>
                <a:lnTo>
                  <a:pt x="12966692" y="4421625"/>
                </a:lnTo>
                <a:lnTo>
                  <a:pt x="0" y="4421625"/>
                </a:lnTo>
                <a:lnTo>
                  <a:pt x="0" y="0"/>
                </a:lnTo>
                <a:close/>
              </a:path>
            </a:pathLst>
          </a:custGeom>
          <a:blipFill>
            <a:blip r:embed="rId3"/>
            <a:stretch>
              <a:fillRect/>
            </a:stretch>
          </a:blipFill>
        </p:spPr>
      </p:sp>
      <p:sp>
        <p:nvSpPr>
          <p:cNvPr id="4" name="TextBox 4"/>
          <p:cNvSpPr txBox="1"/>
          <p:nvPr/>
        </p:nvSpPr>
        <p:spPr>
          <a:xfrm>
            <a:off x="925312" y="790575"/>
            <a:ext cx="16437375" cy="53149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And then we can show the image with using matplotlib library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9410934" y="3568892"/>
            <a:ext cx="7959892" cy="5652140"/>
          </a:xfrm>
          <a:custGeom>
            <a:avLst/>
            <a:gdLst/>
            <a:ahLst/>
            <a:cxnLst/>
            <a:rect l="l" t="t" r="r" b="b"/>
            <a:pathLst>
              <a:path w="7959892" h="5652140">
                <a:moveTo>
                  <a:pt x="0" y="0"/>
                </a:moveTo>
                <a:lnTo>
                  <a:pt x="7959891" y="0"/>
                </a:lnTo>
                <a:lnTo>
                  <a:pt x="7959891" y="5652140"/>
                </a:lnTo>
                <a:lnTo>
                  <a:pt x="0" y="56521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5011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5. Set the intermediate layers for Content &amp; Style</a:t>
            </a:r>
          </a:p>
        </p:txBody>
      </p:sp>
      <p:sp>
        <p:nvSpPr>
          <p:cNvPr id="6" name="TextBox 6"/>
          <p:cNvSpPr txBox="1"/>
          <p:nvPr/>
        </p:nvSpPr>
        <p:spPr>
          <a:xfrm>
            <a:off x="981075" y="3369440"/>
            <a:ext cx="7775221" cy="5841492"/>
          </a:xfrm>
          <a:prstGeom prst="rect">
            <a:avLst/>
          </a:prstGeom>
        </p:spPr>
        <p:txBody>
          <a:bodyPr lIns="0" tIns="0" rIns="0" bIns="0" rtlCol="0" anchor="t">
            <a:spAutoFit/>
          </a:bodyPr>
          <a:lstStyle/>
          <a:p>
            <a:pPr algn="just">
              <a:lnSpc>
                <a:spcPts val="4643"/>
              </a:lnSpc>
            </a:pPr>
            <a:r>
              <a:rPr lang="en-US" sz="2699">
                <a:solidFill>
                  <a:srgbClr val="000000"/>
                </a:solidFill>
                <a:latin typeface="Agrandir"/>
              </a:rPr>
              <a:t>The function </a:t>
            </a:r>
            <a:r>
              <a:rPr lang="en-US" sz="2699">
                <a:solidFill>
                  <a:srgbClr val="000000"/>
                </a:solidFill>
                <a:latin typeface="Agrandir Bold"/>
              </a:rPr>
              <a:t>performs a forward pass</a:t>
            </a:r>
            <a:r>
              <a:rPr lang="en-US" sz="2699">
                <a:solidFill>
                  <a:srgbClr val="000000"/>
                </a:solidFill>
                <a:latin typeface="Agrandir"/>
              </a:rPr>
              <a:t> through the model, one layer at a time, and </a:t>
            </a:r>
            <a:r>
              <a:rPr lang="en-US" sz="2699">
                <a:solidFill>
                  <a:srgbClr val="000000"/>
                </a:solidFill>
                <a:latin typeface="Agrandir Bold"/>
              </a:rPr>
              <a:t>stores the feature map responses</a:t>
            </a:r>
            <a:r>
              <a:rPr lang="en-US" sz="2699">
                <a:solidFill>
                  <a:srgbClr val="000000"/>
                </a:solidFill>
                <a:latin typeface="Agrandir"/>
              </a:rPr>
              <a:t> if the </a:t>
            </a:r>
            <a:r>
              <a:rPr lang="en-US" sz="2699">
                <a:solidFill>
                  <a:srgbClr val="000000"/>
                </a:solidFill>
                <a:latin typeface="Agrandir Bold"/>
              </a:rPr>
              <a:t>name of the layer matches one of the keys in the predefined layer dict.</a:t>
            </a:r>
            <a:r>
              <a:rPr lang="en-US" sz="2699">
                <a:solidFill>
                  <a:srgbClr val="000000"/>
                </a:solidFill>
                <a:latin typeface="Agrandir"/>
              </a:rPr>
              <a:t> This dict serves as a mapping from the Pytorch VGG19 implementation's layer indices to the layer names defined in the paper. </a:t>
            </a:r>
            <a:r>
              <a:rPr lang="en-US" sz="2699">
                <a:solidFill>
                  <a:srgbClr val="000000"/>
                </a:solidFill>
                <a:latin typeface="Agrandir Bold"/>
              </a:rPr>
              <a:t>If no layers are specified</a:t>
            </a:r>
            <a:r>
              <a:rPr lang="en-US" sz="2699">
                <a:solidFill>
                  <a:srgbClr val="000000"/>
                </a:solidFill>
                <a:latin typeface="Agrandir"/>
              </a:rPr>
              <a:t>, we'll </a:t>
            </a:r>
            <a:r>
              <a:rPr lang="en-US" sz="2699">
                <a:solidFill>
                  <a:srgbClr val="000000"/>
                </a:solidFill>
                <a:latin typeface="Agrandir Bold"/>
              </a:rPr>
              <a:t>use a complete set of both</a:t>
            </a:r>
            <a:r>
              <a:rPr lang="en-US" sz="2699">
                <a:solidFill>
                  <a:srgbClr val="000000"/>
                </a:solidFill>
                <a:latin typeface="Agrandir"/>
              </a:rPr>
              <a:t> the </a:t>
            </a:r>
            <a:r>
              <a:rPr lang="en-US" sz="2699">
                <a:solidFill>
                  <a:srgbClr val="000000"/>
                </a:solidFill>
                <a:latin typeface="Agrandir Bold"/>
              </a:rPr>
              <a:t>content layer and the layer style as a default.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3229210" y="3389985"/>
            <a:ext cx="11829579" cy="4414209"/>
          </a:xfrm>
          <a:custGeom>
            <a:avLst/>
            <a:gdLst/>
            <a:ahLst/>
            <a:cxnLst/>
            <a:rect l="l" t="t" r="r" b="b"/>
            <a:pathLst>
              <a:path w="11829579" h="4414209">
                <a:moveTo>
                  <a:pt x="0" y="0"/>
                </a:moveTo>
                <a:lnTo>
                  <a:pt x="11829580" y="0"/>
                </a:lnTo>
                <a:lnTo>
                  <a:pt x="11829580" y="4414208"/>
                </a:lnTo>
                <a:lnTo>
                  <a:pt x="0" y="4414208"/>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4630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6.  Set the Loss Function &amp; Assign the weights</a:t>
            </a:r>
          </a:p>
        </p:txBody>
      </p:sp>
      <p:sp>
        <p:nvSpPr>
          <p:cNvPr id="6" name="TextBox 6"/>
          <p:cNvSpPr txBox="1"/>
          <p:nvPr/>
        </p:nvSpPr>
        <p:spPr>
          <a:xfrm>
            <a:off x="981075" y="8151856"/>
            <a:ext cx="16278225" cy="1152271"/>
          </a:xfrm>
          <a:prstGeom prst="rect">
            <a:avLst/>
          </a:prstGeom>
        </p:spPr>
        <p:txBody>
          <a:bodyPr lIns="0" tIns="0" rIns="0" bIns="0" rtlCol="0" anchor="t">
            <a:spAutoFit/>
          </a:bodyPr>
          <a:lstStyle/>
          <a:p>
            <a:pPr algn="just">
              <a:lnSpc>
                <a:spcPts val="4471"/>
              </a:lnSpc>
            </a:pPr>
            <a:r>
              <a:rPr lang="en-US" sz="2599">
                <a:solidFill>
                  <a:srgbClr val="000000"/>
                </a:solidFill>
                <a:latin typeface="Agrandir"/>
              </a:rPr>
              <a:t>Make the </a:t>
            </a:r>
            <a:r>
              <a:rPr lang="en-US" sz="2599">
                <a:solidFill>
                  <a:srgbClr val="000000"/>
                </a:solidFill>
                <a:latin typeface="Agrandir Bold"/>
              </a:rPr>
              <a:t>function gram_matrix()</a:t>
            </a:r>
            <a:r>
              <a:rPr lang="en-US" sz="2599">
                <a:solidFill>
                  <a:srgbClr val="000000"/>
                </a:solidFill>
                <a:latin typeface="Agrandir"/>
              </a:rPr>
              <a:t> for </a:t>
            </a:r>
            <a:r>
              <a:rPr lang="en-US" sz="2599">
                <a:solidFill>
                  <a:srgbClr val="000000"/>
                </a:solidFill>
                <a:latin typeface="Agrandir Bold"/>
              </a:rPr>
              <a:t>calculate the gram matrices</a:t>
            </a:r>
            <a:r>
              <a:rPr lang="en-US" sz="2599">
                <a:solidFill>
                  <a:srgbClr val="000000"/>
                </a:solidFill>
                <a:latin typeface="Agrandir"/>
              </a:rPr>
              <a:t> for </a:t>
            </a:r>
            <a:r>
              <a:rPr lang="en-US" sz="2599">
                <a:solidFill>
                  <a:srgbClr val="000000"/>
                </a:solidFill>
                <a:latin typeface="Agrandir Bold"/>
              </a:rPr>
              <a:t>each layer</a:t>
            </a:r>
            <a:r>
              <a:rPr lang="en-US" sz="2599">
                <a:solidFill>
                  <a:srgbClr val="000000"/>
                </a:solidFill>
                <a:latin typeface="Agrandir"/>
              </a:rPr>
              <a:t>. Start by cloning the content image and then iteratively change its style.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10842785" y="2324100"/>
            <a:ext cx="5976995" cy="5484509"/>
          </a:xfrm>
          <a:custGeom>
            <a:avLst/>
            <a:gdLst/>
            <a:ahLst/>
            <a:cxnLst/>
            <a:rect l="l" t="t" r="r" b="b"/>
            <a:pathLst>
              <a:path w="5976995" h="5484509">
                <a:moveTo>
                  <a:pt x="0" y="0"/>
                </a:moveTo>
                <a:lnTo>
                  <a:pt x="5976995" y="0"/>
                </a:lnTo>
                <a:lnTo>
                  <a:pt x="5976995" y="5484508"/>
                </a:lnTo>
                <a:lnTo>
                  <a:pt x="0" y="5484508"/>
                </a:lnTo>
                <a:lnTo>
                  <a:pt x="0" y="0"/>
                </a:lnTo>
                <a:close/>
              </a:path>
            </a:pathLst>
          </a:custGeom>
          <a:blipFill>
            <a:blip r:embed="rId2"/>
            <a:stretch>
              <a:fillRect/>
            </a:stretch>
          </a:blipFill>
        </p:spPr>
      </p:sp>
      <p:sp>
        <p:nvSpPr>
          <p:cNvPr id="3" name="TextBox 3"/>
          <p:cNvSpPr txBox="1"/>
          <p:nvPr/>
        </p:nvSpPr>
        <p:spPr>
          <a:xfrm>
            <a:off x="1225997" y="1081524"/>
            <a:ext cx="8162925" cy="8024376"/>
          </a:xfrm>
          <a:prstGeom prst="rect">
            <a:avLst/>
          </a:prstGeom>
        </p:spPr>
        <p:txBody>
          <a:bodyPr lIns="0" tIns="0" rIns="0" bIns="0" rtlCol="0" anchor="t">
            <a:spAutoFit/>
          </a:bodyPr>
          <a:lstStyle/>
          <a:p>
            <a:pPr algn="just">
              <a:lnSpc>
                <a:spcPts val="4471"/>
              </a:lnSpc>
            </a:pPr>
            <a:r>
              <a:rPr lang="en-US" sz="2599" dirty="0">
                <a:solidFill>
                  <a:srgbClr val="000000"/>
                </a:solidFill>
                <a:latin typeface="Agrandir Bold"/>
              </a:rPr>
              <a:t>Weights are assigned to each style layer.</a:t>
            </a:r>
            <a:r>
              <a:rPr lang="en-US" sz="2599" dirty="0">
                <a:solidFill>
                  <a:srgbClr val="000000"/>
                </a:solidFill>
                <a:latin typeface="Agrandir"/>
              </a:rPr>
              <a:t> Weight the previous layer with </a:t>
            </a:r>
            <a:r>
              <a:rPr lang="en-US" sz="2599" dirty="0">
                <a:solidFill>
                  <a:srgbClr val="000000"/>
                </a:solidFill>
                <a:latin typeface="Agrandir Bold"/>
              </a:rPr>
              <a:t>a higher number</a:t>
            </a:r>
            <a:r>
              <a:rPr lang="en-US" sz="2599" dirty="0">
                <a:solidFill>
                  <a:srgbClr val="000000"/>
                </a:solidFill>
                <a:latin typeface="Agrandir"/>
              </a:rPr>
              <a:t> to get </a:t>
            </a:r>
            <a:r>
              <a:rPr lang="en-US" sz="2599" dirty="0">
                <a:solidFill>
                  <a:srgbClr val="000000"/>
                </a:solidFill>
                <a:latin typeface="Agrandir Bold"/>
              </a:rPr>
              <a:t>a bigger style artefact</a:t>
            </a:r>
            <a:r>
              <a:rPr lang="en-US" sz="2599" dirty="0">
                <a:solidFill>
                  <a:srgbClr val="000000"/>
                </a:solidFill>
                <a:latin typeface="Agrandir"/>
              </a:rPr>
              <a:t>. In addition, </a:t>
            </a:r>
            <a:r>
              <a:rPr lang="en-US" sz="2599" dirty="0">
                <a:solidFill>
                  <a:srgbClr val="000000"/>
                </a:solidFill>
                <a:latin typeface="Agrandir Bold"/>
              </a:rPr>
              <a:t>weights are given</a:t>
            </a:r>
            <a:r>
              <a:rPr lang="en-US" sz="2599" dirty="0">
                <a:solidFill>
                  <a:srgbClr val="000000"/>
                </a:solidFill>
                <a:latin typeface="Agrandir"/>
              </a:rPr>
              <a:t> for the overall strength of the </a:t>
            </a:r>
            <a:r>
              <a:rPr lang="en-US" sz="2599" dirty="0">
                <a:solidFill>
                  <a:srgbClr val="000000"/>
                </a:solidFill>
                <a:latin typeface="Agrandir Bold"/>
              </a:rPr>
              <a:t>two individual loss terms (content and style image).</a:t>
            </a:r>
          </a:p>
          <a:p>
            <a:pPr algn="just">
              <a:lnSpc>
                <a:spcPts val="4471"/>
              </a:lnSpc>
            </a:pPr>
            <a:endParaRPr lang="en-US" sz="2599" dirty="0">
              <a:solidFill>
                <a:srgbClr val="000000"/>
              </a:solidFill>
              <a:latin typeface="Agrandir Bold"/>
            </a:endParaRPr>
          </a:p>
          <a:p>
            <a:pPr algn="just">
              <a:lnSpc>
                <a:spcPts val="4471"/>
              </a:lnSpc>
            </a:pPr>
            <a:r>
              <a:rPr lang="en-US" sz="2599" dirty="0">
                <a:solidFill>
                  <a:srgbClr val="000000"/>
                </a:solidFill>
                <a:latin typeface="Agrandir Bold"/>
              </a:rPr>
              <a:t>The loss function look in content loss</a:t>
            </a:r>
            <a:r>
              <a:rPr lang="en-US" sz="2599" dirty="0">
                <a:solidFill>
                  <a:srgbClr val="000000"/>
                </a:solidFill>
                <a:latin typeface="Agrandir"/>
              </a:rPr>
              <a:t> (Mean Square Error between two feature map responses of the target image and the content image.) &amp; </a:t>
            </a:r>
            <a:r>
              <a:rPr lang="en-US" sz="2599" dirty="0">
                <a:solidFill>
                  <a:srgbClr val="000000"/>
                </a:solidFill>
                <a:latin typeface="Agrandir Bold"/>
              </a:rPr>
              <a:t>style loss</a:t>
            </a:r>
            <a:r>
              <a:rPr lang="en-US" sz="2599" dirty="0">
                <a:solidFill>
                  <a:srgbClr val="000000"/>
                </a:solidFill>
                <a:latin typeface="Agrandir"/>
              </a:rPr>
              <a:t> (Similar like content loss, replacing the feature map response by the Grams matrix and also dividing the mean squared error by the total number of elements in each feature map.). </a:t>
            </a:r>
            <a:r>
              <a:rPr lang="en-US" sz="2599" dirty="0">
                <a:solidFill>
                  <a:srgbClr val="000000"/>
                </a:solidFill>
                <a:latin typeface="Agrandir Bold" panose="020B0604020202020204" charset="0"/>
              </a:rPr>
              <a:t>Implementation of this in the next slide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8912849" y="3309022"/>
            <a:ext cx="8394076" cy="6115554"/>
          </a:xfrm>
          <a:custGeom>
            <a:avLst/>
            <a:gdLst/>
            <a:ahLst/>
            <a:cxnLst/>
            <a:rect l="l" t="t" r="r" b="b"/>
            <a:pathLst>
              <a:path w="8394076" h="6115554">
                <a:moveTo>
                  <a:pt x="0" y="0"/>
                </a:moveTo>
                <a:lnTo>
                  <a:pt x="8394076" y="0"/>
                </a:lnTo>
                <a:lnTo>
                  <a:pt x="8394076" y="6115554"/>
                </a:lnTo>
                <a:lnTo>
                  <a:pt x="0" y="6115554"/>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463015"/>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7. Train &amp; Optimize the Model</a:t>
            </a:r>
          </a:p>
        </p:txBody>
      </p:sp>
      <p:sp>
        <p:nvSpPr>
          <p:cNvPr id="6" name="TextBox 6"/>
          <p:cNvSpPr txBox="1"/>
          <p:nvPr/>
        </p:nvSpPr>
        <p:spPr>
          <a:xfrm>
            <a:off x="990600" y="3185197"/>
            <a:ext cx="7529297" cy="6540500"/>
          </a:xfrm>
          <a:prstGeom prst="rect">
            <a:avLst/>
          </a:prstGeom>
        </p:spPr>
        <p:txBody>
          <a:bodyPr lIns="0" tIns="0" rIns="0" bIns="0" rtlCol="0" anchor="t">
            <a:spAutoFit/>
          </a:bodyPr>
          <a:lstStyle/>
          <a:p>
            <a:pPr algn="just">
              <a:lnSpc>
                <a:spcPts val="4299"/>
              </a:lnSpc>
            </a:pPr>
            <a:r>
              <a:rPr lang="en-US" sz="2499">
                <a:solidFill>
                  <a:srgbClr val="000000"/>
                </a:solidFill>
                <a:latin typeface="Agrandir"/>
              </a:rPr>
              <a:t>The optimizer used in the process of training this model is </a:t>
            </a:r>
            <a:r>
              <a:rPr lang="en-US" sz="2499">
                <a:solidFill>
                  <a:srgbClr val="000000"/>
                </a:solidFill>
                <a:latin typeface="Agrandir Bold"/>
              </a:rPr>
              <a:t>Adam Optimizer</a:t>
            </a:r>
            <a:r>
              <a:rPr lang="en-US" sz="2499">
                <a:solidFill>
                  <a:srgbClr val="000000"/>
                </a:solidFill>
                <a:latin typeface="Agrandir"/>
              </a:rPr>
              <a:t> with </a:t>
            </a:r>
            <a:r>
              <a:rPr lang="en-US" sz="2499">
                <a:solidFill>
                  <a:srgbClr val="000000"/>
                </a:solidFill>
                <a:latin typeface="Agrandir Bold"/>
              </a:rPr>
              <a:t>Learning Rate 0.002</a:t>
            </a:r>
            <a:r>
              <a:rPr lang="en-US" sz="2499">
                <a:solidFill>
                  <a:srgbClr val="000000"/>
                </a:solidFill>
                <a:latin typeface="Agrandir"/>
              </a:rPr>
              <a:t> to </a:t>
            </a:r>
            <a:r>
              <a:rPr lang="en-US" sz="2499">
                <a:solidFill>
                  <a:srgbClr val="000000"/>
                </a:solidFill>
                <a:latin typeface="Agrandir Bold"/>
              </a:rPr>
              <a:t>decrease loss of model</a:t>
            </a:r>
            <a:r>
              <a:rPr lang="en-US" sz="2499">
                <a:solidFill>
                  <a:srgbClr val="000000"/>
                </a:solidFill>
                <a:latin typeface="Agrandir"/>
              </a:rPr>
              <a:t>. </a:t>
            </a:r>
            <a:r>
              <a:rPr lang="en-US" sz="2499">
                <a:solidFill>
                  <a:srgbClr val="000000"/>
                </a:solidFill>
                <a:latin typeface="Agrandir Bold"/>
              </a:rPr>
              <a:t>Total iteration</a:t>
            </a:r>
            <a:r>
              <a:rPr lang="en-US" sz="2499">
                <a:solidFill>
                  <a:srgbClr val="000000"/>
                </a:solidFill>
                <a:latin typeface="Agrandir"/>
              </a:rPr>
              <a:t> is set to </a:t>
            </a:r>
            <a:r>
              <a:rPr lang="en-US" sz="2499">
                <a:solidFill>
                  <a:srgbClr val="000000"/>
                </a:solidFill>
                <a:latin typeface="Agrandir Bold"/>
              </a:rPr>
              <a:t>5000.</a:t>
            </a:r>
          </a:p>
          <a:p>
            <a:pPr algn="just">
              <a:lnSpc>
                <a:spcPts val="4299"/>
              </a:lnSpc>
            </a:pPr>
            <a:endParaRPr lang="en-US" sz="2499">
              <a:solidFill>
                <a:srgbClr val="000000"/>
              </a:solidFill>
              <a:latin typeface="Agrandir Bold"/>
            </a:endParaRPr>
          </a:p>
          <a:p>
            <a:pPr algn="just">
              <a:lnSpc>
                <a:spcPts val="4299"/>
              </a:lnSpc>
            </a:pPr>
            <a:r>
              <a:rPr lang="en-US" sz="2499">
                <a:solidFill>
                  <a:srgbClr val="000000"/>
                </a:solidFill>
                <a:latin typeface="Agrandir"/>
              </a:rPr>
              <a:t>During the loop, </a:t>
            </a:r>
            <a:r>
              <a:rPr lang="en-US" sz="2499">
                <a:solidFill>
                  <a:srgbClr val="000000"/>
                </a:solidFill>
                <a:latin typeface="Agrandir Bold"/>
              </a:rPr>
              <a:t>call the feature from VGG</a:t>
            </a:r>
            <a:r>
              <a:rPr lang="en-US" sz="2499">
                <a:solidFill>
                  <a:srgbClr val="000000"/>
                </a:solidFill>
                <a:latin typeface="Agrandir"/>
              </a:rPr>
              <a:t> and the </a:t>
            </a:r>
            <a:r>
              <a:rPr lang="en-US" sz="2499">
                <a:solidFill>
                  <a:srgbClr val="000000"/>
                </a:solidFill>
                <a:latin typeface="Agrandir Bold"/>
              </a:rPr>
              <a:t>content loss calculation process will be performed</a:t>
            </a:r>
            <a:r>
              <a:rPr lang="en-US" sz="2499">
                <a:solidFill>
                  <a:srgbClr val="000000"/>
                </a:solidFill>
                <a:latin typeface="Agrandir"/>
              </a:rPr>
              <a:t>. </a:t>
            </a:r>
            <a:r>
              <a:rPr lang="en-US" sz="2499">
                <a:solidFill>
                  <a:srgbClr val="000000"/>
                </a:solidFill>
                <a:latin typeface="Agrandir Bold"/>
              </a:rPr>
              <a:t>Get a force representation</a:t>
            </a:r>
            <a:r>
              <a:rPr lang="en-US" sz="2499">
                <a:solidFill>
                  <a:srgbClr val="000000"/>
                </a:solidFill>
                <a:latin typeface="Agrandir"/>
              </a:rPr>
              <a:t> to </a:t>
            </a:r>
            <a:r>
              <a:rPr lang="en-US" sz="2499">
                <a:solidFill>
                  <a:srgbClr val="000000"/>
                </a:solidFill>
                <a:latin typeface="Agrandir Bold"/>
              </a:rPr>
              <a:t>calculate the style loss</a:t>
            </a:r>
            <a:r>
              <a:rPr lang="en-US" sz="2499">
                <a:solidFill>
                  <a:srgbClr val="000000"/>
                </a:solidFill>
                <a:latin typeface="Agrandir"/>
              </a:rPr>
              <a:t>. Then, </a:t>
            </a:r>
            <a:r>
              <a:rPr lang="en-US" sz="2499">
                <a:solidFill>
                  <a:srgbClr val="000000"/>
                </a:solidFill>
                <a:latin typeface="Agrandir Bold"/>
              </a:rPr>
              <a:t>calculate the total loss.</a:t>
            </a:r>
            <a:r>
              <a:rPr lang="en-US" sz="2499">
                <a:solidFill>
                  <a:srgbClr val="000000"/>
                </a:solidFill>
                <a:latin typeface="Agrandir"/>
              </a:rPr>
              <a:t> After that, do the </a:t>
            </a:r>
            <a:r>
              <a:rPr lang="en-US" sz="2499">
                <a:solidFill>
                  <a:srgbClr val="000000"/>
                </a:solidFill>
                <a:latin typeface="Agrandir Bold"/>
              </a:rPr>
              <a:t>back-propagation step</a:t>
            </a:r>
            <a:r>
              <a:rPr lang="en-US" sz="2499">
                <a:solidFill>
                  <a:srgbClr val="000000"/>
                </a:solidFill>
                <a:latin typeface="Agrandir"/>
              </a:rPr>
              <a:t> and </a:t>
            </a:r>
            <a:r>
              <a:rPr lang="en-US" sz="2499">
                <a:solidFill>
                  <a:srgbClr val="000000"/>
                </a:solidFill>
                <a:latin typeface="Agrandir Bold"/>
              </a:rPr>
              <a:t>update the image pixel value</a:t>
            </a:r>
            <a:r>
              <a:rPr lang="en-US" sz="2499">
                <a:solidFill>
                  <a:srgbClr val="000000"/>
                </a:solidFill>
                <a:latin typeface="Agrandir"/>
              </a:rPr>
              <a:t> iteratively until it's finished.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10133205" y="2714569"/>
            <a:ext cx="7024264" cy="3572781"/>
          </a:xfrm>
          <a:custGeom>
            <a:avLst/>
            <a:gdLst/>
            <a:ahLst/>
            <a:cxnLst/>
            <a:rect l="l" t="t" r="r" b="b"/>
            <a:pathLst>
              <a:path w="7024264" h="3572781">
                <a:moveTo>
                  <a:pt x="0" y="0"/>
                </a:moveTo>
                <a:lnTo>
                  <a:pt x="7024265" y="0"/>
                </a:lnTo>
                <a:lnTo>
                  <a:pt x="7024265" y="3572781"/>
                </a:lnTo>
                <a:lnTo>
                  <a:pt x="0" y="3572781"/>
                </a:lnTo>
                <a:lnTo>
                  <a:pt x="0" y="0"/>
                </a:lnTo>
                <a:close/>
              </a:path>
            </a:pathLst>
          </a:custGeom>
          <a:blipFill>
            <a:blip r:embed="rId2"/>
            <a:stretch>
              <a:fillRect/>
            </a:stretch>
          </a:blipFill>
        </p:spPr>
      </p:sp>
      <p:sp>
        <p:nvSpPr>
          <p:cNvPr id="4" name="Freeform 4"/>
          <p:cNvSpPr/>
          <p:nvPr/>
        </p:nvSpPr>
        <p:spPr>
          <a:xfrm>
            <a:off x="10133205" y="6792175"/>
            <a:ext cx="7024264" cy="2497219"/>
          </a:xfrm>
          <a:custGeom>
            <a:avLst/>
            <a:gdLst/>
            <a:ahLst/>
            <a:cxnLst/>
            <a:rect l="l" t="t" r="r" b="b"/>
            <a:pathLst>
              <a:path w="7024264" h="2497219">
                <a:moveTo>
                  <a:pt x="0" y="0"/>
                </a:moveTo>
                <a:lnTo>
                  <a:pt x="7024265" y="0"/>
                </a:lnTo>
                <a:lnTo>
                  <a:pt x="7024265" y="2497219"/>
                </a:lnTo>
                <a:lnTo>
                  <a:pt x="0" y="2497219"/>
                </a:lnTo>
                <a:lnTo>
                  <a:pt x="0" y="0"/>
                </a:lnTo>
                <a:close/>
              </a:path>
            </a:pathLst>
          </a:custGeom>
          <a:blipFill>
            <a:blip r:embed="rId3"/>
            <a:stretch>
              <a:fillRect/>
            </a:stretch>
          </a:blipFill>
        </p:spPr>
      </p:sp>
      <p:sp>
        <p:nvSpPr>
          <p:cNvPr id="5" name="TextBox 5"/>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6" name="TextBox 6"/>
          <p:cNvSpPr txBox="1"/>
          <p:nvPr/>
        </p:nvSpPr>
        <p:spPr>
          <a:xfrm>
            <a:off x="1000125" y="2581219"/>
            <a:ext cx="9692290" cy="607882"/>
          </a:xfrm>
          <a:prstGeom prst="rect">
            <a:avLst/>
          </a:prstGeom>
        </p:spPr>
        <p:txBody>
          <a:bodyPr lIns="0" tIns="0" rIns="0" bIns="0" rtlCol="0" anchor="t">
            <a:spAutoFit/>
          </a:bodyPr>
          <a:lstStyle/>
          <a:p>
            <a:pPr>
              <a:lnSpc>
                <a:spcPts val="4294"/>
              </a:lnSpc>
              <a:spcBef>
                <a:spcPct val="0"/>
              </a:spcBef>
            </a:pPr>
            <a:r>
              <a:rPr lang="en-US" sz="3067" dirty="0">
                <a:solidFill>
                  <a:srgbClr val="000000"/>
                </a:solidFill>
                <a:latin typeface="Agrandir Bold"/>
              </a:rPr>
              <a:t>8. Show the results &amp; Save the image</a:t>
            </a:r>
          </a:p>
        </p:txBody>
      </p:sp>
      <p:sp>
        <p:nvSpPr>
          <p:cNvPr id="7" name="TextBox 7"/>
          <p:cNvSpPr txBox="1"/>
          <p:nvPr/>
        </p:nvSpPr>
        <p:spPr>
          <a:xfrm>
            <a:off x="1000125" y="3429613"/>
            <a:ext cx="7870595" cy="5859781"/>
          </a:xfrm>
          <a:prstGeom prst="rect">
            <a:avLst/>
          </a:prstGeom>
        </p:spPr>
        <p:txBody>
          <a:bodyPr lIns="0" tIns="0" rIns="0" bIns="0" rtlCol="0" anchor="t">
            <a:spAutoFit/>
          </a:bodyPr>
          <a:lstStyle/>
          <a:p>
            <a:pPr algn="just">
              <a:lnSpc>
                <a:spcPts val="5159"/>
              </a:lnSpc>
            </a:pPr>
            <a:r>
              <a:rPr lang="en-US" sz="2999">
                <a:solidFill>
                  <a:srgbClr val="000000"/>
                </a:solidFill>
                <a:latin typeface="Agrandir"/>
              </a:rPr>
              <a:t>After the training process on the model is done, </a:t>
            </a:r>
            <a:r>
              <a:rPr lang="en-US" sz="2999">
                <a:solidFill>
                  <a:srgbClr val="000000"/>
                </a:solidFill>
                <a:latin typeface="Agrandir Bold"/>
              </a:rPr>
              <a:t>we can display the results</a:t>
            </a:r>
            <a:r>
              <a:rPr lang="en-US" sz="2999">
                <a:solidFill>
                  <a:srgbClr val="000000"/>
                </a:solidFill>
                <a:latin typeface="Agrandir"/>
              </a:rPr>
              <a:t> of </a:t>
            </a:r>
            <a:r>
              <a:rPr lang="en-US" sz="2999">
                <a:solidFill>
                  <a:srgbClr val="000000"/>
                </a:solidFill>
                <a:latin typeface="Agrandir Bold"/>
              </a:rPr>
              <a:t>combining the content &amp; image styles.</a:t>
            </a:r>
          </a:p>
          <a:p>
            <a:pPr algn="just">
              <a:lnSpc>
                <a:spcPts val="5159"/>
              </a:lnSpc>
            </a:pPr>
            <a:endParaRPr lang="en-US" sz="2999">
              <a:solidFill>
                <a:srgbClr val="000000"/>
              </a:solidFill>
              <a:latin typeface="Agrandir Bold"/>
            </a:endParaRPr>
          </a:p>
          <a:p>
            <a:pPr algn="just">
              <a:lnSpc>
                <a:spcPts val="5159"/>
              </a:lnSpc>
            </a:pPr>
            <a:r>
              <a:rPr lang="en-US" sz="2999">
                <a:solidFill>
                  <a:srgbClr val="000000"/>
                </a:solidFill>
                <a:latin typeface="Agrandir"/>
              </a:rPr>
              <a:t>In addition, the result of </a:t>
            </a:r>
            <a:r>
              <a:rPr lang="en-US" sz="2999">
                <a:solidFill>
                  <a:srgbClr val="000000"/>
                </a:solidFill>
                <a:latin typeface="Agrandir Bold"/>
              </a:rPr>
              <a:t>combining the content and style</a:t>
            </a:r>
            <a:r>
              <a:rPr lang="en-US" sz="2999">
                <a:solidFill>
                  <a:srgbClr val="000000"/>
                </a:solidFill>
                <a:latin typeface="Agrandir"/>
              </a:rPr>
              <a:t> of the image </a:t>
            </a:r>
            <a:r>
              <a:rPr lang="en-US" sz="2999">
                <a:solidFill>
                  <a:srgbClr val="000000"/>
                </a:solidFill>
                <a:latin typeface="Agrandir Bold"/>
              </a:rPr>
              <a:t>can be saved</a:t>
            </a:r>
            <a:r>
              <a:rPr lang="en-US" sz="2999">
                <a:solidFill>
                  <a:srgbClr val="000000"/>
                </a:solidFill>
                <a:latin typeface="Agrandir"/>
              </a:rPr>
              <a:t> with </a:t>
            </a:r>
            <a:r>
              <a:rPr lang="en-US" sz="2999">
                <a:solidFill>
                  <a:srgbClr val="000000"/>
                </a:solidFill>
                <a:latin typeface="Agrandir Bold"/>
              </a:rPr>
              <a:t>pathlib library</a:t>
            </a:r>
            <a:r>
              <a:rPr lang="en-US" sz="2999">
                <a:solidFill>
                  <a:srgbClr val="000000"/>
                </a:solidFill>
                <a:latin typeface="Agrandir"/>
              </a:rPr>
              <a:t> to make new folder and </a:t>
            </a:r>
            <a:r>
              <a:rPr lang="en-US" sz="2999">
                <a:solidFill>
                  <a:srgbClr val="000000"/>
                </a:solidFill>
                <a:latin typeface="Agrandir Bold"/>
              </a:rPr>
              <a:t>matplotlib library</a:t>
            </a:r>
            <a:r>
              <a:rPr lang="en-US" sz="2999">
                <a:solidFill>
                  <a:srgbClr val="000000"/>
                </a:solidFill>
                <a:latin typeface="Agrandir"/>
              </a:rPr>
              <a:t> for save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5382613" y="3544588"/>
            <a:ext cx="7522775" cy="3407374"/>
          </a:xfrm>
          <a:custGeom>
            <a:avLst/>
            <a:gdLst/>
            <a:ahLst/>
            <a:cxnLst/>
            <a:rect l="l" t="t" r="r" b="b"/>
            <a:pathLst>
              <a:path w="7522775" h="3407374">
                <a:moveTo>
                  <a:pt x="0" y="0"/>
                </a:moveTo>
                <a:lnTo>
                  <a:pt x="7522774" y="0"/>
                </a:lnTo>
                <a:lnTo>
                  <a:pt x="7522774" y="3407374"/>
                </a:lnTo>
                <a:lnTo>
                  <a:pt x="0" y="3407374"/>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00125" y="2705044"/>
            <a:ext cx="9692290" cy="607882"/>
          </a:xfrm>
          <a:prstGeom prst="rect">
            <a:avLst/>
          </a:prstGeom>
        </p:spPr>
        <p:txBody>
          <a:bodyPr lIns="0" tIns="0" rIns="0" bIns="0" rtlCol="0" anchor="t">
            <a:spAutoFit/>
          </a:bodyPr>
          <a:lstStyle/>
          <a:p>
            <a:pPr>
              <a:lnSpc>
                <a:spcPts val="4294"/>
              </a:lnSpc>
              <a:spcBef>
                <a:spcPct val="0"/>
              </a:spcBef>
            </a:pPr>
            <a:r>
              <a:rPr lang="en-US" sz="3067">
                <a:solidFill>
                  <a:srgbClr val="000000"/>
                </a:solidFill>
                <a:latin typeface="Agrandir Bold"/>
              </a:rPr>
              <a:t>9. Save the Model</a:t>
            </a:r>
          </a:p>
        </p:txBody>
      </p:sp>
      <p:sp>
        <p:nvSpPr>
          <p:cNvPr id="6" name="TextBox 6"/>
          <p:cNvSpPr txBox="1"/>
          <p:nvPr/>
        </p:nvSpPr>
        <p:spPr>
          <a:xfrm>
            <a:off x="981075" y="7215600"/>
            <a:ext cx="16259175" cy="1973581"/>
          </a:xfrm>
          <a:prstGeom prst="rect">
            <a:avLst/>
          </a:prstGeom>
        </p:spPr>
        <p:txBody>
          <a:bodyPr lIns="0" tIns="0" rIns="0" bIns="0" rtlCol="0" anchor="t">
            <a:spAutoFit/>
          </a:bodyPr>
          <a:lstStyle/>
          <a:p>
            <a:pPr algn="just">
              <a:lnSpc>
                <a:spcPts val="5159"/>
              </a:lnSpc>
            </a:pPr>
            <a:r>
              <a:rPr lang="en-US" sz="2999">
                <a:solidFill>
                  <a:srgbClr val="000000"/>
                </a:solidFill>
                <a:latin typeface="Agrandir"/>
              </a:rPr>
              <a:t>We can also </a:t>
            </a:r>
            <a:r>
              <a:rPr lang="en-US" sz="2999">
                <a:solidFill>
                  <a:srgbClr val="000000"/>
                </a:solidFill>
                <a:latin typeface="Agrandir Bold"/>
              </a:rPr>
              <a:t>save the results of model training</a:t>
            </a:r>
            <a:r>
              <a:rPr lang="en-US" sz="2999">
                <a:solidFill>
                  <a:srgbClr val="000000"/>
                </a:solidFill>
                <a:latin typeface="Agrandir"/>
              </a:rPr>
              <a:t> that has been done according to the image style used so that when we want to apply the style, we just have to </a:t>
            </a:r>
            <a:r>
              <a:rPr lang="en-US" sz="2999">
                <a:solidFill>
                  <a:srgbClr val="000000"/>
                </a:solidFill>
                <a:latin typeface="Agrandir Bold"/>
              </a:rPr>
              <a:t>load state_dict into the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a:off x="0" y="1756244"/>
            <a:ext cx="18288000" cy="0"/>
          </a:xfrm>
          <a:prstGeom prst="line">
            <a:avLst/>
          </a:prstGeom>
          <a:ln w="19050" cap="rnd">
            <a:solidFill>
              <a:srgbClr val="000000"/>
            </a:solidFill>
            <a:prstDash val="solid"/>
            <a:headEnd type="none" w="sm" len="sm"/>
            <a:tailEnd type="none" w="sm" len="sm"/>
          </a:ln>
        </p:spPr>
      </p:sp>
      <p:sp>
        <p:nvSpPr>
          <p:cNvPr id="3" name="TextBox 3"/>
          <p:cNvSpPr txBox="1"/>
          <p:nvPr/>
        </p:nvSpPr>
        <p:spPr>
          <a:xfrm>
            <a:off x="869720" y="23495"/>
            <a:ext cx="6693959" cy="1614805"/>
          </a:xfrm>
          <a:prstGeom prst="rect">
            <a:avLst/>
          </a:prstGeom>
        </p:spPr>
        <p:txBody>
          <a:bodyPr lIns="0" tIns="0" rIns="0" bIns="0" rtlCol="0" anchor="t">
            <a:spAutoFit/>
          </a:bodyPr>
          <a:lstStyle/>
          <a:p>
            <a:pPr marL="0" lvl="0" indent="0">
              <a:lnSpc>
                <a:spcPts val="12109"/>
              </a:lnSpc>
            </a:pPr>
            <a:r>
              <a:rPr lang="en-US" sz="6999" dirty="0">
                <a:solidFill>
                  <a:srgbClr val="000000"/>
                </a:solidFill>
                <a:latin typeface="Agrandir"/>
              </a:rPr>
              <a:t>Conclusion</a:t>
            </a:r>
          </a:p>
        </p:txBody>
      </p:sp>
      <p:sp>
        <p:nvSpPr>
          <p:cNvPr id="4" name="TextBox 4"/>
          <p:cNvSpPr txBox="1"/>
          <p:nvPr/>
        </p:nvSpPr>
        <p:spPr>
          <a:xfrm>
            <a:off x="1401437" y="2156046"/>
            <a:ext cx="15485125" cy="7938776"/>
          </a:xfrm>
          <a:prstGeom prst="rect">
            <a:avLst/>
          </a:prstGeom>
        </p:spPr>
        <p:txBody>
          <a:bodyPr lIns="0" tIns="0" rIns="0" bIns="0" rtlCol="0" anchor="t">
            <a:spAutoFit/>
          </a:bodyPr>
          <a:lstStyle/>
          <a:p>
            <a:pPr algn="just">
              <a:lnSpc>
                <a:spcPts val="5159"/>
              </a:lnSpc>
            </a:pPr>
            <a:r>
              <a:rPr lang="en-US" sz="2800" dirty="0">
                <a:solidFill>
                  <a:srgbClr val="000000"/>
                </a:solidFill>
                <a:latin typeface="Agrandir"/>
              </a:rPr>
              <a:t>From the various explanations and stages of implementing Neural Style Transfer on </a:t>
            </a:r>
            <a:r>
              <a:rPr lang="en-US" sz="2800" dirty="0" err="1">
                <a:solidFill>
                  <a:srgbClr val="000000"/>
                </a:solidFill>
                <a:latin typeface="Agrandir"/>
              </a:rPr>
              <a:t>PyTorch</a:t>
            </a:r>
            <a:r>
              <a:rPr lang="en-US" sz="2800" dirty="0">
                <a:solidFill>
                  <a:srgbClr val="000000"/>
                </a:solidFill>
                <a:latin typeface="Agrandir"/>
              </a:rPr>
              <a:t>, I can conclude that this </a:t>
            </a:r>
            <a:r>
              <a:rPr lang="en-US" sz="2800" dirty="0">
                <a:solidFill>
                  <a:srgbClr val="000000"/>
                </a:solidFill>
                <a:latin typeface="Agrandir Bold" panose="020B0604020202020204" charset="0"/>
              </a:rPr>
              <a:t>NST has quite different implementation stages </a:t>
            </a:r>
            <a:r>
              <a:rPr lang="en-US" sz="2800" dirty="0">
                <a:solidFill>
                  <a:srgbClr val="000000"/>
                </a:solidFill>
                <a:latin typeface="Agrandir"/>
              </a:rPr>
              <a:t>because there are stages for setting the intermediate layers, determining different loss functions, and also the process of training the model which calls the feature from VGG.</a:t>
            </a:r>
          </a:p>
          <a:p>
            <a:pPr algn="just">
              <a:lnSpc>
                <a:spcPts val="5159"/>
              </a:lnSpc>
            </a:pPr>
            <a:endParaRPr lang="en-US" sz="2800" dirty="0">
              <a:solidFill>
                <a:srgbClr val="000000"/>
              </a:solidFill>
              <a:latin typeface="Agrandir"/>
            </a:endParaRPr>
          </a:p>
          <a:p>
            <a:pPr algn="just">
              <a:lnSpc>
                <a:spcPts val="5159"/>
              </a:lnSpc>
            </a:pPr>
            <a:r>
              <a:rPr lang="en-US" sz="2800" dirty="0">
                <a:solidFill>
                  <a:srgbClr val="000000"/>
                </a:solidFill>
                <a:latin typeface="Agrandir"/>
              </a:rPr>
              <a:t>Apart from that, from implementing it on </a:t>
            </a:r>
            <a:r>
              <a:rPr lang="en-US" sz="2800" dirty="0" err="1">
                <a:solidFill>
                  <a:srgbClr val="000000"/>
                </a:solidFill>
                <a:latin typeface="Agrandir"/>
              </a:rPr>
              <a:t>PyTorch</a:t>
            </a:r>
            <a:r>
              <a:rPr lang="en-US" sz="2800" dirty="0">
                <a:solidFill>
                  <a:srgbClr val="000000"/>
                </a:solidFill>
                <a:latin typeface="Agrandir"/>
              </a:rPr>
              <a:t>, we can try to make style transfers with different image styles so that we can produce various styles that can be applied to the image content.</a:t>
            </a:r>
          </a:p>
          <a:p>
            <a:pPr algn="just">
              <a:lnSpc>
                <a:spcPts val="5159"/>
              </a:lnSpc>
            </a:pPr>
            <a:endParaRPr lang="en-US" sz="2800" dirty="0">
              <a:solidFill>
                <a:srgbClr val="000000"/>
              </a:solidFill>
              <a:latin typeface="Agrandir"/>
            </a:endParaRPr>
          </a:p>
          <a:p>
            <a:pPr algn="just">
              <a:lnSpc>
                <a:spcPts val="5159"/>
              </a:lnSpc>
            </a:pPr>
            <a:r>
              <a:rPr lang="en-US" sz="2800" dirty="0">
                <a:solidFill>
                  <a:srgbClr val="000000"/>
                </a:solidFill>
                <a:latin typeface="Agrandir"/>
              </a:rPr>
              <a:t>To see the completed code, </a:t>
            </a:r>
            <a:r>
              <a:rPr lang="en-US" sz="2800" b="1" dirty="0">
                <a:solidFill>
                  <a:srgbClr val="000000"/>
                </a:solidFill>
                <a:latin typeface="Agrandir Bold" panose="020B0604020202020204" charset="0"/>
              </a:rPr>
              <a:t>can see in </a:t>
            </a:r>
            <a:r>
              <a:rPr lang="en-US" sz="2800" b="1" dirty="0" err="1">
                <a:solidFill>
                  <a:srgbClr val="000000"/>
                </a:solidFill>
                <a:latin typeface="Agrandir Bold" panose="020B0604020202020204" charset="0"/>
              </a:rPr>
              <a:t>ipynb</a:t>
            </a:r>
            <a:r>
              <a:rPr lang="en-US" sz="2800" b="1" dirty="0">
                <a:solidFill>
                  <a:srgbClr val="000000"/>
                </a:solidFill>
                <a:latin typeface="Agrandir Bold" panose="020B0604020202020204" charset="0"/>
              </a:rPr>
              <a:t> file in GitHub</a:t>
            </a:r>
          </a:p>
          <a:p>
            <a:pPr algn="just">
              <a:lnSpc>
                <a:spcPts val="5159"/>
              </a:lnSpc>
            </a:pPr>
            <a:r>
              <a:rPr lang="en-US" sz="2400" dirty="0">
                <a:solidFill>
                  <a:srgbClr val="000000"/>
                </a:solidFill>
                <a:latin typeface="Agrandir"/>
                <a:hlinkClick r:id="rId2"/>
              </a:rPr>
              <a:t>https://github.com/hardiantots/nst_projectHTS.git</a:t>
            </a:r>
            <a:endParaRPr lang="en-US" sz="2400" dirty="0">
              <a:solidFill>
                <a:srgbClr val="000000"/>
              </a:solidFill>
              <a:latin typeface="Agrandir"/>
            </a:endParaRPr>
          </a:p>
          <a:p>
            <a:pPr algn="just">
              <a:lnSpc>
                <a:spcPts val="5159"/>
              </a:lnSpc>
            </a:pPr>
            <a:endParaRPr lang="en-US" sz="2800" b="1" dirty="0">
              <a:solidFill>
                <a:srgbClr val="000000"/>
              </a:solidFill>
              <a:latin typeface="Agrandir Bold" panose="020B06040202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6DFCC"/>
        </a:solidFill>
        <a:effectLst/>
      </p:bgPr>
    </p:bg>
    <p:spTree>
      <p:nvGrpSpPr>
        <p:cNvPr id="1" name=""/>
        <p:cNvGrpSpPr/>
        <p:nvPr/>
      </p:nvGrpSpPr>
      <p:grpSpPr>
        <a:xfrm>
          <a:off x="0" y="0"/>
          <a:ext cx="0" cy="0"/>
          <a:chOff x="0" y="0"/>
          <a:chExt cx="0" cy="0"/>
        </a:xfrm>
      </p:grpSpPr>
      <p:grpSp>
        <p:nvGrpSpPr>
          <p:cNvPr id="2" name="Group 2"/>
          <p:cNvGrpSpPr/>
          <p:nvPr/>
        </p:nvGrpSpPr>
        <p:grpSpPr>
          <a:xfrm>
            <a:off x="680480" y="625871"/>
            <a:ext cx="16927040" cy="9035258"/>
            <a:chOff x="0" y="0"/>
            <a:chExt cx="126402652" cy="67470777"/>
          </a:xfrm>
        </p:grpSpPr>
        <p:sp>
          <p:nvSpPr>
            <p:cNvPr id="3" name="Freeform 3"/>
            <p:cNvSpPr/>
            <p:nvPr/>
          </p:nvSpPr>
          <p:spPr>
            <a:xfrm>
              <a:off x="72390" y="72390"/>
              <a:ext cx="126257871" cy="67325995"/>
            </a:xfrm>
            <a:custGeom>
              <a:avLst/>
              <a:gdLst/>
              <a:ahLst/>
              <a:cxnLst/>
              <a:rect l="l" t="t" r="r" b="b"/>
              <a:pathLst>
                <a:path w="126257871" h="67325995">
                  <a:moveTo>
                    <a:pt x="0" y="0"/>
                  </a:moveTo>
                  <a:lnTo>
                    <a:pt x="126257871" y="0"/>
                  </a:lnTo>
                  <a:lnTo>
                    <a:pt x="126257871" y="67325995"/>
                  </a:lnTo>
                  <a:lnTo>
                    <a:pt x="0" y="67325995"/>
                  </a:lnTo>
                  <a:lnTo>
                    <a:pt x="0" y="0"/>
                  </a:lnTo>
                  <a:close/>
                </a:path>
              </a:pathLst>
            </a:custGeom>
            <a:solidFill>
              <a:srgbClr val="FFF5ED"/>
            </a:solidFill>
          </p:spPr>
        </p:sp>
        <p:sp>
          <p:nvSpPr>
            <p:cNvPr id="4" name="Freeform 4"/>
            <p:cNvSpPr/>
            <p:nvPr/>
          </p:nvSpPr>
          <p:spPr>
            <a:xfrm>
              <a:off x="0" y="0"/>
              <a:ext cx="126402654" cy="67470778"/>
            </a:xfrm>
            <a:custGeom>
              <a:avLst/>
              <a:gdLst/>
              <a:ahLst/>
              <a:cxnLst/>
              <a:rect l="l" t="t" r="r" b="b"/>
              <a:pathLst>
                <a:path w="126402654" h="67470778">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sp>
        <p:nvSpPr>
          <p:cNvPr id="5" name="AutoShape 5"/>
          <p:cNvSpPr/>
          <p:nvPr/>
        </p:nvSpPr>
        <p:spPr>
          <a:xfrm>
            <a:off x="680480" y="1932862"/>
            <a:ext cx="16927040" cy="23812"/>
          </a:xfrm>
          <a:prstGeom prst="line">
            <a:avLst/>
          </a:prstGeom>
          <a:ln w="19050" cap="flat">
            <a:solidFill>
              <a:srgbClr val="000000"/>
            </a:solidFill>
            <a:prstDash val="solid"/>
            <a:headEnd type="none" w="sm" len="sm"/>
            <a:tailEnd type="none" w="sm" len="sm"/>
          </a:ln>
        </p:spPr>
      </p:sp>
      <p:sp>
        <p:nvSpPr>
          <p:cNvPr id="6" name="Freeform 6"/>
          <p:cNvSpPr/>
          <p:nvPr/>
        </p:nvSpPr>
        <p:spPr>
          <a:xfrm>
            <a:off x="2831774" y="8028479"/>
            <a:ext cx="594721" cy="594721"/>
          </a:xfrm>
          <a:custGeom>
            <a:avLst/>
            <a:gdLst/>
            <a:ahLst/>
            <a:cxnLst/>
            <a:rect l="l" t="t" r="r" b="b"/>
            <a:pathLst>
              <a:path w="594721" h="594721">
                <a:moveTo>
                  <a:pt x="0" y="0"/>
                </a:moveTo>
                <a:lnTo>
                  <a:pt x="594722" y="0"/>
                </a:lnTo>
                <a:lnTo>
                  <a:pt x="594722" y="594721"/>
                </a:lnTo>
                <a:lnTo>
                  <a:pt x="0" y="5947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534184" y="7996679"/>
            <a:ext cx="658322" cy="658322"/>
          </a:xfrm>
          <a:custGeom>
            <a:avLst/>
            <a:gdLst/>
            <a:ahLst/>
            <a:cxnLst/>
            <a:rect l="l" t="t" r="r" b="b"/>
            <a:pathLst>
              <a:path w="658322" h="658322">
                <a:moveTo>
                  <a:pt x="0" y="0"/>
                </a:moveTo>
                <a:lnTo>
                  <a:pt x="658322" y="0"/>
                </a:lnTo>
                <a:lnTo>
                  <a:pt x="658322" y="658322"/>
                </a:lnTo>
                <a:lnTo>
                  <a:pt x="0" y="6583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928223" y="5035666"/>
            <a:ext cx="14431554" cy="1646563"/>
          </a:xfrm>
          <a:prstGeom prst="rect">
            <a:avLst/>
          </a:prstGeom>
        </p:spPr>
        <p:txBody>
          <a:bodyPr lIns="0" tIns="0" rIns="0" bIns="0" rtlCol="0" anchor="t">
            <a:spAutoFit/>
          </a:bodyPr>
          <a:lstStyle/>
          <a:p>
            <a:pPr algn="ctr">
              <a:lnSpc>
                <a:spcPts val="10615"/>
              </a:lnSpc>
            </a:pPr>
            <a:r>
              <a:rPr lang="en-US" sz="9650">
                <a:solidFill>
                  <a:srgbClr val="000000"/>
                </a:solidFill>
                <a:latin typeface="Agrandir Bold"/>
              </a:rPr>
              <a:t>Thank You </a:t>
            </a:r>
          </a:p>
        </p:txBody>
      </p:sp>
      <p:sp>
        <p:nvSpPr>
          <p:cNvPr id="9" name="TextBox 9"/>
          <p:cNvSpPr txBox="1"/>
          <p:nvPr/>
        </p:nvSpPr>
        <p:spPr>
          <a:xfrm>
            <a:off x="1095375" y="1125915"/>
            <a:ext cx="4044298" cy="422275"/>
          </a:xfrm>
          <a:prstGeom prst="rect">
            <a:avLst/>
          </a:prstGeom>
        </p:spPr>
        <p:txBody>
          <a:bodyPr lIns="0" tIns="0" rIns="0" bIns="0" rtlCol="0" anchor="t">
            <a:spAutoFit/>
          </a:bodyPr>
          <a:lstStyle/>
          <a:p>
            <a:pPr>
              <a:lnSpc>
                <a:spcPts val="2749"/>
              </a:lnSpc>
            </a:pPr>
            <a:r>
              <a:rPr lang="en-US" sz="2499">
                <a:solidFill>
                  <a:srgbClr val="000000"/>
                </a:solidFill>
                <a:latin typeface="Agrandir Bold"/>
              </a:rPr>
              <a:t>HARDIANTO TANDI SENO</a:t>
            </a:r>
          </a:p>
        </p:txBody>
      </p:sp>
      <p:sp>
        <p:nvSpPr>
          <p:cNvPr id="10" name="TextBox 10"/>
          <p:cNvSpPr txBox="1"/>
          <p:nvPr/>
        </p:nvSpPr>
        <p:spPr>
          <a:xfrm>
            <a:off x="13129277" y="1125915"/>
            <a:ext cx="4044298" cy="422275"/>
          </a:xfrm>
          <a:prstGeom prst="rect">
            <a:avLst/>
          </a:prstGeom>
        </p:spPr>
        <p:txBody>
          <a:bodyPr lIns="0" tIns="0" rIns="0" bIns="0" rtlCol="0" anchor="t">
            <a:spAutoFit/>
          </a:bodyPr>
          <a:lstStyle/>
          <a:p>
            <a:pPr algn="r">
              <a:lnSpc>
                <a:spcPts val="2749"/>
              </a:lnSpc>
            </a:pPr>
            <a:r>
              <a:rPr lang="en-US" sz="2499">
                <a:solidFill>
                  <a:srgbClr val="000000"/>
                </a:solidFill>
                <a:latin typeface="Agrandir Bold"/>
              </a:rPr>
              <a:t>FUTURE ML ENGINEER</a:t>
            </a:r>
          </a:p>
        </p:txBody>
      </p:sp>
      <p:sp>
        <p:nvSpPr>
          <p:cNvPr id="11" name="TextBox 11"/>
          <p:cNvSpPr txBox="1"/>
          <p:nvPr/>
        </p:nvSpPr>
        <p:spPr>
          <a:xfrm>
            <a:off x="3179104" y="2627789"/>
            <a:ext cx="11929792" cy="1542236"/>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Sorry if there are still deficiencies in it. I will try to continue to develop my skills so that I can be even better in the future.</a:t>
            </a:r>
          </a:p>
        </p:txBody>
      </p:sp>
      <p:sp>
        <p:nvSpPr>
          <p:cNvPr id="12" name="TextBox 12"/>
          <p:cNvSpPr txBox="1"/>
          <p:nvPr/>
        </p:nvSpPr>
        <p:spPr>
          <a:xfrm>
            <a:off x="3575283" y="7826184"/>
            <a:ext cx="4462744" cy="780236"/>
          </a:xfrm>
          <a:prstGeom prst="rect">
            <a:avLst/>
          </a:prstGeom>
        </p:spPr>
        <p:txBody>
          <a:bodyPr lIns="0" tIns="0" rIns="0" bIns="0" rtlCol="0" anchor="t">
            <a:spAutoFit/>
          </a:bodyPr>
          <a:lstStyle/>
          <a:p>
            <a:pPr algn="ctr">
              <a:lnSpc>
                <a:spcPts val="6012"/>
              </a:lnSpc>
            </a:pPr>
            <a:r>
              <a:rPr lang="en-US" sz="3067" dirty="0">
                <a:solidFill>
                  <a:srgbClr val="000000"/>
                </a:solidFill>
                <a:latin typeface="Agrandir Bold"/>
              </a:rPr>
              <a:t>Hardianto Tandi Seno</a:t>
            </a:r>
          </a:p>
        </p:txBody>
      </p:sp>
      <p:sp>
        <p:nvSpPr>
          <p:cNvPr id="13" name="TextBox 13"/>
          <p:cNvSpPr txBox="1"/>
          <p:nvPr/>
        </p:nvSpPr>
        <p:spPr>
          <a:xfrm>
            <a:off x="9354431" y="7816659"/>
            <a:ext cx="6256946" cy="780236"/>
          </a:xfrm>
          <a:prstGeom prst="rect">
            <a:avLst/>
          </a:prstGeom>
        </p:spPr>
        <p:txBody>
          <a:bodyPr lIns="0" tIns="0" rIns="0" bIns="0" rtlCol="0" anchor="t">
            <a:spAutoFit/>
          </a:bodyPr>
          <a:lstStyle/>
          <a:p>
            <a:pPr algn="ctr">
              <a:lnSpc>
                <a:spcPts val="6012"/>
              </a:lnSpc>
            </a:pPr>
            <a:r>
              <a:rPr lang="en-US" sz="3067">
                <a:solidFill>
                  <a:srgbClr val="000000"/>
                </a:solidFill>
                <a:latin typeface="Agrandir Bold"/>
              </a:rPr>
              <a:t>hardiantotandiseno@gmail.com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265286"/>
            <a:ext cx="4999779" cy="1756428"/>
            <a:chOff x="0" y="0"/>
            <a:chExt cx="6666372" cy="2341904"/>
          </a:xfrm>
        </p:grpSpPr>
        <p:sp>
          <p:nvSpPr>
            <p:cNvPr id="3" name="TextBox 3"/>
            <p:cNvSpPr txBox="1"/>
            <p:nvPr/>
          </p:nvSpPr>
          <p:spPr>
            <a:xfrm>
              <a:off x="0" y="-190500"/>
              <a:ext cx="6666372" cy="1600200"/>
            </a:xfrm>
            <a:prstGeom prst="rect">
              <a:avLst/>
            </a:prstGeom>
          </p:spPr>
          <p:txBody>
            <a:bodyPr lIns="0" tIns="0" rIns="0" bIns="0" rtlCol="0" anchor="t">
              <a:spAutoFit/>
            </a:bodyPr>
            <a:lstStyle/>
            <a:p>
              <a:pPr marL="0" lvl="0" indent="0" algn="l">
                <a:lnSpc>
                  <a:spcPts val="8399"/>
                </a:lnSpc>
                <a:spcBef>
                  <a:spcPct val="0"/>
                </a:spcBef>
              </a:pPr>
              <a:r>
                <a:rPr lang="en-US" sz="6999">
                  <a:solidFill>
                    <a:srgbClr val="000000"/>
                  </a:solidFill>
                  <a:latin typeface="Agrandir"/>
                </a:rPr>
                <a:t>Content</a:t>
              </a:r>
            </a:p>
          </p:txBody>
        </p:sp>
        <p:sp>
          <p:nvSpPr>
            <p:cNvPr id="4" name="TextBox 4"/>
            <p:cNvSpPr txBox="1"/>
            <p:nvPr/>
          </p:nvSpPr>
          <p:spPr>
            <a:xfrm>
              <a:off x="0" y="1652506"/>
              <a:ext cx="6666372" cy="689398"/>
            </a:xfrm>
            <a:prstGeom prst="rect">
              <a:avLst/>
            </a:prstGeom>
          </p:spPr>
          <p:txBody>
            <a:bodyPr lIns="0" tIns="0" rIns="0" bIns="0" rtlCol="0" anchor="t">
              <a:spAutoFit/>
            </a:bodyPr>
            <a:lstStyle/>
            <a:p>
              <a:pPr marL="0" lvl="0" indent="0" algn="l">
                <a:lnSpc>
                  <a:spcPts val="3920"/>
                </a:lnSpc>
                <a:spcBef>
                  <a:spcPct val="0"/>
                </a:spcBef>
              </a:pPr>
              <a:r>
                <a:rPr lang="en-US" sz="2800">
                  <a:solidFill>
                    <a:srgbClr val="000000"/>
                  </a:solidFill>
                  <a:latin typeface="Agrandir"/>
                </a:rPr>
                <a:t>Neural Style Transfer Model</a:t>
              </a:r>
            </a:p>
          </p:txBody>
        </p:sp>
      </p:grpSp>
      <p:grpSp>
        <p:nvGrpSpPr>
          <p:cNvPr id="5" name="Group 5"/>
          <p:cNvGrpSpPr/>
          <p:nvPr/>
        </p:nvGrpSpPr>
        <p:grpSpPr>
          <a:xfrm>
            <a:off x="8742829" y="2227776"/>
            <a:ext cx="7973317" cy="940520"/>
            <a:chOff x="0" y="0"/>
            <a:chExt cx="10631089" cy="1254027"/>
          </a:xfrm>
        </p:grpSpPr>
        <p:grpSp>
          <p:nvGrpSpPr>
            <p:cNvPr id="6" name="Group 6"/>
            <p:cNvGrpSpPr/>
            <p:nvPr/>
          </p:nvGrpSpPr>
          <p:grpSpPr>
            <a:xfrm>
              <a:off x="0" y="0"/>
              <a:ext cx="10631089" cy="1254027"/>
              <a:chOff x="0" y="0"/>
              <a:chExt cx="16440449" cy="1939290"/>
            </a:xfrm>
          </p:grpSpPr>
          <p:sp>
            <p:nvSpPr>
              <p:cNvPr id="7" name="Freeform 7"/>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8" name="Freeform 8"/>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9" name="Group 9"/>
            <p:cNvGrpSpPr/>
            <p:nvPr/>
          </p:nvGrpSpPr>
          <p:grpSpPr>
            <a:xfrm>
              <a:off x="0" y="0"/>
              <a:ext cx="2444873" cy="1254027"/>
              <a:chOff x="0" y="0"/>
              <a:chExt cx="3780875" cy="1939290"/>
            </a:xfrm>
          </p:grpSpPr>
          <p:sp>
            <p:nvSpPr>
              <p:cNvPr id="10" name="Freeform 10"/>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11" name="Freeform 11"/>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12" name="TextBox 12"/>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1</a:t>
              </a:r>
            </a:p>
          </p:txBody>
        </p:sp>
        <p:sp>
          <p:nvSpPr>
            <p:cNvPr id="13" name="TextBox 13"/>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What is NST ?</a:t>
              </a:r>
            </a:p>
          </p:txBody>
        </p:sp>
      </p:grpSp>
      <p:grpSp>
        <p:nvGrpSpPr>
          <p:cNvPr id="14" name="Group 14"/>
          <p:cNvGrpSpPr/>
          <p:nvPr/>
        </p:nvGrpSpPr>
        <p:grpSpPr>
          <a:xfrm>
            <a:off x="8742829" y="3794585"/>
            <a:ext cx="7973317" cy="940520"/>
            <a:chOff x="0" y="0"/>
            <a:chExt cx="10631089" cy="1254027"/>
          </a:xfrm>
        </p:grpSpPr>
        <p:grpSp>
          <p:nvGrpSpPr>
            <p:cNvPr id="15" name="Group 15"/>
            <p:cNvGrpSpPr/>
            <p:nvPr/>
          </p:nvGrpSpPr>
          <p:grpSpPr>
            <a:xfrm>
              <a:off x="0" y="0"/>
              <a:ext cx="10631089" cy="1254027"/>
              <a:chOff x="0" y="0"/>
              <a:chExt cx="16440449" cy="1939290"/>
            </a:xfrm>
          </p:grpSpPr>
          <p:sp>
            <p:nvSpPr>
              <p:cNvPr id="16" name="Freeform 16"/>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17" name="Freeform 17"/>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18" name="Group 18"/>
            <p:cNvGrpSpPr/>
            <p:nvPr/>
          </p:nvGrpSpPr>
          <p:grpSpPr>
            <a:xfrm>
              <a:off x="0" y="0"/>
              <a:ext cx="2444873" cy="1254027"/>
              <a:chOff x="0" y="0"/>
              <a:chExt cx="3780875" cy="1939290"/>
            </a:xfrm>
          </p:grpSpPr>
          <p:sp>
            <p:nvSpPr>
              <p:cNvPr id="19" name="Freeform 19"/>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0" name="Freeform 20"/>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21" name="TextBox 21"/>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2</a:t>
              </a:r>
            </a:p>
          </p:txBody>
        </p:sp>
        <p:sp>
          <p:nvSpPr>
            <p:cNvPr id="22" name="TextBox 22"/>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NST Workflow</a:t>
              </a:r>
            </a:p>
          </p:txBody>
        </p:sp>
      </p:grpSp>
      <p:grpSp>
        <p:nvGrpSpPr>
          <p:cNvPr id="23" name="Group 23"/>
          <p:cNvGrpSpPr/>
          <p:nvPr/>
        </p:nvGrpSpPr>
        <p:grpSpPr>
          <a:xfrm>
            <a:off x="8742829" y="5361395"/>
            <a:ext cx="7973317" cy="940520"/>
            <a:chOff x="0" y="0"/>
            <a:chExt cx="10631089" cy="1254027"/>
          </a:xfrm>
        </p:grpSpPr>
        <p:grpSp>
          <p:nvGrpSpPr>
            <p:cNvPr id="24" name="Group 24"/>
            <p:cNvGrpSpPr/>
            <p:nvPr/>
          </p:nvGrpSpPr>
          <p:grpSpPr>
            <a:xfrm>
              <a:off x="0" y="0"/>
              <a:ext cx="10631089" cy="1254027"/>
              <a:chOff x="0" y="0"/>
              <a:chExt cx="16440449" cy="1939290"/>
            </a:xfrm>
          </p:grpSpPr>
          <p:sp>
            <p:nvSpPr>
              <p:cNvPr id="25" name="Freeform 25"/>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26" name="Freeform 26"/>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27" name="Group 27"/>
            <p:cNvGrpSpPr/>
            <p:nvPr/>
          </p:nvGrpSpPr>
          <p:grpSpPr>
            <a:xfrm>
              <a:off x="0" y="0"/>
              <a:ext cx="2444873" cy="1254027"/>
              <a:chOff x="0" y="0"/>
              <a:chExt cx="3780875" cy="1939290"/>
            </a:xfrm>
          </p:grpSpPr>
          <p:sp>
            <p:nvSpPr>
              <p:cNvPr id="28" name="Freeform 28"/>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29" name="Freeform 29"/>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0" name="TextBox 30"/>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3</a:t>
              </a:r>
            </a:p>
          </p:txBody>
        </p:sp>
        <p:sp>
          <p:nvSpPr>
            <p:cNvPr id="31" name="TextBox 31"/>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Implementation in PyTorch</a:t>
              </a:r>
            </a:p>
          </p:txBody>
        </p:sp>
      </p:grpSp>
      <p:grpSp>
        <p:nvGrpSpPr>
          <p:cNvPr id="32" name="Group 32"/>
          <p:cNvGrpSpPr/>
          <p:nvPr/>
        </p:nvGrpSpPr>
        <p:grpSpPr>
          <a:xfrm>
            <a:off x="8742829" y="6928204"/>
            <a:ext cx="7973317" cy="940520"/>
            <a:chOff x="0" y="0"/>
            <a:chExt cx="10631089" cy="1254027"/>
          </a:xfrm>
        </p:grpSpPr>
        <p:grpSp>
          <p:nvGrpSpPr>
            <p:cNvPr id="33" name="Group 33"/>
            <p:cNvGrpSpPr/>
            <p:nvPr/>
          </p:nvGrpSpPr>
          <p:grpSpPr>
            <a:xfrm>
              <a:off x="0" y="0"/>
              <a:ext cx="10631089" cy="1254027"/>
              <a:chOff x="0" y="0"/>
              <a:chExt cx="16440449" cy="1939290"/>
            </a:xfrm>
          </p:grpSpPr>
          <p:sp>
            <p:nvSpPr>
              <p:cNvPr id="34" name="Freeform 34"/>
              <p:cNvSpPr/>
              <p:nvPr/>
            </p:nvSpPr>
            <p:spPr>
              <a:xfrm>
                <a:off x="12700" y="12700"/>
                <a:ext cx="16415049" cy="1913890"/>
              </a:xfrm>
              <a:custGeom>
                <a:avLst/>
                <a:gdLst/>
                <a:ahLst/>
                <a:cxnLst/>
                <a:rect l="l" t="t" r="r" b="b"/>
                <a:pathLst>
                  <a:path w="16415049" h="1913890">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id="35" name="Freeform 35"/>
              <p:cNvSpPr/>
              <p:nvPr/>
            </p:nvSpPr>
            <p:spPr>
              <a:xfrm>
                <a:off x="0" y="0"/>
                <a:ext cx="16440449" cy="1939290"/>
              </a:xfrm>
              <a:custGeom>
                <a:avLst/>
                <a:gdLst/>
                <a:ahLst/>
                <a:cxnLst/>
                <a:rect l="l" t="t" r="r" b="b"/>
                <a:pathLst>
                  <a:path w="16440449" h="1939290">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id="36" name="Group 36"/>
            <p:cNvGrpSpPr/>
            <p:nvPr/>
          </p:nvGrpSpPr>
          <p:grpSpPr>
            <a:xfrm>
              <a:off x="0" y="0"/>
              <a:ext cx="2444873" cy="1254027"/>
              <a:chOff x="0" y="0"/>
              <a:chExt cx="3780875" cy="1939290"/>
            </a:xfrm>
          </p:grpSpPr>
          <p:sp>
            <p:nvSpPr>
              <p:cNvPr id="37" name="Freeform 37"/>
              <p:cNvSpPr/>
              <p:nvPr/>
            </p:nvSpPr>
            <p:spPr>
              <a:xfrm>
                <a:off x="12700" y="12700"/>
                <a:ext cx="3755475" cy="1913890"/>
              </a:xfrm>
              <a:custGeom>
                <a:avLst/>
                <a:gdLst/>
                <a:ahLst/>
                <a:cxnLst/>
                <a:rect l="l" t="t" r="r" b="b"/>
                <a:pathLst>
                  <a:path w="3755475" h="1913890">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id="38" name="Freeform 38"/>
              <p:cNvSpPr/>
              <p:nvPr/>
            </p:nvSpPr>
            <p:spPr>
              <a:xfrm>
                <a:off x="0" y="0"/>
                <a:ext cx="3780875" cy="1939290"/>
              </a:xfrm>
              <a:custGeom>
                <a:avLst/>
                <a:gdLst/>
                <a:ahLst/>
                <a:cxnLst/>
                <a:rect l="l" t="t" r="r" b="b"/>
                <a:pathLst>
                  <a:path w="3780875" h="1939290">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id="39" name="TextBox 39"/>
            <p:cNvSpPr txBox="1"/>
            <p:nvPr/>
          </p:nvSpPr>
          <p:spPr>
            <a:xfrm>
              <a:off x="1011624" y="262947"/>
              <a:ext cx="421625" cy="613833"/>
            </a:xfrm>
            <a:prstGeom prst="rect">
              <a:avLst/>
            </a:prstGeom>
          </p:spPr>
          <p:txBody>
            <a:bodyPr lIns="0" tIns="0" rIns="0" bIns="0" rtlCol="0" anchor="t">
              <a:spAutoFit/>
            </a:bodyPr>
            <a:lstStyle/>
            <a:p>
              <a:pPr algn="ctr">
                <a:lnSpc>
                  <a:spcPts val="3499"/>
                </a:lnSpc>
              </a:pPr>
              <a:r>
                <a:rPr lang="en-US" sz="2499">
                  <a:solidFill>
                    <a:srgbClr val="000000"/>
                  </a:solidFill>
                  <a:latin typeface="Agrandir Bold"/>
                </a:rPr>
                <a:t>4</a:t>
              </a:r>
            </a:p>
          </p:txBody>
        </p:sp>
        <p:sp>
          <p:nvSpPr>
            <p:cNvPr id="40" name="TextBox 40"/>
            <p:cNvSpPr txBox="1"/>
            <p:nvPr/>
          </p:nvSpPr>
          <p:spPr>
            <a:xfrm>
              <a:off x="3055873" y="246013"/>
              <a:ext cx="6954893" cy="730251"/>
            </a:xfrm>
            <a:prstGeom prst="rect">
              <a:avLst/>
            </a:prstGeom>
          </p:spPr>
          <p:txBody>
            <a:bodyPr lIns="0" tIns="0" rIns="0" bIns="0" rtlCol="0" anchor="t">
              <a:spAutoFit/>
            </a:bodyPr>
            <a:lstStyle/>
            <a:p>
              <a:pPr algn="l">
                <a:lnSpc>
                  <a:spcPts val="4199"/>
                </a:lnSpc>
              </a:pPr>
              <a:r>
                <a:rPr lang="en-US" sz="2999">
                  <a:solidFill>
                    <a:srgbClr val="000000"/>
                  </a:solidFill>
                  <a:latin typeface="Agrandir"/>
                </a:rPr>
                <a:t>Conclusion</a:t>
              </a:r>
            </a:p>
          </p:txBody>
        </p:sp>
      </p:grpSp>
      <p:sp>
        <p:nvSpPr>
          <p:cNvPr id="41" name="AutoShape 41"/>
          <p:cNvSpPr/>
          <p:nvPr/>
        </p:nvSpPr>
        <p:spPr>
          <a:xfrm rot="-5407957">
            <a:off x="1990930" y="5133975"/>
            <a:ext cx="10287028" cy="0"/>
          </a:xfrm>
          <a:prstGeom prst="line">
            <a:avLst/>
          </a:prstGeom>
          <a:ln w="19050" cap="rnd">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798204"/>
            <a:ext cx="18431805" cy="22"/>
          </a:xfrm>
          <a:prstGeom prst="line">
            <a:avLst/>
          </a:prstGeom>
          <a:ln w="19050" cap="rnd">
            <a:solidFill>
              <a:srgbClr val="000000"/>
            </a:solidFill>
            <a:prstDash val="solid"/>
            <a:headEnd type="none" w="sm" len="sm"/>
            <a:tailEnd type="none" w="sm" len="sm"/>
          </a:ln>
        </p:spPr>
      </p:sp>
      <p:sp>
        <p:nvSpPr>
          <p:cNvPr id="3" name="TextBox 3"/>
          <p:cNvSpPr txBox="1"/>
          <p:nvPr/>
        </p:nvSpPr>
        <p:spPr>
          <a:xfrm>
            <a:off x="952500" y="4007092"/>
            <a:ext cx="16191782" cy="3707938"/>
          </a:xfrm>
          <a:prstGeom prst="rect">
            <a:avLst/>
          </a:prstGeom>
        </p:spPr>
        <p:txBody>
          <a:bodyPr lIns="0" tIns="0" rIns="0" bIns="0" rtlCol="0" anchor="t">
            <a:spAutoFit/>
          </a:bodyPr>
          <a:lstStyle/>
          <a:p>
            <a:pPr marL="0" lvl="0" indent="0" algn="just">
              <a:lnSpc>
                <a:spcPts val="7240"/>
              </a:lnSpc>
            </a:pPr>
            <a:r>
              <a:rPr lang="en-US" sz="4113">
                <a:solidFill>
                  <a:srgbClr val="000000"/>
                </a:solidFill>
                <a:latin typeface="Agrandir Bold"/>
              </a:rPr>
              <a:t>Neural Style Transfer (NST)</a:t>
            </a:r>
            <a:r>
              <a:rPr lang="en-US" sz="4113">
                <a:solidFill>
                  <a:srgbClr val="000000"/>
                </a:solidFill>
                <a:latin typeface="Agrandir"/>
              </a:rPr>
              <a:t> is a technique for </a:t>
            </a:r>
            <a:r>
              <a:rPr lang="en-US" sz="4113">
                <a:solidFill>
                  <a:srgbClr val="000000"/>
                </a:solidFill>
                <a:latin typeface="Agrandir Bold"/>
              </a:rPr>
              <a:t>combining the style of an image</a:t>
            </a:r>
            <a:r>
              <a:rPr lang="en-US" sz="4113">
                <a:solidFill>
                  <a:srgbClr val="000000"/>
                </a:solidFill>
                <a:latin typeface="Agrandir"/>
              </a:rPr>
              <a:t> with </a:t>
            </a:r>
            <a:r>
              <a:rPr lang="en-US" sz="4113">
                <a:solidFill>
                  <a:srgbClr val="000000"/>
                </a:solidFill>
                <a:latin typeface="Agrandir Bold"/>
              </a:rPr>
              <a:t>content from another image</a:t>
            </a:r>
            <a:r>
              <a:rPr lang="en-US" sz="4113">
                <a:solidFill>
                  <a:srgbClr val="000000"/>
                </a:solidFill>
                <a:latin typeface="Agrandir"/>
              </a:rPr>
              <a:t> using an artificial neural network. </a:t>
            </a:r>
            <a:r>
              <a:rPr lang="en-US" sz="4113">
                <a:solidFill>
                  <a:srgbClr val="000000"/>
                </a:solidFill>
                <a:latin typeface="Agrandir Bold"/>
              </a:rPr>
              <a:t>NST</a:t>
            </a:r>
            <a:r>
              <a:rPr lang="en-US" sz="4113">
                <a:solidFill>
                  <a:srgbClr val="000000"/>
                </a:solidFill>
                <a:latin typeface="Agrandir"/>
              </a:rPr>
              <a:t> allows us to </a:t>
            </a:r>
            <a:r>
              <a:rPr lang="en-US" sz="4113">
                <a:solidFill>
                  <a:srgbClr val="000000"/>
                </a:solidFill>
                <a:latin typeface="Agrandir Bold"/>
              </a:rPr>
              <a:t>transfer art styles</a:t>
            </a:r>
            <a:r>
              <a:rPr lang="en-US" sz="4113">
                <a:solidFill>
                  <a:srgbClr val="000000"/>
                </a:solidFill>
                <a:latin typeface="Agrandir"/>
              </a:rPr>
              <a:t> from </a:t>
            </a:r>
            <a:r>
              <a:rPr lang="en-US" sz="4113">
                <a:solidFill>
                  <a:srgbClr val="000000"/>
                </a:solidFill>
                <a:latin typeface="Agrandir Bold"/>
              </a:rPr>
              <a:t>one image to another</a:t>
            </a:r>
            <a:r>
              <a:rPr lang="en-US" sz="4113">
                <a:solidFill>
                  <a:srgbClr val="000000"/>
                </a:solidFill>
                <a:latin typeface="Agrandir"/>
              </a:rPr>
              <a:t> in a </a:t>
            </a:r>
            <a:r>
              <a:rPr lang="en-US" sz="4113">
                <a:solidFill>
                  <a:srgbClr val="000000"/>
                </a:solidFill>
                <a:latin typeface="Agrandir Bold"/>
              </a:rPr>
              <a:t>very realistic</a:t>
            </a:r>
            <a:r>
              <a:rPr lang="en-US" sz="4113">
                <a:solidFill>
                  <a:srgbClr val="000000"/>
                </a:solidFill>
                <a:latin typeface="Agrandir"/>
              </a:rPr>
              <a:t> way.</a:t>
            </a:r>
          </a:p>
        </p:txBody>
      </p:sp>
      <p:sp>
        <p:nvSpPr>
          <p:cNvPr id="4" name="TextBox 4"/>
          <p:cNvSpPr txBox="1"/>
          <p:nvPr/>
        </p:nvSpPr>
        <p:spPr>
          <a:xfrm>
            <a:off x="857250" y="609600"/>
            <a:ext cx="8848533" cy="1436209"/>
          </a:xfrm>
          <a:prstGeom prst="rect">
            <a:avLst/>
          </a:prstGeom>
        </p:spPr>
        <p:txBody>
          <a:bodyPr lIns="0" tIns="0" rIns="0" bIns="0" rtlCol="0" anchor="t">
            <a:spAutoFit/>
          </a:bodyPr>
          <a:lstStyle/>
          <a:p>
            <a:pPr marL="0" lvl="0" indent="0">
              <a:lnSpc>
                <a:spcPts val="9594"/>
              </a:lnSpc>
              <a:spcBef>
                <a:spcPct val="0"/>
              </a:spcBef>
            </a:pPr>
            <a:r>
              <a:rPr lang="en-US" sz="7995">
                <a:solidFill>
                  <a:srgbClr val="000000"/>
                </a:solidFill>
                <a:latin typeface="Agrandir"/>
              </a:rPr>
              <a:t>What is NST?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Freeform 2"/>
          <p:cNvSpPr/>
          <p:nvPr/>
        </p:nvSpPr>
        <p:spPr>
          <a:xfrm>
            <a:off x="3234292" y="498764"/>
            <a:ext cx="11250783" cy="4663786"/>
          </a:xfrm>
          <a:custGeom>
            <a:avLst/>
            <a:gdLst/>
            <a:ahLst/>
            <a:cxnLst/>
            <a:rect l="l" t="t" r="r" b="b"/>
            <a:pathLst>
              <a:path w="11250783" h="4663786">
                <a:moveTo>
                  <a:pt x="0" y="0"/>
                </a:moveTo>
                <a:lnTo>
                  <a:pt x="11250783" y="0"/>
                </a:lnTo>
                <a:lnTo>
                  <a:pt x="11250783" y="4663786"/>
                </a:lnTo>
                <a:lnTo>
                  <a:pt x="0" y="4663786"/>
                </a:lnTo>
                <a:lnTo>
                  <a:pt x="0" y="0"/>
                </a:lnTo>
                <a:close/>
              </a:path>
            </a:pathLst>
          </a:custGeom>
          <a:blipFill>
            <a:blip r:embed="rId2"/>
            <a:stretch>
              <a:fillRect/>
            </a:stretch>
          </a:blipFill>
        </p:spPr>
      </p:sp>
      <p:sp>
        <p:nvSpPr>
          <p:cNvPr id="3" name="AutoShape 3"/>
          <p:cNvSpPr/>
          <p:nvPr/>
        </p:nvSpPr>
        <p:spPr>
          <a:xfrm flipH="1" flipV="1">
            <a:off x="-143805" y="5382919"/>
            <a:ext cx="18431805" cy="22"/>
          </a:xfrm>
          <a:prstGeom prst="line">
            <a:avLst/>
          </a:prstGeom>
          <a:ln w="19050" cap="rnd">
            <a:solidFill>
              <a:srgbClr val="000000"/>
            </a:solidFill>
            <a:prstDash val="solid"/>
            <a:headEnd type="none" w="sm" len="sm"/>
            <a:tailEnd type="none" w="sm" len="sm"/>
          </a:ln>
        </p:spPr>
      </p:sp>
      <p:sp>
        <p:nvSpPr>
          <p:cNvPr id="4" name="TextBox 4"/>
          <p:cNvSpPr txBox="1"/>
          <p:nvPr/>
        </p:nvSpPr>
        <p:spPr>
          <a:xfrm>
            <a:off x="3234292" y="5641849"/>
            <a:ext cx="11250783" cy="3917106"/>
          </a:xfrm>
          <a:prstGeom prst="rect">
            <a:avLst/>
          </a:prstGeom>
        </p:spPr>
        <p:txBody>
          <a:bodyPr lIns="0" tIns="0" rIns="0" bIns="0" rtlCol="0" anchor="t">
            <a:spAutoFit/>
          </a:bodyPr>
          <a:lstStyle/>
          <a:p>
            <a:pPr marL="0" lvl="0" indent="0" algn="just">
              <a:lnSpc>
                <a:spcPts val="5128"/>
              </a:lnSpc>
            </a:pPr>
            <a:r>
              <a:rPr lang="en-US" sz="2913">
                <a:solidFill>
                  <a:srgbClr val="000000"/>
                </a:solidFill>
                <a:latin typeface="Agrandir"/>
              </a:rPr>
              <a:t>NST </a:t>
            </a:r>
            <a:r>
              <a:rPr lang="en-US" sz="2913">
                <a:solidFill>
                  <a:srgbClr val="000000"/>
                </a:solidFill>
                <a:latin typeface="Agrandir Bold"/>
              </a:rPr>
              <a:t>involves two images</a:t>
            </a:r>
            <a:r>
              <a:rPr lang="en-US" sz="2913">
                <a:solidFill>
                  <a:srgbClr val="000000"/>
                </a:solidFill>
                <a:latin typeface="Agrandir"/>
              </a:rPr>
              <a:t>, namely </a:t>
            </a:r>
            <a:r>
              <a:rPr lang="en-US" sz="2913">
                <a:solidFill>
                  <a:srgbClr val="000000"/>
                </a:solidFill>
                <a:latin typeface="Agrandir Bold"/>
              </a:rPr>
              <a:t>a style image</a:t>
            </a:r>
            <a:r>
              <a:rPr lang="en-US" sz="2913">
                <a:solidFill>
                  <a:srgbClr val="000000"/>
                </a:solidFill>
                <a:latin typeface="Agrandir"/>
              </a:rPr>
              <a:t> and </a:t>
            </a:r>
            <a:r>
              <a:rPr lang="en-US" sz="2913">
                <a:solidFill>
                  <a:srgbClr val="000000"/>
                </a:solidFill>
                <a:latin typeface="Agrandir Bold"/>
              </a:rPr>
              <a:t>a content image</a:t>
            </a:r>
            <a:r>
              <a:rPr lang="en-US" sz="2913">
                <a:solidFill>
                  <a:srgbClr val="000000"/>
                </a:solidFill>
                <a:latin typeface="Agrandir"/>
              </a:rPr>
              <a:t>. The style image is the image that contains the art style we want to apply, while the content image is the image to which we want to apply the style. NST then generates an image that has the content from the content image and the style from the style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245754"/>
            <a:ext cx="18431805" cy="22"/>
          </a:xfrm>
          <a:prstGeom prst="line">
            <a:avLst/>
          </a:prstGeom>
          <a:ln w="19050" cap="rnd">
            <a:solidFill>
              <a:srgbClr val="000000"/>
            </a:solidFill>
            <a:prstDash val="solid"/>
            <a:headEnd type="none" w="sm" len="sm"/>
            <a:tailEnd type="none" w="sm" len="sm"/>
          </a:ln>
        </p:spPr>
      </p:sp>
      <p:grpSp>
        <p:nvGrpSpPr>
          <p:cNvPr id="3" name="Group 3"/>
          <p:cNvGrpSpPr/>
          <p:nvPr/>
        </p:nvGrpSpPr>
        <p:grpSpPr>
          <a:xfrm>
            <a:off x="7710954" y="3437163"/>
            <a:ext cx="1227344" cy="5432502"/>
            <a:chOff x="0" y="0"/>
            <a:chExt cx="1636459" cy="7243337"/>
          </a:xfrm>
        </p:grpSpPr>
        <p:sp>
          <p:nvSpPr>
            <p:cNvPr id="4" name="Freeform 4"/>
            <p:cNvSpPr/>
            <p:nvPr/>
          </p:nvSpPr>
          <p:spPr>
            <a:xfrm>
              <a:off x="0" y="0"/>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1681804"/>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3385120"/>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0" y="5082087"/>
              <a:ext cx="1636459" cy="464345"/>
            </a:xfrm>
            <a:custGeom>
              <a:avLst/>
              <a:gdLst/>
              <a:ahLst/>
              <a:cxnLst/>
              <a:rect l="l" t="t" r="r" b="b"/>
              <a:pathLst>
                <a:path w="1636459" h="464345">
                  <a:moveTo>
                    <a:pt x="0" y="0"/>
                  </a:moveTo>
                  <a:lnTo>
                    <a:pt x="1636459" y="0"/>
                  </a:lnTo>
                  <a:lnTo>
                    <a:pt x="1636459" y="464345"/>
                  </a:lnTo>
                  <a:lnTo>
                    <a:pt x="0" y="464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0" y="6778991"/>
              <a:ext cx="1636459" cy="464345"/>
            </a:xfrm>
            <a:custGeom>
              <a:avLst/>
              <a:gdLst/>
              <a:ahLst/>
              <a:cxnLst/>
              <a:rect l="l" t="t" r="r" b="b"/>
              <a:pathLst>
                <a:path w="1636459" h="464345">
                  <a:moveTo>
                    <a:pt x="0" y="0"/>
                  </a:moveTo>
                  <a:lnTo>
                    <a:pt x="1636459" y="0"/>
                  </a:lnTo>
                  <a:lnTo>
                    <a:pt x="1636459" y="464346"/>
                  </a:lnTo>
                  <a:lnTo>
                    <a:pt x="0" y="464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9" name="Group 9"/>
          <p:cNvGrpSpPr/>
          <p:nvPr/>
        </p:nvGrpSpPr>
        <p:grpSpPr>
          <a:xfrm>
            <a:off x="2386938" y="3131308"/>
            <a:ext cx="4723941" cy="6044212"/>
            <a:chOff x="0" y="0"/>
            <a:chExt cx="6298588" cy="8058949"/>
          </a:xfrm>
        </p:grpSpPr>
        <p:grpSp>
          <p:nvGrpSpPr>
            <p:cNvPr id="10" name="Group 10"/>
            <p:cNvGrpSpPr/>
            <p:nvPr/>
          </p:nvGrpSpPr>
          <p:grpSpPr>
            <a:xfrm>
              <a:off x="0" y="0"/>
              <a:ext cx="6298588" cy="1335529"/>
              <a:chOff x="0" y="0"/>
              <a:chExt cx="1398238" cy="296477"/>
            </a:xfrm>
          </p:grpSpPr>
          <p:sp>
            <p:nvSpPr>
              <p:cNvPr id="11" name="Freeform 11"/>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2" name="TextBox 12"/>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3" name="Group 13"/>
            <p:cNvGrpSpPr/>
            <p:nvPr/>
          </p:nvGrpSpPr>
          <p:grpSpPr>
            <a:xfrm>
              <a:off x="0" y="1685846"/>
              <a:ext cx="6298588" cy="1335529"/>
              <a:chOff x="0" y="0"/>
              <a:chExt cx="1398238" cy="296477"/>
            </a:xfrm>
          </p:grpSpPr>
          <p:sp>
            <p:nvSpPr>
              <p:cNvPr id="14" name="Freeform 14"/>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5" name="TextBox 15"/>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a:off x="0" y="3363028"/>
              <a:ext cx="6298588" cy="1335529"/>
              <a:chOff x="0" y="0"/>
              <a:chExt cx="1398238" cy="296477"/>
            </a:xfrm>
          </p:grpSpPr>
          <p:sp>
            <p:nvSpPr>
              <p:cNvPr id="17" name="Freeform 17"/>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18" name="TextBox 18"/>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19" name="Group 19"/>
            <p:cNvGrpSpPr/>
            <p:nvPr/>
          </p:nvGrpSpPr>
          <p:grpSpPr>
            <a:xfrm>
              <a:off x="0" y="5037574"/>
              <a:ext cx="6298588" cy="1335529"/>
              <a:chOff x="0" y="0"/>
              <a:chExt cx="1398238" cy="296477"/>
            </a:xfrm>
          </p:grpSpPr>
          <p:sp>
            <p:nvSpPr>
              <p:cNvPr id="20" name="Freeform 20"/>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21" name="TextBox 21"/>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grpSp>
          <p:nvGrpSpPr>
            <p:cNvPr id="22" name="Group 22"/>
            <p:cNvGrpSpPr/>
            <p:nvPr/>
          </p:nvGrpSpPr>
          <p:grpSpPr>
            <a:xfrm>
              <a:off x="0" y="6723420"/>
              <a:ext cx="6298588" cy="1335529"/>
              <a:chOff x="0" y="0"/>
              <a:chExt cx="1398238" cy="296477"/>
            </a:xfrm>
          </p:grpSpPr>
          <p:sp>
            <p:nvSpPr>
              <p:cNvPr id="23" name="Freeform 23"/>
              <p:cNvSpPr/>
              <p:nvPr/>
            </p:nvSpPr>
            <p:spPr>
              <a:xfrm>
                <a:off x="0" y="0"/>
                <a:ext cx="1398238" cy="296477"/>
              </a:xfrm>
              <a:custGeom>
                <a:avLst/>
                <a:gdLst/>
                <a:ahLst/>
                <a:cxnLst/>
                <a:rect l="l" t="t" r="r" b="b"/>
                <a:pathLst>
                  <a:path w="1398238" h="296477">
                    <a:moveTo>
                      <a:pt x="74372" y="0"/>
                    </a:moveTo>
                    <a:lnTo>
                      <a:pt x="1323866" y="0"/>
                    </a:lnTo>
                    <a:cubicBezTo>
                      <a:pt x="1364941" y="0"/>
                      <a:pt x="1398238" y="33298"/>
                      <a:pt x="1398238" y="74372"/>
                    </a:cubicBezTo>
                    <a:lnTo>
                      <a:pt x="1398238" y="222105"/>
                    </a:lnTo>
                    <a:cubicBezTo>
                      <a:pt x="1398238" y="241830"/>
                      <a:pt x="1390403" y="260746"/>
                      <a:pt x="1376455" y="274694"/>
                    </a:cubicBezTo>
                    <a:cubicBezTo>
                      <a:pt x="1362508" y="288642"/>
                      <a:pt x="1343591" y="296477"/>
                      <a:pt x="1323866" y="296477"/>
                    </a:cubicBezTo>
                    <a:lnTo>
                      <a:pt x="74372" y="296477"/>
                    </a:lnTo>
                    <a:cubicBezTo>
                      <a:pt x="33298" y="296477"/>
                      <a:pt x="0" y="263180"/>
                      <a:pt x="0" y="222105"/>
                    </a:cubicBezTo>
                    <a:lnTo>
                      <a:pt x="0" y="74372"/>
                    </a:lnTo>
                    <a:cubicBezTo>
                      <a:pt x="0" y="54648"/>
                      <a:pt x="7836" y="35731"/>
                      <a:pt x="21783" y="21783"/>
                    </a:cubicBezTo>
                    <a:cubicBezTo>
                      <a:pt x="35731" y="7836"/>
                      <a:pt x="54648" y="0"/>
                      <a:pt x="74372" y="0"/>
                    </a:cubicBezTo>
                    <a:close/>
                  </a:path>
                </a:pathLst>
              </a:custGeom>
              <a:solidFill>
                <a:srgbClr val="D6DFCC"/>
              </a:solidFill>
            </p:spPr>
          </p:sp>
          <p:sp>
            <p:nvSpPr>
              <p:cNvPr id="24" name="TextBox 24"/>
              <p:cNvSpPr txBox="1"/>
              <p:nvPr/>
            </p:nvSpPr>
            <p:spPr>
              <a:xfrm>
                <a:off x="0" y="-114300"/>
                <a:ext cx="812800" cy="927100"/>
              </a:xfrm>
              <a:prstGeom prst="rect">
                <a:avLst/>
              </a:prstGeom>
            </p:spPr>
            <p:txBody>
              <a:bodyPr lIns="50800" tIns="50800" rIns="50800" bIns="50800" rtlCol="0" anchor="ctr"/>
              <a:lstStyle/>
              <a:p>
                <a:pPr algn="ctr">
                  <a:lnSpc>
                    <a:spcPts val="3499"/>
                  </a:lnSpc>
                </a:pPr>
                <a:endParaRPr/>
              </a:p>
            </p:txBody>
          </p:sp>
        </p:grpSp>
        <p:sp>
          <p:nvSpPr>
            <p:cNvPr id="25" name="TextBox 25"/>
            <p:cNvSpPr txBox="1"/>
            <p:nvPr/>
          </p:nvSpPr>
          <p:spPr>
            <a:xfrm>
              <a:off x="477131" y="222531"/>
              <a:ext cx="5344326" cy="7577780"/>
            </a:xfrm>
            <a:prstGeom prst="rect">
              <a:avLst/>
            </a:prstGeom>
          </p:spPr>
          <p:txBody>
            <a:bodyPr lIns="0" tIns="0" rIns="0" bIns="0" rtlCol="0" anchor="t">
              <a:spAutoFit/>
            </a:bodyPr>
            <a:lstStyle/>
            <a:p>
              <a:pPr algn="ctr">
                <a:lnSpc>
                  <a:spcPts val="4954"/>
                </a:lnSpc>
              </a:pPr>
              <a:r>
                <a:rPr lang="en-US" sz="3539" dirty="0">
                  <a:solidFill>
                    <a:srgbClr val="000000"/>
                  </a:solidFill>
                  <a:latin typeface="Agrandir"/>
                </a:rPr>
                <a:t>Preparation</a:t>
              </a:r>
            </a:p>
            <a:p>
              <a:pPr algn="ctr">
                <a:lnSpc>
                  <a:spcPts val="4954"/>
                </a:lnSpc>
              </a:pPr>
              <a:endParaRPr lang="en-US" sz="3539" dirty="0">
                <a:solidFill>
                  <a:srgbClr val="000000"/>
                </a:solidFill>
                <a:latin typeface="Agrandir"/>
              </a:endParaRPr>
            </a:p>
            <a:p>
              <a:pPr algn="ctr">
                <a:lnSpc>
                  <a:spcPts val="4954"/>
                </a:lnSpc>
              </a:pPr>
              <a:r>
                <a:rPr lang="en-US" sz="3200" dirty="0">
                  <a:solidFill>
                    <a:srgbClr val="000000"/>
                  </a:solidFill>
                  <a:latin typeface="Agrandir"/>
                </a:rPr>
                <a:t>Feature Extraction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Loss Computation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Optimization</a:t>
              </a:r>
            </a:p>
            <a:p>
              <a:pPr algn="ctr">
                <a:lnSpc>
                  <a:spcPts val="4954"/>
                </a:lnSpc>
              </a:pPr>
              <a:endParaRPr lang="en-US" sz="3539" dirty="0">
                <a:solidFill>
                  <a:srgbClr val="000000"/>
                </a:solidFill>
                <a:latin typeface="Agrandir"/>
              </a:endParaRPr>
            </a:p>
            <a:p>
              <a:pPr algn="ctr">
                <a:lnSpc>
                  <a:spcPts val="4954"/>
                </a:lnSpc>
              </a:pPr>
              <a:r>
                <a:rPr lang="en-US" sz="3539" dirty="0">
                  <a:solidFill>
                    <a:srgbClr val="000000"/>
                  </a:solidFill>
                  <a:latin typeface="Agrandir"/>
                </a:rPr>
                <a:t>Output</a:t>
              </a:r>
            </a:p>
          </p:txBody>
        </p:sp>
      </p:grpSp>
      <p:sp>
        <p:nvSpPr>
          <p:cNvPr id="26" name="Freeform 26"/>
          <p:cNvSpPr/>
          <p:nvPr/>
        </p:nvSpPr>
        <p:spPr>
          <a:xfrm rot="5400000">
            <a:off x="-537638" y="5462689"/>
            <a:ext cx="3685126" cy="1114751"/>
          </a:xfrm>
          <a:custGeom>
            <a:avLst/>
            <a:gdLst/>
            <a:ahLst/>
            <a:cxnLst/>
            <a:rect l="l" t="t" r="r" b="b"/>
            <a:pathLst>
              <a:path w="3685126" h="1114751">
                <a:moveTo>
                  <a:pt x="0" y="0"/>
                </a:moveTo>
                <a:lnTo>
                  <a:pt x="3685126" y="0"/>
                </a:lnTo>
                <a:lnTo>
                  <a:pt x="3685126" y="1114750"/>
                </a:lnTo>
                <a:lnTo>
                  <a:pt x="0" y="1114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27"/>
          <p:cNvSpPr txBox="1"/>
          <p:nvPr/>
        </p:nvSpPr>
        <p:spPr>
          <a:xfrm>
            <a:off x="876300" y="409575"/>
            <a:ext cx="8848533" cy="1436209"/>
          </a:xfrm>
          <a:prstGeom prst="rect">
            <a:avLst/>
          </a:prstGeom>
        </p:spPr>
        <p:txBody>
          <a:bodyPr lIns="0" tIns="0" rIns="0" bIns="0" rtlCol="0" anchor="t">
            <a:spAutoFit/>
          </a:bodyPr>
          <a:lstStyle/>
          <a:p>
            <a:pPr marL="0" lvl="0" indent="0">
              <a:lnSpc>
                <a:spcPts val="9594"/>
              </a:lnSpc>
              <a:spcBef>
                <a:spcPct val="0"/>
              </a:spcBef>
            </a:pPr>
            <a:r>
              <a:rPr lang="en-US" sz="7995">
                <a:solidFill>
                  <a:srgbClr val="000000"/>
                </a:solidFill>
                <a:latin typeface="Agrandir"/>
              </a:rPr>
              <a:t>NST Workflow</a:t>
            </a:r>
          </a:p>
        </p:txBody>
      </p:sp>
      <p:sp>
        <p:nvSpPr>
          <p:cNvPr id="28" name="TextBox 28"/>
          <p:cNvSpPr txBox="1"/>
          <p:nvPr/>
        </p:nvSpPr>
        <p:spPr>
          <a:xfrm>
            <a:off x="9667683" y="3280953"/>
            <a:ext cx="7373184" cy="53149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Setting up image styles and content images</a:t>
            </a:r>
          </a:p>
        </p:txBody>
      </p:sp>
      <p:sp>
        <p:nvSpPr>
          <p:cNvPr id="29" name="TextBox 29"/>
          <p:cNvSpPr txBox="1"/>
          <p:nvPr/>
        </p:nvSpPr>
        <p:spPr>
          <a:xfrm>
            <a:off x="9758706" y="4572403"/>
            <a:ext cx="7191137" cy="53149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Use CNN to extract features from images</a:t>
            </a:r>
          </a:p>
        </p:txBody>
      </p:sp>
      <p:sp>
        <p:nvSpPr>
          <p:cNvPr id="30" name="TextBox 30"/>
          <p:cNvSpPr txBox="1"/>
          <p:nvPr/>
        </p:nvSpPr>
        <p:spPr>
          <a:xfrm>
            <a:off x="9803361" y="5578104"/>
            <a:ext cx="7101828"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Compute content loss and style loss, and combine them to total loss</a:t>
            </a:r>
          </a:p>
        </p:txBody>
      </p:sp>
      <p:sp>
        <p:nvSpPr>
          <p:cNvPr id="31" name="TextBox 31"/>
          <p:cNvSpPr txBox="1"/>
          <p:nvPr/>
        </p:nvSpPr>
        <p:spPr>
          <a:xfrm>
            <a:off x="9809915" y="6883457"/>
            <a:ext cx="7101828"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Adjusts the output image to minimize the calculated total loss</a:t>
            </a:r>
          </a:p>
        </p:txBody>
      </p:sp>
      <p:sp>
        <p:nvSpPr>
          <p:cNvPr id="32" name="TextBox 32"/>
          <p:cNvSpPr txBox="1"/>
          <p:nvPr/>
        </p:nvSpPr>
        <p:spPr>
          <a:xfrm>
            <a:off x="9422211" y="8141955"/>
            <a:ext cx="7877236" cy="1007745"/>
          </a:xfrm>
          <a:prstGeom prst="rect">
            <a:avLst/>
          </a:prstGeom>
        </p:spPr>
        <p:txBody>
          <a:bodyPr lIns="0" tIns="0" rIns="0" bIns="0" rtlCol="0" anchor="t">
            <a:spAutoFit/>
          </a:bodyPr>
          <a:lstStyle/>
          <a:p>
            <a:pPr algn="ctr">
              <a:lnSpc>
                <a:spcPts val="3779"/>
              </a:lnSpc>
              <a:spcBef>
                <a:spcPct val="0"/>
              </a:spcBef>
            </a:pPr>
            <a:r>
              <a:rPr lang="en-US" sz="2699">
                <a:solidFill>
                  <a:srgbClr val="000000"/>
                </a:solidFill>
                <a:latin typeface="Agrandir Bold"/>
              </a:rPr>
              <a:t>The output result is an image that has content from the style image &amp; content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8779887" y="0"/>
            <a:ext cx="23813" cy="10287000"/>
          </a:xfrm>
          <a:prstGeom prst="line">
            <a:avLst/>
          </a:prstGeom>
          <a:ln w="19050" cap="rnd">
            <a:solidFill>
              <a:srgbClr val="000000"/>
            </a:solidFill>
            <a:prstDash val="solid"/>
            <a:headEnd type="none" w="sm" len="sm"/>
            <a:tailEnd type="none" w="sm" len="sm"/>
          </a:ln>
        </p:spPr>
      </p:sp>
      <p:sp>
        <p:nvSpPr>
          <p:cNvPr id="3" name="AutoShape 3"/>
          <p:cNvSpPr/>
          <p:nvPr/>
        </p:nvSpPr>
        <p:spPr>
          <a:xfrm>
            <a:off x="0" y="0"/>
            <a:ext cx="8141712" cy="10287000"/>
          </a:xfrm>
          <a:prstGeom prst="rect">
            <a:avLst/>
          </a:prstGeom>
          <a:solidFill>
            <a:srgbClr val="FFF5ED"/>
          </a:solidFill>
        </p:spPr>
      </p:sp>
      <p:sp>
        <p:nvSpPr>
          <p:cNvPr id="4" name="TextBox 4"/>
          <p:cNvSpPr txBox="1"/>
          <p:nvPr/>
        </p:nvSpPr>
        <p:spPr>
          <a:xfrm>
            <a:off x="1162050" y="2526347"/>
            <a:ext cx="6845426" cy="4681855"/>
          </a:xfrm>
          <a:prstGeom prst="rect">
            <a:avLst/>
          </a:prstGeom>
        </p:spPr>
        <p:txBody>
          <a:bodyPr lIns="0" tIns="0" rIns="0" bIns="0" rtlCol="0" anchor="t">
            <a:spAutoFit/>
          </a:bodyPr>
          <a:lstStyle/>
          <a:p>
            <a:pPr marL="0" lvl="0" indent="0">
              <a:lnSpc>
                <a:spcPts val="12109"/>
              </a:lnSpc>
            </a:pPr>
            <a:r>
              <a:rPr lang="en-US" sz="6999">
                <a:solidFill>
                  <a:srgbClr val="000000"/>
                </a:solidFill>
                <a:latin typeface="Agrandir"/>
              </a:rPr>
              <a:t>Implementation NST Model in Pytorch</a:t>
            </a:r>
          </a:p>
        </p:txBody>
      </p:sp>
      <p:sp>
        <p:nvSpPr>
          <p:cNvPr id="5" name="Freeform 5"/>
          <p:cNvSpPr/>
          <p:nvPr/>
        </p:nvSpPr>
        <p:spPr>
          <a:xfrm>
            <a:off x="10474351" y="4388099"/>
            <a:ext cx="6083766" cy="1510802"/>
          </a:xfrm>
          <a:custGeom>
            <a:avLst/>
            <a:gdLst/>
            <a:ahLst/>
            <a:cxnLst/>
            <a:rect l="l" t="t" r="r" b="b"/>
            <a:pathLst>
              <a:path w="6083766" h="1510802">
                <a:moveTo>
                  <a:pt x="0" y="0"/>
                </a:moveTo>
                <a:lnTo>
                  <a:pt x="6083767" y="0"/>
                </a:lnTo>
                <a:lnTo>
                  <a:pt x="6083767" y="1510802"/>
                </a:lnTo>
                <a:lnTo>
                  <a:pt x="0" y="151080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4032349" y="4119976"/>
            <a:ext cx="10223303" cy="4580040"/>
          </a:xfrm>
          <a:custGeom>
            <a:avLst/>
            <a:gdLst/>
            <a:ahLst/>
            <a:cxnLst/>
            <a:rect l="l" t="t" r="r" b="b"/>
            <a:pathLst>
              <a:path w="10223303" h="4580040">
                <a:moveTo>
                  <a:pt x="0" y="0"/>
                </a:moveTo>
                <a:lnTo>
                  <a:pt x="10223302" y="0"/>
                </a:lnTo>
                <a:lnTo>
                  <a:pt x="10223302" y="4580040"/>
                </a:lnTo>
                <a:lnTo>
                  <a:pt x="0" y="45800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655351"/>
            <a:ext cx="6584097" cy="606056"/>
          </a:xfrm>
          <a:prstGeom prst="rect">
            <a:avLst/>
          </a:prstGeom>
        </p:spPr>
        <p:txBody>
          <a:bodyPr lIns="0" tIns="0" rIns="0" bIns="0" rtlCol="0" anchor="t">
            <a:spAutoFit/>
          </a:bodyPr>
          <a:lstStyle/>
          <a:p>
            <a:pPr algn="ctr">
              <a:lnSpc>
                <a:spcPts val="4294"/>
              </a:lnSpc>
              <a:spcBef>
                <a:spcPct val="0"/>
              </a:spcBef>
            </a:pPr>
            <a:r>
              <a:rPr lang="en-US" sz="3067">
                <a:solidFill>
                  <a:srgbClr val="000000"/>
                </a:solidFill>
                <a:latin typeface="Agrandir Bold"/>
              </a:rPr>
              <a:t>1.  Import all package that needed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2492246" y="5354318"/>
            <a:ext cx="13303507" cy="3713041"/>
          </a:xfrm>
          <a:custGeom>
            <a:avLst/>
            <a:gdLst/>
            <a:ahLst/>
            <a:cxnLst/>
            <a:rect l="l" t="t" r="r" b="b"/>
            <a:pathLst>
              <a:path w="13303507" h="3713041">
                <a:moveTo>
                  <a:pt x="0" y="0"/>
                </a:moveTo>
                <a:lnTo>
                  <a:pt x="13303508" y="0"/>
                </a:lnTo>
                <a:lnTo>
                  <a:pt x="13303508" y="3713040"/>
                </a:lnTo>
                <a:lnTo>
                  <a:pt x="0" y="3713040"/>
                </a:lnTo>
                <a:lnTo>
                  <a:pt x="0" y="0"/>
                </a:lnTo>
                <a:close/>
              </a:path>
            </a:pathLst>
          </a:custGeom>
          <a:blipFill>
            <a:blip r:embed="rId2"/>
            <a:stretch>
              <a:fillRect/>
            </a:stretch>
          </a:blipFill>
        </p:spPr>
      </p:sp>
      <p:sp>
        <p:nvSpPr>
          <p:cNvPr id="4" name="TextBox 4"/>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5" name="TextBox 5"/>
          <p:cNvSpPr txBox="1"/>
          <p:nvPr/>
        </p:nvSpPr>
        <p:spPr>
          <a:xfrm>
            <a:off x="1028700" y="2655351"/>
            <a:ext cx="76581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2. Load VGG19 Model from </a:t>
            </a:r>
            <a:r>
              <a:rPr lang="en-US" sz="3067" dirty="0" err="1">
                <a:solidFill>
                  <a:srgbClr val="000000"/>
                </a:solidFill>
                <a:latin typeface="Agrandir Bold"/>
              </a:rPr>
              <a:t>PyTorch</a:t>
            </a:r>
            <a:endParaRPr lang="en-US" sz="3067" dirty="0">
              <a:solidFill>
                <a:srgbClr val="000000"/>
              </a:solidFill>
              <a:latin typeface="Agrandir Bold"/>
            </a:endParaRPr>
          </a:p>
        </p:txBody>
      </p:sp>
      <p:sp>
        <p:nvSpPr>
          <p:cNvPr id="6" name="TextBox 6"/>
          <p:cNvSpPr txBox="1"/>
          <p:nvPr/>
        </p:nvSpPr>
        <p:spPr>
          <a:xfrm>
            <a:off x="1028700" y="3368411"/>
            <a:ext cx="16230600" cy="1007745"/>
          </a:xfrm>
          <a:prstGeom prst="rect">
            <a:avLst/>
          </a:prstGeom>
        </p:spPr>
        <p:txBody>
          <a:bodyPr lIns="0" tIns="0" rIns="0" bIns="0" rtlCol="0" anchor="t">
            <a:spAutoFit/>
          </a:bodyPr>
          <a:lstStyle/>
          <a:p>
            <a:pPr>
              <a:lnSpc>
                <a:spcPts val="3779"/>
              </a:lnSpc>
              <a:spcBef>
                <a:spcPct val="0"/>
              </a:spcBef>
            </a:pPr>
            <a:r>
              <a:rPr lang="en-US" sz="2699">
                <a:solidFill>
                  <a:srgbClr val="000000"/>
                </a:solidFill>
                <a:latin typeface="Agrandir Bold"/>
              </a:rPr>
              <a:t>Choosing VGG19 model</a:t>
            </a:r>
            <a:r>
              <a:rPr lang="en-US" sz="2699">
                <a:solidFill>
                  <a:srgbClr val="000000"/>
                </a:solidFill>
                <a:latin typeface="Agrandir"/>
              </a:rPr>
              <a:t> because this model has faster training speed, fewer training samples per time, and higher accuracy. Additionally, </a:t>
            </a:r>
            <a:r>
              <a:rPr lang="en-US" sz="2699">
                <a:solidFill>
                  <a:srgbClr val="000000"/>
                </a:solidFill>
                <a:latin typeface="Agrandir Bold"/>
              </a:rPr>
              <a:t>many are using VGG19 to perform NST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D"/>
        </a:solidFill>
        <a:effectLst/>
      </p:bgPr>
    </p:bg>
    <p:spTree>
      <p:nvGrpSpPr>
        <p:cNvPr id="1" name=""/>
        <p:cNvGrpSpPr/>
        <p:nvPr/>
      </p:nvGrpSpPr>
      <p:grpSpPr>
        <a:xfrm>
          <a:off x="0" y="0"/>
          <a:ext cx="0" cy="0"/>
          <a:chOff x="0" y="0"/>
          <a:chExt cx="0" cy="0"/>
        </a:xfrm>
      </p:grpSpPr>
      <p:sp>
        <p:nvSpPr>
          <p:cNvPr id="2" name="AutoShape 2"/>
          <p:cNvSpPr/>
          <p:nvPr/>
        </p:nvSpPr>
        <p:spPr>
          <a:xfrm flipH="1" flipV="1">
            <a:off x="-71902" y="2160029"/>
            <a:ext cx="18431805" cy="22"/>
          </a:xfrm>
          <a:prstGeom prst="line">
            <a:avLst/>
          </a:prstGeom>
          <a:ln w="19050" cap="rnd">
            <a:solidFill>
              <a:srgbClr val="000000"/>
            </a:solidFill>
            <a:prstDash val="solid"/>
            <a:headEnd type="none" w="sm" len="sm"/>
            <a:tailEnd type="none" w="sm" len="sm"/>
          </a:ln>
        </p:spPr>
      </p:sp>
      <p:sp>
        <p:nvSpPr>
          <p:cNvPr id="3" name="Freeform 3"/>
          <p:cNvSpPr/>
          <p:nvPr/>
        </p:nvSpPr>
        <p:spPr>
          <a:xfrm>
            <a:off x="1266495" y="4661907"/>
            <a:ext cx="6305017" cy="5038121"/>
          </a:xfrm>
          <a:custGeom>
            <a:avLst/>
            <a:gdLst/>
            <a:ahLst/>
            <a:cxnLst/>
            <a:rect l="l" t="t" r="r" b="b"/>
            <a:pathLst>
              <a:path w="6305017" h="5038121">
                <a:moveTo>
                  <a:pt x="0" y="0"/>
                </a:moveTo>
                <a:lnTo>
                  <a:pt x="6305018" y="0"/>
                </a:lnTo>
                <a:lnTo>
                  <a:pt x="6305018" y="5038121"/>
                </a:lnTo>
                <a:lnTo>
                  <a:pt x="0" y="5038121"/>
                </a:lnTo>
                <a:lnTo>
                  <a:pt x="0" y="0"/>
                </a:lnTo>
                <a:close/>
              </a:path>
            </a:pathLst>
          </a:custGeom>
          <a:blipFill>
            <a:blip r:embed="rId2"/>
            <a:stretch>
              <a:fillRect/>
            </a:stretch>
          </a:blipFill>
        </p:spPr>
      </p:sp>
      <p:sp>
        <p:nvSpPr>
          <p:cNvPr id="4" name="Freeform 4"/>
          <p:cNvSpPr/>
          <p:nvPr/>
        </p:nvSpPr>
        <p:spPr>
          <a:xfrm>
            <a:off x="8165696" y="6543766"/>
            <a:ext cx="9300380" cy="726226"/>
          </a:xfrm>
          <a:custGeom>
            <a:avLst/>
            <a:gdLst/>
            <a:ahLst/>
            <a:cxnLst/>
            <a:rect l="l" t="t" r="r" b="b"/>
            <a:pathLst>
              <a:path w="9300380" h="726226">
                <a:moveTo>
                  <a:pt x="0" y="0"/>
                </a:moveTo>
                <a:lnTo>
                  <a:pt x="9300379" y="0"/>
                </a:lnTo>
                <a:lnTo>
                  <a:pt x="9300379" y="726226"/>
                </a:lnTo>
                <a:lnTo>
                  <a:pt x="0" y="726226"/>
                </a:lnTo>
                <a:lnTo>
                  <a:pt x="0" y="0"/>
                </a:lnTo>
                <a:close/>
              </a:path>
            </a:pathLst>
          </a:custGeom>
          <a:blipFill>
            <a:blip r:embed="rId3"/>
            <a:stretch>
              <a:fillRect/>
            </a:stretch>
          </a:blipFill>
        </p:spPr>
      </p:sp>
      <p:sp>
        <p:nvSpPr>
          <p:cNvPr id="5" name="TextBox 5"/>
          <p:cNvSpPr txBox="1"/>
          <p:nvPr/>
        </p:nvSpPr>
        <p:spPr>
          <a:xfrm>
            <a:off x="981075" y="479980"/>
            <a:ext cx="15077645" cy="1133475"/>
          </a:xfrm>
          <a:prstGeom prst="rect">
            <a:avLst/>
          </a:prstGeom>
        </p:spPr>
        <p:txBody>
          <a:bodyPr lIns="0" tIns="0" rIns="0" bIns="0" rtlCol="0" anchor="t">
            <a:spAutoFit/>
          </a:bodyPr>
          <a:lstStyle/>
          <a:p>
            <a:pPr marL="0" lvl="0" indent="0">
              <a:lnSpc>
                <a:spcPts val="7554"/>
              </a:lnSpc>
              <a:spcBef>
                <a:spcPct val="0"/>
              </a:spcBef>
            </a:pPr>
            <a:r>
              <a:rPr lang="en-US" sz="6295">
                <a:solidFill>
                  <a:srgbClr val="000000"/>
                </a:solidFill>
                <a:latin typeface="Agrandir"/>
              </a:rPr>
              <a:t>Implementation NST Model in Pytorch</a:t>
            </a:r>
          </a:p>
        </p:txBody>
      </p:sp>
      <p:sp>
        <p:nvSpPr>
          <p:cNvPr id="6" name="TextBox 6"/>
          <p:cNvSpPr txBox="1"/>
          <p:nvPr/>
        </p:nvSpPr>
        <p:spPr>
          <a:xfrm>
            <a:off x="1028700" y="2522001"/>
            <a:ext cx="12839700" cy="519245"/>
          </a:xfrm>
          <a:prstGeom prst="rect">
            <a:avLst/>
          </a:prstGeom>
        </p:spPr>
        <p:txBody>
          <a:bodyPr wrap="square" lIns="0" tIns="0" rIns="0" bIns="0" rtlCol="0" anchor="t">
            <a:spAutoFit/>
          </a:bodyPr>
          <a:lstStyle/>
          <a:p>
            <a:pPr>
              <a:lnSpc>
                <a:spcPts val="4294"/>
              </a:lnSpc>
              <a:spcBef>
                <a:spcPct val="0"/>
              </a:spcBef>
            </a:pPr>
            <a:r>
              <a:rPr lang="en-US" sz="3067" dirty="0">
                <a:solidFill>
                  <a:srgbClr val="000000"/>
                </a:solidFill>
                <a:latin typeface="Agrandir Bold"/>
              </a:rPr>
              <a:t>3. Make Function to read and processing Content &amp; Style Image</a:t>
            </a:r>
          </a:p>
        </p:txBody>
      </p:sp>
      <p:sp>
        <p:nvSpPr>
          <p:cNvPr id="7" name="TextBox 7"/>
          <p:cNvSpPr txBox="1"/>
          <p:nvPr/>
        </p:nvSpPr>
        <p:spPr>
          <a:xfrm>
            <a:off x="1028700" y="3235061"/>
            <a:ext cx="16437375" cy="1007745"/>
          </a:xfrm>
          <a:prstGeom prst="rect">
            <a:avLst/>
          </a:prstGeom>
        </p:spPr>
        <p:txBody>
          <a:bodyPr lIns="0" tIns="0" rIns="0" bIns="0" rtlCol="0" anchor="t">
            <a:spAutoFit/>
          </a:bodyPr>
          <a:lstStyle/>
          <a:p>
            <a:pPr algn="just">
              <a:lnSpc>
                <a:spcPts val="3779"/>
              </a:lnSpc>
              <a:spcBef>
                <a:spcPct val="0"/>
              </a:spcBef>
            </a:pPr>
            <a:r>
              <a:rPr lang="en-US" sz="2699">
                <a:solidFill>
                  <a:srgbClr val="000000"/>
                </a:solidFill>
                <a:latin typeface="Agrandir"/>
              </a:rPr>
              <a:t>There are </a:t>
            </a:r>
            <a:r>
              <a:rPr lang="en-US" sz="2699">
                <a:solidFill>
                  <a:srgbClr val="000000"/>
                </a:solidFill>
                <a:latin typeface="Agrandir Bold"/>
              </a:rPr>
              <a:t>function load_image()</a:t>
            </a:r>
            <a:r>
              <a:rPr lang="en-US" sz="2699">
                <a:solidFill>
                  <a:srgbClr val="000000"/>
                </a:solidFill>
                <a:latin typeface="Agrandir"/>
              </a:rPr>
              <a:t> for </a:t>
            </a:r>
            <a:r>
              <a:rPr lang="en-US" sz="2699">
                <a:solidFill>
                  <a:srgbClr val="000000"/>
                </a:solidFill>
                <a:latin typeface="Agrandir Bold"/>
              </a:rPr>
              <a:t>load image</a:t>
            </a:r>
            <a:r>
              <a:rPr lang="en-US" sz="2699">
                <a:solidFill>
                  <a:srgbClr val="000000"/>
                </a:solidFill>
                <a:latin typeface="Agrandir"/>
              </a:rPr>
              <a:t> using </a:t>
            </a:r>
            <a:r>
              <a:rPr lang="en-US" sz="2699">
                <a:solidFill>
                  <a:srgbClr val="000000"/>
                </a:solidFill>
                <a:latin typeface="Agrandir Bold"/>
              </a:rPr>
              <a:t>PIL Library</a:t>
            </a:r>
            <a:r>
              <a:rPr lang="en-US" sz="2699">
                <a:solidFill>
                  <a:srgbClr val="000000"/>
                </a:solidFill>
                <a:latin typeface="Agrandir"/>
              </a:rPr>
              <a:t> and </a:t>
            </a:r>
            <a:r>
              <a:rPr lang="en-US" sz="2699">
                <a:solidFill>
                  <a:srgbClr val="000000"/>
                </a:solidFill>
                <a:latin typeface="Agrandir Bold"/>
              </a:rPr>
              <a:t>processing image</a:t>
            </a:r>
            <a:r>
              <a:rPr lang="en-US" sz="2699">
                <a:solidFill>
                  <a:srgbClr val="000000"/>
                </a:solidFill>
                <a:latin typeface="Agrandir"/>
              </a:rPr>
              <a:t> using </a:t>
            </a:r>
            <a:r>
              <a:rPr lang="en-US" sz="2699">
                <a:solidFill>
                  <a:srgbClr val="000000"/>
                </a:solidFill>
                <a:latin typeface="Agrandir Bold"/>
              </a:rPr>
              <a:t>torchvision.transforms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1019</Words>
  <Application>Microsoft Office PowerPoint</Application>
  <PresentationFormat>Custom</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Agrandir</vt:lpstr>
      <vt:lpstr>Arial</vt:lpstr>
      <vt:lpstr>Calibri</vt:lpstr>
      <vt:lpstr>Agrandir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HARDIANTO TANDI SENO</dc:title>
  <cp:lastModifiedBy>Hardianto Tandi Seno</cp:lastModifiedBy>
  <cp:revision>10</cp:revision>
  <dcterms:created xsi:type="dcterms:W3CDTF">2006-08-16T00:00:00Z</dcterms:created>
  <dcterms:modified xsi:type="dcterms:W3CDTF">2023-06-06T15:52:35Z</dcterms:modified>
  <dc:identifier>DAFk2b7qJJA</dc:identifier>
</cp:coreProperties>
</file>