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Agrandir" panose="020B0604020202020204" charset="0"/>
      <p:regular r:id="rId21"/>
    </p:embeddedFont>
    <p:embeddedFont>
      <p:font typeface="Agrandir Bold" panose="020B0604020202020204" charset="0"/>
      <p:regular r:id="rId22"/>
    </p:embeddedFont>
    <p:embeddedFont>
      <p:font typeface="Calibri" panose="020F050202020403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6DFCC"/>
        </a:solidFill>
        <a:effectLst/>
      </p:bgPr>
    </p:bg>
    <p:spTree>
      <p:nvGrpSpPr>
        <p:cNvPr id="1" name=""/>
        <p:cNvGrpSpPr/>
        <p:nvPr/>
      </p:nvGrpSpPr>
      <p:grpSpPr>
        <a:xfrm>
          <a:off x="0" y="0"/>
          <a:ext cx="0" cy="0"/>
          <a:chOff x="0" y="0"/>
          <a:chExt cx="0" cy="0"/>
        </a:xfrm>
      </p:grpSpPr>
      <p:grpSp>
        <p:nvGrpSpPr>
          <p:cNvPr id="2" name="Group 2"/>
          <p:cNvGrpSpPr/>
          <p:nvPr/>
        </p:nvGrpSpPr>
        <p:grpSpPr>
          <a:xfrm>
            <a:off x="680480" y="625871"/>
            <a:ext cx="16927040" cy="9035258"/>
            <a:chOff x="0" y="0"/>
            <a:chExt cx="126402652" cy="67470777"/>
          </a:xfrm>
        </p:grpSpPr>
        <p:sp>
          <p:nvSpPr>
            <p:cNvPr id="3" name="Freeform 3"/>
            <p:cNvSpPr/>
            <p:nvPr/>
          </p:nvSpPr>
          <p:spPr>
            <a:xfrm>
              <a:off x="72390" y="72390"/>
              <a:ext cx="126257871" cy="67325995"/>
            </a:xfrm>
            <a:custGeom>
              <a:avLst/>
              <a:gdLst/>
              <a:ahLst/>
              <a:cxnLst/>
              <a:rect l="l" t="t" r="r" b="b"/>
              <a:pathLst>
                <a:path w="126257871" h="67325995">
                  <a:moveTo>
                    <a:pt x="0" y="0"/>
                  </a:moveTo>
                  <a:lnTo>
                    <a:pt x="126257871" y="0"/>
                  </a:lnTo>
                  <a:lnTo>
                    <a:pt x="126257871" y="67325995"/>
                  </a:lnTo>
                  <a:lnTo>
                    <a:pt x="0" y="67325995"/>
                  </a:lnTo>
                  <a:lnTo>
                    <a:pt x="0" y="0"/>
                  </a:lnTo>
                  <a:close/>
                </a:path>
              </a:pathLst>
            </a:custGeom>
            <a:solidFill>
              <a:srgbClr val="FFF5ED"/>
            </a:solidFill>
          </p:spPr>
        </p:sp>
        <p:sp>
          <p:nvSpPr>
            <p:cNvPr id="4" name="Freeform 4"/>
            <p:cNvSpPr/>
            <p:nvPr/>
          </p:nvSpPr>
          <p:spPr>
            <a:xfrm>
              <a:off x="0" y="0"/>
              <a:ext cx="126402654" cy="67470778"/>
            </a:xfrm>
            <a:custGeom>
              <a:avLst/>
              <a:gdLst/>
              <a:ahLst/>
              <a:cxnLst/>
              <a:rect l="l" t="t" r="r" b="b"/>
              <a:pathLst>
                <a:path w="126402654" h="67470778">
                  <a:moveTo>
                    <a:pt x="126257869" y="67325999"/>
                  </a:moveTo>
                  <a:lnTo>
                    <a:pt x="126402654" y="67325999"/>
                  </a:lnTo>
                  <a:lnTo>
                    <a:pt x="126402654" y="67470778"/>
                  </a:lnTo>
                  <a:lnTo>
                    <a:pt x="126257869" y="67470778"/>
                  </a:lnTo>
                  <a:lnTo>
                    <a:pt x="126257869" y="67325999"/>
                  </a:lnTo>
                  <a:close/>
                  <a:moveTo>
                    <a:pt x="0" y="144780"/>
                  </a:moveTo>
                  <a:lnTo>
                    <a:pt x="144780" y="144780"/>
                  </a:lnTo>
                  <a:lnTo>
                    <a:pt x="144780" y="67325999"/>
                  </a:lnTo>
                  <a:lnTo>
                    <a:pt x="0" y="67325999"/>
                  </a:lnTo>
                  <a:lnTo>
                    <a:pt x="0" y="144780"/>
                  </a:lnTo>
                  <a:close/>
                  <a:moveTo>
                    <a:pt x="0" y="67325999"/>
                  </a:moveTo>
                  <a:lnTo>
                    <a:pt x="144780" y="67325999"/>
                  </a:lnTo>
                  <a:lnTo>
                    <a:pt x="144780" y="67470778"/>
                  </a:lnTo>
                  <a:lnTo>
                    <a:pt x="0" y="67470778"/>
                  </a:lnTo>
                  <a:lnTo>
                    <a:pt x="0" y="67325999"/>
                  </a:lnTo>
                  <a:close/>
                  <a:moveTo>
                    <a:pt x="126257869" y="144780"/>
                  </a:moveTo>
                  <a:lnTo>
                    <a:pt x="126402654" y="144780"/>
                  </a:lnTo>
                  <a:lnTo>
                    <a:pt x="126402654" y="67325999"/>
                  </a:lnTo>
                  <a:lnTo>
                    <a:pt x="126257869" y="67325999"/>
                  </a:lnTo>
                  <a:lnTo>
                    <a:pt x="126257869" y="144780"/>
                  </a:lnTo>
                  <a:close/>
                  <a:moveTo>
                    <a:pt x="144780" y="67325999"/>
                  </a:moveTo>
                  <a:lnTo>
                    <a:pt x="126257869" y="67325999"/>
                  </a:lnTo>
                  <a:lnTo>
                    <a:pt x="126257869" y="67470778"/>
                  </a:lnTo>
                  <a:lnTo>
                    <a:pt x="144780" y="67470778"/>
                  </a:lnTo>
                  <a:lnTo>
                    <a:pt x="144780" y="67325999"/>
                  </a:lnTo>
                  <a:close/>
                  <a:moveTo>
                    <a:pt x="126257869" y="0"/>
                  </a:moveTo>
                  <a:lnTo>
                    <a:pt x="126402654" y="0"/>
                  </a:lnTo>
                  <a:lnTo>
                    <a:pt x="126402654" y="144780"/>
                  </a:lnTo>
                  <a:lnTo>
                    <a:pt x="126257869" y="144780"/>
                  </a:lnTo>
                  <a:lnTo>
                    <a:pt x="126257869" y="0"/>
                  </a:lnTo>
                  <a:close/>
                  <a:moveTo>
                    <a:pt x="0" y="0"/>
                  </a:moveTo>
                  <a:lnTo>
                    <a:pt x="144780" y="0"/>
                  </a:lnTo>
                  <a:lnTo>
                    <a:pt x="144780" y="144780"/>
                  </a:lnTo>
                  <a:lnTo>
                    <a:pt x="0" y="144780"/>
                  </a:lnTo>
                  <a:lnTo>
                    <a:pt x="0" y="0"/>
                  </a:lnTo>
                  <a:close/>
                  <a:moveTo>
                    <a:pt x="144780" y="0"/>
                  </a:moveTo>
                  <a:lnTo>
                    <a:pt x="126257869" y="0"/>
                  </a:lnTo>
                  <a:lnTo>
                    <a:pt x="126257869" y="144780"/>
                  </a:lnTo>
                  <a:lnTo>
                    <a:pt x="144780" y="144780"/>
                  </a:lnTo>
                  <a:lnTo>
                    <a:pt x="144780" y="0"/>
                  </a:lnTo>
                  <a:close/>
                </a:path>
              </a:pathLst>
            </a:custGeom>
            <a:solidFill>
              <a:srgbClr val="000000"/>
            </a:solidFill>
          </p:spPr>
        </p:sp>
      </p:grpSp>
      <p:sp>
        <p:nvSpPr>
          <p:cNvPr id="5" name="TextBox 5"/>
          <p:cNvSpPr txBox="1"/>
          <p:nvPr/>
        </p:nvSpPr>
        <p:spPr>
          <a:xfrm>
            <a:off x="1928223" y="2512175"/>
            <a:ext cx="14431554" cy="2989588"/>
          </a:xfrm>
          <a:prstGeom prst="rect">
            <a:avLst/>
          </a:prstGeom>
        </p:spPr>
        <p:txBody>
          <a:bodyPr lIns="0" tIns="0" rIns="0" bIns="0" rtlCol="0" anchor="t">
            <a:spAutoFit/>
          </a:bodyPr>
          <a:lstStyle/>
          <a:p>
            <a:pPr algn="ctr">
              <a:lnSpc>
                <a:spcPts val="10615"/>
              </a:lnSpc>
            </a:pPr>
            <a:r>
              <a:rPr lang="en-US" sz="9650">
                <a:solidFill>
                  <a:srgbClr val="000000"/>
                </a:solidFill>
                <a:latin typeface="Agrandir"/>
              </a:rPr>
              <a:t>Make Neural Style Transfer (NST) model </a:t>
            </a:r>
          </a:p>
        </p:txBody>
      </p:sp>
      <p:sp>
        <p:nvSpPr>
          <p:cNvPr id="6" name="AutoShape 6"/>
          <p:cNvSpPr/>
          <p:nvPr/>
        </p:nvSpPr>
        <p:spPr>
          <a:xfrm>
            <a:off x="680480" y="1932862"/>
            <a:ext cx="16927040" cy="23812"/>
          </a:xfrm>
          <a:prstGeom prst="line">
            <a:avLst/>
          </a:prstGeom>
          <a:ln w="19050" cap="flat">
            <a:solidFill>
              <a:srgbClr val="000000"/>
            </a:solidFill>
            <a:prstDash val="solid"/>
            <a:headEnd type="none" w="sm" len="sm"/>
            <a:tailEnd type="none" w="sm" len="sm"/>
          </a:ln>
        </p:spPr>
      </p:sp>
      <p:sp>
        <p:nvSpPr>
          <p:cNvPr id="7" name="Freeform 7"/>
          <p:cNvSpPr/>
          <p:nvPr/>
        </p:nvSpPr>
        <p:spPr>
          <a:xfrm>
            <a:off x="6907474" y="6114414"/>
            <a:ext cx="4473052" cy="1110808"/>
          </a:xfrm>
          <a:custGeom>
            <a:avLst/>
            <a:gdLst/>
            <a:ahLst/>
            <a:cxnLst/>
            <a:rect l="l" t="t" r="r" b="b"/>
            <a:pathLst>
              <a:path w="4473052" h="1110808">
                <a:moveTo>
                  <a:pt x="0" y="0"/>
                </a:moveTo>
                <a:lnTo>
                  <a:pt x="4473052" y="0"/>
                </a:lnTo>
                <a:lnTo>
                  <a:pt x="4473052" y="1110808"/>
                </a:lnTo>
                <a:lnTo>
                  <a:pt x="0" y="1110808"/>
                </a:lnTo>
                <a:lnTo>
                  <a:pt x="0" y="0"/>
                </a:lnTo>
                <a:close/>
              </a:path>
            </a:pathLst>
          </a:custGeom>
          <a:blipFill>
            <a:blip r:embed="rId2"/>
            <a:stretch>
              <a:fillRect/>
            </a:stretch>
          </a:blipFill>
        </p:spPr>
      </p:sp>
      <p:sp>
        <p:nvSpPr>
          <p:cNvPr id="8" name="TextBox 8"/>
          <p:cNvSpPr txBox="1"/>
          <p:nvPr/>
        </p:nvSpPr>
        <p:spPr>
          <a:xfrm>
            <a:off x="1095375" y="1125915"/>
            <a:ext cx="4044298" cy="422275"/>
          </a:xfrm>
          <a:prstGeom prst="rect">
            <a:avLst/>
          </a:prstGeom>
        </p:spPr>
        <p:txBody>
          <a:bodyPr lIns="0" tIns="0" rIns="0" bIns="0" rtlCol="0" anchor="t">
            <a:spAutoFit/>
          </a:bodyPr>
          <a:lstStyle/>
          <a:p>
            <a:pPr>
              <a:lnSpc>
                <a:spcPts val="2749"/>
              </a:lnSpc>
            </a:pPr>
            <a:r>
              <a:rPr lang="en-US" sz="2499">
                <a:solidFill>
                  <a:srgbClr val="000000"/>
                </a:solidFill>
                <a:latin typeface="Agrandir Bold"/>
              </a:rPr>
              <a:t>HARDIANTO TANDI SENO</a:t>
            </a:r>
          </a:p>
        </p:txBody>
      </p:sp>
      <p:sp>
        <p:nvSpPr>
          <p:cNvPr id="9" name="TextBox 9"/>
          <p:cNvSpPr txBox="1"/>
          <p:nvPr/>
        </p:nvSpPr>
        <p:spPr>
          <a:xfrm>
            <a:off x="13129277" y="1125915"/>
            <a:ext cx="4044298" cy="422275"/>
          </a:xfrm>
          <a:prstGeom prst="rect">
            <a:avLst/>
          </a:prstGeom>
        </p:spPr>
        <p:txBody>
          <a:bodyPr lIns="0" tIns="0" rIns="0" bIns="0" rtlCol="0" anchor="t">
            <a:spAutoFit/>
          </a:bodyPr>
          <a:lstStyle/>
          <a:p>
            <a:pPr algn="r">
              <a:lnSpc>
                <a:spcPts val="2749"/>
              </a:lnSpc>
            </a:pPr>
            <a:r>
              <a:rPr lang="en-US" sz="2499">
                <a:solidFill>
                  <a:srgbClr val="000000"/>
                </a:solidFill>
                <a:latin typeface="Agrandir Bold"/>
              </a:rPr>
              <a:t>FUTURE ML ENGINEER</a:t>
            </a:r>
          </a:p>
        </p:txBody>
      </p:sp>
      <p:grpSp>
        <p:nvGrpSpPr>
          <p:cNvPr id="10" name="Group 10"/>
          <p:cNvGrpSpPr/>
          <p:nvPr/>
        </p:nvGrpSpPr>
        <p:grpSpPr>
          <a:xfrm>
            <a:off x="2754198" y="8090856"/>
            <a:ext cx="12779603" cy="658322"/>
            <a:chOff x="0" y="0"/>
            <a:chExt cx="17039471" cy="877763"/>
          </a:xfrm>
        </p:grpSpPr>
        <p:sp>
          <p:nvSpPr>
            <p:cNvPr id="11" name="Freeform 11"/>
            <p:cNvSpPr/>
            <p:nvPr/>
          </p:nvSpPr>
          <p:spPr>
            <a:xfrm>
              <a:off x="0" y="42401"/>
              <a:ext cx="792962" cy="792962"/>
            </a:xfrm>
            <a:custGeom>
              <a:avLst/>
              <a:gdLst/>
              <a:ahLst/>
              <a:cxnLst/>
              <a:rect l="l" t="t" r="r" b="b"/>
              <a:pathLst>
                <a:path w="792962" h="792962">
                  <a:moveTo>
                    <a:pt x="0" y="0"/>
                  </a:moveTo>
                  <a:lnTo>
                    <a:pt x="792962" y="0"/>
                  </a:lnTo>
                  <a:lnTo>
                    <a:pt x="792962" y="792961"/>
                  </a:lnTo>
                  <a:lnTo>
                    <a:pt x="0" y="792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12"/>
            <p:cNvSpPr/>
            <p:nvPr/>
          </p:nvSpPr>
          <p:spPr>
            <a:xfrm>
              <a:off x="7603213" y="0"/>
              <a:ext cx="877763" cy="877763"/>
            </a:xfrm>
            <a:custGeom>
              <a:avLst/>
              <a:gdLst/>
              <a:ahLst/>
              <a:cxnLst/>
              <a:rect l="l" t="t" r="r" b="b"/>
              <a:pathLst>
                <a:path w="877763" h="877763">
                  <a:moveTo>
                    <a:pt x="0" y="0"/>
                  </a:moveTo>
                  <a:lnTo>
                    <a:pt x="877763" y="0"/>
                  </a:lnTo>
                  <a:lnTo>
                    <a:pt x="877763" y="877763"/>
                  </a:lnTo>
                  <a:lnTo>
                    <a:pt x="0" y="87776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TextBox 13"/>
            <p:cNvSpPr txBox="1"/>
            <p:nvPr/>
          </p:nvSpPr>
          <p:spPr>
            <a:xfrm>
              <a:off x="991344" y="-122551"/>
              <a:ext cx="5950325" cy="935540"/>
            </a:xfrm>
            <a:prstGeom prst="rect">
              <a:avLst/>
            </a:prstGeom>
          </p:spPr>
          <p:txBody>
            <a:bodyPr lIns="0" tIns="0" rIns="0" bIns="0" rtlCol="0" anchor="t">
              <a:spAutoFit/>
            </a:bodyPr>
            <a:lstStyle/>
            <a:p>
              <a:pPr algn="ctr">
                <a:lnSpc>
                  <a:spcPts val="6012"/>
                </a:lnSpc>
              </a:pPr>
              <a:r>
                <a:rPr lang="en-US" sz="3067">
                  <a:solidFill>
                    <a:srgbClr val="000000"/>
                  </a:solidFill>
                  <a:latin typeface="Agrandir Bold"/>
                </a:rPr>
                <a:t>Hardianto Tandi Seno</a:t>
              </a:r>
            </a:p>
          </p:txBody>
        </p:sp>
        <p:sp>
          <p:nvSpPr>
            <p:cNvPr id="14" name="TextBox 14"/>
            <p:cNvSpPr txBox="1"/>
            <p:nvPr/>
          </p:nvSpPr>
          <p:spPr>
            <a:xfrm>
              <a:off x="8696876" y="-135251"/>
              <a:ext cx="8342595" cy="935540"/>
            </a:xfrm>
            <a:prstGeom prst="rect">
              <a:avLst/>
            </a:prstGeom>
          </p:spPr>
          <p:txBody>
            <a:bodyPr lIns="0" tIns="0" rIns="0" bIns="0" rtlCol="0" anchor="t">
              <a:spAutoFit/>
            </a:bodyPr>
            <a:lstStyle/>
            <a:p>
              <a:pPr algn="ctr">
                <a:lnSpc>
                  <a:spcPts val="6012"/>
                </a:lnSpc>
              </a:pPr>
              <a:r>
                <a:rPr lang="en-US" sz="3067">
                  <a:solidFill>
                    <a:srgbClr val="000000"/>
                  </a:solidFill>
                  <a:latin typeface="Agrandir Bold"/>
                </a:rPr>
                <a:t>hardiantotandiseno@gmail.com</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sp>
        <p:nvSpPr>
          <p:cNvPr id="2" name="AutoShape 2"/>
          <p:cNvSpPr/>
          <p:nvPr/>
        </p:nvSpPr>
        <p:spPr>
          <a:xfrm flipH="1" flipV="1">
            <a:off x="-71902" y="2160029"/>
            <a:ext cx="18431805" cy="22"/>
          </a:xfrm>
          <a:prstGeom prst="line">
            <a:avLst/>
          </a:prstGeom>
          <a:ln w="19050" cap="rnd">
            <a:solidFill>
              <a:srgbClr val="000000"/>
            </a:solidFill>
            <a:prstDash val="solid"/>
            <a:headEnd type="none" w="sm" len="sm"/>
            <a:tailEnd type="none" w="sm" len="sm"/>
          </a:ln>
        </p:spPr>
      </p:sp>
      <p:sp>
        <p:nvSpPr>
          <p:cNvPr id="3" name="Freeform 3"/>
          <p:cNvSpPr/>
          <p:nvPr/>
        </p:nvSpPr>
        <p:spPr>
          <a:xfrm>
            <a:off x="2542609" y="5433432"/>
            <a:ext cx="13409558" cy="2946686"/>
          </a:xfrm>
          <a:custGeom>
            <a:avLst/>
            <a:gdLst/>
            <a:ahLst/>
            <a:cxnLst/>
            <a:rect l="l" t="t" r="r" b="b"/>
            <a:pathLst>
              <a:path w="13409558" h="2946686">
                <a:moveTo>
                  <a:pt x="0" y="0"/>
                </a:moveTo>
                <a:lnTo>
                  <a:pt x="13409558" y="0"/>
                </a:lnTo>
                <a:lnTo>
                  <a:pt x="13409558" y="2946686"/>
                </a:lnTo>
                <a:lnTo>
                  <a:pt x="0" y="2946686"/>
                </a:lnTo>
                <a:lnTo>
                  <a:pt x="0" y="0"/>
                </a:lnTo>
                <a:close/>
              </a:path>
            </a:pathLst>
          </a:custGeom>
          <a:blipFill>
            <a:blip r:embed="rId2"/>
            <a:stretch>
              <a:fillRect/>
            </a:stretch>
          </a:blipFill>
        </p:spPr>
      </p:sp>
      <p:sp>
        <p:nvSpPr>
          <p:cNvPr id="4" name="TextBox 4"/>
          <p:cNvSpPr txBox="1"/>
          <p:nvPr/>
        </p:nvSpPr>
        <p:spPr>
          <a:xfrm>
            <a:off x="981075" y="479980"/>
            <a:ext cx="15077645" cy="1133475"/>
          </a:xfrm>
          <a:prstGeom prst="rect">
            <a:avLst/>
          </a:prstGeom>
        </p:spPr>
        <p:txBody>
          <a:bodyPr lIns="0" tIns="0" rIns="0" bIns="0" rtlCol="0" anchor="t">
            <a:spAutoFit/>
          </a:bodyPr>
          <a:lstStyle/>
          <a:p>
            <a:pPr marL="0" lvl="0" indent="0">
              <a:lnSpc>
                <a:spcPts val="7554"/>
              </a:lnSpc>
              <a:spcBef>
                <a:spcPct val="0"/>
              </a:spcBef>
            </a:pPr>
            <a:r>
              <a:rPr lang="en-US" sz="6295">
                <a:solidFill>
                  <a:srgbClr val="000000"/>
                </a:solidFill>
                <a:latin typeface="Agrandir"/>
              </a:rPr>
              <a:t>Implementation NST Model in Pytorch</a:t>
            </a:r>
          </a:p>
        </p:txBody>
      </p:sp>
      <p:sp>
        <p:nvSpPr>
          <p:cNvPr id="5" name="TextBox 5"/>
          <p:cNvSpPr txBox="1"/>
          <p:nvPr/>
        </p:nvSpPr>
        <p:spPr>
          <a:xfrm>
            <a:off x="1028700" y="2522001"/>
            <a:ext cx="7277100" cy="519245"/>
          </a:xfrm>
          <a:prstGeom prst="rect">
            <a:avLst/>
          </a:prstGeom>
        </p:spPr>
        <p:txBody>
          <a:bodyPr wrap="square" lIns="0" tIns="0" rIns="0" bIns="0" rtlCol="0" anchor="t">
            <a:spAutoFit/>
          </a:bodyPr>
          <a:lstStyle/>
          <a:p>
            <a:pPr>
              <a:lnSpc>
                <a:spcPts val="4294"/>
              </a:lnSpc>
              <a:spcBef>
                <a:spcPct val="0"/>
              </a:spcBef>
            </a:pPr>
            <a:r>
              <a:rPr lang="en-US" sz="3067" dirty="0">
                <a:solidFill>
                  <a:srgbClr val="000000"/>
                </a:solidFill>
                <a:latin typeface="Agrandir Bold"/>
              </a:rPr>
              <a:t>4. Displaying Content &amp; Style Image</a:t>
            </a:r>
          </a:p>
        </p:txBody>
      </p:sp>
      <p:sp>
        <p:nvSpPr>
          <p:cNvPr id="6" name="TextBox 6"/>
          <p:cNvSpPr txBox="1"/>
          <p:nvPr/>
        </p:nvSpPr>
        <p:spPr>
          <a:xfrm>
            <a:off x="1028700" y="3501358"/>
            <a:ext cx="16437375" cy="1007745"/>
          </a:xfrm>
          <a:prstGeom prst="rect">
            <a:avLst/>
          </a:prstGeom>
        </p:spPr>
        <p:txBody>
          <a:bodyPr lIns="0" tIns="0" rIns="0" bIns="0" rtlCol="0" anchor="t">
            <a:spAutoFit/>
          </a:bodyPr>
          <a:lstStyle/>
          <a:p>
            <a:pPr algn="just">
              <a:lnSpc>
                <a:spcPts val="3779"/>
              </a:lnSpc>
              <a:spcBef>
                <a:spcPct val="0"/>
              </a:spcBef>
            </a:pPr>
            <a:r>
              <a:rPr lang="en-US" sz="2699">
                <a:solidFill>
                  <a:srgbClr val="000000"/>
                </a:solidFill>
                <a:latin typeface="Agrandir"/>
              </a:rPr>
              <a:t>To show the Content &amp; Style Image, we must make </a:t>
            </a:r>
            <a:r>
              <a:rPr lang="en-US" sz="2699">
                <a:solidFill>
                  <a:srgbClr val="000000"/>
                </a:solidFill>
                <a:latin typeface="Agrandir Bold"/>
              </a:rPr>
              <a:t>function (im_convert())</a:t>
            </a:r>
            <a:r>
              <a:rPr lang="en-US" sz="2699">
                <a:solidFill>
                  <a:srgbClr val="000000"/>
                </a:solidFill>
                <a:latin typeface="Agrandir"/>
              </a:rPr>
              <a:t> to convert the result of processing image back to numpy array for show the image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sp>
        <p:nvSpPr>
          <p:cNvPr id="2" name="Freeform 2"/>
          <p:cNvSpPr/>
          <p:nvPr/>
        </p:nvSpPr>
        <p:spPr>
          <a:xfrm>
            <a:off x="5775246" y="1802316"/>
            <a:ext cx="6737509" cy="2651388"/>
          </a:xfrm>
          <a:custGeom>
            <a:avLst/>
            <a:gdLst/>
            <a:ahLst/>
            <a:cxnLst/>
            <a:rect l="l" t="t" r="r" b="b"/>
            <a:pathLst>
              <a:path w="6737509" h="2651388">
                <a:moveTo>
                  <a:pt x="0" y="0"/>
                </a:moveTo>
                <a:lnTo>
                  <a:pt x="6737508" y="0"/>
                </a:lnTo>
                <a:lnTo>
                  <a:pt x="6737508" y="2651388"/>
                </a:lnTo>
                <a:lnTo>
                  <a:pt x="0" y="2651388"/>
                </a:lnTo>
                <a:lnTo>
                  <a:pt x="0" y="0"/>
                </a:lnTo>
                <a:close/>
              </a:path>
            </a:pathLst>
          </a:custGeom>
          <a:blipFill>
            <a:blip r:embed="rId2"/>
            <a:stretch>
              <a:fillRect/>
            </a:stretch>
          </a:blipFill>
        </p:spPr>
      </p:sp>
      <p:sp>
        <p:nvSpPr>
          <p:cNvPr id="3" name="Freeform 3"/>
          <p:cNvSpPr/>
          <p:nvPr/>
        </p:nvSpPr>
        <p:spPr>
          <a:xfrm>
            <a:off x="2660654" y="5038725"/>
            <a:ext cx="12966692" cy="4421625"/>
          </a:xfrm>
          <a:custGeom>
            <a:avLst/>
            <a:gdLst/>
            <a:ahLst/>
            <a:cxnLst/>
            <a:rect l="l" t="t" r="r" b="b"/>
            <a:pathLst>
              <a:path w="12966692" h="4421625">
                <a:moveTo>
                  <a:pt x="0" y="0"/>
                </a:moveTo>
                <a:lnTo>
                  <a:pt x="12966692" y="0"/>
                </a:lnTo>
                <a:lnTo>
                  <a:pt x="12966692" y="4421625"/>
                </a:lnTo>
                <a:lnTo>
                  <a:pt x="0" y="4421625"/>
                </a:lnTo>
                <a:lnTo>
                  <a:pt x="0" y="0"/>
                </a:lnTo>
                <a:close/>
              </a:path>
            </a:pathLst>
          </a:custGeom>
          <a:blipFill>
            <a:blip r:embed="rId3"/>
            <a:stretch>
              <a:fillRect/>
            </a:stretch>
          </a:blipFill>
        </p:spPr>
      </p:sp>
      <p:sp>
        <p:nvSpPr>
          <p:cNvPr id="4" name="TextBox 4"/>
          <p:cNvSpPr txBox="1"/>
          <p:nvPr/>
        </p:nvSpPr>
        <p:spPr>
          <a:xfrm>
            <a:off x="925312" y="790575"/>
            <a:ext cx="16437375" cy="531495"/>
          </a:xfrm>
          <a:prstGeom prst="rect">
            <a:avLst/>
          </a:prstGeom>
        </p:spPr>
        <p:txBody>
          <a:bodyPr lIns="0" tIns="0" rIns="0" bIns="0" rtlCol="0" anchor="t">
            <a:spAutoFit/>
          </a:bodyPr>
          <a:lstStyle/>
          <a:p>
            <a:pPr algn="just">
              <a:lnSpc>
                <a:spcPts val="3779"/>
              </a:lnSpc>
              <a:spcBef>
                <a:spcPct val="0"/>
              </a:spcBef>
            </a:pPr>
            <a:r>
              <a:rPr lang="en-US" sz="2699">
                <a:solidFill>
                  <a:srgbClr val="000000"/>
                </a:solidFill>
                <a:latin typeface="Agrandir"/>
              </a:rPr>
              <a:t>And then we can show the image with using matplotlib library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sp>
        <p:nvSpPr>
          <p:cNvPr id="2" name="AutoShape 2"/>
          <p:cNvSpPr/>
          <p:nvPr/>
        </p:nvSpPr>
        <p:spPr>
          <a:xfrm flipH="1" flipV="1">
            <a:off x="-71902" y="2160029"/>
            <a:ext cx="18431805" cy="22"/>
          </a:xfrm>
          <a:prstGeom prst="line">
            <a:avLst/>
          </a:prstGeom>
          <a:ln w="19050" cap="rnd">
            <a:solidFill>
              <a:srgbClr val="000000"/>
            </a:solidFill>
            <a:prstDash val="solid"/>
            <a:headEnd type="none" w="sm" len="sm"/>
            <a:tailEnd type="none" w="sm" len="sm"/>
          </a:ln>
        </p:spPr>
      </p:sp>
      <p:sp>
        <p:nvSpPr>
          <p:cNvPr id="3" name="Freeform 3"/>
          <p:cNvSpPr/>
          <p:nvPr/>
        </p:nvSpPr>
        <p:spPr>
          <a:xfrm>
            <a:off x="9410934" y="3568892"/>
            <a:ext cx="7959892" cy="5652140"/>
          </a:xfrm>
          <a:custGeom>
            <a:avLst/>
            <a:gdLst/>
            <a:ahLst/>
            <a:cxnLst/>
            <a:rect l="l" t="t" r="r" b="b"/>
            <a:pathLst>
              <a:path w="7959892" h="5652140">
                <a:moveTo>
                  <a:pt x="0" y="0"/>
                </a:moveTo>
                <a:lnTo>
                  <a:pt x="7959891" y="0"/>
                </a:lnTo>
                <a:lnTo>
                  <a:pt x="7959891" y="5652140"/>
                </a:lnTo>
                <a:lnTo>
                  <a:pt x="0" y="5652140"/>
                </a:lnTo>
                <a:lnTo>
                  <a:pt x="0" y="0"/>
                </a:lnTo>
                <a:close/>
              </a:path>
            </a:pathLst>
          </a:custGeom>
          <a:blipFill>
            <a:blip r:embed="rId2"/>
            <a:stretch>
              <a:fillRect/>
            </a:stretch>
          </a:blipFill>
        </p:spPr>
      </p:sp>
      <p:sp>
        <p:nvSpPr>
          <p:cNvPr id="4" name="TextBox 4"/>
          <p:cNvSpPr txBox="1"/>
          <p:nvPr/>
        </p:nvSpPr>
        <p:spPr>
          <a:xfrm>
            <a:off x="981075" y="479980"/>
            <a:ext cx="15077645" cy="1133475"/>
          </a:xfrm>
          <a:prstGeom prst="rect">
            <a:avLst/>
          </a:prstGeom>
        </p:spPr>
        <p:txBody>
          <a:bodyPr lIns="0" tIns="0" rIns="0" bIns="0" rtlCol="0" anchor="t">
            <a:spAutoFit/>
          </a:bodyPr>
          <a:lstStyle/>
          <a:p>
            <a:pPr marL="0" lvl="0" indent="0">
              <a:lnSpc>
                <a:spcPts val="7554"/>
              </a:lnSpc>
              <a:spcBef>
                <a:spcPct val="0"/>
              </a:spcBef>
            </a:pPr>
            <a:r>
              <a:rPr lang="en-US" sz="6295">
                <a:solidFill>
                  <a:srgbClr val="000000"/>
                </a:solidFill>
                <a:latin typeface="Agrandir"/>
              </a:rPr>
              <a:t>Implementation NST Model in Pytorch</a:t>
            </a:r>
          </a:p>
        </p:txBody>
      </p:sp>
      <p:sp>
        <p:nvSpPr>
          <p:cNvPr id="5" name="TextBox 5"/>
          <p:cNvSpPr txBox="1"/>
          <p:nvPr/>
        </p:nvSpPr>
        <p:spPr>
          <a:xfrm>
            <a:off x="1000125" y="2501115"/>
            <a:ext cx="9692290" cy="607882"/>
          </a:xfrm>
          <a:prstGeom prst="rect">
            <a:avLst/>
          </a:prstGeom>
        </p:spPr>
        <p:txBody>
          <a:bodyPr lIns="0" tIns="0" rIns="0" bIns="0" rtlCol="0" anchor="t">
            <a:spAutoFit/>
          </a:bodyPr>
          <a:lstStyle/>
          <a:p>
            <a:pPr>
              <a:lnSpc>
                <a:spcPts val="4294"/>
              </a:lnSpc>
              <a:spcBef>
                <a:spcPct val="0"/>
              </a:spcBef>
            </a:pPr>
            <a:r>
              <a:rPr lang="en-US" sz="3067">
                <a:solidFill>
                  <a:srgbClr val="000000"/>
                </a:solidFill>
                <a:latin typeface="Agrandir Bold"/>
              </a:rPr>
              <a:t>5. Set the intermediate layers for Content &amp; Style</a:t>
            </a:r>
          </a:p>
        </p:txBody>
      </p:sp>
      <p:sp>
        <p:nvSpPr>
          <p:cNvPr id="6" name="TextBox 6"/>
          <p:cNvSpPr txBox="1"/>
          <p:nvPr/>
        </p:nvSpPr>
        <p:spPr>
          <a:xfrm>
            <a:off x="981075" y="3369440"/>
            <a:ext cx="7775221" cy="5841492"/>
          </a:xfrm>
          <a:prstGeom prst="rect">
            <a:avLst/>
          </a:prstGeom>
        </p:spPr>
        <p:txBody>
          <a:bodyPr lIns="0" tIns="0" rIns="0" bIns="0" rtlCol="0" anchor="t">
            <a:spAutoFit/>
          </a:bodyPr>
          <a:lstStyle/>
          <a:p>
            <a:pPr algn="just">
              <a:lnSpc>
                <a:spcPts val="4643"/>
              </a:lnSpc>
            </a:pPr>
            <a:r>
              <a:rPr lang="en-US" sz="2699">
                <a:solidFill>
                  <a:srgbClr val="000000"/>
                </a:solidFill>
                <a:latin typeface="Agrandir"/>
              </a:rPr>
              <a:t>The function </a:t>
            </a:r>
            <a:r>
              <a:rPr lang="en-US" sz="2699">
                <a:solidFill>
                  <a:srgbClr val="000000"/>
                </a:solidFill>
                <a:latin typeface="Agrandir Bold"/>
              </a:rPr>
              <a:t>performs a forward pass</a:t>
            </a:r>
            <a:r>
              <a:rPr lang="en-US" sz="2699">
                <a:solidFill>
                  <a:srgbClr val="000000"/>
                </a:solidFill>
                <a:latin typeface="Agrandir"/>
              </a:rPr>
              <a:t> through the model, one layer at a time, and </a:t>
            </a:r>
            <a:r>
              <a:rPr lang="en-US" sz="2699">
                <a:solidFill>
                  <a:srgbClr val="000000"/>
                </a:solidFill>
                <a:latin typeface="Agrandir Bold"/>
              </a:rPr>
              <a:t>stores the feature map responses</a:t>
            </a:r>
            <a:r>
              <a:rPr lang="en-US" sz="2699">
                <a:solidFill>
                  <a:srgbClr val="000000"/>
                </a:solidFill>
                <a:latin typeface="Agrandir"/>
              </a:rPr>
              <a:t> if the </a:t>
            </a:r>
            <a:r>
              <a:rPr lang="en-US" sz="2699">
                <a:solidFill>
                  <a:srgbClr val="000000"/>
                </a:solidFill>
                <a:latin typeface="Agrandir Bold"/>
              </a:rPr>
              <a:t>name of the layer matches one of the keys in the predefined layer dict.</a:t>
            </a:r>
            <a:r>
              <a:rPr lang="en-US" sz="2699">
                <a:solidFill>
                  <a:srgbClr val="000000"/>
                </a:solidFill>
                <a:latin typeface="Agrandir"/>
              </a:rPr>
              <a:t> This dict serves as a mapping from the Pytorch VGG19 implementation's layer indices to the layer names defined in the paper. </a:t>
            </a:r>
            <a:r>
              <a:rPr lang="en-US" sz="2699">
                <a:solidFill>
                  <a:srgbClr val="000000"/>
                </a:solidFill>
                <a:latin typeface="Agrandir Bold"/>
              </a:rPr>
              <a:t>If no layers are specified</a:t>
            </a:r>
            <a:r>
              <a:rPr lang="en-US" sz="2699">
                <a:solidFill>
                  <a:srgbClr val="000000"/>
                </a:solidFill>
                <a:latin typeface="Agrandir"/>
              </a:rPr>
              <a:t>, we'll </a:t>
            </a:r>
            <a:r>
              <a:rPr lang="en-US" sz="2699">
                <a:solidFill>
                  <a:srgbClr val="000000"/>
                </a:solidFill>
                <a:latin typeface="Agrandir Bold"/>
              </a:rPr>
              <a:t>use a complete set of both</a:t>
            </a:r>
            <a:r>
              <a:rPr lang="en-US" sz="2699">
                <a:solidFill>
                  <a:srgbClr val="000000"/>
                </a:solidFill>
                <a:latin typeface="Agrandir"/>
              </a:rPr>
              <a:t> the </a:t>
            </a:r>
            <a:r>
              <a:rPr lang="en-US" sz="2699">
                <a:solidFill>
                  <a:srgbClr val="000000"/>
                </a:solidFill>
                <a:latin typeface="Agrandir Bold"/>
              </a:rPr>
              <a:t>content layer and the layer style as a default.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sp>
        <p:nvSpPr>
          <p:cNvPr id="2" name="AutoShape 2"/>
          <p:cNvSpPr/>
          <p:nvPr/>
        </p:nvSpPr>
        <p:spPr>
          <a:xfrm flipH="1" flipV="1">
            <a:off x="-71902" y="2160029"/>
            <a:ext cx="18431805" cy="22"/>
          </a:xfrm>
          <a:prstGeom prst="line">
            <a:avLst/>
          </a:prstGeom>
          <a:ln w="19050" cap="rnd">
            <a:solidFill>
              <a:srgbClr val="000000"/>
            </a:solidFill>
            <a:prstDash val="solid"/>
            <a:headEnd type="none" w="sm" len="sm"/>
            <a:tailEnd type="none" w="sm" len="sm"/>
          </a:ln>
        </p:spPr>
      </p:sp>
      <p:sp>
        <p:nvSpPr>
          <p:cNvPr id="3" name="Freeform 3"/>
          <p:cNvSpPr/>
          <p:nvPr/>
        </p:nvSpPr>
        <p:spPr>
          <a:xfrm>
            <a:off x="3229210" y="3389985"/>
            <a:ext cx="11829579" cy="4414209"/>
          </a:xfrm>
          <a:custGeom>
            <a:avLst/>
            <a:gdLst/>
            <a:ahLst/>
            <a:cxnLst/>
            <a:rect l="l" t="t" r="r" b="b"/>
            <a:pathLst>
              <a:path w="11829579" h="4414209">
                <a:moveTo>
                  <a:pt x="0" y="0"/>
                </a:moveTo>
                <a:lnTo>
                  <a:pt x="11829580" y="0"/>
                </a:lnTo>
                <a:lnTo>
                  <a:pt x="11829580" y="4414208"/>
                </a:lnTo>
                <a:lnTo>
                  <a:pt x="0" y="4414208"/>
                </a:lnTo>
                <a:lnTo>
                  <a:pt x="0" y="0"/>
                </a:lnTo>
                <a:close/>
              </a:path>
            </a:pathLst>
          </a:custGeom>
          <a:blipFill>
            <a:blip r:embed="rId2"/>
            <a:stretch>
              <a:fillRect/>
            </a:stretch>
          </a:blipFill>
        </p:spPr>
      </p:sp>
      <p:sp>
        <p:nvSpPr>
          <p:cNvPr id="4" name="TextBox 4"/>
          <p:cNvSpPr txBox="1"/>
          <p:nvPr/>
        </p:nvSpPr>
        <p:spPr>
          <a:xfrm>
            <a:off x="981075" y="479980"/>
            <a:ext cx="15077645" cy="1133475"/>
          </a:xfrm>
          <a:prstGeom prst="rect">
            <a:avLst/>
          </a:prstGeom>
        </p:spPr>
        <p:txBody>
          <a:bodyPr lIns="0" tIns="0" rIns="0" bIns="0" rtlCol="0" anchor="t">
            <a:spAutoFit/>
          </a:bodyPr>
          <a:lstStyle/>
          <a:p>
            <a:pPr marL="0" lvl="0" indent="0">
              <a:lnSpc>
                <a:spcPts val="7554"/>
              </a:lnSpc>
              <a:spcBef>
                <a:spcPct val="0"/>
              </a:spcBef>
            </a:pPr>
            <a:r>
              <a:rPr lang="en-US" sz="6295">
                <a:solidFill>
                  <a:srgbClr val="000000"/>
                </a:solidFill>
                <a:latin typeface="Agrandir"/>
              </a:rPr>
              <a:t>Implementation NST Model in Pytorch</a:t>
            </a:r>
          </a:p>
        </p:txBody>
      </p:sp>
      <p:sp>
        <p:nvSpPr>
          <p:cNvPr id="5" name="TextBox 5"/>
          <p:cNvSpPr txBox="1"/>
          <p:nvPr/>
        </p:nvSpPr>
        <p:spPr>
          <a:xfrm>
            <a:off x="1000125" y="2463015"/>
            <a:ext cx="9692290" cy="607882"/>
          </a:xfrm>
          <a:prstGeom prst="rect">
            <a:avLst/>
          </a:prstGeom>
        </p:spPr>
        <p:txBody>
          <a:bodyPr lIns="0" tIns="0" rIns="0" bIns="0" rtlCol="0" anchor="t">
            <a:spAutoFit/>
          </a:bodyPr>
          <a:lstStyle/>
          <a:p>
            <a:pPr>
              <a:lnSpc>
                <a:spcPts val="4294"/>
              </a:lnSpc>
              <a:spcBef>
                <a:spcPct val="0"/>
              </a:spcBef>
            </a:pPr>
            <a:r>
              <a:rPr lang="en-US" sz="3067">
                <a:solidFill>
                  <a:srgbClr val="000000"/>
                </a:solidFill>
                <a:latin typeface="Agrandir Bold"/>
              </a:rPr>
              <a:t>6.  Set the Loss Function &amp; Assign the weights</a:t>
            </a:r>
          </a:p>
        </p:txBody>
      </p:sp>
      <p:sp>
        <p:nvSpPr>
          <p:cNvPr id="6" name="TextBox 6"/>
          <p:cNvSpPr txBox="1"/>
          <p:nvPr/>
        </p:nvSpPr>
        <p:spPr>
          <a:xfrm>
            <a:off x="981075" y="8151856"/>
            <a:ext cx="16278225" cy="1152271"/>
          </a:xfrm>
          <a:prstGeom prst="rect">
            <a:avLst/>
          </a:prstGeom>
        </p:spPr>
        <p:txBody>
          <a:bodyPr lIns="0" tIns="0" rIns="0" bIns="0" rtlCol="0" anchor="t">
            <a:spAutoFit/>
          </a:bodyPr>
          <a:lstStyle/>
          <a:p>
            <a:pPr algn="just">
              <a:lnSpc>
                <a:spcPts val="4471"/>
              </a:lnSpc>
            </a:pPr>
            <a:r>
              <a:rPr lang="en-US" sz="2599">
                <a:solidFill>
                  <a:srgbClr val="000000"/>
                </a:solidFill>
                <a:latin typeface="Agrandir"/>
              </a:rPr>
              <a:t>Make the </a:t>
            </a:r>
            <a:r>
              <a:rPr lang="en-US" sz="2599">
                <a:solidFill>
                  <a:srgbClr val="000000"/>
                </a:solidFill>
                <a:latin typeface="Agrandir Bold"/>
              </a:rPr>
              <a:t>function gram_matrix()</a:t>
            </a:r>
            <a:r>
              <a:rPr lang="en-US" sz="2599">
                <a:solidFill>
                  <a:srgbClr val="000000"/>
                </a:solidFill>
                <a:latin typeface="Agrandir"/>
              </a:rPr>
              <a:t> for </a:t>
            </a:r>
            <a:r>
              <a:rPr lang="en-US" sz="2599">
                <a:solidFill>
                  <a:srgbClr val="000000"/>
                </a:solidFill>
                <a:latin typeface="Agrandir Bold"/>
              </a:rPr>
              <a:t>calculate the gram matrices</a:t>
            </a:r>
            <a:r>
              <a:rPr lang="en-US" sz="2599">
                <a:solidFill>
                  <a:srgbClr val="000000"/>
                </a:solidFill>
                <a:latin typeface="Agrandir"/>
              </a:rPr>
              <a:t> for </a:t>
            </a:r>
            <a:r>
              <a:rPr lang="en-US" sz="2599">
                <a:solidFill>
                  <a:srgbClr val="000000"/>
                </a:solidFill>
                <a:latin typeface="Agrandir Bold"/>
              </a:rPr>
              <a:t>each layer</a:t>
            </a:r>
            <a:r>
              <a:rPr lang="en-US" sz="2599">
                <a:solidFill>
                  <a:srgbClr val="000000"/>
                </a:solidFill>
                <a:latin typeface="Agrandir"/>
              </a:rPr>
              <a:t>. Start by cloning the content image and then iteratively change its style.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sp>
        <p:nvSpPr>
          <p:cNvPr id="2" name="Freeform 2"/>
          <p:cNvSpPr/>
          <p:nvPr/>
        </p:nvSpPr>
        <p:spPr>
          <a:xfrm>
            <a:off x="10842785" y="2324100"/>
            <a:ext cx="5976995" cy="5484509"/>
          </a:xfrm>
          <a:custGeom>
            <a:avLst/>
            <a:gdLst/>
            <a:ahLst/>
            <a:cxnLst/>
            <a:rect l="l" t="t" r="r" b="b"/>
            <a:pathLst>
              <a:path w="5976995" h="5484509">
                <a:moveTo>
                  <a:pt x="0" y="0"/>
                </a:moveTo>
                <a:lnTo>
                  <a:pt x="5976995" y="0"/>
                </a:lnTo>
                <a:lnTo>
                  <a:pt x="5976995" y="5484508"/>
                </a:lnTo>
                <a:lnTo>
                  <a:pt x="0" y="5484508"/>
                </a:lnTo>
                <a:lnTo>
                  <a:pt x="0" y="0"/>
                </a:lnTo>
                <a:close/>
              </a:path>
            </a:pathLst>
          </a:custGeom>
          <a:blipFill>
            <a:blip r:embed="rId2"/>
            <a:stretch>
              <a:fillRect/>
            </a:stretch>
          </a:blipFill>
        </p:spPr>
      </p:sp>
      <p:sp>
        <p:nvSpPr>
          <p:cNvPr id="3" name="TextBox 3"/>
          <p:cNvSpPr txBox="1"/>
          <p:nvPr/>
        </p:nvSpPr>
        <p:spPr>
          <a:xfrm>
            <a:off x="1225997" y="1081524"/>
            <a:ext cx="8162925" cy="8024376"/>
          </a:xfrm>
          <a:prstGeom prst="rect">
            <a:avLst/>
          </a:prstGeom>
        </p:spPr>
        <p:txBody>
          <a:bodyPr lIns="0" tIns="0" rIns="0" bIns="0" rtlCol="0" anchor="t">
            <a:spAutoFit/>
          </a:bodyPr>
          <a:lstStyle/>
          <a:p>
            <a:pPr algn="just">
              <a:lnSpc>
                <a:spcPts val="4471"/>
              </a:lnSpc>
            </a:pPr>
            <a:r>
              <a:rPr lang="en-US" sz="2599" dirty="0">
                <a:solidFill>
                  <a:srgbClr val="000000"/>
                </a:solidFill>
                <a:latin typeface="Agrandir Bold"/>
              </a:rPr>
              <a:t>Weights are assigned to each style layer.</a:t>
            </a:r>
            <a:r>
              <a:rPr lang="en-US" sz="2599" dirty="0">
                <a:solidFill>
                  <a:srgbClr val="000000"/>
                </a:solidFill>
                <a:latin typeface="Agrandir"/>
              </a:rPr>
              <a:t> Weight the previous layer with </a:t>
            </a:r>
            <a:r>
              <a:rPr lang="en-US" sz="2599" dirty="0">
                <a:solidFill>
                  <a:srgbClr val="000000"/>
                </a:solidFill>
                <a:latin typeface="Agrandir Bold"/>
              </a:rPr>
              <a:t>a higher number</a:t>
            </a:r>
            <a:r>
              <a:rPr lang="en-US" sz="2599" dirty="0">
                <a:solidFill>
                  <a:srgbClr val="000000"/>
                </a:solidFill>
                <a:latin typeface="Agrandir"/>
              </a:rPr>
              <a:t> to get </a:t>
            </a:r>
            <a:r>
              <a:rPr lang="en-US" sz="2599" dirty="0">
                <a:solidFill>
                  <a:srgbClr val="000000"/>
                </a:solidFill>
                <a:latin typeface="Agrandir Bold"/>
              </a:rPr>
              <a:t>a bigger style artefact</a:t>
            </a:r>
            <a:r>
              <a:rPr lang="en-US" sz="2599" dirty="0">
                <a:solidFill>
                  <a:srgbClr val="000000"/>
                </a:solidFill>
                <a:latin typeface="Agrandir"/>
              </a:rPr>
              <a:t>. In addition, </a:t>
            </a:r>
            <a:r>
              <a:rPr lang="en-US" sz="2599" dirty="0">
                <a:solidFill>
                  <a:srgbClr val="000000"/>
                </a:solidFill>
                <a:latin typeface="Agrandir Bold"/>
              </a:rPr>
              <a:t>weights are given</a:t>
            </a:r>
            <a:r>
              <a:rPr lang="en-US" sz="2599" dirty="0">
                <a:solidFill>
                  <a:srgbClr val="000000"/>
                </a:solidFill>
                <a:latin typeface="Agrandir"/>
              </a:rPr>
              <a:t> for the overall strength of the </a:t>
            </a:r>
            <a:r>
              <a:rPr lang="en-US" sz="2599" dirty="0">
                <a:solidFill>
                  <a:srgbClr val="000000"/>
                </a:solidFill>
                <a:latin typeface="Agrandir Bold"/>
              </a:rPr>
              <a:t>two individual loss terms (content and style image).</a:t>
            </a:r>
          </a:p>
          <a:p>
            <a:pPr algn="just">
              <a:lnSpc>
                <a:spcPts val="4471"/>
              </a:lnSpc>
            </a:pPr>
            <a:endParaRPr lang="en-US" sz="2599" dirty="0">
              <a:solidFill>
                <a:srgbClr val="000000"/>
              </a:solidFill>
              <a:latin typeface="Agrandir Bold"/>
            </a:endParaRPr>
          </a:p>
          <a:p>
            <a:pPr algn="just">
              <a:lnSpc>
                <a:spcPts val="4471"/>
              </a:lnSpc>
            </a:pPr>
            <a:r>
              <a:rPr lang="en-US" sz="2599" dirty="0">
                <a:solidFill>
                  <a:srgbClr val="000000"/>
                </a:solidFill>
                <a:latin typeface="Agrandir Bold"/>
              </a:rPr>
              <a:t>The loss function look in content loss</a:t>
            </a:r>
            <a:r>
              <a:rPr lang="en-US" sz="2599" dirty="0">
                <a:solidFill>
                  <a:srgbClr val="000000"/>
                </a:solidFill>
                <a:latin typeface="Agrandir"/>
              </a:rPr>
              <a:t> (Mean Square Error between two feature map responses of the target image and the content image.) &amp; </a:t>
            </a:r>
            <a:r>
              <a:rPr lang="en-US" sz="2599" dirty="0">
                <a:solidFill>
                  <a:srgbClr val="000000"/>
                </a:solidFill>
                <a:latin typeface="Agrandir Bold"/>
              </a:rPr>
              <a:t>style loss</a:t>
            </a:r>
            <a:r>
              <a:rPr lang="en-US" sz="2599" dirty="0">
                <a:solidFill>
                  <a:srgbClr val="000000"/>
                </a:solidFill>
                <a:latin typeface="Agrandir"/>
              </a:rPr>
              <a:t> (Similar like content loss, replacing the feature map response by the Grams matrix and also dividing the mean squared error by the total number of elements in each feature map.). </a:t>
            </a:r>
            <a:r>
              <a:rPr lang="en-US" sz="2599" dirty="0">
                <a:solidFill>
                  <a:srgbClr val="000000"/>
                </a:solidFill>
                <a:latin typeface="Agrandir Bold" panose="020B0604020202020204" charset="0"/>
              </a:rPr>
              <a:t>Implementation of this in the next slide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sp>
        <p:nvSpPr>
          <p:cNvPr id="2" name="AutoShape 2"/>
          <p:cNvSpPr/>
          <p:nvPr/>
        </p:nvSpPr>
        <p:spPr>
          <a:xfrm flipH="1" flipV="1">
            <a:off x="-71902" y="2160029"/>
            <a:ext cx="18431805" cy="22"/>
          </a:xfrm>
          <a:prstGeom prst="line">
            <a:avLst/>
          </a:prstGeom>
          <a:ln w="19050" cap="rnd">
            <a:solidFill>
              <a:srgbClr val="000000"/>
            </a:solidFill>
            <a:prstDash val="solid"/>
            <a:headEnd type="none" w="sm" len="sm"/>
            <a:tailEnd type="none" w="sm" len="sm"/>
          </a:ln>
        </p:spPr>
      </p:sp>
      <p:sp>
        <p:nvSpPr>
          <p:cNvPr id="3" name="Freeform 3"/>
          <p:cNvSpPr/>
          <p:nvPr/>
        </p:nvSpPr>
        <p:spPr>
          <a:xfrm>
            <a:off x="8912849" y="3309022"/>
            <a:ext cx="8394076" cy="6115554"/>
          </a:xfrm>
          <a:custGeom>
            <a:avLst/>
            <a:gdLst/>
            <a:ahLst/>
            <a:cxnLst/>
            <a:rect l="l" t="t" r="r" b="b"/>
            <a:pathLst>
              <a:path w="8394076" h="6115554">
                <a:moveTo>
                  <a:pt x="0" y="0"/>
                </a:moveTo>
                <a:lnTo>
                  <a:pt x="8394076" y="0"/>
                </a:lnTo>
                <a:lnTo>
                  <a:pt x="8394076" y="6115554"/>
                </a:lnTo>
                <a:lnTo>
                  <a:pt x="0" y="6115554"/>
                </a:lnTo>
                <a:lnTo>
                  <a:pt x="0" y="0"/>
                </a:lnTo>
                <a:close/>
              </a:path>
            </a:pathLst>
          </a:custGeom>
          <a:blipFill>
            <a:blip r:embed="rId2"/>
            <a:stretch>
              <a:fillRect/>
            </a:stretch>
          </a:blipFill>
        </p:spPr>
      </p:sp>
      <p:sp>
        <p:nvSpPr>
          <p:cNvPr id="4" name="TextBox 4"/>
          <p:cNvSpPr txBox="1"/>
          <p:nvPr/>
        </p:nvSpPr>
        <p:spPr>
          <a:xfrm>
            <a:off x="981075" y="479980"/>
            <a:ext cx="15077645" cy="1133475"/>
          </a:xfrm>
          <a:prstGeom prst="rect">
            <a:avLst/>
          </a:prstGeom>
        </p:spPr>
        <p:txBody>
          <a:bodyPr lIns="0" tIns="0" rIns="0" bIns="0" rtlCol="0" anchor="t">
            <a:spAutoFit/>
          </a:bodyPr>
          <a:lstStyle/>
          <a:p>
            <a:pPr marL="0" lvl="0" indent="0">
              <a:lnSpc>
                <a:spcPts val="7554"/>
              </a:lnSpc>
              <a:spcBef>
                <a:spcPct val="0"/>
              </a:spcBef>
            </a:pPr>
            <a:r>
              <a:rPr lang="en-US" sz="6295">
                <a:solidFill>
                  <a:srgbClr val="000000"/>
                </a:solidFill>
                <a:latin typeface="Agrandir"/>
              </a:rPr>
              <a:t>Implementation NST Model in Pytorch</a:t>
            </a:r>
          </a:p>
        </p:txBody>
      </p:sp>
      <p:sp>
        <p:nvSpPr>
          <p:cNvPr id="5" name="TextBox 5"/>
          <p:cNvSpPr txBox="1"/>
          <p:nvPr/>
        </p:nvSpPr>
        <p:spPr>
          <a:xfrm>
            <a:off x="1000125" y="2463015"/>
            <a:ext cx="9692290" cy="607882"/>
          </a:xfrm>
          <a:prstGeom prst="rect">
            <a:avLst/>
          </a:prstGeom>
        </p:spPr>
        <p:txBody>
          <a:bodyPr lIns="0" tIns="0" rIns="0" bIns="0" rtlCol="0" anchor="t">
            <a:spAutoFit/>
          </a:bodyPr>
          <a:lstStyle/>
          <a:p>
            <a:pPr>
              <a:lnSpc>
                <a:spcPts val="4294"/>
              </a:lnSpc>
              <a:spcBef>
                <a:spcPct val="0"/>
              </a:spcBef>
            </a:pPr>
            <a:r>
              <a:rPr lang="en-US" sz="3067">
                <a:solidFill>
                  <a:srgbClr val="000000"/>
                </a:solidFill>
                <a:latin typeface="Agrandir Bold"/>
              </a:rPr>
              <a:t>7. Train &amp; Optimize the Model</a:t>
            </a:r>
          </a:p>
        </p:txBody>
      </p:sp>
      <p:sp>
        <p:nvSpPr>
          <p:cNvPr id="6" name="TextBox 6"/>
          <p:cNvSpPr txBox="1"/>
          <p:nvPr/>
        </p:nvSpPr>
        <p:spPr>
          <a:xfrm>
            <a:off x="990600" y="3185197"/>
            <a:ext cx="7529297" cy="6540500"/>
          </a:xfrm>
          <a:prstGeom prst="rect">
            <a:avLst/>
          </a:prstGeom>
        </p:spPr>
        <p:txBody>
          <a:bodyPr lIns="0" tIns="0" rIns="0" bIns="0" rtlCol="0" anchor="t">
            <a:spAutoFit/>
          </a:bodyPr>
          <a:lstStyle/>
          <a:p>
            <a:pPr algn="just">
              <a:lnSpc>
                <a:spcPts val="4299"/>
              </a:lnSpc>
            </a:pPr>
            <a:r>
              <a:rPr lang="en-US" sz="2499">
                <a:solidFill>
                  <a:srgbClr val="000000"/>
                </a:solidFill>
                <a:latin typeface="Agrandir"/>
              </a:rPr>
              <a:t>The optimizer used in the process of training this model is </a:t>
            </a:r>
            <a:r>
              <a:rPr lang="en-US" sz="2499">
                <a:solidFill>
                  <a:srgbClr val="000000"/>
                </a:solidFill>
                <a:latin typeface="Agrandir Bold"/>
              </a:rPr>
              <a:t>Adam Optimizer</a:t>
            </a:r>
            <a:r>
              <a:rPr lang="en-US" sz="2499">
                <a:solidFill>
                  <a:srgbClr val="000000"/>
                </a:solidFill>
                <a:latin typeface="Agrandir"/>
              </a:rPr>
              <a:t> with </a:t>
            </a:r>
            <a:r>
              <a:rPr lang="en-US" sz="2499">
                <a:solidFill>
                  <a:srgbClr val="000000"/>
                </a:solidFill>
                <a:latin typeface="Agrandir Bold"/>
              </a:rPr>
              <a:t>Learning Rate 0.002</a:t>
            </a:r>
            <a:r>
              <a:rPr lang="en-US" sz="2499">
                <a:solidFill>
                  <a:srgbClr val="000000"/>
                </a:solidFill>
                <a:latin typeface="Agrandir"/>
              </a:rPr>
              <a:t> to </a:t>
            </a:r>
            <a:r>
              <a:rPr lang="en-US" sz="2499">
                <a:solidFill>
                  <a:srgbClr val="000000"/>
                </a:solidFill>
                <a:latin typeface="Agrandir Bold"/>
              </a:rPr>
              <a:t>decrease loss of model</a:t>
            </a:r>
            <a:r>
              <a:rPr lang="en-US" sz="2499">
                <a:solidFill>
                  <a:srgbClr val="000000"/>
                </a:solidFill>
                <a:latin typeface="Agrandir"/>
              </a:rPr>
              <a:t>. </a:t>
            </a:r>
            <a:r>
              <a:rPr lang="en-US" sz="2499">
                <a:solidFill>
                  <a:srgbClr val="000000"/>
                </a:solidFill>
                <a:latin typeface="Agrandir Bold"/>
              </a:rPr>
              <a:t>Total iteration</a:t>
            </a:r>
            <a:r>
              <a:rPr lang="en-US" sz="2499">
                <a:solidFill>
                  <a:srgbClr val="000000"/>
                </a:solidFill>
                <a:latin typeface="Agrandir"/>
              </a:rPr>
              <a:t> is set to </a:t>
            </a:r>
            <a:r>
              <a:rPr lang="en-US" sz="2499">
                <a:solidFill>
                  <a:srgbClr val="000000"/>
                </a:solidFill>
                <a:latin typeface="Agrandir Bold"/>
              </a:rPr>
              <a:t>5000.</a:t>
            </a:r>
          </a:p>
          <a:p>
            <a:pPr algn="just">
              <a:lnSpc>
                <a:spcPts val="4299"/>
              </a:lnSpc>
            </a:pPr>
            <a:endParaRPr lang="en-US" sz="2499">
              <a:solidFill>
                <a:srgbClr val="000000"/>
              </a:solidFill>
              <a:latin typeface="Agrandir Bold"/>
            </a:endParaRPr>
          </a:p>
          <a:p>
            <a:pPr algn="just">
              <a:lnSpc>
                <a:spcPts val="4299"/>
              </a:lnSpc>
            </a:pPr>
            <a:r>
              <a:rPr lang="en-US" sz="2499">
                <a:solidFill>
                  <a:srgbClr val="000000"/>
                </a:solidFill>
                <a:latin typeface="Agrandir"/>
              </a:rPr>
              <a:t>During the loop, </a:t>
            </a:r>
            <a:r>
              <a:rPr lang="en-US" sz="2499">
                <a:solidFill>
                  <a:srgbClr val="000000"/>
                </a:solidFill>
                <a:latin typeface="Agrandir Bold"/>
              </a:rPr>
              <a:t>call the feature from VGG</a:t>
            </a:r>
            <a:r>
              <a:rPr lang="en-US" sz="2499">
                <a:solidFill>
                  <a:srgbClr val="000000"/>
                </a:solidFill>
                <a:latin typeface="Agrandir"/>
              </a:rPr>
              <a:t> and the </a:t>
            </a:r>
            <a:r>
              <a:rPr lang="en-US" sz="2499">
                <a:solidFill>
                  <a:srgbClr val="000000"/>
                </a:solidFill>
                <a:latin typeface="Agrandir Bold"/>
              </a:rPr>
              <a:t>content loss calculation process will be performed</a:t>
            </a:r>
            <a:r>
              <a:rPr lang="en-US" sz="2499">
                <a:solidFill>
                  <a:srgbClr val="000000"/>
                </a:solidFill>
                <a:latin typeface="Agrandir"/>
              </a:rPr>
              <a:t>. </a:t>
            </a:r>
            <a:r>
              <a:rPr lang="en-US" sz="2499">
                <a:solidFill>
                  <a:srgbClr val="000000"/>
                </a:solidFill>
                <a:latin typeface="Agrandir Bold"/>
              </a:rPr>
              <a:t>Get a force representation</a:t>
            </a:r>
            <a:r>
              <a:rPr lang="en-US" sz="2499">
                <a:solidFill>
                  <a:srgbClr val="000000"/>
                </a:solidFill>
                <a:latin typeface="Agrandir"/>
              </a:rPr>
              <a:t> to </a:t>
            </a:r>
            <a:r>
              <a:rPr lang="en-US" sz="2499">
                <a:solidFill>
                  <a:srgbClr val="000000"/>
                </a:solidFill>
                <a:latin typeface="Agrandir Bold"/>
              </a:rPr>
              <a:t>calculate the style loss</a:t>
            </a:r>
            <a:r>
              <a:rPr lang="en-US" sz="2499">
                <a:solidFill>
                  <a:srgbClr val="000000"/>
                </a:solidFill>
                <a:latin typeface="Agrandir"/>
              </a:rPr>
              <a:t>. Then, </a:t>
            </a:r>
            <a:r>
              <a:rPr lang="en-US" sz="2499">
                <a:solidFill>
                  <a:srgbClr val="000000"/>
                </a:solidFill>
                <a:latin typeface="Agrandir Bold"/>
              </a:rPr>
              <a:t>calculate the total loss.</a:t>
            </a:r>
            <a:r>
              <a:rPr lang="en-US" sz="2499">
                <a:solidFill>
                  <a:srgbClr val="000000"/>
                </a:solidFill>
                <a:latin typeface="Agrandir"/>
              </a:rPr>
              <a:t> After that, do the </a:t>
            </a:r>
            <a:r>
              <a:rPr lang="en-US" sz="2499">
                <a:solidFill>
                  <a:srgbClr val="000000"/>
                </a:solidFill>
                <a:latin typeface="Agrandir Bold"/>
              </a:rPr>
              <a:t>back-propagation step</a:t>
            </a:r>
            <a:r>
              <a:rPr lang="en-US" sz="2499">
                <a:solidFill>
                  <a:srgbClr val="000000"/>
                </a:solidFill>
                <a:latin typeface="Agrandir"/>
              </a:rPr>
              <a:t> and </a:t>
            </a:r>
            <a:r>
              <a:rPr lang="en-US" sz="2499">
                <a:solidFill>
                  <a:srgbClr val="000000"/>
                </a:solidFill>
                <a:latin typeface="Agrandir Bold"/>
              </a:rPr>
              <a:t>update the image pixel value</a:t>
            </a:r>
            <a:r>
              <a:rPr lang="en-US" sz="2499">
                <a:solidFill>
                  <a:srgbClr val="000000"/>
                </a:solidFill>
                <a:latin typeface="Agrandir"/>
              </a:rPr>
              <a:t> iteratively until it's finished.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sp>
        <p:nvSpPr>
          <p:cNvPr id="2" name="AutoShape 2"/>
          <p:cNvSpPr/>
          <p:nvPr/>
        </p:nvSpPr>
        <p:spPr>
          <a:xfrm flipH="1" flipV="1">
            <a:off x="-71902" y="2160029"/>
            <a:ext cx="18431805" cy="22"/>
          </a:xfrm>
          <a:prstGeom prst="line">
            <a:avLst/>
          </a:prstGeom>
          <a:ln w="19050" cap="rnd">
            <a:solidFill>
              <a:srgbClr val="000000"/>
            </a:solidFill>
            <a:prstDash val="solid"/>
            <a:headEnd type="none" w="sm" len="sm"/>
            <a:tailEnd type="none" w="sm" len="sm"/>
          </a:ln>
        </p:spPr>
      </p:sp>
      <p:sp>
        <p:nvSpPr>
          <p:cNvPr id="3" name="Freeform 3"/>
          <p:cNvSpPr/>
          <p:nvPr/>
        </p:nvSpPr>
        <p:spPr>
          <a:xfrm>
            <a:off x="10133205" y="2714569"/>
            <a:ext cx="7024264" cy="3572781"/>
          </a:xfrm>
          <a:custGeom>
            <a:avLst/>
            <a:gdLst/>
            <a:ahLst/>
            <a:cxnLst/>
            <a:rect l="l" t="t" r="r" b="b"/>
            <a:pathLst>
              <a:path w="7024264" h="3572781">
                <a:moveTo>
                  <a:pt x="0" y="0"/>
                </a:moveTo>
                <a:lnTo>
                  <a:pt x="7024265" y="0"/>
                </a:lnTo>
                <a:lnTo>
                  <a:pt x="7024265" y="3572781"/>
                </a:lnTo>
                <a:lnTo>
                  <a:pt x="0" y="3572781"/>
                </a:lnTo>
                <a:lnTo>
                  <a:pt x="0" y="0"/>
                </a:lnTo>
                <a:close/>
              </a:path>
            </a:pathLst>
          </a:custGeom>
          <a:blipFill>
            <a:blip r:embed="rId2"/>
            <a:stretch>
              <a:fillRect/>
            </a:stretch>
          </a:blipFill>
        </p:spPr>
      </p:sp>
      <p:sp>
        <p:nvSpPr>
          <p:cNvPr id="4" name="Freeform 4"/>
          <p:cNvSpPr/>
          <p:nvPr/>
        </p:nvSpPr>
        <p:spPr>
          <a:xfrm>
            <a:off x="10133205" y="6792175"/>
            <a:ext cx="7024264" cy="2497219"/>
          </a:xfrm>
          <a:custGeom>
            <a:avLst/>
            <a:gdLst/>
            <a:ahLst/>
            <a:cxnLst/>
            <a:rect l="l" t="t" r="r" b="b"/>
            <a:pathLst>
              <a:path w="7024264" h="2497219">
                <a:moveTo>
                  <a:pt x="0" y="0"/>
                </a:moveTo>
                <a:lnTo>
                  <a:pt x="7024265" y="0"/>
                </a:lnTo>
                <a:lnTo>
                  <a:pt x="7024265" y="2497219"/>
                </a:lnTo>
                <a:lnTo>
                  <a:pt x="0" y="2497219"/>
                </a:lnTo>
                <a:lnTo>
                  <a:pt x="0" y="0"/>
                </a:lnTo>
                <a:close/>
              </a:path>
            </a:pathLst>
          </a:custGeom>
          <a:blipFill>
            <a:blip r:embed="rId3"/>
            <a:stretch>
              <a:fillRect/>
            </a:stretch>
          </a:blipFill>
        </p:spPr>
      </p:sp>
      <p:sp>
        <p:nvSpPr>
          <p:cNvPr id="5" name="TextBox 5"/>
          <p:cNvSpPr txBox="1"/>
          <p:nvPr/>
        </p:nvSpPr>
        <p:spPr>
          <a:xfrm>
            <a:off x="981075" y="479980"/>
            <a:ext cx="15077645" cy="1133475"/>
          </a:xfrm>
          <a:prstGeom prst="rect">
            <a:avLst/>
          </a:prstGeom>
        </p:spPr>
        <p:txBody>
          <a:bodyPr lIns="0" tIns="0" rIns="0" bIns="0" rtlCol="0" anchor="t">
            <a:spAutoFit/>
          </a:bodyPr>
          <a:lstStyle/>
          <a:p>
            <a:pPr marL="0" lvl="0" indent="0">
              <a:lnSpc>
                <a:spcPts val="7554"/>
              </a:lnSpc>
              <a:spcBef>
                <a:spcPct val="0"/>
              </a:spcBef>
            </a:pPr>
            <a:r>
              <a:rPr lang="en-US" sz="6295">
                <a:solidFill>
                  <a:srgbClr val="000000"/>
                </a:solidFill>
                <a:latin typeface="Agrandir"/>
              </a:rPr>
              <a:t>Implementation NST Model in Pytorch</a:t>
            </a:r>
          </a:p>
        </p:txBody>
      </p:sp>
      <p:sp>
        <p:nvSpPr>
          <p:cNvPr id="6" name="TextBox 6"/>
          <p:cNvSpPr txBox="1"/>
          <p:nvPr/>
        </p:nvSpPr>
        <p:spPr>
          <a:xfrm>
            <a:off x="1000125" y="2581219"/>
            <a:ext cx="9692290" cy="607882"/>
          </a:xfrm>
          <a:prstGeom prst="rect">
            <a:avLst/>
          </a:prstGeom>
        </p:spPr>
        <p:txBody>
          <a:bodyPr lIns="0" tIns="0" rIns="0" bIns="0" rtlCol="0" anchor="t">
            <a:spAutoFit/>
          </a:bodyPr>
          <a:lstStyle/>
          <a:p>
            <a:pPr>
              <a:lnSpc>
                <a:spcPts val="4294"/>
              </a:lnSpc>
              <a:spcBef>
                <a:spcPct val="0"/>
              </a:spcBef>
            </a:pPr>
            <a:r>
              <a:rPr lang="en-US" sz="3067" dirty="0">
                <a:solidFill>
                  <a:srgbClr val="000000"/>
                </a:solidFill>
                <a:latin typeface="Agrandir Bold"/>
              </a:rPr>
              <a:t>8. Show the results &amp; Save the image</a:t>
            </a:r>
          </a:p>
        </p:txBody>
      </p:sp>
      <p:sp>
        <p:nvSpPr>
          <p:cNvPr id="7" name="TextBox 7"/>
          <p:cNvSpPr txBox="1"/>
          <p:nvPr/>
        </p:nvSpPr>
        <p:spPr>
          <a:xfrm>
            <a:off x="1000125" y="3429613"/>
            <a:ext cx="7870595" cy="5859781"/>
          </a:xfrm>
          <a:prstGeom prst="rect">
            <a:avLst/>
          </a:prstGeom>
        </p:spPr>
        <p:txBody>
          <a:bodyPr lIns="0" tIns="0" rIns="0" bIns="0" rtlCol="0" anchor="t">
            <a:spAutoFit/>
          </a:bodyPr>
          <a:lstStyle/>
          <a:p>
            <a:pPr algn="just">
              <a:lnSpc>
                <a:spcPts val="5159"/>
              </a:lnSpc>
            </a:pPr>
            <a:r>
              <a:rPr lang="en-US" sz="2999">
                <a:solidFill>
                  <a:srgbClr val="000000"/>
                </a:solidFill>
                <a:latin typeface="Agrandir"/>
              </a:rPr>
              <a:t>After the training process on the model is done, </a:t>
            </a:r>
            <a:r>
              <a:rPr lang="en-US" sz="2999">
                <a:solidFill>
                  <a:srgbClr val="000000"/>
                </a:solidFill>
                <a:latin typeface="Agrandir Bold"/>
              </a:rPr>
              <a:t>we can display the results</a:t>
            </a:r>
            <a:r>
              <a:rPr lang="en-US" sz="2999">
                <a:solidFill>
                  <a:srgbClr val="000000"/>
                </a:solidFill>
                <a:latin typeface="Agrandir"/>
              </a:rPr>
              <a:t> of </a:t>
            </a:r>
            <a:r>
              <a:rPr lang="en-US" sz="2999">
                <a:solidFill>
                  <a:srgbClr val="000000"/>
                </a:solidFill>
                <a:latin typeface="Agrandir Bold"/>
              </a:rPr>
              <a:t>combining the content &amp; image styles.</a:t>
            </a:r>
          </a:p>
          <a:p>
            <a:pPr algn="just">
              <a:lnSpc>
                <a:spcPts val="5159"/>
              </a:lnSpc>
            </a:pPr>
            <a:endParaRPr lang="en-US" sz="2999">
              <a:solidFill>
                <a:srgbClr val="000000"/>
              </a:solidFill>
              <a:latin typeface="Agrandir Bold"/>
            </a:endParaRPr>
          </a:p>
          <a:p>
            <a:pPr algn="just">
              <a:lnSpc>
                <a:spcPts val="5159"/>
              </a:lnSpc>
            </a:pPr>
            <a:r>
              <a:rPr lang="en-US" sz="2999">
                <a:solidFill>
                  <a:srgbClr val="000000"/>
                </a:solidFill>
                <a:latin typeface="Agrandir"/>
              </a:rPr>
              <a:t>In addition, the result of </a:t>
            </a:r>
            <a:r>
              <a:rPr lang="en-US" sz="2999">
                <a:solidFill>
                  <a:srgbClr val="000000"/>
                </a:solidFill>
                <a:latin typeface="Agrandir Bold"/>
              </a:rPr>
              <a:t>combining the content and style</a:t>
            </a:r>
            <a:r>
              <a:rPr lang="en-US" sz="2999">
                <a:solidFill>
                  <a:srgbClr val="000000"/>
                </a:solidFill>
                <a:latin typeface="Agrandir"/>
              </a:rPr>
              <a:t> of the image </a:t>
            </a:r>
            <a:r>
              <a:rPr lang="en-US" sz="2999">
                <a:solidFill>
                  <a:srgbClr val="000000"/>
                </a:solidFill>
                <a:latin typeface="Agrandir Bold"/>
              </a:rPr>
              <a:t>can be saved</a:t>
            </a:r>
            <a:r>
              <a:rPr lang="en-US" sz="2999">
                <a:solidFill>
                  <a:srgbClr val="000000"/>
                </a:solidFill>
                <a:latin typeface="Agrandir"/>
              </a:rPr>
              <a:t> with </a:t>
            </a:r>
            <a:r>
              <a:rPr lang="en-US" sz="2999">
                <a:solidFill>
                  <a:srgbClr val="000000"/>
                </a:solidFill>
                <a:latin typeface="Agrandir Bold"/>
              </a:rPr>
              <a:t>pathlib library</a:t>
            </a:r>
            <a:r>
              <a:rPr lang="en-US" sz="2999">
                <a:solidFill>
                  <a:srgbClr val="000000"/>
                </a:solidFill>
                <a:latin typeface="Agrandir"/>
              </a:rPr>
              <a:t> to make new folder and </a:t>
            </a:r>
            <a:r>
              <a:rPr lang="en-US" sz="2999">
                <a:solidFill>
                  <a:srgbClr val="000000"/>
                </a:solidFill>
                <a:latin typeface="Agrandir Bold"/>
              </a:rPr>
              <a:t>matplotlib library</a:t>
            </a:r>
            <a:r>
              <a:rPr lang="en-US" sz="2999">
                <a:solidFill>
                  <a:srgbClr val="000000"/>
                </a:solidFill>
                <a:latin typeface="Agrandir"/>
              </a:rPr>
              <a:t> for save image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sp>
        <p:nvSpPr>
          <p:cNvPr id="2" name="AutoShape 2"/>
          <p:cNvSpPr/>
          <p:nvPr/>
        </p:nvSpPr>
        <p:spPr>
          <a:xfrm flipH="1" flipV="1">
            <a:off x="-71902" y="2160029"/>
            <a:ext cx="18431805" cy="22"/>
          </a:xfrm>
          <a:prstGeom prst="line">
            <a:avLst/>
          </a:prstGeom>
          <a:ln w="19050" cap="rnd">
            <a:solidFill>
              <a:srgbClr val="000000"/>
            </a:solidFill>
            <a:prstDash val="solid"/>
            <a:headEnd type="none" w="sm" len="sm"/>
            <a:tailEnd type="none" w="sm" len="sm"/>
          </a:ln>
        </p:spPr>
      </p:sp>
      <p:sp>
        <p:nvSpPr>
          <p:cNvPr id="3" name="Freeform 3"/>
          <p:cNvSpPr/>
          <p:nvPr/>
        </p:nvSpPr>
        <p:spPr>
          <a:xfrm>
            <a:off x="5382613" y="3544588"/>
            <a:ext cx="7522775" cy="3407374"/>
          </a:xfrm>
          <a:custGeom>
            <a:avLst/>
            <a:gdLst/>
            <a:ahLst/>
            <a:cxnLst/>
            <a:rect l="l" t="t" r="r" b="b"/>
            <a:pathLst>
              <a:path w="7522775" h="3407374">
                <a:moveTo>
                  <a:pt x="0" y="0"/>
                </a:moveTo>
                <a:lnTo>
                  <a:pt x="7522774" y="0"/>
                </a:lnTo>
                <a:lnTo>
                  <a:pt x="7522774" y="3407374"/>
                </a:lnTo>
                <a:lnTo>
                  <a:pt x="0" y="3407374"/>
                </a:lnTo>
                <a:lnTo>
                  <a:pt x="0" y="0"/>
                </a:lnTo>
                <a:close/>
              </a:path>
            </a:pathLst>
          </a:custGeom>
          <a:blipFill>
            <a:blip r:embed="rId2"/>
            <a:stretch>
              <a:fillRect/>
            </a:stretch>
          </a:blipFill>
        </p:spPr>
      </p:sp>
      <p:sp>
        <p:nvSpPr>
          <p:cNvPr id="4" name="TextBox 4"/>
          <p:cNvSpPr txBox="1"/>
          <p:nvPr/>
        </p:nvSpPr>
        <p:spPr>
          <a:xfrm>
            <a:off x="981075" y="479980"/>
            <a:ext cx="15077645" cy="1133475"/>
          </a:xfrm>
          <a:prstGeom prst="rect">
            <a:avLst/>
          </a:prstGeom>
        </p:spPr>
        <p:txBody>
          <a:bodyPr lIns="0" tIns="0" rIns="0" bIns="0" rtlCol="0" anchor="t">
            <a:spAutoFit/>
          </a:bodyPr>
          <a:lstStyle/>
          <a:p>
            <a:pPr marL="0" lvl="0" indent="0">
              <a:lnSpc>
                <a:spcPts val="7554"/>
              </a:lnSpc>
              <a:spcBef>
                <a:spcPct val="0"/>
              </a:spcBef>
            </a:pPr>
            <a:r>
              <a:rPr lang="en-US" sz="6295">
                <a:solidFill>
                  <a:srgbClr val="000000"/>
                </a:solidFill>
                <a:latin typeface="Agrandir"/>
              </a:rPr>
              <a:t>Implementation NST Model in Pytorch</a:t>
            </a:r>
          </a:p>
        </p:txBody>
      </p:sp>
      <p:sp>
        <p:nvSpPr>
          <p:cNvPr id="5" name="TextBox 5"/>
          <p:cNvSpPr txBox="1"/>
          <p:nvPr/>
        </p:nvSpPr>
        <p:spPr>
          <a:xfrm>
            <a:off x="1000125" y="2705044"/>
            <a:ext cx="9692290" cy="607882"/>
          </a:xfrm>
          <a:prstGeom prst="rect">
            <a:avLst/>
          </a:prstGeom>
        </p:spPr>
        <p:txBody>
          <a:bodyPr lIns="0" tIns="0" rIns="0" bIns="0" rtlCol="0" anchor="t">
            <a:spAutoFit/>
          </a:bodyPr>
          <a:lstStyle/>
          <a:p>
            <a:pPr>
              <a:lnSpc>
                <a:spcPts val="4294"/>
              </a:lnSpc>
              <a:spcBef>
                <a:spcPct val="0"/>
              </a:spcBef>
            </a:pPr>
            <a:r>
              <a:rPr lang="en-US" sz="3067">
                <a:solidFill>
                  <a:srgbClr val="000000"/>
                </a:solidFill>
                <a:latin typeface="Agrandir Bold"/>
              </a:rPr>
              <a:t>9. Save the Model</a:t>
            </a:r>
          </a:p>
        </p:txBody>
      </p:sp>
      <p:sp>
        <p:nvSpPr>
          <p:cNvPr id="6" name="TextBox 6"/>
          <p:cNvSpPr txBox="1"/>
          <p:nvPr/>
        </p:nvSpPr>
        <p:spPr>
          <a:xfrm>
            <a:off x="981075" y="7215600"/>
            <a:ext cx="16259175" cy="1973581"/>
          </a:xfrm>
          <a:prstGeom prst="rect">
            <a:avLst/>
          </a:prstGeom>
        </p:spPr>
        <p:txBody>
          <a:bodyPr lIns="0" tIns="0" rIns="0" bIns="0" rtlCol="0" anchor="t">
            <a:spAutoFit/>
          </a:bodyPr>
          <a:lstStyle/>
          <a:p>
            <a:pPr algn="just">
              <a:lnSpc>
                <a:spcPts val="5159"/>
              </a:lnSpc>
            </a:pPr>
            <a:r>
              <a:rPr lang="en-US" sz="2999">
                <a:solidFill>
                  <a:srgbClr val="000000"/>
                </a:solidFill>
                <a:latin typeface="Agrandir"/>
              </a:rPr>
              <a:t>We can also </a:t>
            </a:r>
            <a:r>
              <a:rPr lang="en-US" sz="2999">
                <a:solidFill>
                  <a:srgbClr val="000000"/>
                </a:solidFill>
                <a:latin typeface="Agrandir Bold"/>
              </a:rPr>
              <a:t>save the results of model training</a:t>
            </a:r>
            <a:r>
              <a:rPr lang="en-US" sz="2999">
                <a:solidFill>
                  <a:srgbClr val="000000"/>
                </a:solidFill>
                <a:latin typeface="Agrandir"/>
              </a:rPr>
              <a:t> that has been done according to the image style used so that when we want to apply the style, we just have to </a:t>
            </a:r>
            <a:r>
              <a:rPr lang="en-US" sz="2999">
                <a:solidFill>
                  <a:srgbClr val="000000"/>
                </a:solidFill>
                <a:latin typeface="Agrandir Bold"/>
              </a:rPr>
              <a:t>load state_dict into the model.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sp>
        <p:nvSpPr>
          <p:cNvPr id="2" name="AutoShape 2"/>
          <p:cNvSpPr/>
          <p:nvPr/>
        </p:nvSpPr>
        <p:spPr>
          <a:xfrm flipH="1">
            <a:off x="0" y="1756244"/>
            <a:ext cx="18288000" cy="0"/>
          </a:xfrm>
          <a:prstGeom prst="line">
            <a:avLst/>
          </a:prstGeom>
          <a:ln w="19050" cap="rnd">
            <a:solidFill>
              <a:srgbClr val="000000"/>
            </a:solidFill>
            <a:prstDash val="solid"/>
            <a:headEnd type="none" w="sm" len="sm"/>
            <a:tailEnd type="none" w="sm" len="sm"/>
          </a:ln>
        </p:spPr>
      </p:sp>
      <p:sp>
        <p:nvSpPr>
          <p:cNvPr id="3" name="TextBox 3"/>
          <p:cNvSpPr txBox="1"/>
          <p:nvPr/>
        </p:nvSpPr>
        <p:spPr>
          <a:xfrm>
            <a:off x="869720" y="23495"/>
            <a:ext cx="6693959" cy="1614805"/>
          </a:xfrm>
          <a:prstGeom prst="rect">
            <a:avLst/>
          </a:prstGeom>
        </p:spPr>
        <p:txBody>
          <a:bodyPr lIns="0" tIns="0" rIns="0" bIns="0" rtlCol="0" anchor="t">
            <a:spAutoFit/>
          </a:bodyPr>
          <a:lstStyle/>
          <a:p>
            <a:pPr marL="0" lvl="0" indent="0">
              <a:lnSpc>
                <a:spcPts val="12109"/>
              </a:lnSpc>
            </a:pPr>
            <a:r>
              <a:rPr lang="en-US" sz="6999" dirty="0">
                <a:solidFill>
                  <a:srgbClr val="000000"/>
                </a:solidFill>
                <a:latin typeface="Agrandir"/>
              </a:rPr>
              <a:t>Conclusion</a:t>
            </a:r>
          </a:p>
        </p:txBody>
      </p:sp>
      <p:sp>
        <p:nvSpPr>
          <p:cNvPr id="4" name="TextBox 4"/>
          <p:cNvSpPr txBox="1"/>
          <p:nvPr/>
        </p:nvSpPr>
        <p:spPr>
          <a:xfrm>
            <a:off x="1401437" y="2156046"/>
            <a:ext cx="15485125" cy="7271927"/>
          </a:xfrm>
          <a:prstGeom prst="rect">
            <a:avLst/>
          </a:prstGeom>
        </p:spPr>
        <p:txBody>
          <a:bodyPr lIns="0" tIns="0" rIns="0" bIns="0" rtlCol="0" anchor="t">
            <a:spAutoFit/>
          </a:bodyPr>
          <a:lstStyle/>
          <a:p>
            <a:pPr algn="just">
              <a:lnSpc>
                <a:spcPts val="5159"/>
              </a:lnSpc>
            </a:pPr>
            <a:r>
              <a:rPr lang="en-US" sz="2999" dirty="0">
                <a:solidFill>
                  <a:srgbClr val="000000"/>
                </a:solidFill>
                <a:latin typeface="Agrandir"/>
              </a:rPr>
              <a:t>From the various explanations and stages of implementing Neural Style Transfer on </a:t>
            </a:r>
            <a:r>
              <a:rPr lang="en-US" sz="2999" dirty="0" err="1">
                <a:solidFill>
                  <a:srgbClr val="000000"/>
                </a:solidFill>
                <a:latin typeface="Agrandir"/>
              </a:rPr>
              <a:t>PyTorch</a:t>
            </a:r>
            <a:r>
              <a:rPr lang="en-US" sz="2999" dirty="0">
                <a:solidFill>
                  <a:srgbClr val="000000"/>
                </a:solidFill>
                <a:latin typeface="Agrandir"/>
              </a:rPr>
              <a:t>, I can conclude that this </a:t>
            </a:r>
            <a:r>
              <a:rPr lang="en-US" sz="2999" dirty="0">
                <a:solidFill>
                  <a:srgbClr val="000000"/>
                </a:solidFill>
                <a:latin typeface="Agrandir Bold" panose="020B0604020202020204" charset="0"/>
              </a:rPr>
              <a:t>NST has quite different implementation stages </a:t>
            </a:r>
            <a:r>
              <a:rPr lang="en-US" sz="2999" dirty="0">
                <a:solidFill>
                  <a:srgbClr val="000000"/>
                </a:solidFill>
                <a:latin typeface="Agrandir"/>
              </a:rPr>
              <a:t>because there are stages for setting the intermediate layers, determining different loss functions, and also the process of training the model which calls the feature from VGG.</a:t>
            </a:r>
          </a:p>
          <a:p>
            <a:pPr algn="just">
              <a:lnSpc>
                <a:spcPts val="5159"/>
              </a:lnSpc>
            </a:pPr>
            <a:endParaRPr lang="en-US" sz="2999" dirty="0">
              <a:solidFill>
                <a:srgbClr val="000000"/>
              </a:solidFill>
              <a:latin typeface="Agrandir"/>
            </a:endParaRPr>
          </a:p>
          <a:p>
            <a:pPr algn="just">
              <a:lnSpc>
                <a:spcPts val="5159"/>
              </a:lnSpc>
            </a:pPr>
            <a:r>
              <a:rPr lang="en-US" sz="2999" dirty="0">
                <a:solidFill>
                  <a:srgbClr val="000000"/>
                </a:solidFill>
                <a:latin typeface="Agrandir"/>
              </a:rPr>
              <a:t>Apart from that, from implementing it on </a:t>
            </a:r>
            <a:r>
              <a:rPr lang="en-US" sz="2999" dirty="0" err="1">
                <a:solidFill>
                  <a:srgbClr val="000000"/>
                </a:solidFill>
                <a:latin typeface="Agrandir"/>
              </a:rPr>
              <a:t>PyTorch</a:t>
            </a:r>
            <a:r>
              <a:rPr lang="en-US" sz="2999" dirty="0">
                <a:solidFill>
                  <a:srgbClr val="000000"/>
                </a:solidFill>
                <a:latin typeface="Agrandir"/>
              </a:rPr>
              <a:t>, we can try to make style transfers with different image styles so that we can produce various styles that can be applied to the image content.</a:t>
            </a:r>
          </a:p>
          <a:p>
            <a:pPr algn="just">
              <a:lnSpc>
                <a:spcPts val="5159"/>
              </a:lnSpc>
            </a:pPr>
            <a:endParaRPr lang="en-US" sz="2999" dirty="0">
              <a:solidFill>
                <a:srgbClr val="000000"/>
              </a:solidFill>
              <a:latin typeface="Agrandir"/>
            </a:endParaRPr>
          </a:p>
          <a:p>
            <a:pPr algn="just">
              <a:lnSpc>
                <a:spcPts val="5159"/>
              </a:lnSpc>
            </a:pPr>
            <a:r>
              <a:rPr lang="en-US" sz="2999" dirty="0">
                <a:solidFill>
                  <a:srgbClr val="000000"/>
                </a:solidFill>
                <a:latin typeface="Agrandir"/>
              </a:rPr>
              <a:t>To see the completed code, </a:t>
            </a:r>
            <a:r>
              <a:rPr lang="en-US" sz="2999" b="1" dirty="0">
                <a:solidFill>
                  <a:srgbClr val="000000"/>
                </a:solidFill>
                <a:latin typeface="Agrandir Bold" panose="020B0604020202020204" charset="0"/>
              </a:rPr>
              <a:t>can see in </a:t>
            </a:r>
            <a:r>
              <a:rPr lang="en-US" sz="2999" b="1" dirty="0" err="1">
                <a:solidFill>
                  <a:srgbClr val="000000"/>
                </a:solidFill>
                <a:latin typeface="Agrandir Bold" panose="020B0604020202020204" charset="0"/>
              </a:rPr>
              <a:t>ipynb</a:t>
            </a:r>
            <a:r>
              <a:rPr lang="en-US" sz="2999" b="1" dirty="0">
                <a:solidFill>
                  <a:srgbClr val="000000"/>
                </a:solidFill>
                <a:latin typeface="Agrandir Bold" panose="020B0604020202020204" charset="0"/>
              </a:rPr>
              <a:t> file in GitHub</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6DFCC"/>
        </a:solidFill>
        <a:effectLst/>
      </p:bgPr>
    </p:bg>
    <p:spTree>
      <p:nvGrpSpPr>
        <p:cNvPr id="1" name=""/>
        <p:cNvGrpSpPr/>
        <p:nvPr/>
      </p:nvGrpSpPr>
      <p:grpSpPr>
        <a:xfrm>
          <a:off x="0" y="0"/>
          <a:ext cx="0" cy="0"/>
          <a:chOff x="0" y="0"/>
          <a:chExt cx="0" cy="0"/>
        </a:xfrm>
      </p:grpSpPr>
      <p:grpSp>
        <p:nvGrpSpPr>
          <p:cNvPr id="2" name="Group 2"/>
          <p:cNvGrpSpPr/>
          <p:nvPr/>
        </p:nvGrpSpPr>
        <p:grpSpPr>
          <a:xfrm>
            <a:off x="680480" y="625871"/>
            <a:ext cx="16927040" cy="9035258"/>
            <a:chOff x="0" y="0"/>
            <a:chExt cx="126402652" cy="67470777"/>
          </a:xfrm>
        </p:grpSpPr>
        <p:sp>
          <p:nvSpPr>
            <p:cNvPr id="3" name="Freeform 3"/>
            <p:cNvSpPr/>
            <p:nvPr/>
          </p:nvSpPr>
          <p:spPr>
            <a:xfrm>
              <a:off x="72390" y="72390"/>
              <a:ext cx="126257871" cy="67325995"/>
            </a:xfrm>
            <a:custGeom>
              <a:avLst/>
              <a:gdLst/>
              <a:ahLst/>
              <a:cxnLst/>
              <a:rect l="l" t="t" r="r" b="b"/>
              <a:pathLst>
                <a:path w="126257871" h="67325995">
                  <a:moveTo>
                    <a:pt x="0" y="0"/>
                  </a:moveTo>
                  <a:lnTo>
                    <a:pt x="126257871" y="0"/>
                  </a:lnTo>
                  <a:lnTo>
                    <a:pt x="126257871" y="67325995"/>
                  </a:lnTo>
                  <a:lnTo>
                    <a:pt x="0" y="67325995"/>
                  </a:lnTo>
                  <a:lnTo>
                    <a:pt x="0" y="0"/>
                  </a:lnTo>
                  <a:close/>
                </a:path>
              </a:pathLst>
            </a:custGeom>
            <a:solidFill>
              <a:srgbClr val="FFF5ED"/>
            </a:solidFill>
          </p:spPr>
        </p:sp>
        <p:sp>
          <p:nvSpPr>
            <p:cNvPr id="4" name="Freeform 4"/>
            <p:cNvSpPr/>
            <p:nvPr/>
          </p:nvSpPr>
          <p:spPr>
            <a:xfrm>
              <a:off x="0" y="0"/>
              <a:ext cx="126402654" cy="67470778"/>
            </a:xfrm>
            <a:custGeom>
              <a:avLst/>
              <a:gdLst/>
              <a:ahLst/>
              <a:cxnLst/>
              <a:rect l="l" t="t" r="r" b="b"/>
              <a:pathLst>
                <a:path w="126402654" h="67470778">
                  <a:moveTo>
                    <a:pt x="126257869" y="67325999"/>
                  </a:moveTo>
                  <a:lnTo>
                    <a:pt x="126402654" y="67325999"/>
                  </a:lnTo>
                  <a:lnTo>
                    <a:pt x="126402654" y="67470778"/>
                  </a:lnTo>
                  <a:lnTo>
                    <a:pt x="126257869" y="67470778"/>
                  </a:lnTo>
                  <a:lnTo>
                    <a:pt x="126257869" y="67325999"/>
                  </a:lnTo>
                  <a:close/>
                  <a:moveTo>
                    <a:pt x="0" y="144780"/>
                  </a:moveTo>
                  <a:lnTo>
                    <a:pt x="144780" y="144780"/>
                  </a:lnTo>
                  <a:lnTo>
                    <a:pt x="144780" y="67325999"/>
                  </a:lnTo>
                  <a:lnTo>
                    <a:pt x="0" y="67325999"/>
                  </a:lnTo>
                  <a:lnTo>
                    <a:pt x="0" y="144780"/>
                  </a:lnTo>
                  <a:close/>
                  <a:moveTo>
                    <a:pt x="0" y="67325999"/>
                  </a:moveTo>
                  <a:lnTo>
                    <a:pt x="144780" y="67325999"/>
                  </a:lnTo>
                  <a:lnTo>
                    <a:pt x="144780" y="67470778"/>
                  </a:lnTo>
                  <a:lnTo>
                    <a:pt x="0" y="67470778"/>
                  </a:lnTo>
                  <a:lnTo>
                    <a:pt x="0" y="67325999"/>
                  </a:lnTo>
                  <a:close/>
                  <a:moveTo>
                    <a:pt x="126257869" y="144780"/>
                  </a:moveTo>
                  <a:lnTo>
                    <a:pt x="126402654" y="144780"/>
                  </a:lnTo>
                  <a:lnTo>
                    <a:pt x="126402654" y="67325999"/>
                  </a:lnTo>
                  <a:lnTo>
                    <a:pt x="126257869" y="67325999"/>
                  </a:lnTo>
                  <a:lnTo>
                    <a:pt x="126257869" y="144780"/>
                  </a:lnTo>
                  <a:close/>
                  <a:moveTo>
                    <a:pt x="144780" y="67325999"/>
                  </a:moveTo>
                  <a:lnTo>
                    <a:pt x="126257869" y="67325999"/>
                  </a:lnTo>
                  <a:lnTo>
                    <a:pt x="126257869" y="67470778"/>
                  </a:lnTo>
                  <a:lnTo>
                    <a:pt x="144780" y="67470778"/>
                  </a:lnTo>
                  <a:lnTo>
                    <a:pt x="144780" y="67325999"/>
                  </a:lnTo>
                  <a:close/>
                  <a:moveTo>
                    <a:pt x="126257869" y="0"/>
                  </a:moveTo>
                  <a:lnTo>
                    <a:pt x="126402654" y="0"/>
                  </a:lnTo>
                  <a:lnTo>
                    <a:pt x="126402654" y="144780"/>
                  </a:lnTo>
                  <a:lnTo>
                    <a:pt x="126257869" y="144780"/>
                  </a:lnTo>
                  <a:lnTo>
                    <a:pt x="126257869" y="0"/>
                  </a:lnTo>
                  <a:close/>
                  <a:moveTo>
                    <a:pt x="0" y="0"/>
                  </a:moveTo>
                  <a:lnTo>
                    <a:pt x="144780" y="0"/>
                  </a:lnTo>
                  <a:lnTo>
                    <a:pt x="144780" y="144780"/>
                  </a:lnTo>
                  <a:lnTo>
                    <a:pt x="0" y="144780"/>
                  </a:lnTo>
                  <a:lnTo>
                    <a:pt x="0" y="0"/>
                  </a:lnTo>
                  <a:close/>
                  <a:moveTo>
                    <a:pt x="144780" y="0"/>
                  </a:moveTo>
                  <a:lnTo>
                    <a:pt x="126257869" y="0"/>
                  </a:lnTo>
                  <a:lnTo>
                    <a:pt x="126257869" y="144780"/>
                  </a:lnTo>
                  <a:lnTo>
                    <a:pt x="144780" y="144780"/>
                  </a:lnTo>
                  <a:lnTo>
                    <a:pt x="144780" y="0"/>
                  </a:lnTo>
                  <a:close/>
                </a:path>
              </a:pathLst>
            </a:custGeom>
            <a:solidFill>
              <a:srgbClr val="000000"/>
            </a:solidFill>
          </p:spPr>
        </p:sp>
      </p:grpSp>
      <p:sp>
        <p:nvSpPr>
          <p:cNvPr id="5" name="AutoShape 5"/>
          <p:cNvSpPr/>
          <p:nvPr/>
        </p:nvSpPr>
        <p:spPr>
          <a:xfrm>
            <a:off x="680480" y="1932862"/>
            <a:ext cx="16927040" cy="23812"/>
          </a:xfrm>
          <a:prstGeom prst="line">
            <a:avLst/>
          </a:prstGeom>
          <a:ln w="19050" cap="flat">
            <a:solidFill>
              <a:srgbClr val="000000"/>
            </a:solidFill>
            <a:prstDash val="solid"/>
            <a:headEnd type="none" w="sm" len="sm"/>
            <a:tailEnd type="none" w="sm" len="sm"/>
          </a:ln>
        </p:spPr>
      </p:sp>
      <p:sp>
        <p:nvSpPr>
          <p:cNvPr id="6" name="Freeform 6"/>
          <p:cNvSpPr/>
          <p:nvPr/>
        </p:nvSpPr>
        <p:spPr>
          <a:xfrm>
            <a:off x="2831774" y="8028479"/>
            <a:ext cx="594721" cy="594721"/>
          </a:xfrm>
          <a:custGeom>
            <a:avLst/>
            <a:gdLst/>
            <a:ahLst/>
            <a:cxnLst/>
            <a:rect l="l" t="t" r="r" b="b"/>
            <a:pathLst>
              <a:path w="594721" h="594721">
                <a:moveTo>
                  <a:pt x="0" y="0"/>
                </a:moveTo>
                <a:lnTo>
                  <a:pt x="594722" y="0"/>
                </a:lnTo>
                <a:lnTo>
                  <a:pt x="594722" y="594721"/>
                </a:lnTo>
                <a:lnTo>
                  <a:pt x="0" y="5947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8534184" y="7996679"/>
            <a:ext cx="658322" cy="658322"/>
          </a:xfrm>
          <a:custGeom>
            <a:avLst/>
            <a:gdLst/>
            <a:ahLst/>
            <a:cxnLst/>
            <a:rect l="l" t="t" r="r" b="b"/>
            <a:pathLst>
              <a:path w="658322" h="658322">
                <a:moveTo>
                  <a:pt x="0" y="0"/>
                </a:moveTo>
                <a:lnTo>
                  <a:pt x="658322" y="0"/>
                </a:lnTo>
                <a:lnTo>
                  <a:pt x="658322" y="658322"/>
                </a:lnTo>
                <a:lnTo>
                  <a:pt x="0" y="6583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1928223" y="5035666"/>
            <a:ext cx="14431554" cy="1646563"/>
          </a:xfrm>
          <a:prstGeom prst="rect">
            <a:avLst/>
          </a:prstGeom>
        </p:spPr>
        <p:txBody>
          <a:bodyPr lIns="0" tIns="0" rIns="0" bIns="0" rtlCol="0" anchor="t">
            <a:spAutoFit/>
          </a:bodyPr>
          <a:lstStyle/>
          <a:p>
            <a:pPr algn="ctr">
              <a:lnSpc>
                <a:spcPts val="10615"/>
              </a:lnSpc>
            </a:pPr>
            <a:r>
              <a:rPr lang="en-US" sz="9650">
                <a:solidFill>
                  <a:srgbClr val="000000"/>
                </a:solidFill>
                <a:latin typeface="Agrandir Bold"/>
              </a:rPr>
              <a:t>Thank You </a:t>
            </a:r>
          </a:p>
        </p:txBody>
      </p:sp>
      <p:sp>
        <p:nvSpPr>
          <p:cNvPr id="9" name="TextBox 9"/>
          <p:cNvSpPr txBox="1"/>
          <p:nvPr/>
        </p:nvSpPr>
        <p:spPr>
          <a:xfrm>
            <a:off x="1095375" y="1125915"/>
            <a:ext cx="4044298" cy="422275"/>
          </a:xfrm>
          <a:prstGeom prst="rect">
            <a:avLst/>
          </a:prstGeom>
        </p:spPr>
        <p:txBody>
          <a:bodyPr lIns="0" tIns="0" rIns="0" bIns="0" rtlCol="0" anchor="t">
            <a:spAutoFit/>
          </a:bodyPr>
          <a:lstStyle/>
          <a:p>
            <a:pPr>
              <a:lnSpc>
                <a:spcPts val="2749"/>
              </a:lnSpc>
            </a:pPr>
            <a:r>
              <a:rPr lang="en-US" sz="2499">
                <a:solidFill>
                  <a:srgbClr val="000000"/>
                </a:solidFill>
                <a:latin typeface="Agrandir Bold"/>
              </a:rPr>
              <a:t>HARDIANTO TANDI SENO</a:t>
            </a:r>
          </a:p>
        </p:txBody>
      </p:sp>
      <p:sp>
        <p:nvSpPr>
          <p:cNvPr id="10" name="TextBox 10"/>
          <p:cNvSpPr txBox="1"/>
          <p:nvPr/>
        </p:nvSpPr>
        <p:spPr>
          <a:xfrm>
            <a:off x="13129277" y="1125915"/>
            <a:ext cx="4044298" cy="422275"/>
          </a:xfrm>
          <a:prstGeom prst="rect">
            <a:avLst/>
          </a:prstGeom>
        </p:spPr>
        <p:txBody>
          <a:bodyPr lIns="0" tIns="0" rIns="0" bIns="0" rtlCol="0" anchor="t">
            <a:spAutoFit/>
          </a:bodyPr>
          <a:lstStyle/>
          <a:p>
            <a:pPr algn="r">
              <a:lnSpc>
                <a:spcPts val="2749"/>
              </a:lnSpc>
            </a:pPr>
            <a:r>
              <a:rPr lang="en-US" sz="2499">
                <a:solidFill>
                  <a:srgbClr val="000000"/>
                </a:solidFill>
                <a:latin typeface="Agrandir Bold"/>
              </a:rPr>
              <a:t>FUTURE ML ENGINEER</a:t>
            </a:r>
          </a:p>
        </p:txBody>
      </p:sp>
      <p:sp>
        <p:nvSpPr>
          <p:cNvPr id="11" name="TextBox 11"/>
          <p:cNvSpPr txBox="1"/>
          <p:nvPr/>
        </p:nvSpPr>
        <p:spPr>
          <a:xfrm>
            <a:off x="3179104" y="2627789"/>
            <a:ext cx="11929792" cy="1542236"/>
          </a:xfrm>
          <a:prstGeom prst="rect">
            <a:avLst/>
          </a:prstGeom>
        </p:spPr>
        <p:txBody>
          <a:bodyPr lIns="0" tIns="0" rIns="0" bIns="0" rtlCol="0" anchor="t">
            <a:spAutoFit/>
          </a:bodyPr>
          <a:lstStyle/>
          <a:p>
            <a:pPr algn="ctr">
              <a:lnSpc>
                <a:spcPts val="6012"/>
              </a:lnSpc>
            </a:pPr>
            <a:r>
              <a:rPr lang="en-US" sz="3067">
                <a:solidFill>
                  <a:srgbClr val="000000"/>
                </a:solidFill>
                <a:latin typeface="Agrandir Bold"/>
              </a:rPr>
              <a:t>Sorry if there are still deficiencies in it. I will try to continue to develop my skills so that I can be even better in the future.</a:t>
            </a:r>
          </a:p>
        </p:txBody>
      </p:sp>
      <p:sp>
        <p:nvSpPr>
          <p:cNvPr id="12" name="TextBox 12"/>
          <p:cNvSpPr txBox="1"/>
          <p:nvPr/>
        </p:nvSpPr>
        <p:spPr>
          <a:xfrm>
            <a:off x="3575283" y="7826184"/>
            <a:ext cx="4462744" cy="780236"/>
          </a:xfrm>
          <a:prstGeom prst="rect">
            <a:avLst/>
          </a:prstGeom>
        </p:spPr>
        <p:txBody>
          <a:bodyPr lIns="0" tIns="0" rIns="0" bIns="0" rtlCol="0" anchor="t">
            <a:spAutoFit/>
          </a:bodyPr>
          <a:lstStyle/>
          <a:p>
            <a:pPr algn="ctr">
              <a:lnSpc>
                <a:spcPts val="6012"/>
              </a:lnSpc>
            </a:pPr>
            <a:r>
              <a:rPr lang="en-US" sz="3067" dirty="0">
                <a:solidFill>
                  <a:srgbClr val="000000"/>
                </a:solidFill>
                <a:latin typeface="Agrandir Bold"/>
              </a:rPr>
              <a:t>Hardianto Tandi Seno</a:t>
            </a:r>
          </a:p>
        </p:txBody>
      </p:sp>
      <p:sp>
        <p:nvSpPr>
          <p:cNvPr id="13" name="TextBox 13"/>
          <p:cNvSpPr txBox="1"/>
          <p:nvPr/>
        </p:nvSpPr>
        <p:spPr>
          <a:xfrm>
            <a:off x="9354431" y="7816659"/>
            <a:ext cx="6256946" cy="780236"/>
          </a:xfrm>
          <a:prstGeom prst="rect">
            <a:avLst/>
          </a:prstGeom>
        </p:spPr>
        <p:txBody>
          <a:bodyPr lIns="0" tIns="0" rIns="0" bIns="0" rtlCol="0" anchor="t">
            <a:spAutoFit/>
          </a:bodyPr>
          <a:lstStyle/>
          <a:p>
            <a:pPr algn="ctr">
              <a:lnSpc>
                <a:spcPts val="6012"/>
              </a:lnSpc>
            </a:pPr>
            <a:r>
              <a:rPr lang="en-US" sz="3067">
                <a:solidFill>
                  <a:srgbClr val="000000"/>
                </a:solidFill>
                <a:latin typeface="Agrandir Bold"/>
              </a:rPr>
              <a:t>hardiantotandiseno@gmail.com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4265286"/>
            <a:ext cx="4999779" cy="1756428"/>
            <a:chOff x="0" y="0"/>
            <a:chExt cx="6666372" cy="2341904"/>
          </a:xfrm>
        </p:grpSpPr>
        <p:sp>
          <p:nvSpPr>
            <p:cNvPr id="3" name="TextBox 3"/>
            <p:cNvSpPr txBox="1"/>
            <p:nvPr/>
          </p:nvSpPr>
          <p:spPr>
            <a:xfrm>
              <a:off x="0" y="-190500"/>
              <a:ext cx="6666372" cy="1600200"/>
            </a:xfrm>
            <a:prstGeom prst="rect">
              <a:avLst/>
            </a:prstGeom>
          </p:spPr>
          <p:txBody>
            <a:bodyPr lIns="0" tIns="0" rIns="0" bIns="0" rtlCol="0" anchor="t">
              <a:spAutoFit/>
            </a:bodyPr>
            <a:lstStyle/>
            <a:p>
              <a:pPr marL="0" lvl="0" indent="0" algn="l">
                <a:lnSpc>
                  <a:spcPts val="8399"/>
                </a:lnSpc>
                <a:spcBef>
                  <a:spcPct val="0"/>
                </a:spcBef>
              </a:pPr>
              <a:r>
                <a:rPr lang="en-US" sz="6999">
                  <a:solidFill>
                    <a:srgbClr val="000000"/>
                  </a:solidFill>
                  <a:latin typeface="Agrandir"/>
                </a:rPr>
                <a:t>Content</a:t>
              </a:r>
            </a:p>
          </p:txBody>
        </p:sp>
        <p:sp>
          <p:nvSpPr>
            <p:cNvPr id="4" name="TextBox 4"/>
            <p:cNvSpPr txBox="1"/>
            <p:nvPr/>
          </p:nvSpPr>
          <p:spPr>
            <a:xfrm>
              <a:off x="0" y="1652506"/>
              <a:ext cx="6666372" cy="689398"/>
            </a:xfrm>
            <a:prstGeom prst="rect">
              <a:avLst/>
            </a:prstGeom>
          </p:spPr>
          <p:txBody>
            <a:bodyPr lIns="0" tIns="0" rIns="0" bIns="0" rtlCol="0" anchor="t">
              <a:spAutoFit/>
            </a:bodyPr>
            <a:lstStyle/>
            <a:p>
              <a:pPr marL="0" lvl="0" indent="0" algn="l">
                <a:lnSpc>
                  <a:spcPts val="3920"/>
                </a:lnSpc>
                <a:spcBef>
                  <a:spcPct val="0"/>
                </a:spcBef>
              </a:pPr>
              <a:r>
                <a:rPr lang="en-US" sz="2800">
                  <a:solidFill>
                    <a:srgbClr val="000000"/>
                  </a:solidFill>
                  <a:latin typeface="Agrandir"/>
                </a:rPr>
                <a:t>Neural Style Transfer Model</a:t>
              </a:r>
            </a:p>
          </p:txBody>
        </p:sp>
      </p:grpSp>
      <p:grpSp>
        <p:nvGrpSpPr>
          <p:cNvPr id="5" name="Group 5"/>
          <p:cNvGrpSpPr/>
          <p:nvPr/>
        </p:nvGrpSpPr>
        <p:grpSpPr>
          <a:xfrm>
            <a:off x="8742829" y="2227776"/>
            <a:ext cx="7973317" cy="940520"/>
            <a:chOff x="0" y="0"/>
            <a:chExt cx="10631089" cy="1254027"/>
          </a:xfrm>
        </p:grpSpPr>
        <p:grpSp>
          <p:nvGrpSpPr>
            <p:cNvPr id="6" name="Group 6"/>
            <p:cNvGrpSpPr/>
            <p:nvPr/>
          </p:nvGrpSpPr>
          <p:grpSpPr>
            <a:xfrm>
              <a:off x="0" y="0"/>
              <a:ext cx="10631089" cy="1254027"/>
              <a:chOff x="0" y="0"/>
              <a:chExt cx="16440449" cy="1939290"/>
            </a:xfrm>
          </p:grpSpPr>
          <p:sp>
            <p:nvSpPr>
              <p:cNvPr id="7" name="Freeform 7"/>
              <p:cNvSpPr/>
              <p:nvPr/>
            </p:nvSpPr>
            <p:spPr>
              <a:xfrm>
                <a:off x="12700" y="12700"/>
                <a:ext cx="16415049" cy="1913890"/>
              </a:xfrm>
              <a:custGeom>
                <a:avLst/>
                <a:gdLst/>
                <a:ahLst/>
                <a:cxnLst/>
                <a:rect l="l" t="t" r="r" b="b"/>
                <a:pathLst>
                  <a:path w="16415049" h="1913890">
                    <a:moveTo>
                      <a:pt x="15458105" y="1913890"/>
                    </a:moveTo>
                    <a:lnTo>
                      <a:pt x="956945" y="1913890"/>
                    </a:lnTo>
                    <a:cubicBezTo>
                      <a:pt x="428371" y="1913890"/>
                      <a:pt x="0" y="1485392"/>
                      <a:pt x="0" y="956945"/>
                    </a:cubicBezTo>
                    <a:lnTo>
                      <a:pt x="0" y="956945"/>
                    </a:lnTo>
                    <a:cubicBezTo>
                      <a:pt x="0" y="428371"/>
                      <a:pt x="428371" y="0"/>
                      <a:pt x="956945" y="0"/>
                    </a:cubicBezTo>
                    <a:lnTo>
                      <a:pt x="15458105" y="0"/>
                    </a:lnTo>
                    <a:cubicBezTo>
                      <a:pt x="15986551" y="0"/>
                      <a:pt x="16415049" y="428371"/>
                      <a:pt x="16415049" y="956945"/>
                    </a:cubicBezTo>
                    <a:lnTo>
                      <a:pt x="16415049" y="956945"/>
                    </a:lnTo>
                    <a:cubicBezTo>
                      <a:pt x="16415049" y="1485392"/>
                      <a:pt x="15986551" y="1913890"/>
                      <a:pt x="15458105" y="1913890"/>
                    </a:cubicBezTo>
                    <a:close/>
                  </a:path>
                </a:pathLst>
              </a:custGeom>
              <a:solidFill>
                <a:srgbClr val="FFF5ED"/>
              </a:solidFill>
            </p:spPr>
          </p:sp>
          <p:sp>
            <p:nvSpPr>
              <p:cNvPr id="8" name="Freeform 8"/>
              <p:cNvSpPr/>
              <p:nvPr/>
            </p:nvSpPr>
            <p:spPr>
              <a:xfrm>
                <a:off x="0" y="0"/>
                <a:ext cx="16440449" cy="1939290"/>
              </a:xfrm>
              <a:custGeom>
                <a:avLst/>
                <a:gdLst/>
                <a:ahLst/>
                <a:cxnLst/>
                <a:rect l="l" t="t" r="r" b="b"/>
                <a:pathLst>
                  <a:path w="16440449" h="1939290">
                    <a:moveTo>
                      <a:pt x="15470805" y="0"/>
                    </a:moveTo>
                    <a:lnTo>
                      <a:pt x="969645" y="0"/>
                    </a:lnTo>
                    <a:cubicBezTo>
                      <a:pt x="434975" y="0"/>
                      <a:pt x="0" y="434975"/>
                      <a:pt x="0" y="969645"/>
                    </a:cubicBezTo>
                    <a:cubicBezTo>
                      <a:pt x="0" y="1504315"/>
                      <a:pt x="434975" y="1939290"/>
                      <a:pt x="969645" y="1939290"/>
                    </a:cubicBezTo>
                    <a:lnTo>
                      <a:pt x="15470805" y="1939290"/>
                    </a:lnTo>
                    <a:cubicBezTo>
                      <a:pt x="16005474" y="1939290"/>
                      <a:pt x="16440449" y="1504315"/>
                      <a:pt x="16440449" y="969645"/>
                    </a:cubicBezTo>
                    <a:cubicBezTo>
                      <a:pt x="16440449" y="434975"/>
                      <a:pt x="16005474" y="0"/>
                      <a:pt x="15470805" y="0"/>
                    </a:cubicBezTo>
                    <a:close/>
                    <a:moveTo>
                      <a:pt x="15470805" y="1913890"/>
                    </a:moveTo>
                    <a:lnTo>
                      <a:pt x="969645" y="1913890"/>
                    </a:lnTo>
                    <a:cubicBezTo>
                      <a:pt x="448945" y="1913890"/>
                      <a:pt x="25400" y="1490345"/>
                      <a:pt x="25400" y="969645"/>
                    </a:cubicBezTo>
                    <a:cubicBezTo>
                      <a:pt x="25400" y="448945"/>
                      <a:pt x="448945" y="25400"/>
                      <a:pt x="969645" y="25400"/>
                    </a:cubicBezTo>
                    <a:lnTo>
                      <a:pt x="15470805" y="25400"/>
                    </a:lnTo>
                    <a:cubicBezTo>
                      <a:pt x="15991505" y="25400"/>
                      <a:pt x="16415049" y="448945"/>
                      <a:pt x="16415049" y="969645"/>
                    </a:cubicBezTo>
                    <a:cubicBezTo>
                      <a:pt x="16415049" y="1490345"/>
                      <a:pt x="15991505" y="1913890"/>
                      <a:pt x="15470805" y="1913890"/>
                    </a:cubicBezTo>
                    <a:close/>
                  </a:path>
                </a:pathLst>
              </a:custGeom>
              <a:solidFill>
                <a:srgbClr val="000000"/>
              </a:solidFill>
            </p:spPr>
          </p:sp>
        </p:grpSp>
        <p:grpSp>
          <p:nvGrpSpPr>
            <p:cNvPr id="9" name="Group 9"/>
            <p:cNvGrpSpPr/>
            <p:nvPr/>
          </p:nvGrpSpPr>
          <p:grpSpPr>
            <a:xfrm>
              <a:off x="0" y="0"/>
              <a:ext cx="2444873" cy="1254027"/>
              <a:chOff x="0" y="0"/>
              <a:chExt cx="3780875" cy="1939290"/>
            </a:xfrm>
          </p:grpSpPr>
          <p:sp>
            <p:nvSpPr>
              <p:cNvPr id="10" name="Freeform 10"/>
              <p:cNvSpPr/>
              <p:nvPr/>
            </p:nvSpPr>
            <p:spPr>
              <a:xfrm>
                <a:off x="12700" y="12700"/>
                <a:ext cx="3755475" cy="1913890"/>
              </a:xfrm>
              <a:custGeom>
                <a:avLst/>
                <a:gdLst/>
                <a:ahLst/>
                <a:cxnLst/>
                <a:rect l="l" t="t" r="r" b="b"/>
                <a:pathLst>
                  <a:path w="3755475" h="1913890">
                    <a:moveTo>
                      <a:pt x="2798530" y="1913890"/>
                    </a:moveTo>
                    <a:lnTo>
                      <a:pt x="956945" y="1913890"/>
                    </a:lnTo>
                    <a:cubicBezTo>
                      <a:pt x="428371" y="1913890"/>
                      <a:pt x="0" y="1485392"/>
                      <a:pt x="0" y="956945"/>
                    </a:cubicBezTo>
                    <a:lnTo>
                      <a:pt x="0" y="956945"/>
                    </a:lnTo>
                    <a:cubicBezTo>
                      <a:pt x="0" y="428371"/>
                      <a:pt x="428371" y="0"/>
                      <a:pt x="956945" y="0"/>
                    </a:cubicBezTo>
                    <a:lnTo>
                      <a:pt x="2798529" y="0"/>
                    </a:lnTo>
                    <a:cubicBezTo>
                      <a:pt x="3326976" y="0"/>
                      <a:pt x="3755474" y="428371"/>
                      <a:pt x="3755474" y="956945"/>
                    </a:cubicBezTo>
                    <a:lnTo>
                      <a:pt x="3755474" y="956945"/>
                    </a:lnTo>
                    <a:cubicBezTo>
                      <a:pt x="3755475" y="1485392"/>
                      <a:pt x="3326977" y="1913890"/>
                      <a:pt x="2798530" y="1913890"/>
                    </a:cubicBezTo>
                    <a:close/>
                  </a:path>
                </a:pathLst>
              </a:custGeom>
              <a:solidFill>
                <a:srgbClr val="D6DFCC"/>
              </a:solidFill>
            </p:spPr>
          </p:sp>
          <p:sp>
            <p:nvSpPr>
              <p:cNvPr id="11" name="Freeform 11"/>
              <p:cNvSpPr/>
              <p:nvPr/>
            </p:nvSpPr>
            <p:spPr>
              <a:xfrm>
                <a:off x="0" y="0"/>
                <a:ext cx="3780875" cy="1939290"/>
              </a:xfrm>
              <a:custGeom>
                <a:avLst/>
                <a:gdLst/>
                <a:ahLst/>
                <a:cxnLst/>
                <a:rect l="l" t="t" r="r" b="b"/>
                <a:pathLst>
                  <a:path w="3780875" h="1939290">
                    <a:moveTo>
                      <a:pt x="2811230" y="0"/>
                    </a:moveTo>
                    <a:lnTo>
                      <a:pt x="969645" y="0"/>
                    </a:lnTo>
                    <a:cubicBezTo>
                      <a:pt x="434975" y="0"/>
                      <a:pt x="0" y="434975"/>
                      <a:pt x="0" y="969645"/>
                    </a:cubicBezTo>
                    <a:cubicBezTo>
                      <a:pt x="0" y="1504315"/>
                      <a:pt x="434975" y="1939290"/>
                      <a:pt x="969645" y="1939290"/>
                    </a:cubicBezTo>
                    <a:lnTo>
                      <a:pt x="2811229" y="1939290"/>
                    </a:lnTo>
                    <a:cubicBezTo>
                      <a:pt x="3345899" y="1939290"/>
                      <a:pt x="3780874" y="1504315"/>
                      <a:pt x="3780874" y="969645"/>
                    </a:cubicBezTo>
                    <a:cubicBezTo>
                      <a:pt x="3780875" y="434975"/>
                      <a:pt x="3345900" y="0"/>
                      <a:pt x="2811230" y="0"/>
                    </a:cubicBezTo>
                    <a:close/>
                    <a:moveTo>
                      <a:pt x="2811230" y="1913890"/>
                    </a:moveTo>
                    <a:lnTo>
                      <a:pt x="969645" y="1913890"/>
                    </a:lnTo>
                    <a:cubicBezTo>
                      <a:pt x="448945" y="1913890"/>
                      <a:pt x="25400" y="1490345"/>
                      <a:pt x="25400" y="969645"/>
                    </a:cubicBezTo>
                    <a:cubicBezTo>
                      <a:pt x="25400" y="448945"/>
                      <a:pt x="448945" y="25400"/>
                      <a:pt x="969645" y="25400"/>
                    </a:cubicBezTo>
                    <a:lnTo>
                      <a:pt x="2811229" y="25400"/>
                    </a:lnTo>
                    <a:cubicBezTo>
                      <a:pt x="3331930" y="25400"/>
                      <a:pt x="3755474" y="448945"/>
                      <a:pt x="3755474" y="969645"/>
                    </a:cubicBezTo>
                    <a:cubicBezTo>
                      <a:pt x="3755475" y="1490345"/>
                      <a:pt x="3331930" y="1913890"/>
                      <a:pt x="2811230" y="1913890"/>
                    </a:cubicBezTo>
                    <a:close/>
                  </a:path>
                </a:pathLst>
              </a:custGeom>
              <a:solidFill>
                <a:srgbClr val="000000"/>
              </a:solidFill>
            </p:spPr>
          </p:sp>
        </p:grpSp>
        <p:sp>
          <p:nvSpPr>
            <p:cNvPr id="12" name="TextBox 12"/>
            <p:cNvSpPr txBox="1"/>
            <p:nvPr/>
          </p:nvSpPr>
          <p:spPr>
            <a:xfrm>
              <a:off x="1011624" y="262947"/>
              <a:ext cx="421625" cy="613833"/>
            </a:xfrm>
            <a:prstGeom prst="rect">
              <a:avLst/>
            </a:prstGeom>
          </p:spPr>
          <p:txBody>
            <a:bodyPr lIns="0" tIns="0" rIns="0" bIns="0" rtlCol="0" anchor="t">
              <a:spAutoFit/>
            </a:bodyPr>
            <a:lstStyle/>
            <a:p>
              <a:pPr algn="ctr">
                <a:lnSpc>
                  <a:spcPts val="3499"/>
                </a:lnSpc>
              </a:pPr>
              <a:r>
                <a:rPr lang="en-US" sz="2499">
                  <a:solidFill>
                    <a:srgbClr val="000000"/>
                  </a:solidFill>
                  <a:latin typeface="Agrandir Bold"/>
                </a:rPr>
                <a:t>1</a:t>
              </a:r>
            </a:p>
          </p:txBody>
        </p:sp>
        <p:sp>
          <p:nvSpPr>
            <p:cNvPr id="13" name="TextBox 13"/>
            <p:cNvSpPr txBox="1"/>
            <p:nvPr/>
          </p:nvSpPr>
          <p:spPr>
            <a:xfrm>
              <a:off x="3055873" y="246013"/>
              <a:ext cx="6954893" cy="730251"/>
            </a:xfrm>
            <a:prstGeom prst="rect">
              <a:avLst/>
            </a:prstGeom>
          </p:spPr>
          <p:txBody>
            <a:bodyPr lIns="0" tIns="0" rIns="0" bIns="0" rtlCol="0" anchor="t">
              <a:spAutoFit/>
            </a:bodyPr>
            <a:lstStyle/>
            <a:p>
              <a:pPr algn="l">
                <a:lnSpc>
                  <a:spcPts val="4199"/>
                </a:lnSpc>
              </a:pPr>
              <a:r>
                <a:rPr lang="en-US" sz="2999">
                  <a:solidFill>
                    <a:srgbClr val="000000"/>
                  </a:solidFill>
                  <a:latin typeface="Agrandir"/>
                </a:rPr>
                <a:t>What is NST ?</a:t>
              </a:r>
            </a:p>
          </p:txBody>
        </p:sp>
      </p:grpSp>
      <p:grpSp>
        <p:nvGrpSpPr>
          <p:cNvPr id="14" name="Group 14"/>
          <p:cNvGrpSpPr/>
          <p:nvPr/>
        </p:nvGrpSpPr>
        <p:grpSpPr>
          <a:xfrm>
            <a:off x="8742829" y="3794585"/>
            <a:ext cx="7973317" cy="940520"/>
            <a:chOff x="0" y="0"/>
            <a:chExt cx="10631089" cy="1254027"/>
          </a:xfrm>
        </p:grpSpPr>
        <p:grpSp>
          <p:nvGrpSpPr>
            <p:cNvPr id="15" name="Group 15"/>
            <p:cNvGrpSpPr/>
            <p:nvPr/>
          </p:nvGrpSpPr>
          <p:grpSpPr>
            <a:xfrm>
              <a:off x="0" y="0"/>
              <a:ext cx="10631089" cy="1254027"/>
              <a:chOff x="0" y="0"/>
              <a:chExt cx="16440449" cy="1939290"/>
            </a:xfrm>
          </p:grpSpPr>
          <p:sp>
            <p:nvSpPr>
              <p:cNvPr id="16" name="Freeform 16"/>
              <p:cNvSpPr/>
              <p:nvPr/>
            </p:nvSpPr>
            <p:spPr>
              <a:xfrm>
                <a:off x="12700" y="12700"/>
                <a:ext cx="16415049" cy="1913890"/>
              </a:xfrm>
              <a:custGeom>
                <a:avLst/>
                <a:gdLst/>
                <a:ahLst/>
                <a:cxnLst/>
                <a:rect l="l" t="t" r="r" b="b"/>
                <a:pathLst>
                  <a:path w="16415049" h="1913890">
                    <a:moveTo>
                      <a:pt x="15458105" y="1913890"/>
                    </a:moveTo>
                    <a:lnTo>
                      <a:pt x="956945" y="1913890"/>
                    </a:lnTo>
                    <a:cubicBezTo>
                      <a:pt x="428371" y="1913890"/>
                      <a:pt x="0" y="1485392"/>
                      <a:pt x="0" y="956945"/>
                    </a:cubicBezTo>
                    <a:lnTo>
                      <a:pt x="0" y="956945"/>
                    </a:lnTo>
                    <a:cubicBezTo>
                      <a:pt x="0" y="428371"/>
                      <a:pt x="428371" y="0"/>
                      <a:pt x="956945" y="0"/>
                    </a:cubicBezTo>
                    <a:lnTo>
                      <a:pt x="15458105" y="0"/>
                    </a:lnTo>
                    <a:cubicBezTo>
                      <a:pt x="15986551" y="0"/>
                      <a:pt x="16415049" y="428371"/>
                      <a:pt x="16415049" y="956945"/>
                    </a:cubicBezTo>
                    <a:lnTo>
                      <a:pt x="16415049" y="956945"/>
                    </a:lnTo>
                    <a:cubicBezTo>
                      <a:pt x="16415049" y="1485392"/>
                      <a:pt x="15986551" y="1913890"/>
                      <a:pt x="15458105" y="1913890"/>
                    </a:cubicBezTo>
                    <a:close/>
                  </a:path>
                </a:pathLst>
              </a:custGeom>
              <a:solidFill>
                <a:srgbClr val="FFF5ED"/>
              </a:solidFill>
            </p:spPr>
          </p:sp>
          <p:sp>
            <p:nvSpPr>
              <p:cNvPr id="17" name="Freeform 17"/>
              <p:cNvSpPr/>
              <p:nvPr/>
            </p:nvSpPr>
            <p:spPr>
              <a:xfrm>
                <a:off x="0" y="0"/>
                <a:ext cx="16440449" cy="1939290"/>
              </a:xfrm>
              <a:custGeom>
                <a:avLst/>
                <a:gdLst/>
                <a:ahLst/>
                <a:cxnLst/>
                <a:rect l="l" t="t" r="r" b="b"/>
                <a:pathLst>
                  <a:path w="16440449" h="1939290">
                    <a:moveTo>
                      <a:pt x="15470805" y="0"/>
                    </a:moveTo>
                    <a:lnTo>
                      <a:pt x="969645" y="0"/>
                    </a:lnTo>
                    <a:cubicBezTo>
                      <a:pt x="434975" y="0"/>
                      <a:pt x="0" y="434975"/>
                      <a:pt x="0" y="969645"/>
                    </a:cubicBezTo>
                    <a:cubicBezTo>
                      <a:pt x="0" y="1504315"/>
                      <a:pt x="434975" y="1939290"/>
                      <a:pt x="969645" y="1939290"/>
                    </a:cubicBezTo>
                    <a:lnTo>
                      <a:pt x="15470805" y="1939290"/>
                    </a:lnTo>
                    <a:cubicBezTo>
                      <a:pt x="16005474" y="1939290"/>
                      <a:pt x="16440449" y="1504315"/>
                      <a:pt x="16440449" y="969645"/>
                    </a:cubicBezTo>
                    <a:cubicBezTo>
                      <a:pt x="16440449" y="434975"/>
                      <a:pt x="16005474" y="0"/>
                      <a:pt x="15470805" y="0"/>
                    </a:cubicBezTo>
                    <a:close/>
                    <a:moveTo>
                      <a:pt x="15470805" y="1913890"/>
                    </a:moveTo>
                    <a:lnTo>
                      <a:pt x="969645" y="1913890"/>
                    </a:lnTo>
                    <a:cubicBezTo>
                      <a:pt x="448945" y="1913890"/>
                      <a:pt x="25400" y="1490345"/>
                      <a:pt x="25400" y="969645"/>
                    </a:cubicBezTo>
                    <a:cubicBezTo>
                      <a:pt x="25400" y="448945"/>
                      <a:pt x="448945" y="25400"/>
                      <a:pt x="969645" y="25400"/>
                    </a:cubicBezTo>
                    <a:lnTo>
                      <a:pt x="15470805" y="25400"/>
                    </a:lnTo>
                    <a:cubicBezTo>
                      <a:pt x="15991505" y="25400"/>
                      <a:pt x="16415049" y="448945"/>
                      <a:pt x="16415049" y="969645"/>
                    </a:cubicBezTo>
                    <a:cubicBezTo>
                      <a:pt x="16415049" y="1490345"/>
                      <a:pt x="15991505" y="1913890"/>
                      <a:pt x="15470805" y="1913890"/>
                    </a:cubicBezTo>
                    <a:close/>
                  </a:path>
                </a:pathLst>
              </a:custGeom>
              <a:solidFill>
                <a:srgbClr val="000000"/>
              </a:solidFill>
            </p:spPr>
          </p:sp>
        </p:grpSp>
        <p:grpSp>
          <p:nvGrpSpPr>
            <p:cNvPr id="18" name="Group 18"/>
            <p:cNvGrpSpPr/>
            <p:nvPr/>
          </p:nvGrpSpPr>
          <p:grpSpPr>
            <a:xfrm>
              <a:off x="0" y="0"/>
              <a:ext cx="2444873" cy="1254027"/>
              <a:chOff x="0" y="0"/>
              <a:chExt cx="3780875" cy="1939290"/>
            </a:xfrm>
          </p:grpSpPr>
          <p:sp>
            <p:nvSpPr>
              <p:cNvPr id="19" name="Freeform 19"/>
              <p:cNvSpPr/>
              <p:nvPr/>
            </p:nvSpPr>
            <p:spPr>
              <a:xfrm>
                <a:off x="12700" y="12700"/>
                <a:ext cx="3755475" cy="1913890"/>
              </a:xfrm>
              <a:custGeom>
                <a:avLst/>
                <a:gdLst/>
                <a:ahLst/>
                <a:cxnLst/>
                <a:rect l="l" t="t" r="r" b="b"/>
                <a:pathLst>
                  <a:path w="3755475" h="1913890">
                    <a:moveTo>
                      <a:pt x="2798530" y="1913890"/>
                    </a:moveTo>
                    <a:lnTo>
                      <a:pt x="956945" y="1913890"/>
                    </a:lnTo>
                    <a:cubicBezTo>
                      <a:pt x="428371" y="1913890"/>
                      <a:pt x="0" y="1485392"/>
                      <a:pt x="0" y="956945"/>
                    </a:cubicBezTo>
                    <a:lnTo>
                      <a:pt x="0" y="956945"/>
                    </a:lnTo>
                    <a:cubicBezTo>
                      <a:pt x="0" y="428371"/>
                      <a:pt x="428371" y="0"/>
                      <a:pt x="956945" y="0"/>
                    </a:cubicBezTo>
                    <a:lnTo>
                      <a:pt x="2798529" y="0"/>
                    </a:lnTo>
                    <a:cubicBezTo>
                      <a:pt x="3326976" y="0"/>
                      <a:pt x="3755474" y="428371"/>
                      <a:pt x="3755474" y="956945"/>
                    </a:cubicBezTo>
                    <a:lnTo>
                      <a:pt x="3755474" y="956945"/>
                    </a:lnTo>
                    <a:cubicBezTo>
                      <a:pt x="3755475" y="1485392"/>
                      <a:pt x="3326977" y="1913890"/>
                      <a:pt x="2798530" y="1913890"/>
                    </a:cubicBezTo>
                    <a:close/>
                  </a:path>
                </a:pathLst>
              </a:custGeom>
              <a:solidFill>
                <a:srgbClr val="D6DFCC"/>
              </a:solidFill>
            </p:spPr>
          </p:sp>
          <p:sp>
            <p:nvSpPr>
              <p:cNvPr id="20" name="Freeform 20"/>
              <p:cNvSpPr/>
              <p:nvPr/>
            </p:nvSpPr>
            <p:spPr>
              <a:xfrm>
                <a:off x="0" y="0"/>
                <a:ext cx="3780875" cy="1939290"/>
              </a:xfrm>
              <a:custGeom>
                <a:avLst/>
                <a:gdLst/>
                <a:ahLst/>
                <a:cxnLst/>
                <a:rect l="l" t="t" r="r" b="b"/>
                <a:pathLst>
                  <a:path w="3780875" h="1939290">
                    <a:moveTo>
                      <a:pt x="2811230" y="0"/>
                    </a:moveTo>
                    <a:lnTo>
                      <a:pt x="969645" y="0"/>
                    </a:lnTo>
                    <a:cubicBezTo>
                      <a:pt x="434975" y="0"/>
                      <a:pt x="0" y="434975"/>
                      <a:pt x="0" y="969645"/>
                    </a:cubicBezTo>
                    <a:cubicBezTo>
                      <a:pt x="0" y="1504315"/>
                      <a:pt x="434975" y="1939290"/>
                      <a:pt x="969645" y="1939290"/>
                    </a:cubicBezTo>
                    <a:lnTo>
                      <a:pt x="2811229" y="1939290"/>
                    </a:lnTo>
                    <a:cubicBezTo>
                      <a:pt x="3345899" y="1939290"/>
                      <a:pt x="3780874" y="1504315"/>
                      <a:pt x="3780874" y="969645"/>
                    </a:cubicBezTo>
                    <a:cubicBezTo>
                      <a:pt x="3780875" y="434975"/>
                      <a:pt x="3345900" y="0"/>
                      <a:pt x="2811230" y="0"/>
                    </a:cubicBezTo>
                    <a:close/>
                    <a:moveTo>
                      <a:pt x="2811230" y="1913890"/>
                    </a:moveTo>
                    <a:lnTo>
                      <a:pt x="969645" y="1913890"/>
                    </a:lnTo>
                    <a:cubicBezTo>
                      <a:pt x="448945" y="1913890"/>
                      <a:pt x="25400" y="1490345"/>
                      <a:pt x="25400" y="969645"/>
                    </a:cubicBezTo>
                    <a:cubicBezTo>
                      <a:pt x="25400" y="448945"/>
                      <a:pt x="448945" y="25400"/>
                      <a:pt x="969645" y="25400"/>
                    </a:cubicBezTo>
                    <a:lnTo>
                      <a:pt x="2811229" y="25400"/>
                    </a:lnTo>
                    <a:cubicBezTo>
                      <a:pt x="3331930" y="25400"/>
                      <a:pt x="3755474" y="448945"/>
                      <a:pt x="3755474" y="969645"/>
                    </a:cubicBezTo>
                    <a:cubicBezTo>
                      <a:pt x="3755475" y="1490345"/>
                      <a:pt x="3331930" y="1913890"/>
                      <a:pt x="2811230" y="1913890"/>
                    </a:cubicBezTo>
                    <a:close/>
                  </a:path>
                </a:pathLst>
              </a:custGeom>
              <a:solidFill>
                <a:srgbClr val="000000"/>
              </a:solidFill>
            </p:spPr>
          </p:sp>
        </p:grpSp>
        <p:sp>
          <p:nvSpPr>
            <p:cNvPr id="21" name="TextBox 21"/>
            <p:cNvSpPr txBox="1"/>
            <p:nvPr/>
          </p:nvSpPr>
          <p:spPr>
            <a:xfrm>
              <a:off x="1011624" y="262947"/>
              <a:ext cx="421625" cy="613833"/>
            </a:xfrm>
            <a:prstGeom prst="rect">
              <a:avLst/>
            </a:prstGeom>
          </p:spPr>
          <p:txBody>
            <a:bodyPr lIns="0" tIns="0" rIns="0" bIns="0" rtlCol="0" anchor="t">
              <a:spAutoFit/>
            </a:bodyPr>
            <a:lstStyle/>
            <a:p>
              <a:pPr algn="ctr">
                <a:lnSpc>
                  <a:spcPts val="3499"/>
                </a:lnSpc>
              </a:pPr>
              <a:r>
                <a:rPr lang="en-US" sz="2499">
                  <a:solidFill>
                    <a:srgbClr val="000000"/>
                  </a:solidFill>
                  <a:latin typeface="Agrandir Bold"/>
                </a:rPr>
                <a:t>2</a:t>
              </a:r>
            </a:p>
          </p:txBody>
        </p:sp>
        <p:sp>
          <p:nvSpPr>
            <p:cNvPr id="22" name="TextBox 22"/>
            <p:cNvSpPr txBox="1"/>
            <p:nvPr/>
          </p:nvSpPr>
          <p:spPr>
            <a:xfrm>
              <a:off x="3055873" y="246013"/>
              <a:ext cx="6954893" cy="730251"/>
            </a:xfrm>
            <a:prstGeom prst="rect">
              <a:avLst/>
            </a:prstGeom>
          </p:spPr>
          <p:txBody>
            <a:bodyPr lIns="0" tIns="0" rIns="0" bIns="0" rtlCol="0" anchor="t">
              <a:spAutoFit/>
            </a:bodyPr>
            <a:lstStyle/>
            <a:p>
              <a:pPr algn="l">
                <a:lnSpc>
                  <a:spcPts val="4199"/>
                </a:lnSpc>
              </a:pPr>
              <a:r>
                <a:rPr lang="en-US" sz="2999">
                  <a:solidFill>
                    <a:srgbClr val="000000"/>
                  </a:solidFill>
                  <a:latin typeface="Agrandir"/>
                </a:rPr>
                <a:t>NST Workflow</a:t>
              </a:r>
            </a:p>
          </p:txBody>
        </p:sp>
      </p:grpSp>
      <p:grpSp>
        <p:nvGrpSpPr>
          <p:cNvPr id="23" name="Group 23"/>
          <p:cNvGrpSpPr/>
          <p:nvPr/>
        </p:nvGrpSpPr>
        <p:grpSpPr>
          <a:xfrm>
            <a:off x="8742829" y="5361395"/>
            <a:ext cx="7973317" cy="940520"/>
            <a:chOff x="0" y="0"/>
            <a:chExt cx="10631089" cy="1254027"/>
          </a:xfrm>
        </p:grpSpPr>
        <p:grpSp>
          <p:nvGrpSpPr>
            <p:cNvPr id="24" name="Group 24"/>
            <p:cNvGrpSpPr/>
            <p:nvPr/>
          </p:nvGrpSpPr>
          <p:grpSpPr>
            <a:xfrm>
              <a:off x="0" y="0"/>
              <a:ext cx="10631089" cy="1254027"/>
              <a:chOff x="0" y="0"/>
              <a:chExt cx="16440449" cy="1939290"/>
            </a:xfrm>
          </p:grpSpPr>
          <p:sp>
            <p:nvSpPr>
              <p:cNvPr id="25" name="Freeform 25"/>
              <p:cNvSpPr/>
              <p:nvPr/>
            </p:nvSpPr>
            <p:spPr>
              <a:xfrm>
                <a:off x="12700" y="12700"/>
                <a:ext cx="16415049" cy="1913890"/>
              </a:xfrm>
              <a:custGeom>
                <a:avLst/>
                <a:gdLst/>
                <a:ahLst/>
                <a:cxnLst/>
                <a:rect l="l" t="t" r="r" b="b"/>
                <a:pathLst>
                  <a:path w="16415049" h="1913890">
                    <a:moveTo>
                      <a:pt x="15458105" y="1913890"/>
                    </a:moveTo>
                    <a:lnTo>
                      <a:pt x="956945" y="1913890"/>
                    </a:lnTo>
                    <a:cubicBezTo>
                      <a:pt x="428371" y="1913890"/>
                      <a:pt x="0" y="1485392"/>
                      <a:pt x="0" y="956945"/>
                    </a:cubicBezTo>
                    <a:lnTo>
                      <a:pt x="0" y="956945"/>
                    </a:lnTo>
                    <a:cubicBezTo>
                      <a:pt x="0" y="428371"/>
                      <a:pt x="428371" y="0"/>
                      <a:pt x="956945" y="0"/>
                    </a:cubicBezTo>
                    <a:lnTo>
                      <a:pt x="15458105" y="0"/>
                    </a:lnTo>
                    <a:cubicBezTo>
                      <a:pt x="15986551" y="0"/>
                      <a:pt x="16415049" y="428371"/>
                      <a:pt x="16415049" y="956945"/>
                    </a:cubicBezTo>
                    <a:lnTo>
                      <a:pt x="16415049" y="956945"/>
                    </a:lnTo>
                    <a:cubicBezTo>
                      <a:pt x="16415049" y="1485392"/>
                      <a:pt x="15986551" y="1913890"/>
                      <a:pt x="15458105" y="1913890"/>
                    </a:cubicBezTo>
                    <a:close/>
                  </a:path>
                </a:pathLst>
              </a:custGeom>
              <a:solidFill>
                <a:srgbClr val="FFF5ED"/>
              </a:solidFill>
            </p:spPr>
          </p:sp>
          <p:sp>
            <p:nvSpPr>
              <p:cNvPr id="26" name="Freeform 26"/>
              <p:cNvSpPr/>
              <p:nvPr/>
            </p:nvSpPr>
            <p:spPr>
              <a:xfrm>
                <a:off x="0" y="0"/>
                <a:ext cx="16440449" cy="1939290"/>
              </a:xfrm>
              <a:custGeom>
                <a:avLst/>
                <a:gdLst/>
                <a:ahLst/>
                <a:cxnLst/>
                <a:rect l="l" t="t" r="r" b="b"/>
                <a:pathLst>
                  <a:path w="16440449" h="1939290">
                    <a:moveTo>
                      <a:pt x="15470805" y="0"/>
                    </a:moveTo>
                    <a:lnTo>
                      <a:pt x="969645" y="0"/>
                    </a:lnTo>
                    <a:cubicBezTo>
                      <a:pt x="434975" y="0"/>
                      <a:pt x="0" y="434975"/>
                      <a:pt x="0" y="969645"/>
                    </a:cubicBezTo>
                    <a:cubicBezTo>
                      <a:pt x="0" y="1504315"/>
                      <a:pt x="434975" y="1939290"/>
                      <a:pt x="969645" y="1939290"/>
                    </a:cubicBezTo>
                    <a:lnTo>
                      <a:pt x="15470805" y="1939290"/>
                    </a:lnTo>
                    <a:cubicBezTo>
                      <a:pt x="16005474" y="1939290"/>
                      <a:pt x="16440449" y="1504315"/>
                      <a:pt x="16440449" y="969645"/>
                    </a:cubicBezTo>
                    <a:cubicBezTo>
                      <a:pt x="16440449" y="434975"/>
                      <a:pt x="16005474" y="0"/>
                      <a:pt x="15470805" y="0"/>
                    </a:cubicBezTo>
                    <a:close/>
                    <a:moveTo>
                      <a:pt x="15470805" y="1913890"/>
                    </a:moveTo>
                    <a:lnTo>
                      <a:pt x="969645" y="1913890"/>
                    </a:lnTo>
                    <a:cubicBezTo>
                      <a:pt x="448945" y="1913890"/>
                      <a:pt x="25400" y="1490345"/>
                      <a:pt x="25400" y="969645"/>
                    </a:cubicBezTo>
                    <a:cubicBezTo>
                      <a:pt x="25400" y="448945"/>
                      <a:pt x="448945" y="25400"/>
                      <a:pt x="969645" y="25400"/>
                    </a:cubicBezTo>
                    <a:lnTo>
                      <a:pt x="15470805" y="25400"/>
                    </a:lnTo>
                    <a:cubicBezTo>
                      <a:pt x="15991505" y="25400"/>
                      <a:pt x="16415049" y="448945"/>
                      <a:pt x="16415049" y="969645"/>
                    </a:cubicBezTo>
                    <a:cubicBezTo>
                      <a:pt x="16415049" y="1490345"/>
                      <a:pt x="15991505" y="1913890"/>
                      <a:pt x="15470805" y="1913890"/>
                    </a:cubicBezTo>
                    <a:close/>
                  </a:path>
                </a:pathLst>
              </a:custGeom>
              <a:solidFill>
                <a:srgbClr val="000000"/>
              </a:solidFill>
            </p:spPr>
          </p:sp>
        </p:grpSp>
        <p:grpSp>
          <p:nvGrpSpPr>
            <p:cNvPr id="27" name="Group 27"/>
            <p:cNvGrpSpPr/>
            <p:nvPr/>
          </p:nvGrpSpPr>
          <p:grpSpPr>
            <a:xfrm>
              <a:off x="0" y="0"/>
              <a:ext cx="2444873" cy="1254027"/>
              <a:chOff x="0" y="0"/>
              <a:chExt cx="3780875" cy="1939290"/>
            </a:xfrm>
          </p:grpSpPr>
          <p:sp>
            <p:nvSpPr>
              <p:cNvPr id="28" name="Freeform 28"/>
              <p:cNvSpPr/>
              <p:nvPr/>
            </p:nvSpPr>
            <p:spPr>
              <a:xfrm>
                <a:off x="12700" y="12700"/>
                <a:ext cx="3755475" cy="1913890"/>
              </a:xfrm>
              <a:custGeom>
                <a:avLst/>
                <a:gdLst/>
                <a:ahLst/>
                <a:cxnLst/>
                <a:rect l="l" t="t" r="r" b="b"/>
                <a:pathLst>
                  <a:path w="3755475" h="1913890">
                    <a:moveTo>
                      <a:pt x="2798530" y="1913890"/>
                    </a:moveTo>
                    <a:lnTo>
                      <a:pt x="956945" y="1913890"/>
                    </a:lnTo>
                    <a:cubicBezTo>
                      <a:pt x="428371" y="1913890"/>
                      <a:pt x="0" y="1485392"/>
                      <a:pt x="0" y="956945"/>
                    </a:cubicBezTo>
                    <a:lnTo>
                      <a:pt x="0" y="956945"/>
                    </a:lnTo>
                    <a:cubicBezTo>
                      <a:pt x="0" y="428371"/>
                      <a:pt x="428371" y="0"/>
                      <a:pt x="956945" y="0"/>
                    </a:cubicBezTo>
                    <a:lnTo>
                      <a:pt x="2798529" y="0"/>
                    </a:lnTo>
                    <a:cubicBezTo>
                      <a:pt x="3326976" y="0"/>
                      <a:pt x="3755474" y="428371"/>
                      <a:pt x="3755474" y="956945"/>
                    </a:cubicBezTo>
                    <a:lnTo>
                      <a:pt x="3755474" y="956945"/>
                    </a:lnTo>
                    <a:cubicBezTo>
                      <a:pt x="3755475" y="1485392"/>
                      <a:pt x="3326977" y="1913890"/>
                      <a:pt x="2798530" y="1913890"/>
                    </a:cubicBezTo>
                    <a:close/>
                  </a:path>
                </a:pathLst>
              </a:custGeom>
              <a:solidFill>
                <a:srgbClr val="D6DFCC"/>
              </a:solidFill>
            </p:spPr>
          </p:sp>
          <p:sp>
            <p:nvSpPr>
              <p:cNvPr id="29" name="Freeform 29"/>
              <p:cNvSpPr/>
              <p:nvPr/>
            </p:nvSpPr>
            <p:spPr>
              <a:xfrm>
                <a:off x="0" y="0"/>
                <a:ext cx="3780875" cy="1939290"/>
              </a:xfrm>
              <a:custGeom>
                <a:avLst/>
                <a:gdLst/>
                <a:ahLst/>
                <a:cxnLst/>
                <a:rect l="l" t="t" r="r" b="b"/>
                <a:pathLst>
                  <a:path w="3780875" h="1939290">
                    <a:moveTo>
                      <a:pt x="2811230" y="0"/>
                    </a:moveTo>
                    <a:lnTo>
                      <a:pt x="969645" y="0"/>
                    </a:lnTo>
                    <a:cubicBezTo>
                      <a:pt x="434975" y="0"/>
                      <a:pt x="0" y="434975"/>
                      <a:pt x="0" y="969645"/>
                    </a:cubicBezTo>
                    <a:cubicBezTo>
                      <a:pt x="0" y="1504315"/>
                      <a:pt x="434975" y="1939290"/>
                      <a:pt x="969645" y="1939290"/>
                    </a:cubicBezTo>
                    <a:lnTo>
                      <a:pt x="2811229" y="1939290"/>
                    </a:lnTo>
                    <a:cubicBezTo>
                      <a:pt x="3345899" y="1939290"/>
                      <a:pt x="3780874" y="1504315"/>
                      <a:pt x="3780874" y="969645"/>
                    </a:cubicBezTo>
                    <a:cubicBezTo>
                      <a:pt x="3780875" y="434975"/>
                      <a:pt x="3345900" y="0"/>
                      <a:pt x="2811230" y="0"/>
                    </a:cubicBezTo>
                    <a:close/>
                    <a:moveTo>
                      <a:pt x="2811230" y="1913890"/>
                    </a:moveTo>
                    <a:lnTo>
                      <a:pt x="969645" y="1913890"/>
                    </a:lnTo>
                    <a:cubicBezTo>
                      <a:pt x="448945" y="1913890"/>
                      <a:pt x="25400" y="1490345"/>
                      <a:pt x="25400" y="969645"/>
                    </a:cubicBezTo>
                    <a:cubicBezTo>
                      <a:pt x="25400" y="448945"/>
                      <a:pt x="448945" y="25400"/>
                      <a:pt x="969645" y="25400"/>
                    </a:cubicBezTo>
                    <a:lnTo>
                      <a:pt x="2811229" y="25400"/>
                    </a:lnTo>
                    <a:cubicBezTo>
                      <a:pt x="3331930" y="25400"/>
                      <a:pt x="3755474" y="448945"/>
                      <a:pt x="3755474" y="969645"/>
                    </a:cubicBezTo>
                    <a:cubicBezTo>
                      <a:pt x="3755475" y="1490345"/>
                      <a:pt x="3331930" y="1913890"/>
                      <a:pt x="2811230" y="1913890"/>
                    </a:cubicBezTo>
                    <a:close/>
                  </a:path>
                </a:pathLst>
              </a:custGeom>
              <a:solidFill>
                <a:srgbClr val="000000"/>
              </a:solidFill>
            </p:spPr>
          </p:sp>
        </p:grpSp>
        <p:sp>
          <p:nvSpPr>
            <p:cNvPr id="30" name="TextBox 30"/>
            <p:cNvSpPr txBox="1"/>
            <p:nvPr/>
          </p:nvSpPr>
          <p:spPr>
            <a:xfrm>
              <a:off x="1011624" y="262947"/>
              <a:ext cx="421625" cy="613833"/>
            </a:xfrm>
            <a:prstGeom prst="rect">
              <a:avLst/>
            </a:prstGeom>
          </p:spPr>
          <p:txBody>
            <a:bodyPr lIns="0" tIns="0" rIns="0" bIns="0" rtlCol="0" anchor="t">
              <a:spAutoFit/>
            </a:bodyPr>
            <a:lstStyle/>
            <a:p>
              <a:pPr algn="ctr">
                <a:lnSpc>
                  <a:spcPts val="3499"/>
                </a:lnSpc>
              </a:pPr>
              <a:r>
                <a:rPr lang="en-US" sz="2499">
                  <a:solidFill>
                    <a:srgbClr val="000000"/>
                  </a:solidFill>
                  <a:latin typeface="Agrandir Bold"/>
                </a:rPr>
                <a:t>3</a:t>
              </a:r>
            </a:p>
          </p:txBody>
        </p:sp>
        <p:sp>
          <p:nvSpPr>
            <p:cNvPr id="31" name="TextBox 31"/>
            <p:cNvSpPr txBox="1"/>
            <p:nvPr/>
          </p:nvSpPr>
          <p:spPr>
            <a:xfrm>
              <a:off x="3055873" y="246013"/>
              <a:ext cx="6954893" cy="730251"/>
            </a:xfrm>
            <a:prstGeom prst="rect">
              <a:avLst/>
            </a:prstGeom>
          </p:spPr>
          <p:txBody>
            <a:bodyPr lIns="0" tIns="0" rIns="0" bIns="0" rtlCol="0" anchor="t">
              <a:spAutoFit/>
            </a:bodyPr>
            <a:lstStyle/>
            <a:p>
              <a:pPr algn="l">
                <a:lnSpc>
                  <a:spcPts val="4199"/>
                </a:lnSpc>
              </a:pPr>
              <a:r>
                <a:rPr lang="en-US" sz="2999">
                  <a:solidFill>
                    <a:srgbClr val="000000"/>
                  </a:solidFill>
                  <a:latin typeface="Agrandir"/>
                </a:rPr>
                <a:t>Implementation in PyTorch</a:t>
              </a:r>
            </a:p>
          </p:txBody>
        </p:sp>
      </p:grpSp>
      <p:grpSp>
        <p:nvGrpSpPr>
          <p:cNvPr id="32" name="Group 32"/>
          <p:cNvGrpSpPr/>
          <p:nvPr/>
        </p:nvGrpSpPr>
        <p:grpSpPr>
          <a:xfrm>
            <a:off x="8742829" y="6928204"/>
            <a:ext cx="7973317" cy="940520"/>
            <a:chOff x="0" y="0"/>
            <a:chExt cx="10631089" cy="1254027"/>
          </a:xfrm>
        </p:grpSpPr>
        <p:grpSp>
          <p:nvGrpSpPr>
            <p:cNvPr id="33" name="Group 33"/>
            <p:cNvGrpSpPr/>
            <p:nvPr/>
          </p:nvGrpSpPr>
          <p:grpSpPr>
            <a:xfrm>
              <a:off x="0" y="0"/>
              <a:ext cx="10631089" cy="1254027"/>
              <a:chOff x="0" y="0"/>
              <a:chExt cx="16440449" cy="1939290"/>
            </a:xfrm>
          </p:grpSpPr>
          <p:sp>
            <p:nvSpPr>
              <p:cNvPr id="34" name="Freeform 34"/>
              <p:cNvSpPr/>
              <p:nvPr/>
            </p:nvSpPr>
            <p:spPr>
              <a:xfrm>
                <a:off x="12700" y="12700"/>
                <a:ext cx="16415049" cy="1913890"/>
              </a:xfrm>
              <a:custGeom>
                <a:avLst/>
                <a:gdLst/>
                <a:ahLst/>
                <a:cxnLst/>
                <a:rect l="l" t="t" r="r" b="b"/>
                <a:pathLst>
                  <a:path w="16415049" h="1913890">
                    <a:moveTo>
                      <a:pt x="15458105" y="1913890"/>
                    </a:moveTo>
                    <a:lnTo>
                      <a:pt x="956945" y="1913890"/>
                    </a:lnTo>
                    <a:cubicBezTo>
                      <a:pt x="428371" y="1913890"/>
                      <a:pt x="0" y="1485392"/>
                      <a:pt x="0" y="956945"/>
                    </a:cubicBezTo>
                    <a:lnTo>
                      <a:pt x="0" y="956945"/>
                    </a:lnTo>
                    <a:cubicBezTo>
                      <a:pt x="0" y="428371"/>
                      <a:pt x="428371" y="0"/>
                      <a:pt x="956945" y="0"/>
                    </a:cubicBezTo>
                    <a:lnTo>
                      <a:pt x="15458105" y="0"/>
                    </a:lnTo>
                    <a:cubicBezTo>
                      <a:pt x="15986551" y="0"/>
                      <a:pt x="16415049" y="428371"/>
                      <a:pt x="16415049" y="956945"/>
                    </a:cubicBezTo>
                    <a:lnTo>
                      <a:pt x="16415049" y="956945"/>
                    </a:lnTo>
                    <a:cubicBezTo>
                      <a:pt x="16415049" y="1485392"/>
                      <a:pt x="15986551" y="1913890"/>
                      <a:pt x="15458105" y="1913890"/>
                    </a:cubicBezTo>
                    <a:close/>
                  </a:path>
                </a:pathLst>
              </a:custGeom>
              <a:solidFill>
                <a:srgbClr val="FFF5ED"/>
              </a:solidFill>
            </p:spPr>
          </p:sp>
          <p:sp>
            <p:nvSpPr>
              <p:cNvPr id="35" name="Freeform 35"/>
              <p:cNvSpPr/>
              <p:nvPr/>
            </p:nvSpPr>
            <p:spPr>
              <a:xfrm>
                <a:off x="0" y="0"/>
                <a:ext cx="16440449" cy="1939290"/>
              </a:xfrm>
              <a:custGeom>
                <a:avLst/>
                <a:gdLst/>
                <a:ahLst/>
                <a:cxnLst/>
                <a:rect l="l" t="t" r="r" b="b"/>
                <a:pathLst>
                  <a:path w="16440449" h="1939290">
                    <a:moveTo>
                      <a:pt x="15470805" y="0"/>
                    </a:moveTo>
                    <a:lnTo>
                      <a:pt x="969645" y="0"/>
                    </a:lnTo>
                    <a:cubicBezTo>
                      <a:pt x="434975" y="0"/>
                      <a:pt x="0" y="434975"/>
                      <a:pt x="0" y="969645"/>
                    </a:cubicBezTo>
                    <a:cubicBezTo>
                      <a:pt x="0" y="1504315"/>
                      <a:pt x="434975" y="1939290"/>
                      <a:pt x="969645" y="1939290"/>
                    </a:cubicBezTo>
                    <a:lnTo>
                      <a:pt x="15470805" y="1939290"/>
                    </a:lnTo>
                    <a:cubicBezTo>
                      <a:pt x="16005474" y="1939290"/>
                      <a:pt x="16440449" y="1504315"/>
                      <a:pt x="16440449" y="969645"/>
                    </a:cubicBezTo>
                    <a:cubicBezTo>
                      <a:pt x="16440449" y="434975"/>
                      <a:pt x="16005474" y="0"/>
                      <a:pt x="15470805" y="0"/>
                    </a:cubicBezTo>
                    <a:close/>
                    <a:moveTo>
                      <a:pt x="15470805" y="1913890"/>
                    </a:moveTo>
                    <a:lnTo>
                      <a:pt x="969645" y="1913890"/>
                    </a:lnTo>
                    <a:cubicBezTo>
                      <a:pt x="448945" y="1913890"/>
                      <a:pt x="25400" y="1490345"/>
                      <a:pt x="25400" y="969645"/>
                    </a:cubicBezTo>
                    <a:cubicBezTo>
                      <a:pt x="25400" y="448945"/>
                      <a:pt x="448945" y="25400"/>
                      <a:pt x="969645" y="25400"/>
                    </a:cubicBezTo>
                    <a:lnTo>
                      <a:pt x="15470805" y="25400"/>
                    </a:lnTo>
                    <a:cubicBezTo>
                      <a:pt x="15991505" y="25400"/>
                      <a:pt x="16415049" y="448945"/>
                      <a:pt x="16415049" y="969645"/>
                    </a:cubicBezTo>
                    <a:cubicBezTo>
                      <a:pt x="16415049" y="1490345"/>
                      <a:pt x="15991505" y="1913890"/>
                      <a:pt x="15470805" y="1913890"/>
                    </a:cubicBezTo>
                    <a:close/>
                  </a:path>
                </a:pathLst>
              </a:custGeom>
              <a:solidFill>
                <a:srgbClr val="000000"/>
              </a:solidFill>
            </p:spPr>
          </p:sp>
        </p:grpSp>
        <p:grpSp>
          <p:nvGrpSpPr>
            <p:cNvPr id="36" name="Group 36"/>
            <p:cNvGrpSpPr/>
            <p:nvPr/>
          </p:nvGrpSpPr>
          <p:grpSpPr>
            <a:xfrm>
              <a:off x="0" y="0"/>
              <a:ext cx="2444873" cy="1254027"/>
              <a:chOff x="0" y="0"/>
              <a:chExt cx="3780875" cy="1939290"/>
            </a:xfrm>
          </p:grpSpPr>
          <p:sp>
            <p:nvSpPr>
              <p:cNvPr id="37" name="Freeform 37"/>
              <p:cNvSpPr/>
              <p:nvPr/>
            </p:nvSpPr>
            <p:spPr>
              <a:xfrm>
                <a:off x="12700" y="12700"/>
                <a:ext cx="3755475" cy="1913890"/>
              </a:xfrm>
              <a:custGeom>
                <a:avLst/>
                <a:gdLst/>
                <a:ahLst/>
                <a:cxnLst/>
                <a:rect l="l" t="t" r="r" b="b"/>
                <a:pathLst>
                  <a:path w="3755475" h="1913890">
                    <a:moveTo>
                      <a:pt x="2798530" y="1913890"/>
                    </a:moveTo>
                    <a:lnTo>
                      <a:pt x="956945" y="1913890"/>
                    </a:lnTo>
                    <a:cubicBezTo>
                      <a:pt x="428371" y="1913890"/>
                      <a:pt x="0" y="1485392"/>
                      <a:pt x="0" y="956945"/>
                    </a:cubicBezTo>
                    <a:lnTo>
                      <a:pt x="0" y="956945"/>
                    </a:lnTo>
                    <a:cubicBezTo>
                      <a:pt x="0" y="428371"/>
                      <a:pt x="428371" y="0"/>
                      <a:pt x="956945" y="0"/>
                    </a:cubicBezTo>
                    <a:lnTo>
                      <a:pt x="2798529" y="0"/>
                    </a:lnTo>
                    <a:cubicBezTo>
                      <a:pt x="3326976" y="0"/>
                      <a:pt x="3755474" y="428371"/>
                      <a:pt x="3755474" y="956945"/>
                    </a:cubicBezTo>
                    <a:lnTo>
                      <a:pt x="3755474" y="956945"/>
                    </a:lnTo>
                    <a:cubicBezTo>
                      <a:pt x="3755475" y="1485392"/>
                      <a:pt x="3326977" y="1913890"/>
                      <a:pt x="2798530" y="1913890"/>
                    </a:cubicBezTo>
                    <a:close/>
                  </a:path>
                </a:pathLst>
              </a:custGeom>
              <a:solidFill>
                <a:srgbClr val="D6DFCC"/>
              </a:solidFill>
            </p:spPr>
          </p:sp>
          <p:sp>
            <p:nvSpPr>
              <p:cNvPr id="38" name="Freeform 38"/>
              <p:cNvSpPr/>
              <p:nvPr/>
            </p:nvSpPr>
            <p:spPr>
              <a:xfrm>
                <a:off x="0" y="0"/>
                <a:ext cx="3780875" cy="1939290"/>
              </a:xfrm>
              <a:custGeom>
                <a:avLst/>
                <a:gdLst/>
                <a:ahLst/>
                <a:cxnLst/>
                <a:rect l="l" t="t" r="r" b="b"/>
                <a:pathLst>
                  <a:path w="3780875" h="1939290">
                    <a:moveTo>
                      <a:pt x="2811230" y="0"/>
                    </a:moveTo>
                    <a:lnTo>
                      <a:pt x="969645" y="0"/>
                    </a:lnTo>
                    <a:cubicBezTo>
                      <a:pt x="434975" y="0"/>
                      <a:pt x="0" y="434975"/>
                      <a:pt x="0" y="969645"/>
                    </a:cubicBezTo>
                    <a:cubicBezTo>
                      <a:pt x="0" y="1504315"/>
                      <a:pt x="434975" y="1939290"/>
                      <a:pt x="969645" y="1939290"/>
                    </a:cubicBezTo>
                    <a:lnTo>
                      <a:pt x="2811229" y="1939290"/>
                    </a:lnTo>
                    <a:cubicBezTo>
                      <a:pt x="3345899" y="1939290"/>
                      <a:pt x="3780874" y="1504315"/>
                      <a:pt x="3780874" y="969645"/>
                    </a:cubicBezTo>
                    <a:cubicBezTo>
                      <a:pt x="3780875" y="434975"/>
                      <a:pt x="3345900" y="0"/>
                      <a:pt x="2811230" y="0"/>
                    </a:cubicBezTo>
                    <a:close/>
                    <a:moveTo>
                      <a:pt x="2811230" y="1913890"/>
                    </a:moveTo>
                    <a:lnTo>
                      <a:pt x="969645" y="1913890"/>
                    </a:lnTo>
                    <a:cubicBezTo>
                      <a:pt x="448945" y="1913890"/>
                      <a:pt x="25400" y="1490345"/>
                      <a:pt x="25400" y="969645"/>
                    </a:cubicBezTo>
                    <a:cubicBezTo>
                      <a:pt x="25400" y="448945"/>
                      <a:pt x="448945" y="25400"/>
                      <a:pt x="969645" y="25400"/>
                    </a:cubicBezTo>
                    <a:lnTo>
                      <a:pt x="2811229" y="25400"/>
                    </a:lnTo>
                    <a:cubicBezTo>
                      <a:pt x="3331930" y="25400"/>
                      <a:pt x="3755474" y="448945"/>
                      <a:pt x="3755474" y="969645"/>
                    </a:cubicBezTo>
                    <a:cubicBezTo>
                      <a:pt x="3755475" y="1490345"/>
                      <a:pt x="3331930" y="1913890"/>
                      <a:pt x="2811230" y="1913890"/>
                    </a:cubicBezTo>
                    <a:close/>
                  </a:path>
                </a:pathLst>
              </a:custGeom>
              <a:solidFill>
                <a:srgbClr val="000000"/>
              </a:solidFill>
            </p:spPr>
          </p:sp>
        </p:grpSp>
        <p:sp>
          <p:nvSpPr>
            <p:cNvPr id="39" name="TextBox 39"/>
            <p:cNvSpPr txBox="1"/>
            <p:nvPr/>
          </p:nvSpPr>
          <p:spPr>
            <a:xfrm>
              <a:off x="1011624" y="262947"/>
              <a:ext cx="421625" cy="613833"/>
            </a:xfrm>
            <a:prstGeom prst="rect">
              <a:avLst/>
            </a:prstGeom>
          </p:spPr>
          <p:txBody>
            <a:bodyPr lIns="0" tIns="0" rIns="0" bIns="0" rtlCol="0" anchor="t">
              <a:spAutoFit/>
            </a:bodyPr>
            <a:lstStyle/>
            <a:p>
              <a:pPr algn="ctr">
                <a:lnSpc>
                  <a:spcPts val="3499"/>
                </a:lnSpc>
              </a:pPr>
              <a:r>
                <a:rPr lang="en-US" sz="2499">
                  <a:solidFill>
                    <a:srgbClr val="000000"/>
                  </a:solidFill>
                  <a:latin typeface="Agrandir Bold"/>
                </a:rPr>
                <a:t>4</a:t>
              </a:r>
            </a:p>
          </p:txBody>
        </p:sp>
        <p:sp>
          <p:nvSpPr>
            <p:cNvPr id="40" name="TextBox 40"/>
            <p:cNvSpPr txBox="1"/>
            <p:nvPr/>
          </p:nvSpPr>
          <p:spPr>
            <a:xfrm>
              <a:off x="3055873" y="246013"/>
              <a:ext cx="6954893" cy="730251"/>
            </a:xfrm>
            <a:prstGeom prst="rect">
              <a:avLst/>
            </a:prstGeom>
          </p:spPr>
          <p:txBody>
            <a:bodyPr lIns="0" tIns="0" rIns="0" bIns="0" rtlCol="0" anchor="t">
              <a:spAutoFit/>
            </a:bodyPr>
            <a:lstStyle/>
            <a:p>
              <a:pPr algn="l">
                <a:lnSpc>
                  <a:spcPts val="4199"/>
                </a:lnSpc>
              </a:pPr>
              <a:r>
                <a:rPr lang="en-US" sz="2999">
                  <a:solidFill>
                    <a:srgbClr val="000000"/>
                  </a:solidFill>
                  <a:latin typeface="Agrandir"/>
                </a:rPr>
                <a:t>Conclusion</a:t>
              </a:r>
            </a:p>
          </p:txBody>
        </p:sp>
      </p:grpSp>
      <p:sp>
        <p:nvSpPr>
          <p:cNvPr id="41" name="AutoShape 41"/>
          <p:cNvSpPr/>
          <p:nvPr/>
        </p:nvSpPr>
        <p:spPr>
          <a:xfrm rot="-5407957">
            <a:off x="1990930" y="5133975"/>
            <a:ext cx="10287028" cy="0"/>
          </a:xfrm>
          <a:prstGeom prst="line">
            <a:avLst/>
          </a:prstGeom>
          <a:ln w="19050" cap="rnd">
            <a:solidFill>
              <a:srgbClr val="000000"/>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sp>
        <p:nvSpPr>
          <p:cNvPr id="2" name="AutoShape 2"/>
          <p:cNvSpPr/>
          <p:nvPr/>
        </p:nvSpPr>
        <p:spPr>
          <a:xfrm flipH="1" flipV="1">
            <a:off x="-71902" y="2798204"/>
            <a:ext cx="18431805" cy="22"/>
          </a:xfrm>
          <a:prstGeom prst="line">
            <a:avLst/>
          </a:prstGeom>
          <a:ln w="19050" cap="rnd">
            <a:solidFill>
              <a:srgbClr val="000000"/>
            </a:solidFill>
            <a:prstDash val="solid"/>
            <a:headEnd type="none" w="sm" len="sm"/>
            <a:tailEnd type="none" w="sm" len="sm"/>
          </a:ln>
        </p:spPr>
      </p:sp>
      <p:sp>
        <p:nvSpPr>
          <p:cNvPr id="3" name="TextBox 3"/>
          <p:cNvSpPr txBox="1"/>
          <p:nvPr/>
        </p:nvSpPr>
        <p:spPr>
          <a:xfrm>
            <a:off x="952500" y="4007092"/>
            <a:ext cx="16191782" cy="3707938"/>
          </a:xfrm>
          <a:prstGeom prst="rect">
            <a:avLst/>
          </a:prstGeom>
        </p:spPr>
        <p:txBody>
          <a:bodyPr lIns="0" tIns="0" rIns="0" bIns="0" rtlCol="0" anchor="t">
            <a:spAutoFit/>
          </a:bodyPr>
          <a:lstStyle/>
          <a:p>
            <a:pPr marL="0" lvl="0" indent="0" algn="just">
              <a:lnSpc>
                <a:spcPts val="7240"/>
              </a:lnSpc>
            </a:pPr>
            <a:r>
              <a:rPr lang="en-US" sz="4113">
                <a:solidFill>
                  <a:srgbClr val="000000"/>
                </a:solidFill>
                <a:latin typeface="Agrandir Bold"/>
              </a:rPr>
              <a:t>Neural Style Transfer (NST)</a:t>
            </a:r>
            <a:r>
              <a:rPr lang="en-US" sz="4113">
                <a:solidFill>
                  <a:srgbClr val="000000"/>
                </a:solidFill>
                <a:latin typeface="Agrandir"/>
              </a:rPr>
              <a:t> is a technique for </a:t>
            </a:r>
            <a:r>
              <a:rPr lang="en-US" sz="4113">
                <a:solidFill>
                  <a:srgbClr val="000000"/>
                </a:solidFill>
                <a:latin typeface="Agrandir Bold"/>
              </a:rPr>
              <a:t>combining the style of an image</a:t>
            </a:r>
            <a:r>
              <a:rPr lang="en-US" sz="4113">
                <a:solidFill>
                  <a:srgbClr val="000000"/>
                </a:solidFill>
                <a:latin typeface="Agrandir"/>
              </a:rPr>
              <a:t> with </a:t>
            </a:r>
            <a:r>
              <a:rPr lang="en-US" sz="4113">
                <a:solidFill>
                  <a:srgbClr val="000000"/>
                </a:solidFill>
                <a:latin typeface="Agrandir Bold"/>
              </a:rPr>
              <a:t>content from another image</a:t>
            </a:r>
            <a:r>
              <a:rPr lang="en-US" sz="4113">
                <a:solidFill>
                  <a:srgbClr val="000000"/>
                </a:solidFill>
                <a:latin typeface="Agrandir"/>
              </a:rPr>
              <a:t> using an artificial neural network. </a:t>
            </a:r>
            <a:r>
              <a:rPr lang="en-US" sz="4113">
                <a:solidFill>
                  <a:srgbClr val="000000"/>
                </a:solidFill>
                <a:latin typeface="Agrandir Bold"/>
              </a:rPr>
              <a:t>NST</a:t>
            </a:r>
            <a:r>
              <a:rPr lang="en-US" sz="4113">
                <a:solidFill>
                  <a:srgbClr val="000000"/>
                </a:solidFill>
                <a:latin typeface="Agrandir"/>
              </a:rPr>
              <a:t> allows us to </a:t>
            </a:r>
            <a:r>
              <a:rPr lang="en-US" sz="4113">
                <a:solidFill>
                  <a:srgbClr val="000000"/>
                </a:solidFill>
                <a:latin typeface="Agrandir Bold"/>
              </a:rPr>
              <a:t>transfer art styles</a:t>
            </a:r>
            <a:r>
              <a:rPr lang="en-US" sz="4113">
                <a:solidFill>
                  <a:srgbClr val="000000"/>
                </a:solidFill>
                <a:latin typeface="Agrandir"/>
              </a:rPr>
              <a:t> from </a:t>
            </a:r>
            <a:r>
              <a:rPr lang="en-US" sz="4113">
                <a:solidFill>
                  <a:srgbClr val="000000"/>
                </a:solidFill>
                <a:latin typeface="Agrandir Bold"/>
              </a:rPr>
              <a:t>one image to another</a:t>
            </a:r>
            <a:r>
              <a:rPr lang="en-US" sz="4113">
                <a:solidFill>
                  <a:srgbClr val="000000"/>
                </a:solidFill>
                <a:latin typeface="Agrandir"/>
              </a:rPr>
              <a:t> in a </a:t>
            </a:r>
            <a:r>
              <a:rPr lang="en-US" sz="4113">
                <a:solidFill>
                  <a:srgbClr val="000000"/>
                </a:solidFill>
                <a:latin typeface="Agrandir Bold"/>
              </a:rPr>
              <a:t>very realistic</a:t>
            </a:r>
            <a:r>
              <a:rPr lang="en-US" sz="4113">
                <a:solidFill>
                  <a:srgbClr val="000000"/>
                </a:solidFill>
                <a:latin typeface="Agrandir"/>
              </a:rPr>
              <a:t> way.</a:t>
            </a:r>
          </a:p>
        </p:txBody>
      </p:sp>
      <p:sp>
        <p:nvSpPr>
          <p:cNvPr id="4" name="TextBox 4"/>
          <p:cNvSpPr txBox="1"/>
          <p:nvPr/>
        </p:nvSpPr>
        <p:spPr>
          <a:xfrm>
            <a:off x="857250" y="609600"/>
            <a:ext cx="8848533" cy="1436209"/>
          </a:xfrm>
          <a:prstGeom prst="rect">
            <a:avLst/>
          </a:prstGeom>
        </p:spPr>
        <p:txBody>
          <a:bodyPr lIns="0" tIns="0" rIns="0" bIns="0" rtlCol="0" anchor="t">
            <a:spAutoFit/>
          </a:bodyPr>
          <a:lstStyle/>
          <a:p>
            <a:pPr marL="0" lvl="0" indent="0">
              <a:lnSpc>
                <a:spcPts val="9594"/>
              </a:lnSpc>
              <a:spcBef>
                <a:spcPct val="0"/>
              </a:spcBef>
            </a:pPr>
            <a:r>
              <a:rPr lang="en-US" sz="7995">
                <a:solidFill>
                  <a:srgbClr val="000000"/>
                </a:solidFill>
                <a:latin typeface="Agrandir"/>
              </a:rPr>
              <a:t>What is NST?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sp>
        <p:nvSpPr>
          <p:cNvPr id="2" name="Freeform 2"/>
          <p:cNvSpPr/>
          <p:nvPr/>
        </p:nvSpPr>
        <p:spPr>
          <a:xfrm>
            <a:off x="3234292" y="498764"/>
            <a:ext cx="11250783" cy="4663786"/>
          </a:xfrm>
          <a:custGeom>
            <a:avLst/>
            <a:gdLst/>
            <a:ahLst/>
            <a:cxnLst/>
            <a:rect l="l" t="t" r="r" b="b"/>
            <a:pathLst>
              <a:path w="11250783" h="4663786">
                <a:moveTo>
                  <a:pt x="0" y="0"/>
                </a:moveTo>
                <a:lnTo>
                  <a:pt x="11250783" y="0"/>
                </a:lnTo>
                <a:lnTo>
                  <a:pt x="11250783" y="4663786"/>
                </a:lnTo>
                <a:lnTo>
                  <a:pt x="0" y="4663786"/>
                </a:lnTo>
                <a:lnTo>
                  <a:pt x="0" y="0"/>
                </a:lnTo>
                <a:close/>
              </a:path>
            </a:pathLst>
          </a:custGeom>
          <a:blipFill>
            <a:blip r:embed="rId2"/>
            <a:stretch>
              <a:fillRect/>
            </a:stretch>
          </a:blipFill>
        </p:spPr>
      </p:sp>
      <p:sp>
        <p:nvSpPr>
          <p:cNvPr id="3" name="AutoShape 3"/>
          <p:cNvSpPr/>
          <p:nvPr/>
        </p:nvSpPr>
        <p:spPr>
          <a:xfrm flipH="1" flipV="1">
            <a:off x="-143805" y="5382919"/>
            <a:ext cx="18431805" cy="22"/>
          </a:xfrm>
          <a:prstGeom prst="line">
            <a:avLst/>
          </a:prstGeom>
          <a:ln w="19050" cap="rnd">
            <a:solidFill>
              <a:srgbClr val="000000"/>
            </a:solidFill>
            <a:prstDash val="solid"/>
            <a:headEnd type="none" w="sm" len="sm"/>
            <a:tailEnd type="none" w="sm" len="sm"/>
          </a:ln>
        </p:spPr>
      </p:sp>
      <p:sp>
        <p:nvSpPr>
          <p:cNvPr id="4" name="TextBox 4"/>
          <p:cNvSpPr txBox="1"/>
          <p:nvPr/>
        </p:nvSpPr>
        <p:spPr>
          <a:xfrm>
            <a:off x="3234292" y="5641849"/>
            <a:ext cx="11250783" cy="3917106"/>
          </a:xfrm>
          <a:prstGeom prst="rect">
            <a:avLst/>
          </a:prstGeom>
        </p:spPr>
        <p:txBody>
          <a:bodyPr lIns="0" tIns="0" rIns="0" bIns="0" rtlCol="0" anchor="t">
            <a:spAutoFit/>
          </a:bodyPr>
          <a:lstStyle/>
          <a:p>
            <a:pPr marL="0" lvl="0" indent="0" algn="just">
              <a:lnSpc>
                <a:spcPts val="5128"/>
              </a:lnSpc>
            </a:pPr>
            <a:r>
              <a:rPr lang="en-US" sz="2913">
                <a:solidFill>
                  <a:srgbClr val="000000"/>
                </a:solidFill>
                <a:latin typeface="Agrandir"/>
              </a:rPr>
              <a:t>NST </a:t>
            </a:r>
            <a:r>
              <a:rPr lang="en-US" sz="2913">
                <a:solidFill>
                  <a:srgbClr val="000000"/>
                </a:solidFill>
                <a:latin typeface="Agrandir Bold"/>
              </a:rPr>
              <a:t>involves two images</a:t>
            </a:r>
            <a:r>
              <a:rPr lang="en-US" sz="2913">
                <a:solidFill>
                  <a:srgbClr val="000000"/>
                </a:solidFill>
                <a:latin typeface="Agrandir"/>
              </a:rPr>
              <a:t>, namely </a:t>
            </a:r>
            <a:r>
              <a:rPr lang="en-US" sz="2913">
                <a:solidFill>
                  <a:srgbClr val="000000"/>
                </a:solidFill>
                <a:latin typeface="Agrandir Bold"/>
              </a:rPr>
              <a:t>a style image</a:t>
            </a:r>
            <a:r>
              <a:rPr lang="en-US" sz="2913">
                <a:solidFill>
                  <a:srgbClr val="000000"/>
                </a:solidFill>
                <a:latin typeface="Agrandir"/>
              </a:rPr>
              <a:t> and </a:t>
            </a:r>
            <a:r>
              <a:rPr lang="en-US" sz="2913">
                <a:solidFill>
                  <a:srgbClr val="000000"/>
                </a:solidFill>
                <a:latin typeface="Agrandir Bold"/>
              </a:rPr>
              <a:t>a content image</a:t>
            </a:r>
            <a:r>
              <a:rPr lang="en-US" sz="2913">
                <a:solidFill>
                  <a:srgbClr val="000000"/>
                </a:solidFill>
                <a:latin typeface="Agrandir"/>
              </a:rPr>
              <a:t>. The style image is the image that contains the art style we want to apply, while the content image is the image to which we want to apply the style. NST then generates an image that has the content from the content image and the style from the style image.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sp>
        <p:nvSpPr>
          <p:cNvPr id="2" name="AutoShape 2"/>
          <p:cNvSpPr/>
          <p:nvPr/>
        </p:nvSpPr>
        <p:spPr>
          <a:xfrm flipH="1" flipV="1">
            <a:off x="-71902" y="2245754"/>
            <a:ext cx="18431805" cy="22"/>
          </a:xfrm>
          <a:prstGeom prst="line">
            <a:avLst/>
          </a:prstGeom>
          <a:ln w="19050" cap="rnd">
            <a:solidFill>
              <a:srgbClr val="000000"/>
            </a:solidFill>
            <a:prstDash val="solid"/>
            <a:headEnd type="none" w="sm" len="sm"/>
            <a:tailEnd type="none" w="sm" len="sm"/>
          </a:ln>
        </p:spPr>
      </p:sp>
      <p:grpSp>
        <p:nvGrpSpPr>
          <p:cNvPr id="3" name="Group 3"/>
          <p:cNvGrpSpPr/>
          <p:nvPr/>
        </p:nvGrpSpPr>
        <p:grpSpPr>
          <a:xfrm>
            <a:off x="7710954" y="3437163"/>
            <a:ext cx="1227344" cy="5432502"/>
            <a:chOff x="0" y="0"/>
            <a:chExt cx="1636459" cy="7243337"/>
          </a:xfrm>
        </p:grpSpPr>
        <p:sp>
          <p:nvSpPr>
            <p:cNvPr id="4" name="Freeform 4"/>
            <p:cNvSpPr/>
            <p:nvPr/>
          </p:nvSpPr>
          <p:spPr>
            <a:xfrm>
              <a:off x="0" y="0"/>
              <a:ext cx="1636459" cy="464345"/>
            </a:xfrm>
            <a:custGeom>
              <a:avLst/>
              <a:gdLst/>
              <a:ahLst/>
              <a:cxnLst/>
              <a:rect l="l" t="t" r="r" b="b"/>
              <a:pathLst>
                <a:path w="1636459" h="464345">
                  <a:moveTo>
                    <a:pt x="0" y="0"/>
                  </a:moveTo>
                  <a:lnTo>
                    <a:pt x="1636459" y="0"/>
                  </a:lnTo>
                  <a:lnTo>
                    <a:pt x="1636459" y="464345"/>
                  </a:lnTo>
                  <a:lnTo>
                    <a:pt x="0" y="4643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0" y="1681804"/>
              <a:ext cx="1636459" cy="464345"/>
            </a:xfrm>
            <a:custGeom>
              <a:avLst/>
              <a:gdLst/>
              <a:ahLst/>
              <a:cxnLst/>
              <a:rect l="l" t="t" r="r" b="b"/>
              <a:pathLst>
                <a:path w="1636459" h="464345">
                  <a:moveTo>
                    <a:pt x="0" y="0"/>
                  </a:moveTo>
                  <a:lnTo>
                    <a:pt x="1636459" y="0"/>
                  </a:lnTo>
                  <a:lnTo>
                    <a:pt x="1636459" y="464345"/>
                  </a:lnTo>
                  <a:lnTo>
                    <a:pt x="0" y="4643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0" y="3385120"/>
              <a:ext cx="1636459" cy="464345"/>
            </a:xfrm>
            <a:custGeom>
              <a:avLst/>
              <a:gdLst/>
              <a:ahLst/>
              <a:cxnLst/>
              <a:rect l="l" t="t" r="r" b="b"/>
              <a:pathLst>
                <a:path w="1636459" h="464345">
                  <a:moveTo>
                    <a:pt x="0" y="0"/>
                  </a:moveTo>
                  <a:lnTo>
                    <a:pt x="1636459" y="0"/>
                  </a:lnTo>
                  <a:lnTo>
                    <a:pt x="1636459" y="464345"/>
                  </a:lnTo>
                  <a:lnTo>
                    <a:pt x="0" y="4643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0" y="5082087"/>
              <a:ext cx="1636459" cy="464345"/>
            </a:xfrm>
            <a:custGeom>
              <a:avLst/>
              <a:gdLst/>
              <a:ahLst/>
              <a:cxnLst/>
              <a:rect l="l" t="t" r="r" b="b"/>
              <a:pathLst>
                <a:path w="1636459" h="464345">
                  <a:moveTo>
                    <a:pt x="0" y="0"/>
                  </a:moveTo>
                  <a:lnTo>
                    <a:pt x="1636459" y="0"/>
                  </a:lnTo>
                  <a:lnTo>
                    <a:pt x="1636459" y="464345"/>
                  </a:lnTo>
                  <a:lnTo>
                    <a:pt x="0" y="4643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0" y="6778991"/>
              <a:ext cx="1636459" cy="464345"/>
            </a:xfrm>
            <a:custGeom>
              <a:avLst/>
              <a:gdLst/>
              <a:ahLst/>
              <a:cxnLst/>
              <a:rect l="l" t="t" r="r" b="b"/>
              <a:pathLst>
                <a:path w="1636459" h="464345">
                  <a:moveTo>
                    <a:pt x="0" y="0"/>
                  </a:moveTo>
                  <a:lnTo>
                    <a:pt x="1636459" y="0"/>
                  </a:lnTo>
                  <a:lnTo>
                    <a:pt x="1636459" y="464346"/>
                  </a:lnTo>
                  <a:lnTo>
                    <a:pt x="0" y="4643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9" name="Group 9"/>
          <p:cNvGrpSpPr/>
          <p:nvPr/>
        </p:nvGrpSpPr>
        <p:grpSpPr>
          <a:xfrm>
            <a:off x="2386938" y="3131308"/>
            <a:ext cx="4723941" cy="6044212"/>
            <a:chOff x="0" y="0"/>
            <a:chExt cx="6298588" cy="8058949"/>
          </a:xfrm>
        </p:grpSpPr>
        <p:grpSp>
          <p:nvGrpSpPr>
            <p:cNvPr id="10" name="Group 10"/>
            <p:cNvGrpSpPr/>
            <p:nvPr/>
          </p:nvGrpSpPr>
          <p:grpSpPr>
            <a:xfrm>
              <a:off x="0" y="0"/>
              <a:ext cx="6298588" cy="1335529"/>
              <a:chOff x="0" y="0"/>
              <a:chExt cx="1398238" cy="296477"/>
            </a:xfrm>
          </p:grpSpPr>
          <p:sp>
            <p:nvSpPr>
              <p:cNvPr id="11" name="Freeform 11"/>
              <p:cNvSpPr/>
              <p:nvPr/>
            </p:nvSpPr>
            <p:spPr>
              <a:xfrm>
                <a:off x="0" y="0"/>
                <a:ext cx="1398238" cy="296477"/>
              </a:xfrm>
              <a:custGeom>
                <a:avLst/>
                <a:gdLst/>
                <a:ahLst/>
                <a:cxnLst/>
                <a:rect l="l" t="t" r="r" b="b"/>
                <a:pathLst>
                  <a:path w="1398238" h="296477">
                    <a:moveTo>
                      <a:pt x="74372" y="0"/>
                    </a:moveTo>
                    <a:lnTo>
                      <a:pt x="1323866" y="0"/>
                    </a:lnTo>
                    <a:cubicBezTo>
                      <a:pt x="1364941" y="0"/>
                      <a:pt x="1398238" y="33298"/>
                      <a:pt x="1398238" y="74372"/>
                    </a:cubicBezTo>
                    <a:lnTo>
                      <a:pt x="1398238" y="222105"/>
                    </a:lnTo>
                    <a:cubicBezTo>
                      <a:pt x="1398238" y="241830"/>
                      <a:pt x="1390403" y="260746"/>
                      <a:pt x="1376455" y="274694"/>
                    </a:cubicBezTo>
                    <a:cubicBezTo>
                      <a:pt x="1362508" y="288642"/>
                      <a:pt x="1343591" y="296477"/>
                      <a:pt x="1323866" y="296477"/>
                    </a:cubicBezTo>
                    <a:lnTo>
                      <a:pt x="74372" y="296477"/>
                    </a:lnTo>
                    <a:cubicBezTo>
                      <a:pt x="33298" y="296477"/>
                      <a:pt x="0" y="263180"/>
                      <a:pt x="0" y="222105"/>
                    </a:cubicBezTo>
                    <a:lnTo>
                      <a:pt x="0" y="74372"/>
                    </a:lnTo>
                    <a:cubicBezTo>
                      <a:pt x="0" y="54648"/>
                      <a:pt x="7836" y="35731"/>
                      <a:pt x="21783" y="21783"/>
                    </a:cubicBezTo>
                    <a:cubicBezTo>
                      <a:pt x="35731" y="7836"/>
                      <a:pt x="54648" y="0"/>
                      <a:pt x="74372" y="0"/>
                    </a:cubicBezTo>
                    <a:close/>
                  </a:path>
                </a:pathLst>
              </a:custGeom>
              <a:solidFill>
                <a:srgbClr val="D6DFCC"/>
              </a:solidFill>
            </p:spPr>
          </p:sp>
          <p:sp>
            <p:nvSpPr>
              <p:cNvPr id="12" name="TextBox 12"/>
              <p:cNvSpPr txBox="1"/>
              <p:nvPr/>
            </p:nvSpPr>
            <p:spPr>
              <a:xfrm>
                <a:off x="0" y="-114300"/>
                <a:ext cx="812800" cy="927100"/>
              </a:xfrm>
              <a:prstGeom prst="rect">
                <a:avLst/>
              </a:prstGeom>
            </p:spPr>
            <p:txBody>
              <a:bodyPr lIns="50800" tIns="50800" rIns="50800" bIns="50800" rtlCol="0" anchor="ctr"/>
              <a:lstStyle/>
              <a:p>
                <a:pPr algn="ctr">
                  <a:lnSpc>
                    <a:spcPts val="3499"/>
                  </a:lnSpc>
                </a:pPr>
                <a:endParaRPr/>
              </a:p>
            </p:txBody>
          </p:sp>
        </p:grpSp>
        <p:grpSp>
          <p:nvGrpSpPr>
            <p:cNvPr id="13" name="Group 13"/>
            <p:cNvGrpSpPr/>
            <p:nvPr/>
          </p:nvGrpSpPr>
          <p:grpSpPr>
            <a:xfrm>
              <a:off x="0" y="1685846"/>
              <a:ext cx="6298588" cy="1335529"/>
              <a:chOff x="0" y="0"/>
              <a:chExt cx="1398238" cy="296477"/>
            </a:xfrm>
          </p:grpSpPr>
          <p:sp>
            <p:nvSpPr>
              <p:cNvPr id="14" name="Freeform 14"/>
              <p:cNvSpPr/>
              <p:nvPr/>
            </p:nvSpPr>
            <p:spPr>
              <a:xfrm>
                <a:off x="0" y="0"/>
                <a:ext cx="1398238" cy="296477"/>
              </a:xfrm>
              <a:custGeom>
                <a:avLst/>
                <a:gdLst/>
                <a:ahLst/>
                <a:cxnLst/>
                <a:rect l="l" t="t" r="r" b="b"/>
                <a:pathLst>
                  <a:path w="1398238" h="296477">
                    <a:moveTo>
                      <a:pt x="74372" y="0"/>
                    </a:moveTo>
                    <a:lnTo>
                      <a:pt x="1323866" y="0"/>
                    </a:lnTo>
                    <a:cubicBezTo>
                      <a:pt x="1364941" y="0"/>
                      <a:pt x="1398238" y="33298"/>
                      <a:pt x="1398238" y="74372"/>
                    </a:cubicBezTo>
                    <a:lnTo>
                      <a:pt x="1398238" y="222105"/>
                    </a:lnTo>
                    <a:cubicBezTo>
                      <a:pt x="1398238" y="241830"/>
                      <a:pt x="1390403" y="260746"/>
                      <a:pt x="1376455" y="274694"/>
                    </a:cubicBezTo>
                    <a:cubicBezTo>
                      <a:pt x="1362508" y="288642"/>
                      <a:pt x="1343591" y="296477"/>
                      <a:pt x="1323866" y="296477"/>
                    </a:cubicBezTo>
                    <a:lnTo>
                      <a:pt x="74372" y="296477"/>
                    </a:lnTo>
                    <a:cubicBezTo>
                      <a:pt x="33298" y="296477"/>
                      <a:pt x="0" y="263180"/>
                      <a:pt x="0" y="222105"/>
                    </a:cubicBezTo>
                    <a:lnTo>
                      <a:pt x="0" y="74372"/>
                    </a:lnTo>
                    <a:cubicBezTo>
                      <a:pt x="0" y="54648"/>
                      <a:pt x="7836" y="35731"/>
                      <a:pt x="21783" y="21783"/>
                    </a:cubicBezTo>
                    <a:cubicBezTo>
                      <a:pt x="35731" y="7836"/>
                      <a:pt x="54648" y="0"/>
                      <a:pt x="74372" y="0"/>
                    </a:cubicBezTo>
                    <a:close/>
                  </a:path>
                </a:pathLst>
              </a:custGeom>
              <a:solidFill>
                <a:srgbClr val="D6DFCC"/>
              </a:solidFill>
            </p:spPr>
          </p:sp>
          <p:sp>
            <p:nvSpPr>
              <p:cNvPr id="15" name="TextBox 15"/>
              <p:cNvSpPr txBox="1"/>
              <p:nvPr/>
            </p:nvSpPr>
            <p:spPr>
              <a:xfrm>
                <a:off x="0" y="-114300"/>
                <a:ext cx="812800" cy="927100"/>
              </a:xfrm>
              <a:prstGeom prst="rect">
                <a:avLst/>
              </a:prstGeom>
            </p:spPr>
            <p:txBody>
              <a:bodyPr lIns="50800" tIns="50800" rIns="50800" bIns="50800" rtlCol="0" anchor="ctr"/>
              <a:lstStyle/>
              <a:p>
                <a:pPr algn="ctr">
                  <a:lnSpc>
                    <a:spcPts val="3499"/>
                  </a:lnSpc>
                </a:pPr>
                <a:endParaRPr/>
              </a:p>
            </p:txBody>
          </p:sp>
        </p:grpSp>
        <p:grpSp>
          <p:nvGrpSpPr>
            <p:cNvPr id="16" name="Group 16"/>
            <p:cNvGrpSpPr/>
            <p:nvPr/>
          </p:nvGrpSpPr>
          <p:grpSpPr>
            <a:xfrm>
              <a:off x="0" y="3363028"/>
              <a:ext cx="6298588" cy="1335529"/>
              <a:chOff x="0" y="0"/>
              <a:chExt cx="1398238" cy="296477"/>
            </a:xfrm>
          </p:grpSpPr>
          <p:sp>
            <p:nvSpPr>
              <p:cNvPr id="17" name="Freeform 17"/>
              <p:cNvSpPr/>
              <p:nvPr/>
            </p:nvSpPr>
            <p:spPr>
              <a:xfrm>
                <a:off x="0" y="0"/>
                <a:ext cx="1398238" cy="296477"/>
              </a:xfrm>
              <a:custGeom>
                <a:avLst/>
                <a:gdLst/>
                <a:ahLst/>
                <a:cxnLst/>
                <a:rect l="l" t="t" r="r" b="b"/>
                <a:pathLst>
                  <a:path w="1398238" h="296477">
                    <a:moveTo>
                      <a:pt x="74372" y="0"/>
                    </a:moveTo>
                    <a:lnTo>
                      <a:pt x="1323866" y="0"/>
                    </a:lnTo>
                    <a:cubicBezTo>
                      <a:pt x="1364941" y="0"/>
                      <a:pt x="1398238" y="33298"/>
                      <a:pt x="1398238" y="74372"/>
                    </a:cubicBezTo>
                    <a:lnTo>
                      <a:pt x="1398238" y="222105"/>
                    </a:lnTo>
                    <a:cubicBezTo>
                      <a:pt x="1398238" y="241830"/>
                      <a:pt x="1390403" y="260746"/>
                      <a:pt x="1376455" y="274694"/>
                    </a:cubicBezTo>
                    <a:cubicBezTo>
                      <a:pt x="1362508" y="288642"/>
                      <a:pt x="1343591" y="296477"/>
                      <a:pt x="1323866" y="296477"/>
                    </a:cubicBezTo>
                    <a:lnTo>
                      <a:pt x="74372" y="296477"/>
                    </a:lnTo>
                    <a:cubicBezTo>
                      <a:pt x="33298" y="296477"/>
                      <a:pt x="0" y="263180"/>
                      <a:pt x="0" y="222105"/>
                    </a:cubicBezTo>
                    <a:lnTo>
                      <a:pt x="0" y="74372"/>
                    </a:lnTo>
                    <a:cubicBezTo>
                      <a:pt x="0" y="54648"/>
                      <a:pt x="7836" y="35731"/>
                      <a:pt x="21783" y="21783"/>
                    </a:cubicBezTo>
                    <a:cubicBezTo>
                      <a:pt x="35731" y="7836"/>
                      <a:pt x="54648" y="0"/>
                      <a:pt x="74372" y="0"/>
                    </a:cubicBezTo>
                    <a:close/>
                  </a:path>
                </a:pathLst>
              </a:custGeom>
              <a:solidFill>
                <a:srgbClr val="D6DFCC"/>
              </a:solidFill>
            </p:spPr>
          </p:sp>
          <p:sp>
            <p:nvSpPr>
              <p:cNvPr id="18" name="TextBox 18"/>
              <p:cNvSpPr txBox="1"/>
              <p:nvPr/>
            </p:nvSpPr>
            <p:spPr>
              <a:xfrm>
                <a:off x="0" y="-114300"/>
                <a:ext cx="812800" cy="927100"/>
              </a:xfrm>
              <a:prstGeom prst="rect">
                <a:avLst/>
              </a:prstGeom>
            </p:spPr>
            <p:txBody>
              <a:bodyPr lIns="50800" tIns="50800" rIns="50800" bIns="50800" rtlCol="0" anchor="ctr"/>
              <a:lstStyle/>
              <a:p>
                <a:pPr algn="ctr">
                  <a:lnSpc>
                    <a:spcPts val="3499"/>
                  </a:lnSpc>
                </a:pPr>
                <a:endParaRPr/>
              </a:p>
            </p:txBody>
          </p:sp>
        </p:grpSp>
        <p:grpSp>
          <p:nvGrpSpPr>
            <p:cNvPr id="19" name="Group 19"/>
            <p:cNvGrpSpPr/>
            <p:nvPr/>
          </p:nvGrpSpPr>
          <p:grpSpPr>
            <a:xfrm>
              <a:off x="0" y="5037574"/>
              <a:ext cx="6298588" cy="1335529"/>
              <a:chOff x="0" y="0"/>
              <a:chExt cx="1398238" cy="296477"/>
            </a:xfrm>
          </p:grpSpPr>
          <p:sp>
            <p:nvSpPr>
              <p:cNvPr id="20" name="Freeform 20"/>
              <p:cNvSpPr/>
              <p:nvPr/>
            </p:nvSpPr>
            <p:spPr>
              <a:xfrm>
                <a:off x="0" y="0"/>
                <a:ext cx="1398238" cy="296477"/>
              </a:xfrm>
              <a:custGeom>
                <a:avLst/>
                <a:gdLst/>
                <a:ahLst/>
                <a:cxnLst/>
                <a:rect l="l" t="t" r="r" b="b"/>
                <a:pathLst>
                  <a:path w="1398238" h="296477">
                    <a:moveTo>
                      <a:pt x="74372" y="0"/>
                    </a:moveTo>
                    <a:lnTo>
                      <a:pt x="1323866" y="0"/>
                    </a:lnTo>
                    <a:cubicBezTo>
                      <a:pt x="1364941" y="0"/>
                      <a:pt x="1398238" y="33298"/>
                      <a:pt x="1398238" y="74372"/>
                    </a:cubicBezTo>
                    <a:lnTo>
                      <a:pt x="1398238" y="222105"/>
                    </a:lnTo>
                    <a:cubicBezTo>
                      <a:pt x="1398238" y="241830"/>
                      <a:pt x="1390403" y="260746"/>
                      <a:pt x="1376455" y="274694"/>
                    </a:cubicBezTo>
                    <a:cubicBezTo>
                      <a:pt x="1362508" y="288642"/>
                      <a:pt x="1343591" y="296477"/>
                      <a:pt x="1323866" y="296477"/>
                    </a:cubicBezTo>
                    <a:lnTo>
                      <a:pt x="74372" y="296477"/>
                    </a:lnTo>
                    <a:cubicBezTo>
                      <a:pt x="33298" y="296477"/>
                      <a:pt x="0" y="263180"/>
                      <a:pt x="0" y="222105"/>
                    </a:cubicBezTo>
                    <a:lnTo>
                      <a:pt x="0" y="74372"/>
                    </a:lnTo>
                    <a:cubicBezTo>
                      <a:pt x="0" y="54648"/>
                      <a:pt x="7836" y="35731"/>
                      <a:pt x="21783" y="21783"/>
                    </a:cubicBezTo>
                    <a:cubicBezTo>
                      <a:pt x="35731" y="7836"/>
                      <a:pt x="54648" y="0"/>
                      <a:pt x="74372" y="0"/>
                    </a:cubicBezTo>
                    <a:close/>
                  </a:path>
                </a:pathLst>
              </a:custGeom>
              <a:solidFill>
                <a:srgbClr val="D6DFCC"/>
              </a:solidFill>
            </p:spPr>
          </p:sp>
          <p:sp>
            <p:nvSpPr>
              <p:cNvPr id="21" name="TextBox 21"/>
              <p:cNvSpPr txBox="1"/>
              <p:nvPr/>
            </p:nvSpPr>
            <p:spPr>
              <a:xfrm>
                <a:off x="0" y="-114300"/>
                <a:ext cx="812800" cy="927100"/>
              </a:xfrm>
              <a:prstGeom prst="rect">
                <a:avLst/>
              </a:prstGeom>
            </p:spPr>
            <p:txBody>
              <a:bodyPr lIns="50800" tIns="50800" rIns="50800" bIns="50800" rtlCol="0" anchor="ctr"/>
              <a:lstStyle/>
              <a:p>
                <a:pPr algn="ctr">
                  <a:lnSpc>
                    <a:spcPts val="3499"/>
                  </a:lnSpc>
                </a:pPr>
                <a:endParaRPr/>
              </a:p>
            </p:txBody>
          </p:sp>
        </p:grpSp>
        <p:grpSp>
          <p:nvGrpSpPr>
            <p:cNvPr id="22" name="Group 22"/>
            <p:cNvGrpSpPr/>
            <p:nvPr/>
          </p:nvGrpSpPr>
          <p:grpSpPr>
            <a:xfrm>
              <a:off x="0" y="6723420"/>
              <a:ext cx="6298588" cy="1335529"/>
              <a:chOff x="0" y="0"/>
              <a:chExt cx="1398238" cy="296477"/>
            </a:xfrm>
          </p:grpSpPr>
          <p:sp>
            <p:nvSpPr>
              <p:cNvPr id="23" name="Freeform 23"/>
              <p:cNvSpPr/>
              <p:nvPr/>
            </p:nvSpPr>
            <p:spPr>
              <a:xfrm>
                <a:off x="0" y="0"/>
                <a:ext cx="1398238" cy="296477"/>
              </a:xfrm>
              <a:custGeom>
                <a:avLst/>
                <a:gdLst/>
                <a:ahLst/>
                <a:cxnLst/>
                <a:rect l="l" t="t" r="r" b="b"/>
                <a:pathLst>
                  <a:path w="1398238" h="296477">
                    <a:moveTo>
                      <a:pt x="74372" y="0"/>
                    </a:moveTo>
                    <a:lnTo>
                      <a:pt x="1323866" y="0"/>
                    </a:lnTo>
                    <a:cubicBezTo>
                      <a:pt x="1364941" y="0"/>
                      <a:pt x="1398238" y="33298"/>
                      <a:pt x="1398238" y="74372"/>
                    </a:cubicBezTo>
                    <a:lnTo>
                      <a:pt x="1398238" y="222105"/>
                    </a:lnTo>
                    <a:cubicBezTo>
                      <a:pt x="1398238" y="241830"/>
                      <a:pt x="1390403" y="260746"/>
                      <a:pt x="1376455" y="274694"/>
                    </a:cubicBezTo>
                    <a:cubicBezTo>
                      <a:pt x="1362508" y="288642"/>
                      <a:pt x="1343591" y="296477"/>
                      <a:pt x="1323866" y="296477"/>
                    </a:cubicBezTo>
                    <a:lnTo>
                      <a:pt x="74372" y="296477"/>
                    </a:lnTo>
                    <a:cubicBezTo>
                      <a:pt x="33298" y="296477"/>
                      <a:pt x="0" y="263180"/>
                      <a:pt x="0" y="222105"/>
                    </a:cubicBezTo>
                    <a:lnTo>
                      <a:pt x="0" y="74372"/>
                    </a:lnTo>
                    <a:cubicBezTo>
                      <a:pt x="0" y="54648"/>
                      <a:pt x="7836" y="35731"/>
                      <a:pt x="21783" y="21783"/>
                    </a:cubicBezTo>
                    <a:cubicBezTo>
                      <a:pt x="35731" y="7836"/>
                      <a:pt x="54648" y="0"/>
                      <a:pt x="74372" y="0"/>
                    </a:cubicBezTo>
                    <a:close/>
                  </a:path>
                </a:pathLst>
              </a:custGeom>
              <a:solidFill>
                <a:srgbClr val="D6DFCC"/>
              </a:solidFill>
            </p:spPr>
          </p:sp>
          <p:sp>
            <p:nvSpPr>
              <p:cNvPr id="24" name="TextBox 24"/>
              <p:cNvSpPr txBox="1"/>
              <p:nvPr/>
            </p:nvSpPr>
            <p:spPr>
              <a:xfrm>
                <a:off x="0" y="-114300"/>
                <a:ext cx="812800" cy="927100"/>
              </a:xfrm>
              <a:prstGeom prst="rect">
                <a:avLst/>
              </a:prstGeom>
            </p:spPr>
            <p:txBody>
              <a:bodyPr lIns="50800" tIns="50800" rIns="50800" bIns="50800" rtlCol="0" anchor="ctr"/>
              <a:lstStyle/>
              <a:p>
                <a:pPr algn="ctr">
                  <a:lnSpc>
                    <a:spcPts val="3499"/>
                  </a:lnSpc>
                </a:pPr>
                <a:endParaRPr/>
              </a:p>
            </p:txBody>
          </p:sp>
        </p:grpSp>
        <p:sp>
          <p:nvSpPr>
            <p:cNvPr id="25" name="TextBox 25"/>
            <p:cNvSpPr txBox="1"/>
            <p:nvPr/>
          </p:nvSpPr>
          <p:spPr>
            <a:xfrm>
              <a:off x="477131" y="222531"/>
              <a:ext cx="5344326" cy="7577780"/>
            </a:xfrm>
            <a:prstGeom prst="rect">
              <a:avLst/>
            </a:prstGeom>
          </p:spPr>
          <p:txBody>
            <a:bodyPr lIns="0" tIns="0" rIns="0" bIns="0" rtlCol="0" anchor="t">
              <a:spAutoFit/>
            </a:bodyPr>
            <a:lstStyle/>
            <a:p>
              <a:pPr algn="ctr">
                <a:lnSpc>
                  <a:spcPts val="4954"/>
                </a:lnSpc>
              </a:pPr>
              <a:r>
                <a:rPr lang="en-US" sz="3539" dirty="0">
                  <a:solidFill>
                    <a:srgbClr val="000000"/>
                  </a:solidFill>
                  <a:latin typeface="Agrandir"/>
                </a:rPr>
                <a:t>Preparation</a:t>
              </a:r>
            </a:p>
            <a:p>
              <a:pPr algn="ctr">
                <a:lnSpc>
                  <a:spcPts val="4954"/>
                </a:lnSpc>
              </a:pPr>
              <a:endParaRPr lang="en-US" sz="3539" dirty="0">
                <a:solidFill>
                  <a:srgbClr val="000000"/>
                </a:solidFill>
                <a:latin typeface="Agrandir"/>
              </a:endParaRPr>
            </a:p>
            <a:p>
              <a:pPr algn="ctr">
                <a:lnSpc>
                  <a:spcPts val="4954"/>
                </a:lnSpc>
              </a:pPr>
              <a:r>
                <a:rPr lang="en-US" sz="3200" dirty="0">
                  <a:solidFill>
                    <a:srgbClr val="000000"/>
                  </a:solidFill>
                  <a:latin typeface="Agrandir"/>
                </a:rPr>
                <a:t>Feature Extraction</a:t>
              </a:r>
            </a:p>
            <a:p>
              <a:pPr algn="ctr">
                <a:lnSpc>
                  <a:spcPts val="4954"/>
                </a:lnSpc>
              </a:pPr>
              <a:endParaRPr lang="en-US" sz="3539" dirty="0">
                <a:solidFill>
                  <a:srgbClr val="000000"/>
                </a:solidFill>
                <a:latin typeface="Agrandir"/>
              </a:endParaRPr>
            </a:p>
            <a:p>
              <a:pPr algn="ctr">
                <a:lnSpc>
                  <a:spcPts val="4954"/>
                </a:lnSpc>
              </a:pPr>
              <a:r>
                <a:rPr lang="en-US" sz="3539" dirty="0">
                  <a:solidFill>
                    <a:srgbClr val="000000"/>
                  </a:solidFill>
                  <a:latin typeface="Agrandir"/>
                </a:rPr>
                <a:t>Loss Computation</a:t>
              </a:r>
            </a:p>
            <a:p>
              <a:pPr algn="ctr">
                <a:lnSpc>
                  <a:spcPts val="4954"/>
                </a:lnSpc>
              </a:pPr>
              <a:endParaRPr lang="en-US" sz="3539" dirty="0">
                <a:solidFill>
                  <a:srgbClr val="000000"/>
                </a:solidFill>
                <a:latin typeface="Agrandir"/>
              </a:endParaRPr>
            </a:p>
            <a:p>
              <a:pPr algn="ctr">
                <a:lnSpc>
                  <a:spcPts val="4954"/>
                </a:lnSpc>
              </a:pPr>
              <a:r>
                <a:rPr lang="en-US" sz="3539" dirty="0">
                  <a:solidFill>
                    <a:srgbClr val="000000"/>
                  </a:solidFill>
                  <a:latin typeface="Agrandir"/>
                </a:rPr>
                <a:t>Optimization</a:t>
              </a:r>
            </a:p>
            <a:p>
              <a:pPr algn="ctr">
                <a:lnSpc>
                  <a:spcPts val="4954"/>
                </a:lnSpc>
              </a:pPr>
              <a:endParaRPr lang="en-US" sz="3539" dirty="0">
                <a:solidFill>
                  <a:srgbClr val="000000"/>
                </a:solidFill>
                <a:latin typeface="Agrandir"/>
              </a:endParaRPr>
            </a:p>
            <a:p>
              <a:pPr algn="ctr">
                <a:lnSpc>
                  <a:spcPts val="4954"/>
                </a:lnSpc>
              </a:pPr>
              <a:r>
                <a:rPr lang="en-US" sz="3539" dirty="0">
                  <a:solidFill>
                    <a:srgbClr val="000000"/>
                  </a:solidFill>
                  <a:latin typeface="Agrandir"/>
                </a:rPr>
                <a:t>Output</a:t>
              </a:r>
            </a:p>
          </p:txBody>
        </p:sp>
      </p:grpSp>
      <p:sp>
        <p:nvSpPr>
          <p:cNvPr id="26" name="Freeform 26"/>
          <p:cNvSpPr/>
          <p:nvPr/>
        </p:nvSpPr>
        <p:spPr>
          <a:xfrm rot="5400000">
            <a:off x="-537638" y="5462689"/>
            <a:ext cx="3685126" cy="1114751"/>
          </a:xfrm>
          <a:custGeom>
            <a:avLst/>
            <a:gdLst/>
            <a:ahLst/>
            <a:cxnLst/>
            <a:rect l="l" t="t" r="r" b="b"/>
            <a:pathLst>
              <a:path w="3685126" h="1114751">
                <a:moveTo>
                  <a:pt x="0" y="0"/>
                </a:moveTo>
                <a:lnTo>
                  <a:pt x="3685126" y="0"/>
                </a:lnTo>
                <a:lnTo>
                  <a:pt x="3685126" y="1114750"/>
                </a:lnTo>
                <a:lnTo>
                  <a:pt x="0" y="11147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7" name="TextBox 27"/>
          <p:cNvSpPr txBox="1"/>
          <p:nvPr/>
        </p:nvSpPr>
        <p:spPr>
          <a:xfrm>
            <a:off x="876300" y="409575"/>
            <a:ext cx="8848533" cy="1436209"/>
          </a:xfrm>
          <a:prstGeom prst="rect">
            <a:avLst/>
          </a:prstGeom>
        </p:spPr>
        <p:txBody>
          <a:bodyPr lIns="0" tIns="0" rIns="0" bIns="0" rtlCol="0" anchor="t">
            <a:spAutoFit/>
          </a:bodyPr>
          <a:lstStyle/>
          <a:p>
            <a:pPr marL="0" lvl="0" indent="0">
              <a:lnSpc>
                <a:spcPts val="9594"/>
              </a:lnSpc>
              <a:spcBef>
                <a:spcPct val="0"/>
              </a:spcBef>
            </a:pPr>
            <a:r>
              <a:rPr lang="en-US" sz="7995">
                <a:solidFill>
                  <a:srgbClr val="000000"/>
                </a:solidFill>
                <a:latin typeface="Agrandir"/>
              </a:rPr>
              <a:t>NST Workflow</a:t>
            </a:r>
          </a:p>
        </p:txBody>
      </p:sp>
      <p:sp>
        <p:nvSpPr>
          <p:cNvPr id="28" name="TextBox 28"/>
          <p:cNvSpPr txBox="1"/>
          <p:nvPr/>
        </p:nvSpPr>
        <p:spPr>
          <a:xfrm>
            <a:off x="9667683" y="3280953"/>
            <a:ext cx="7373184" cy="531495"/>
          </a:xfrm>
          <a:prstGeom prst="rect">
            <a:avLst/>
          </a:prstGeom>
        </p:spPr>
        <p:txBody>
          <a:bodyPr lIns="0" tIns="0" rIns="0" bIns="0" rtlCol="0" anchor="t">
            <a:spAutoFit/>
          </a:bodyPr>
          <a:lstStyle/>
          <a:p>
            <a:pPr algn="ctr">
              <a:lnSpc>
                <a:spcPts val="3779"/>
              </a:lnSpc>
              <a:spcBef>
                <a:spcPct val="0"/>
              </a:spcBef>
            </a:pPr>
            <a:r>
              <a:rPr lang="en-US" sz="2699">
                <a:solidFill>
                  <a:srgbClr val="000000"/>
                </a:solidFill>
                <a:latin typeface="Agrandir Bold"/>
              </a:rPr>
              <a:t>Setting up image styles and content images</a:t>
            </a:r>
          </a:p>
        </p:txBody>
      </p:sp>
      <p:sp>
        <p:nvSpPr>
          <p:cNvPr id="29" name="TextBox 29"/>
          <p:cNvSpPr txBox="1"/>
          <p:nvPr/>
        </p:nvSpPr>
        <p:spPr>
          <a:xfrm>
            <a:off x="9758706" y="4572403"/>
            <a:ext cx="7191137" cy="531495"/>
          </a:xfrm>
          <a:prstGeom prst="rect">
            <a:avLst/>
          </a:prstGeom>
        </p:spPr>
        <p:txBody>
          <a:bodyPr lIns="0" tIns="0" rIns="0" bIns="0" rtlCol="0" anchor="t">
            <a:spAutoFit/>
          </a:bodyPr>
          <a:lstStyle/>
          <a:p>
            <a:pPr algn="ctr">
              <a:lnSpc>
                <a:spcPts val="3779"/>
              </a:lnSpc>
              <a:spcBef>
                <a:spcPct val="0"/>
              </a:spcBef>
            </a:pPr>
            <a:r>
              <a:rPr lang="en-US" sz="2699">
                <a:solidFill>
                  <a:srgbClr val="000000"/>
                </a:solidFill>
                <a:latin typeface="Agrandir Bold"/>
              </a:rPr>
              <a:t>Use CNN to extract features from images</a:t>
            </a:r>
          </a:p>
        </p:txBody>
      </p:sp>
      <p:sp>
        <p:nvSpPr>
          <p:cNvPr id="30" name="TextBox 30"/>
          <p:cNvSpPr txBox="1"/>
          <p:nvPr/>
        </p:nvSpPr>
        <p:spPr>
          <a:xfrm>
            <a:off x="9803361" y="5578104"/>
            <a:ext cx="7101828" cy="1007745"/>
          </a:xfrm>
          <a:prstGeom prst="rect">
            <a:avLst/>
          </a:prstGeom>
        </p:spPr>
        <p:txBody>
          <a:bodyPr lIns="0" tIns="0" rIns="0" bIns="0" rtlCol="0" anchor="t">
            <a:spAutoFit/>
          </a:bodyPr>
          <a:lstStyle/>
          <a:p>
            <a:pPr algn="ctr">
              <a:lnSpc>
                <a:spcPts val="3779"/>
              </a:lnSpc>
              <a:spcBef>
                <a:spcPct val="0"/>
              </a:spcBef>
            </a:pPr>
            <a:r>
              <a:rPr lang="en-US" sz="2699">
                <a:solidFill>
                  <a:srgbClr val="000000"/>
                </a:solidFill>
                <a:latin typeface="Agrandir Bold"/>
              </a:rPr>
              <a:t>Compute content loss and style loss, and combine them to total loss</a:t>
            </a:r>
          </a:p>
        </p:txBody>
      </p:sp>
      <p:sp>
        <p:nvSpPr>
          <p:cNvPr id="31" name="TextBox 31"/>
          <p:cNvSpPr txBox="1"/>
          <p:nvPr/>
        </p:nvSpPr>
        <p:spPr>
          <a:xfrm>
            <a:off x="9809915" y="6883457"/>
            <a:ext cx="7101828" cy="1007745"/>
          </a:xfrm>
          <a:prstGeom prst="rect">
            <a:avLst/>
          </a:prstGeom>
        </p:spPr>
        <p:txBody>
          <a:bodyPr lIns="0" tIns="0" rIns="0" bIns="0" rtlCol="0" anchor="t">
            <a:spAutoFit/>
          </a:bodyPr>
          <a:lstStyle/>
          <a:p>
            <a:pPr algn="ctr">
              <a:lnSpc>
                <a:spcPts val="3779"/>
              </a:lnSpc>
              <a:spcBef>
                <a:spcPct val="0"/>
              </a:spcBef>
            </a:pPr>
            <a:r>
              <a:rPr lang="en-US" sz="2699">
                <a:solidFill>
                  <a:srgbClr val="000000"/>
                </a:solidFill>
                <a:latin typeface="Agrandir Bold"/>
              </a:rPr>
              <a:t>Adjusts the output image to minimize the calculated total loss</a:t>
            </a:r>
          </a:p>
        </p:txBody>
      </p:sp>
      <p:sp>
        <p:nvSpPr>
          <p:cNvPr id="32" name="TextBox 32"/>
          <p:cNvSpPr txBox="1"/>
          <p:nvPr/>
        </p:nvSpPr>
        <p:spPr>
          <a:xfrm>
            <a:off x="9422211" y="8141955"/>
            <a:ext cx="7877236" cy="1007745"/>
          </a:xfrm>
          <a:prstGeom prst="rect">
            <a:avLst/>
          </a:prstGeom>
        </p:spPr>
        <p:txBody>
          <a:bodyPr lIns="0" tIns="0" rIns="0" bIns="0" rtlCol="0" anchor="t">
            <a:spAutoFit/>
          </a:bodyPr>
          <a:lstStyle/>
          <a:p>
            <a:pPr algn="ctr">
              <a:lnSpc>
                <a:spcPts val="3779"/>
              </a:lnSpc>
              <a:spcBef>
                <a:spcPct val="0"/>
              </a:spcBef>
            </a:pPr>
            <a:r>
              <a:rPr lang="en-US" sz="2699">
                <a:solidFill>
                  <a:srgbClr val="000000"/>
                </a:solidFill>
                <a:latin typeface="Agrandir Bold"/>
              </a:rPr>
              <a:t>The output result is an image that has content from the style image &amp; content image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sp>
        <p:nvSpPr>
          <p:cNvPr id="2" name="AutoShape 2"/>
          <p:cNvSpPr/>
          <p:nvPr/>
        </p:nvSpPr>
        <p:spPr>
          <a:xfrm flipH="1" flipV="1">
            <a:off x="8779887" y="0"/>
            <a:ext cx="23813" cy="10287000"/>
          </a:xfrm>
          <a:prstGeom prst="line">
            <a:avLst/>
          </a:prstGeom>
          <a:ln w="19050" cap="rnd">
            <a:solidFill>
              <a:srgbClr val="000000"/>
            </a:solidFill>
            <a:prstDash val="solid"/>
            <a:headEnd type="none" w="sm" len="sm"/>
            <a:tailEnd type="none" w="sm" len="sm"/>
          </a:ln>
        </p:spPr>
      </p:sp>
      <p:sp>
        <p:nvSpPr>
          <p:cNvPr id="3" name="AutoShape 3"/>
          <p:cNvSpPr/>
          <p:nvPr/>
        </p:nvSpPr>
        <p:spPr>
          <a:xfrm>
            <a:off x="0" y="0"/>
            <a:ext cx="8141712" cy="10287000"/>
          </a:xfrm>
          <a:prstGeom prst="rect">
            <a:avLst/>
          </a:prstGeom>
          <a:solidFill>
            <a:srgbClr val="FFF5ED"/>
          </a:solidFill>
        </p:spPr>
      </p:sp>
      <p:sp>
        <p:nvSpPr>
          <p:cNvPr id="4" name="TextBox 4"/>
          <p:cNvSpPr txBox="1"/>
          <p:nvPr/>
        </p:nvSpPr>
        <p:spPr>
          <a:xfrm>
            <a:off x="1162050" y="2526347"/>
            <a:ext cx="6845426" cy="4681855"/>
          </a:xfrm>
          <a:prstGeom prst="rect">
            <a:avLst/>
          </a:prstGeom>
        </p:spPr>
        <p:txBody>
          <a:bodyPr lIns="0" tIns="0" rIns="0" bIns="0" rtlCol="0" anchor="t">
            <a:spAutoFit/>
          </a:bodyPr>
          <a:lstStyle/>
          <a:p>
            <a:pPr marL="0" lvl="0" indent="0">
              <a:lnSpc>
                <a:spcPts val="12109"/>
              </a:lnSpc>
            </a:pPr>
            <a:r>
              <a:rPr lang="en-US" sz="6999">
                <a:solidFill>
                  <a:srgbClr val="000000"/>
                </a:solidFill>
                <a:latin typeface="Agrandir"/>
              </a:rPr>
              <a:t>Implementation NST Model in Pytorch</a:t>
            </a:r>
          </a:p>
        </p:txBody>
      </p:sp>
      <p:sp>
        <p:nvSpPr>
          <p:cNvPr id="5" name="Freeform 5"/>
          <p:cNvSpPr/>
          <p:nvPr/>
        </p:nvSpPr>
        <p:spPr>
          <a:xfrm>
            <a:off x="10474351" y="4388099"/>
            <a:ext cx="6083766" cy="1510802"/>
          </a:xfrm>
          <a:custGeom>
            <a:avLst/>
            <a:gdLst/>
            <a:ahLst/>
            <a:cxnLst/>
            <a:rect l="l" t="t" r="r" b="b"/>
            <a:pathLst>
              <a:path w="6083766" h="1510802">
                <a:moveTo>
                  <a:pt x="0" y="0"/>
                </a:moveTo>
                <a:lnTo>
                  <a:pt x="6083767" y="0"/>
                </a:lnTo>
                <a:lnTo>
                  <a:pt x="6083767" y="1510802"/>
                </a:lnTo>
                <a:lnTo>
                  <a:pt x="0" y="1510802"/>
                </a:lnTo>
                <a:lnTo>
                  <a:pt x="0" y="0"/>
                </a:lnTo>
                <a:close/>
              </a:path>
            </a:pathLst>
          </a:custGeom>
          <a:blipFill>
            <a:blip r:embed="rId2"/>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sp>
        <p:nvSpPr>
          <p:cNvPr id="2" name="AutoShape 2"/>
          <p:cNvSpPr/>
          <p:nvPr/>
        </p:nvSpPr>
        <p:spPr>
          <a:xfrm flipH="1" flipV="1">
            <a:off x="-71902" y="2160029"/>
            <a:ext cx="18431805" cy="22"/>
          </a:xfrm>
          <a:prstGeom prst="line">
            <a:avLst/>
          </a:prstGeom>
          <a:ln w="19050" cap="rnd">
            <a:solidFill>
              <a:srgbClr val="000000"/>
            </a:solidFill>
            <a:prstDash val="solid"/>
            <a:headEnd type="none" w="sm" len="sm"/>
            <a:tailEnd type="none" w="sm" len="sm"/>
          </a:ln>
        </p:spPr>
      </p:sp>
      <p:sp>
        <p:nvSpPr>
          <p:cNvPr id="3" name="Freeform 3"/>
          <p:cNvSpPr/>
          <p:nvPr/>
        </p:nvSpPr>
        <p:spPr>
          <a:xfrm>
            <a:off x="4032349" y="4119976"/>
            <a:ext cx="10223303" cy="4580040"/>
          </a:xfrm>
          <a:custGeom>
            <a:avLst/>
            <a:gdLst/>
            <a:ahLst/>
            <a:cxnLst/>
            <a:rect l="l" t="t" r="r" b="b"/>
            <a:pathLst>
              <a:path w="10223303" h="4580040">
                <a:moveTo>
                  <a:pt x="0" y="0"/>
                </a:moveTo>
                <a:lnTo>
                  <a:pt x="10223302" y="0"/>
                </a:lnTo>
                <a:lnTo>
                  <a:pt x="10223302" y="4580040"/>
                </a:lnTo>
                <a:lnTo>
                  <a:pt x="0" y="4580040"/>
                </a:lnTo>
                <a:lnTo>
                  <a:pt x="0" y="0"/>
                </a:lnTo>
                <a:close/>
              </a:path>
            </a:pathLst>
          </a:custGeom>
          <a:blipFill>
            <a:blip r:embed="rId2"/>
            <a:stretch>
              <a:fillRect/>
            </a:stretch>
          </a:blipFill>
        </p:spPr>
      </p:sp>
      <p:sp>
        <p:nvSpPr>
          <p:cNvPr id="4" name="TextBox 4"/>
          <p:cNvSpPr txBox="1"/>
          <p:nvPr/>
        </p:nvSpPr>
        <p:spPr>
          <a:xfrm>
            <a:off x="981075" y="479980"/>
            <a:ext cx="15077645" cy="1133475"/>
          </a:xfrm>
          <a:prstGeom prst="rect">
            <a:avLst/>
          </a:prstGeom>
        </p:spPr>
        <p:txBody>
          <a:bodyPr lIns="0" tIns="0" rIns="0" bIns="0" rtlCol="0" anchor="t">
            <a:spAutoFit/>
          </a:bodyPr>
          <a:lstStyle/>
          <a:p>
            <a:pPr marL="0" lvl="0" indent="0">
              <a:lnSpc>
                <a:spcPts val="7554"/>
              </a:lnSpc>
              <a:spcBef>
                <a:spcPct val="0"/>
              </a:spcBef>
            </a:pPr>
            <a:r>
              <a:rPr lang="en-US" sz="6295">
                <a:solidFill>
                  <a:srgbClr val="000000"/>
                </a:solidFill>
                <a:latin typeface="Agrandir"/>
              </a:rPr>
              <a:t>Implementation NST Model in Pytorch</a:t>
            </a:r>
          </a:p>
        </p:txBody>
      </p:sp>
      <p:sp>
        <p:nvSpPr>
          <p:cNvPr id="5" name="TextBox 5"/>
          <p:cNvSpPr txBox="1"/>
          <p:nvPr/>
        </p:nvSpPr>
        <p:spPr>
          <a:xfrm>
            <a:off x="1028700" y="2655351"/>
            <a:ext cx="6584097" cy="606056"/>
          </a:xfrm>
          <a:prstGeom prst="rect">
            <a:avLst/>
          </a:prstGeom>
        </p:spPr>
        <p:txBody>
          <a:bodyPr lIns="0" tIns="0" rIns="0" bIns="0" rtlCol="0" anchor="t">
            <a:spAutoFit/>
          </a:bodyPr>
          <a:lstStyle/>
          <a:p>
            <a:pPr algn="ctr">
              <a:lnSpc>
                <a:spcPts val="4294"/>
              </a:lnSpc>
              <a:spcBef>
                <a:spcPct val="0"/>
              </a:spcBef>
            </a:pPr>
            <a:r>
              <a:rPr lang="en-US" sz="3067">
                <a:solidFill>
                  <a:srgbClr val="000000"/>
                </a:solidFill>
                <a:latin typeface="Agrandir Bold"/>
              </a:rPr>
              <a:t>1.  Import all package that needed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sp>
        <p:nvSpPr>
          <p:cNvPr id="2" name="AutoShape 2"/>
          <p:cNvSpPr/>
          <p:nvPr/>
        </p:nvSpPr>
        <p:spPr>
          <a:xfrm flipH="1" flipV="1">
            <a:off x="-71902" y="2160029"/>
            <a:ext cx="18431805" cy="22"/>
          </a:xfrm>
          <a:prstGeom prst="line">
            <a:avLst/>
          </a:prstGeom>
          <a:ln w="19050" cap="rnd">
            <a:solidFill>
              <a:srgbClr val="000000"/>
            </a:solidFill>
            <a:prstDash val="solid"/>
            <a:headEnd type="none" w="sm" len="sm"/>
            <a:tailEnd type="none" w="sm" len="sm"/>
          </a:ln>
        </p:spPr>
      </p:sp>
      <p:sp>
        <p:nvSpPr>
          <p:cNvPr id="3" name="Freeform 3"/>
          <p:cNvSpPr/>
          <p:nvPr/>
        </p:nvSpPr>
        <p:spPr>
          <a:xfrm>
            <a:off x="2492246" y="5354318"/>
            <a:ext cx="13303507" cy="3713041"/>
          </a:xfrm>
          <a:custGeom>
            <a:avLst/>
            <a:gdLst/>
            <a:ahLst/>
            <a:cxnLst/>
            <a:rect l="l" t="t" r="r" b="b"/>
            <a:pathLst>
              <a:path w="13303507" h="3713041">
                <a:moveTo>
                  <a:pt x="0" y="0"/>
                </a:moveTo>
                <a:lnTo>
                  <a:pt x="13303508" y="0"/>
                </a:lnTo>
                <a:lnTo>
                  <a:pt x="13303508" y="3713040"/>
                </a:lnTo>
                <a:lnTo>
                  <a:pt x="0" y="3713040"/>
                </a:lnTo>
                <a:lnTo>
                  <a:pt x="0" y="0"/>
                </a:lnTo>
                <a:close/>
              </a:path>
            </a:pathLst>
          </a:custGeom>
          <a:blipFill>
            <a:blip r:embed="rId2"/>
            <a:stretch>
              <a:fillRect/>
            </a:stretch>
          </a:blipFill>
        </p:spPr>
      </p:sp>
      <p:sp>
        <p:nvSpPr>
          <p:cNvPr id="4" name="TextBox 4"/>
          <p:cNvSpPr txBox="1"/>
          <p:nvPr/>
        </p:nvSpPr>
        <p:spPr>
          <a:xfrm>
            <a:off x="981075" y="479980"/>
            <a:ext cx="15077645" cy="1133475"/>
          </a:xfrm>
          <a:prstGeom prst="rect">
            <a:avLst/>
          </a:prstGeom>
        </p:spPr>
        <p:txBody>
          <a:bodyPr lIns="0" tIns="0" rIns="0" bIns="0" rtlCol="0" anchor="t">
            <a:spAutoFit/>
          </a:bodyPr>
          <a:lstStyle/>
          <a:p>
            <a:pPr marL="0" lvl="0" indent="0">
              <a:lnSpc>
                <a:spcPts val="7554"/>
              </a:lnSpc>
              <a:spcBef>
                <a:spcPct val="0"/>
              </a:spcBef>
            </a:pPr>
            <a:r>
              <a:rPr lang="en-US" sz="6295">
                <a:solidFill>
                  <a:srgbClr val="000000"/>
                </a:solidFill>
                <a:latin typeface="Agrandir"/>
              </a:rPr>
              <a:t>Implementation NST Model in Pytorch</a:t>
            </a:r>
          </a:p>
        </p:txBody>
      </p:sp>
      <p:sp>
        <p:nvSpPr>
          <p:cNvPr id="5" name="TextBox 5"/>
          <p:cNvSpPr txBox="1"/>
          <p:nvPr/>
        </p:nvSpPr>
        <p:spPr>
          <a:xfrm>
            <a:off x="1028700" y="2655351"/>
            <a:ext cx="7658100" cy="519245"/>
          </a:xfrm>
          <a:prstGeom prst="rect">
            <a:avLst/>
          </a:prstGeom>
        </p:spPr>
        <p:txBody>
          <a:bodyPr wrap="square" lIns="0" tIns="0" rIns="0" bIns="0" rtlCol="0" anchor="t">
            <a:spAutoFit/>
          </a:bodyPr>
          <a:lstStyle/>
          <a:p>
            <a:pPr>
              <a:lnSpc>
                <a:spcPts val="4294"/>
              </a:lnSpc>
              <a:spcBef>
                <a:spcPct val="0"/>
              </a:spcBef>
            </a:pPr>
            <a:r>
              <a:rPr lang="en-US" sz="3067" dirty="0">
                <a:solidFill>
                  <a:srgbClr val="000000"/>
                </a:solidFill>
                <a:latin typeface="Agrandir Bold"/>
              </a:rPr>
              <a:t>2. Load VGG19 Model from </a:t>
            </a:r>
            <a:r>
              <a:rPr lang="en-US" sz="3067" dirty="0" err="1">
                <a:solidFill>
                  <a:srgbClr val="000000"/>
                </a:solidFill>
                <a:latin typeface="Agrandir Bold"/>
              </a:rPr>
              <a:t>PyTorch</a:t>
            </a:r>
            <a:endParaRPr lang="en-US" sz="3067" dirty="0">
              <a:solidFill>
                <a:srgbClr val="000000"/>
              </a:solidFill>
              <a:latin typeface="Agrandir Bold"/>
            </a:endParaRPr>
          </a:p>
        </p:txBody>
      </p:sp>
      <p:sp>
        <p:nvSpPr>
          <p:cNvPr id="6" name="TextBox 6"/>
          <p:cNvSpPr txBox="1"/>
          <p:nvPr/>
        </p:nvSpPr>
        <p:spPr>
          <a:xfrm>
            <a:off x="1028700" y="3368411"/>
            <a:ext cx="16230600" cy="1007745"/>
          </a:xfrm>
          <a:prstGeom prst="rect">
            <a:avLst/>
          </a:prstGeom>
        </p:spPr>
        <p:txBody>
          <a:bodyPr lIns="0" tIns="0" rIns="0" bIns="0" rtlCol="0" anchor="t">
            <a:spAutoFit/>
          </a:bodyPr>
          <a:lstStyle/>
          <a:p>
            <a:pPr>
              <a:lnSpc>
                <a:spcPts val="3779"/>
              </a:lnSpc>
              <a:spcBef>
                <a:spcPct val="0"/>
              </a:spcBef>
            </a:pPr>
            <a:r>
              <a:rPr lang="en-US" sz="2699">
                <a:solidFill>
                  <a:srgbClr val="000000"/>
                </a:solidFill>
                <a:latin typeface="Agrandir Bold"/>
              </a:rPr>
              <a:t>Choosing VGG19 model</a:t>
            </a:r>
            <a:r>
              <a:rPr lang="en-US" sz="2699">
                <a:solidFill>
                  <a:srgbClr val="000000"/>
                </a:solidFill>
                <a:latin typeface="Agrandir"/>
              </a:rPr>
              <a:t> because this model has faster training speed, fewer training samples per time, and higher accuracy. Additionally, </a:t>
            </a:r>
            <a:r>
              <a:rPr lang="en-US" sz="2699">
                <a:solidFill>
                  <a:srgbClr val="000000"/>
                </a:solidFill>
                <a:latin typeface="Agrandir Bold"/>
              </a:rPr>
              <a:t>many are using VGG19 to perform NST methods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sp>
        <p:nvSpPr>
          <p:cNvPr id="2" name="AutoShape 2"/>
          <p:cNvSpPr/>
          <p:nvPr/>
        </p:nvSpPr>
        <p:spPr>
          <a:xfrm flipH="1" flipV="1">
            <a:off x="-71902" y="2160029"/>
            <a:ext cx="18431805" cy="22"/>
          </a:xfrm>
          <a:prstGeom prst="line">
            <a:avLst/>
          </a:prstGeom>
          <a:ln w="19050" cap="rnd">
            <a:solidFill>
              <a:srgbClr val="000000"/>
            </a:solidFill>
            <a:prstDash val="solid"/>
            <a:headEnd type="none" w="sm" len="sm"/>
            <a:tailEnd type="none" w="sm" len="sm"/>
          </a:ln>
        </p:spPr>
      </p:sp>
      <p:sp>
        <p:nvSpPr>
          <p:cNvPr id="3" name="Freeform 3"/>
          <p:cNvSpPr/>
          <p:nvPr/>
        </p:nvSpPr>
        <p:spPr>
          <a:xfrm>
            <a:off x="1266495" y="4661907"/>
            <a:ext cx="6305017" cy="5038121"/>
          </a:xfrm>
          <a:custGeom>
            <a:avLst/>
            <a:gdLst/>
            <a:ahLst/>
            <a:cxnLst/>
            <a:rect l="l" t="t" r="r" b="b"/>
            <a:pathLst>
              <a:path w="6305017" h="5038121">
                <a:moveTo>
                  <a:pt x="0" y="0"/>
                </a:moveTo>
                <a:lnTo>
                  <a:pt x="6305018" y="0"/>
                </a:lnTo>
                <a:lnTo>
                  <a:pt x="6305018" y="5038121"/>
                </a:lnTo>
                <a:lnTo>
                  <a:pt x="0" y="5038121"/>
                </a:lnTo>
                <a:lnTo>
                  <a:pt x="0" y="0"/>
                </a:lnTo>
                <a:close/>
              </a:path>
            </a:pathLst>
          </a:custGeom>
          <a:blipFill>
            <a:blip r:embed="rId2"/>
            <a:stretch>
              <a:fillRect/>
            </a:stretch>
          </a:blipFill>
        </p:spPr>
      </p:sp>
      <p:sp>
        <p:nvSpPr>
          <p:cNvPr id="4" name="Freeform 4"/>
          <p:cNvSpPr/>
          <p:nvPr/>
        </p:nvSpPr>
        <p:spPr>
          <a:xfrm>
            <a:off x="8165696" y="6543766"/>
            <a:ext cx="9300380" cy="726226"/>
          </a:xfrm>
          <a:custGeom>
            <a:avLst/>
            <a:gdLst/>
            <a:ahLst/>
            <a:cxnLst/>
            <a:rect l="l" t="t" r="r" b="b"/>
            <a:pathLst>
              <a:path w="9300380" h="726226">
                <a:moveTo>
                  <a:pt x="0" y="0"/>
                </a:moveTo>
                <a:lnTo>
                  <a:pt x="9300379" y="0"/>
                </a:lnTo>
                <a:lnTo>
                  <a:pt x="9300379" y="726226"/>
                </a:lnTo>
                <a:lnTo>
                  <a:pt x="0" y="726226"/>
                </a:lnTo>
                <a:lnTo>
                  <a:pt x="0" y="0"/>
                </a:lnTo>
                <a:close/>
              </a:path>
            </a:pathLst>
          </a:custGeom>
          <a:blipFill>
            <a:blip r:embed="rId3"/>
            <a:stretch>
              <a:fillRect/>
            </a:stretch>
          </a:blipFill>
        </p:spPr>
      </p:sp>
      <p:sp>
        <p:nvSpPr>
          <p:cNvPr id="5" name="TextBox 5"/>
          <p:cNvSpPr txBox="1"/>
          <p:nvPr/>
        </p:nvSpPr>
        <p:spPr>
          <a:xfrm>
            <a:off x="981075" y="479980"/>
            <a:ext cx="15077645" cy="1133475"/>
          </a:xfrm>
          <a:prstGeom prst="rect">
            <a:avLst/>
          </a:prstGeom>
        </p:spPr>
        <p:txBody>
          <a:bodyPr lIns="0" tIns="0" rIns="0" bIns="0" rtlCol="0" anchor="t">
            <a:spAutoFit/>
          </a:bodyPr>
          <a:lstStyle/>
          <a:p>
            <a:pPr marL="0" lvl="0" indent="0">
              <a:lnSpc>
                <a:spcPts val="7554"/>
              </a:lnSpc>
              <a:spcBef>
                <a:spcPct val="0"/>
              </a:spcBef>
            </a:pPr>
            <a:r>
              <a:rPr lang="en-US" sz="6295">
                <a:solidFill>
                  <a:srgbClr val="000000"/>
                </a:solidFill>
                <a:latin typeface="Agrandir"/>
              </a:rPr>
              <a:t>Implementation NST Model in Pytorch</a:t>
            </a:r>
          </a:p>
        </p:txBody>
      </p:sp>
      <p:sp>
        <p:nvSpPr>
          <p:cNvPr id="6" name="TextBox 6"/>
          <p:cNvSpPr txBox="1"/>
          <p:nvPr/>
        </p:nvSpPr>
        <p:spPr>
          <a:xfrm>
            <a:off x="1028700" y="2522001"/>
            <a:ext cx="12839700" cy="519245"/>
          </a:xfrm>
          <a:prstGeom prst="rect">
            <a:avLst/>
          </a:prstGeom>
        </p:spPr>
        <p:txBody>
          <a:bodyPr wrap="square" lIns="0" tIns="0" rIns="0" bIns="0" rtlCol="0" anchor="t">
            <a:spAutoFit/>
          </a:bodyPr>
          <a:lstStyle/>
          <a:p>
            <a:pPr>
              <a:lnSpc>
                <a:spcPts val="4294"/>
              </a:lnSpc>
              <a:spcBef>
                <a:spcPct val="0"/>
              </a:spcBef>
            </a:pPr>
            <a:r>
              <a:rPr lang="en-US" sz="3067" dirty="0">
                <a:solidFill>
                  <a:srgbClr val="000000"/>
                </a:solidFill>
                <a:latin typeface="Agrandir Bold"/>
              </a:rPr>
              <a:t>3. Make Function to read and processing Content &amp; Style Image</a:t>
            </a:r>
          </a:p>
        </p:txBody>
      </p:sp>
      <p:sp>
        <p:nvSpPr>
          <p:cNvPr id="7" name="TextBox 7"/>
          <p:cNvSpPr txBox="1"/>
          <p:nvPr/>
        </p:nvSpPr>
        <p:spPr>
          <a:xfrm>
            <a:off x="1028700" y="3235061"/>
            <a:ext cx="16437375" cy="1007745"/>
          </a:xfrm>
          <a:prstGeom prst="rect">
            <a:avLst/>
          </a:prstGeom>
        </p:spPr>
        <p:txBody>
          <a:bodyPr lIns="0" tIns="0" rIns="0" bIns="0" rtlCol="0" anchor="t">
            <a:spAutoFit/>
          </a:bodyPr>
          <a:lstStyle/>
          <a:p>
            <a:pPr algn="just">
              <a:lnSpc>
                <a:spcPts val="3779"/>
              </a:lnSpc>
              <a:spcBef>
                <a:spcPct val="0"/>
              </a:spcBef>
            </a:pPr>
            <a:r>
              <a:rPr lang="en-US" sz="2699">
                <a:solidFill>
                  <a:srgbClr val="000000"/>
                </a:solidFill>
                <a:latin typeface="Agrandir"/>
              </a:rPr>
              <a:t>There are </a:t>
            </a:r>
            <a:r>
              <a:rPr lang="en-US" sz="2699">
                <a:solidFill>
                  <a:srgbClr val="000000"/>
                </a:solidFill>
                <a:latin typeface="Agrandir Bold"/>
              </a:rPr>
              <a:t>function load_image()</a:t>
            </a:r>
            <a:r>
              <a:rPr lang="en-US" sz="2699">
                <a:solidFill>
                  <a:srgbClr val="000000"/>
                </a:solidFill>
                <a:latin typeface="Agrandir"/>
              </a:rPr>
              <a:t> for </a:t>
            </a:r>
            <a:r>
              <a:rPr lang="en-US" sz="2699">
                <a:solidFill>
                  <a:srgbClr val="000000"/>
                </a:solidFill>
                <a:latin typeface="Agrandir Bold"/>
              </a:rPr>
              <a:t>load image</a:t>
            </a:r>
            <a:r>
              <a:rPr lang="en-US" sz="2699">
                <a:solidFill>
                  <a:srgbClr val="000000"/>
                </a:solidFill>
                <a:latin typeface="Agrandir"/>
              </a:rPr>
              <a:t> using </a:t>
            </a:r>
            <a:r>
              <a:rPr lang="en-US" sz="2699">
                <a:solidFill>
                  <a:srgbClr val="000000"/>
                </a:solidFill>
                <a:latin typeface="Agrandir Bold"/>
              </a:rPr>
              <a:t>PIL Library</a:t>
            </a:r>
            <a:r>
              <a:rPr lang="en-US" sz="2699">
                <a:solidFill>
                  <a:srgbClr val="000000"/>
                </a:solidFill>
                <a:latin typeface="Agrandir"/>
              </a:rPr>
              <a:t> and </a:t>
            </a:r>
            <a:r>
              <a:rPr lang="en-US" sz="2699">
                <a:solidFill>
                  <a:srgbClr val="000000"/>
                </a:solidFill>
                <a:latin typeface="Agrandir Bold"/>
              </a:rPr>
              <a:t>processing image</a:t>
            </a:r>
            <a:r>
              <a:rPr lang="en-US" sz="2699">
                <a:solidFill>
                  <a:srgbClr val="000000"/>
                </a:solidFill>
                <a:latin typeface="Agrandir"/>
              </a:rPr>
              <a:t> using </a:t>
            </a:r>
            <a:r>
              <a:rPr lang="en-US" sz="2699">
                <a:solidFill>
                  <a:srgbClr val="000000"/>
                </a:solidFill>
                <a:latin typeface="Agrandir Bold"/>
              </a:rPr>
              <a:t>torchvision.transforms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993</Words>
  <Application>Microsoft Office PowerPoint</Application>
  <PresentationFormat>Custom</PresentationFormat>
  <Paragraphs>80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Agrandir Bold</vt:lpstr>
      <vt:lpstr>Arial</vt:lpstr>
      <vt:lpstr>Calibri</vt:lpstr>
      <vt:lpstr>Agrandir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HARDIANTO TANDI SENO</dc:title>
  <cp:lastModifiedBy>Hardianto Tandi Seno</cp:lastModifiedBy>
  <cp:revision>8</cp:revision>
  <dcterms:created xsi:type="dcterms:W3CDTF">2006-08-16T00:00:00Z</dcterms:created>
  <dcterms:modified xsi:type="dcterms:W3CDTF">2023-06-06T10:32:15Z</dcterms:modified>
  <dc:identifier>DAFk2b7qJJA</dc:identifier>
</cp:coreProperties>
</file>