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287000" cx="18288000"/>
  <p:notesSz cx="18288000" cy="10287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id917NmyONxUNI/2LgHZepgwLR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7503b7e5c_0_63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07503b7e5c_0_63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7503b7e5c_0_77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07503b7e5c_0_77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7503b7e5c_0_96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07503b7e5c_0_96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7503b7e5c_0_104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07503b7e5c_0_104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75919" y="3056062"/>
            <a:ext cx="142875" cy="1428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6"/>
          <p:cNvSpPr txBox="1"/>
          <p:nvPr>
            <p:ph type="ctrTitle"/>
          </p:nvPr>
        </p:nvSpPr>
        <p:spPr>
          <a:xfrm>
            <a:off x="2408089" y="664547"/>
            <a:ext cx="1162240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55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>
                <a:solidFill>
                  <a:srgbClr val="187CB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title"/>
          </p:nvPr>
        </p:nvSpPr>
        <p:spPr>
          <a:xfrm>
            <a:off x="16425636" y="390090"/>
            <a:ext cx="429894" cy="875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55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1157732" y="3159457"/>
            <a:ext cx="15972535" cy="4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>
                <a:solidFill>
                  <a:srgbClr val="187CB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16425636" y="390090"/>
            <a:ext cx="429894" cy="875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55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>
            <a:off x="16425636" y="390090"/>
            <a:ext cx="429894" cy="875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55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16425636" y="390090"/>
            <a:ext cx="429894" cy="875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55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1157732" y="3159457"/>
            <a:ext cx="15972535" cy="4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187CB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"/>
          <p:cNvGrpSpPr/>
          <p:nvPr/>
        </p:nvGrpSpPr>
        <p:grpSpPr>
          <a:xfrm>
            <a:off x="2088470" y="0"/>
            <a:ext cx="2119586" cy="10283190"/>
            <a:chOff x="2088470" y="0"/>
            <a:chExt cx="2119586" cy="10283190"/>
          </a:xfrm>
        </p:grpSpPr>
        <p:sp>
          <p:nvSpPr>
            <p:cNvPr id="45" name="Google Shape;45;p1"/>
            <p:cNvSpPr/>
            <p:nvPr/>
          </p:nvSpPr>
          <p:spPr>
            <a:xfrm>
              <a:off x="3148241" y="0"/>
              <a:ext cx="1059815" cy="10283190"/>
            </a:xfrm>
            <a:custGeom>
              <a:rect b="b" l="l" r="r" t="t"/>
              <a:pathLst>
                <a:path extrusionOk="0" h="10283190" w="1059814">
                  <a:moveTo>
                    <a:pt x="0" y="10283088"/>
                  </a:moveTo>
                  <a:lnTo>
                    <a:pt x="1059770" y="10283088"/>
                  </a:lnTo>
                  <a:lnTo>
                    <a:pt x="1059770" y="0"/>
                  </a:lnTo>
                  <a:lnTo>
                    <a:pt x="0" y="0"/>
                  </a:lnTo>
                  <a:lnTo>
                    <a:pt x="0" y="10283088"/>
                  </a:lnTo>
                  <a:close/>
                </a:path>
              </a:pathLst>
            </a:custGeom>
            <a:solidFill>
              <a:srgbClr val="AB1A3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088470" y="0"/>
              <a:ext cx="1059815" cy="10283190"/>
            </a:xfrm>
            <a:custGeom>
              <a:rect b="b" l="l" r="r" t="t"/>
              <a:pathLst>
                <a:path extrusionOk="0" h="10283190" w="1059814">
                  <a:moveTo>
                    <a:pt x="0" y="10283088"/>
                  </a:moveTo>
                  <a:lnTo>
                    <a:pt x="1059770" y="10283088"/>
                  </a:lnTo>
                  <a:lnTo>
                    <a:pt x="1059770" y="0"/>
                  </a:lnTo>
                  <a:lnTo>
                    <a:pt x="0" y="0"/>
                  </a:lnTo>
                  <a:lnTo>
                    <a:pt x="0" y="10283088"/>
                  </a:lnTo>
                  <a:close/>
                </a:path>
              </a:pathLst>
            </a:custGeom>
            <a:solidFill>
              <a:srgbClr val="1A81B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45390" y="466968"/>
            <a:ext cx="4108455" cy="172648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 txBox="1"/>
          <p:nvPr/>
        </p:nvSpPr>
        <p:spPr>
          <a:xfrm>
            <a:off x="4478400" y="3790475"/>
            <a:ext cx="130734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A62D40"/>
                </a:solidFill>
                <a:latin typeface="Verdana"/>
                <a:ea typeface="Verdana"/>
                <a:cs typeface="Verdana"/>
                <a:sym typeface="Verdana"/>
              </a:rPr>
              <a:t>NEWS IDENTIFIER PROJECT</a:t>
            </a:r>
            <a:endParaRPr sz="7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4567075" y="6023100"/>
            <a:ext cx="132018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87CB1"/>
                </a:solidFill>
                <a:latin typeface="Verdana"/>
                <a:ea typeface="Verdana"/>
                <a:cs typeface="Verdana"/>
                <a:sym typeface="Verdana"/>
              </a:rPr>
              <a:t>By : Hardi Dave, Dhairya Patel, and Avi Patel</a:t>
            </a:r>
            <a:endParaRPr b="1" sz="4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7503b7e5c_0_63"/>
          <p:cNvSpPr txBox="1"/>
          <p:nvPr/>
        </p:nvSpPr>
        <p:spPr>
          <a:xfrm>
            <a:off x="1803175" y="3192525"/>
            <a:ext cx="14529000" cy="56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81000" lvl="0" marL="457200" marR="5080" rtl="0" algn="just">
              <a:lnSpc>
                <a:spcPct val="139428"/>
              </a:lnSpc>
              <a:spcBef>
                <a:spcPts val="90"/>
              </a:spcBef>
              <a:spcAft>
                <a:spcPts val="0"/>
              </a:spcAft>
              <a:buClr>
                <a:srgbClr val="197CB2"/>
              </a:buClr>
              <a:buSzPts val="2400"/>
              <a:buFont typeface="Verdana"/>
              <a:buChar char="●"/>
            </a:pPr>
            <a:r>
              <a:rPr b="1" lang="en-US" sz="2400">
                <a:solidFill>
                  <a:srgbClr val="197CB2"/>
                </a:solidFill>
                <a:latin typeface="Verdana"/>
                <a:ea typeface="Verdana"/>
                <a:cs typeface="Verdana"/>
                <a:sym typeface="Verdana"/>
              </a:rPr>
              <a:t>High Priority:</a:t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80" rtl="0" algn="just">
              <a:lnSpc>
                <a:spcPct val="139428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marR="5080" rtl="0" algn="just">
              <a:lnSpc>
                <a:spcPct val="139428"/>
              </a:lnSpc>
              <a:spcBef>
                <a:spcPts val="90"/>
              </a:spcBef>
              <a:spcAft>
                <a:spcPts val="0"/>
              </a:spcAft>
              <a:buClr>
                <a:srgbClr val="197CB2"/>
              </a:buClr>
              <a:buSzPts val="2400"/>
              <a:buFont typeface="Verdana"/>
              <a:buChar char="○"/>
            </a:pPr>
            <a:r>
              <a:rPr b="1" lang="en-US" sz="2400">
                <a:solidFill>
                  <a:srgbClr val="197CB2"/>
                </a:solidFill>
                <a:latin typeface="Verdana"/>
                <a:ea typeface="Verdana"/>
                <a:cs typeface="Verdana"/>
                <a:sym typeface="Verdana"/>
              </a:rPr>
              <a:t>Data preparation and model training</a:t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marR="5080" rtl="0" algn="just">
              <a:lnSpc>
                <a:spcPct val="139428"/>
              </a:lnSpc>
              <a:spcBef>
                <a:spcPts val="0"/>
              </a:spcBef>
              <a:spcAft>
                <a:spcPts val="0"/>
              </a:spcAft>
              <a:buClr>
                <a:srgbClr val="197CB2"/>
              </a:buClr>
              <a:buSzPts val="2400"/>
              <a:buFont typeface="Verdana"/>
              <a:buChar char="○"/>
            </a:pPr>
            <a:r>
              <a:rPr b="1" lang="en-US" sz="2400">
                <a:solidFill>
                  <a:srgbClr val="197CB2"/>
                </a:solidFill>
                <a:latin typeface="Verdana"/>
                <a:ea typeface="Verdana"/>
                <a:cs typeface="Verdana"/>
                <a:sym typeface="Verdana"/>
              </a:rPr>
              <a:t>Basic web interface</a:t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marR="5080" rtl="0" algn="just">
              <a:lnSpc>
                <a:spcPct val="139428"/>
              </a:lnSpc>
              <a:spcBef>
                <a:spcPts val="0"/>
              </a:spcBef>
              <a:spcAft>
                <a:spcPts val="0"/>
              </a:spcAft>
              <a:buClr>
                <a:srgbClr val="197CB2"/>
              </a:buClr>
              <a:buSzPts val="2400"/>
              <a:buFont typeface="Verdana"/>
              <a:buChar char="○"/>
            </a:pPr>
            <a:r>
              <a:rPr b="1" lang="en-US" sz="2400">
                <a:solidFill>
                  <a:srgbClr val="197CB2"/>
                </a:solidFill>
                <a:latin typeface="Verdana"/>
                <a:ea typeface="Verdana"/>
                <a:cs typeface="Verdana"/>
                <a:sym typeface="Verdana"/>
              </a:rPr>
              <a:t>User authentication</a:t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80" rtl="0" algn="just">
              <a:lnSpc>
                <a:spcPct val="139428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5080" rtl="0" algn="just">
              <a:lnSpc>
                <a:spcPct val="139428"/>
              </a:lnSpc>
              <a:spcBef>
                <a:spcPts val="90"/>
              </a:spcBef>
              <a:spcAft>
                <a:spcPts val="0"/>
              </a:spcAft>
              <a:buClr>
                <a:srgbClr val="197CB2"/>
              </a:buClr>
              <a:buSzPts val="2400"/>
              <a:buFont typeface="Verdana"/>
              <a:buChar char="●"/>
            </a:pPr>
            <a:r>
              <a:rPr b="1" lang="en-US" sz="2400">
                <a:solidFill>
                  <a:srgbClr val="197CB2"/>
                </a:solidFill>
                <a:latin typeface="Verdana"/>
                <a:ea typeface="Verdana"/>
                <a:cs typeface="Verdana"/>
                <a:sym typeface="Verdana"/>
              </a:rPr>
              <a:t>Medium Priority:</a:t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5080" rtl="0" algn="just">
              <a:lnSpc>
                <a:spcPct val="139428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marR="5080" rtl="0" algn="just">
              <a:lnSpc>
                <a:spcPct val="139428"/>
              </a:lnSpc>
              <a:spcBef>
                <a:spcPts val="90"/>
              </a:spcBef>
              <a:spcAft>
                <a:spcPts val="0"/>
              </a:spcAft>
              <a:buClr>
                <a:srgbClr val="197CB2"/>
              </a:buClr>
              <a:buSzPts val="2400"/>
              <a:buFont typeface="Verdana"/>
              <a:buChar char="○"/>
            </a:pPr>
            <a:r>
              <a:rPr b="1" lang="en-US" sz="2400">
                <a:solidFill>
                  <a:srgbClr val="197CB2"/>
                </a:solidFill>
                <a:latin typeface="Verdana"/>
                <a:ea typeface="Verdana"/>
                <a:cs typeface="Verdana"/>
                <a:sym typeface="Verdana"/>
              </a:rPr>
              <a:t>Analysis report</a:t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marR="5080" rtl="0" algn="just">
              <a:lnSpc>
                <a:spcPct val="139428"/>
              </a:lnSpc>
              <a:spcBef>
                <a:spcPts val="0"/>
              </a:spcBef>
              <a:spcAft>
                <a:spcPts val="0"/>
              </a:spcAft>
              <a:buClr>
                <a:srgbClr val="197CB2"/>
              </a:buClr>
              <a:buSzPts val="2400"/>
              <a:buFont typeface="Verdana"/>
              <a:buChar char="○"/>
            </a:pPr>
            <a:r>
              <a:rPr b="1" lang="en-US" sz="2400">
                <a:solidFill>
                  <a:srgbClr val="197CB2"/>
                </a:solidFill>
                <a:latin typeface="Verdana"/>
                <a:ea typeface="Verdana"/>
                <a:cs typeface="Verdana"/>
                <a:sym typeface="Verdana"/>
              </a:rPr>
              <a:t>URL input support</a:t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80" rtl="0" algn="just">
              <a:lnSpc>
                <a:spcPct val="139428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g307503b7e5c_0_63"/>
          <p:cNvSpPr txBox="1"/>
          <p:nvPr/>
        </p:nvSpPr>
        <p:spPr>
          <a:xfrm>
            <a:off x="4286250" y="1403550"/>
            <a:ext cx="88977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AB1A34"/>
                </a:solidFill>
                <a:latin typeface="Verdana"/>
                <a:ea typeface="Verdana"/>
                <a:cs typeface="Verdana"/>
                <a:sym typeface="Verdana"/>
              </a:rPr>
              <a:t>PROJECT BACKLOG</a:t>
            </a:r>
            <a:endParaRPr sz="6000">
              <a:solidFill>
                <a:srgbClr val="AB1A3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g307503b7e5c_0_63"/>
          <p:cNvSpPr/>
          <p:nvPr/>
        </p:nvSpPr>
        <p:spPr>
          <a:xfrm>
            <a:off x="15915854" y="0"/>
            <a:ext cx="1449705" cy="1673225"/>
          </a:xfrm>
          <a:custGeom>
            <a:rect b="b" l="l" r="r" t="t"/>
            <a:pathLst>
              <a:path extrusionOk="0" h="1673225" w="144970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70"/>
                </a:lnTo>
                <a:lnTo>
                  <a:pt x="437548" y="1617097"/>
                </a:lnTo>
                <a:lnTo>
                  <a:pt x="393532" y="1597501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9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287" y="1184523"/>
                </a:lnTo>
                <a:lnTo>
                  <a:pt x="17733" y="1139216"/>
                </a:lnTo>
                <a:lnTo>
                  <a:pt x="8429" y="1092778"/>
                </a:lnTo>
                <a:lnTo>
                  <a:pt x="2449" y="1044934"/>
                </a:lnTo>
                <a:lnTo>
                  <a:pt x="37" y="996973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3"/>
                </a:lnTo>
                <a:lnTo>
                  <a:pt x="1446735" y="1045324"/>
                </a:lnTo>
                <a:lnTo>
                  <a:pt x="1440696" y="1092778"/>
                </a:lnTo>
                <a:lnTo>
                  <a:pt x="1431172" y="1139402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59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187C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07503b7e5c_0_63"/>
          <p:cNvSpPr txBox="1"/>
          <p:nvPr>
            <p:ph type="title"/>
          </p:nvPr>
        </p:nvSpPr>
        <p:spPr>
          <a:xfrm>
            <a:off x="16425636" y="390090"/>
            <a:ext cx="42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7503b7e5c_0_77"/>
          <p:cNvSpPr txBox="1"/>
          <p:nvPr/>
        </p:nvSpPr>
        <p:spPr>
          <a:xfrm>
            <a:off x="2113575" y="2811350"/>
            <a:ext cx="15002400" cy="6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81000" lvl="0" marL="457200" marR="5080" rtl="0" algn="just">
              <a:lnSpc>
                <a:spcPct val="139428"/>
              </a:lnSpc>
              <a:spcBef>
                <a:spcPts val="90"/>
              </a:spcBef>
              <a:spcAft>
                <a:spcPts val="0"/>
              </a:spcAft>
              <a:buClr>
                <a:srgbClr val="197CB2"/>
              </a:buClr>
              <a:buSzPts val="2400"/>
              <a:buFont typeface="Verdana"/>
              <a:buAutoNum type="arabicPeriod"/>
            </a:pPr>
            <a:r>
              <a:rPr b="1" lang="en-US" sz="2400">
                <a:solidFill>
                  <a:srgbClr val="197CB2"/>
                </a:solidFill>
                <a:latin typeface="Verdana"/>
                <a:ea typeface="Verdana"/>
                <a:cs typeface="Verdana"/>
                <a:sym typeface="Verdana"/>
              </a:rPr>
              <a:t>Input Validation:</a:t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914400" marR="5080" rtl="0" algn="just">
              <a:lnSpc>
                <a:spcPct val="139428"/>
              </a:lnSpc>
              <a:spcBef>
                <a:spcPts val="0"/>
              </a:spcBef>
              <a:spcAft>
                <a:spcPts val="0"/>
              </a:spcAft>
              <a:buClr>
                <a:srgbClr val="197CB2"/>
              </a:buClr>
              <a:buSzPts val="2400"/>
              <a:buFont typeface="Verdana"/>
              <a:buChar char="●"/>
            </a:pPr>
            <a:r>
              <a:rPr b="1" lang="en-US" sz="2400">
                <a:solidFill>
                  <a:srgbClr val="197CB2"/>
                </a:solidFill>
                <a:latin typeface="Verdana"/>
                <a:ea typeface="Verdana"/>
                <a:cs typeface="Verdana"/>
                <a:sym typeface="Verdana"/>
              </a:rPr>
              <a:t>Test with various text lengths</a:t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914400" marR="5080" rtl="0" algn="just">
              <a:lnSpc>
                <a:spcPct val="139428"/>
              </a:lnSpc>
              <a:spcBef>
                <a:spcPts val="0"/>
              </a:spcBef>
              <a:spcAft>
                <a:spcPts val="0"/>
              </a:spcAft>
              <a:buClr>
                <a:srgbClr val="197CB2"/>
              </a:buClr>
              <a:buSzPts val="2400"/>
              <a:buFont typeface="Verdana"/>
              <a:buChar char="●"/>
            </a:pPr>
            <a:r>
              <a:rPr b="1" lang="en-US" sz="2400">
                <a:solidFill>
                  <a:srgbClr val="197CB2"/>
                </a:solidFill>
                <a:latin typeface="Verdana"/>
                <a:ea typeface="Verdana"/>
                <a:cs typeface="Verdana"/>
                <a:sym typeface="Verdana"/>
              </a:rPr>
              <a:t>Test with special characters and different languages</a:t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5080" rtl="0" algn="just">
              <a:lnSpc>
                <a:spcPct val="139428"/>
              </a:lnSpc>
              <a:spcBef>
                <a:spcPts val="0"/>
              </a:spcBef>
              <a:spcAft>
                <a:spcPts val="0"/>
              </a:spcAft>
              <a:buClr>
                <a:srgbClr val="197CB2"/>
              </a:buClr>
              <a:buSzPts val="2400"/>
              <a:buFont typeface="Verdana"/>
              <a:buAutoNum type="arabicPeriod"/>
            </a:pPr>
            <a:r>
              <a:rPr b="1" lang="en-US" sz="2400">
                <a:solidFill>
                  <a:srgbClr val="197CB2"/>
                </a:solidFill>
                <a:latin typeface="Verdana"/>
                <a:ea typeface="Verdana"/>
                <a:cs typeface="Verdana"/>
                <a:sym typeface="Verdana"/>
              </a:rPr>
              <a:t>Authentication:</a:t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914400" marR="5080" rtl="0" algn="just">
              <a:lnSpc>
                <a:spcPct val="139428"/>
              </a:lnSpc>
              <a:spcBef>
                <a:spcPts val="0"/>
              </a:spcBef>
              <a:spcAft>
                <a:spcPts val="0"/>
              </a:spcAft>
              <a:buClr>
                <a:srgbClr val="197CB2"/>
              </a:buClr>
              <a:buSzPts val="2400"/>
              <a:buFont typeface="Verdana"/>
              <a:buChar char="●"/>
            </a:pPr>
            <a:r>
              <a:rPr b="1" lang="en-US" sz="2400">
                <a:solidFill>
                  <a:srgbClr val="197CB2"/>
                </a:solidFill>
                <a:latin typeface="Verdana"/>
                <a:ea typeface="Verdana"/>
                <a:cs typeface="Verdana"/>
                <a:sym typeface="Verdana"/>
              </a:rPr>
              <a:t>Test user registration with valid/invalid inputs</a:t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914400" marR="5080" rtl="0" algn="just">
              <a:lnSpc>
                <a:spcPct val="139428"/>
              </a:lnSpc>
              <a:spcBef>
                <a:spcPts val="0"/>
              </a:spcBef>
              <a:spcAft>
                <a:spcPts val="0"/>
              </a:spcAft>
              <a:buClr>
                <a:srgbClr val="197CB2"/>
              </a:buClr>
              <a:buSzPts val="2400"/>
              <a:buFont typeface="Verdana"/>
              <a:buChar char="●"/>
            </a:pPr>
            <a:r>
              <a:rPr b="1" lang="en-US" sz="2400">
                <a:solidFill>
                  <a:srgbClr val="197CB2"/>
                </a:solidFill>
                <a:latin typeface="Verdana"/>
                <a:ea typeface="Verdana"/>
                <a:cs typeface="Verdana"/>
                <a:sym typeface="Verdana"/>
              </a:rPr>
              <a:t>Test login with correct/incorrect credentials</a:t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5080" rtl="0" algn="just">
              <a:lnSpc>
                <a:spcPct val="139428"/>
              </a:lnSpc>
              <a:spcBef>
                <a:spcPts val="0"/>
              </a:spcBef>
              <a:spcAft>
                <a:spcPts val="0"/>
              </a:spcAft>
              <a:buClr>
                <a:srgbClr val="197CB2"/>
              </a:buClr>
              <a:buSzPts val="2400"/>
              <a:buFont typeface="Verdana"/>
              <a:buAutoNum type="arabicPeriod"/>
            </a:pPr>
            <a:r>
              <a:rPr b="1" lang="en-US" sz="2400">
                <a:solidFill>
                  <a:srgbClr val="197CB2"/>
                </a:solidFill>
                <a:latin typeface="Verdana"/>
                <a:ea typeface="Verdana"/>
                <a:cs typeface="Verdana"/>
                <a:sym typeface="Verdana"/>
              </a:rPr>
              <a:t>Analysis Accuracy:</a:t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914400" marR="5080" rtl="0" algn="just">
              <a:lnSpc>
                <a:spcPct val="139428"/>
              </a:lnSpc>
              <a:spcBef>
                <a:spcPts val="0"/>
              </a:spcBef>
              <a:spcAft>
                <a:spcPts val="0"/>
              </a:spcAft>
              <a:buClr>
                <a:srgbClr val="197CB2"/>
              </a:buClr>
              <a:buSzPts val="2400"/>
              <a:buFont typeface="Verdana"/>
              <a:buChar char="●"/>
            </a:pPr>
            <a:r>
              <a:rPr b="1" lang="en-US" sz="2400">
                <a:solidFill>
                  <a:srgbClr val="197CB2"/>
                </a:solidFill>
                <a:latin typeface="Verdana"/>
                <a:ea typeface="Verdana"/>
                <a:cs typeface="Verdana"/>
                <a:sym typeface="Verdana"/>
              </a:rPr>
              <a:t>Test with known fake news dataset</a:t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914400" marR="5080" rtl="0" algn="just">
              <a:lnSpc>
                <a:spcPct val="139428"/>
              </a:lnSpc>
              <a:spcBef>
                <a:spcPts val="0"/>
              </a:spcBef>
              <a:spcAft>
                <a:spcPts val="0"/>
              </a:spcAft>
              <a:buClr>
                <a:srgbClr val="197CB2"/>
              </a:buClr>
              <a:buSzPts val="2400"/>
              <a:buFont typeface="Verdana"/>
              <a:buChar char="●"/>
            </a:pPr>
            <a:r>
              <a:rPr b="1" lang="en-US" sz="2400">
                <a:solidFill>
                  <a:srgbClr val="197CB2"/>
                </a:solidFill>
                <a:latin typeface="Verdana"/>
                <a:ea typeface="Verdana"/>
                <a:cs typeface="Verdana"/>
                <a:sym typeface="Verdana"/>
              </a:rPr>
              <a:t>Test with known real news dataset</a:t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5080" rtl="0" algn="just">
              <a:lnSpc>
                <a:spcPct val="139428"/>
              </a:lnSpc>
              <a:spcBef>
                <a:spcPts val="0"/>
              </a:spcBef>
              <a:spcAft>
                <a:spcPts val="0"/>
              </a:spcAft>
              <a:buClr>
                <a:srgbClr val="197CB2"/>
              </a:buClr>
              <a:buSzPts val="2400"/>
              <a:buFont typeface="Verdana"/>
              <a:buAutoNum type="arabicPeriod"/>
            </a:pPr>
            <a:r>
              <a:rPr b="1" lang="en-US" sz="2400">
                <a:solidFill>
                  <a:srgbClr val="197CB2"/>
                </a:solidFill>
                <a:latin typeface="Verdana"/>
                <a:ea typeface="Verdana"/>
                <a:cs typeface="Verdana"/>
                <a:sym typeface="Verdana"/>
              </a:rPr>
              <a:t>Performance:</a:t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914400" marR="5080" rtl="0" algn="just">
              <a:lnSpc>
                <a:spcPct val="139428"/>
              </a:lnSpc>
              <a:spcBef>
                <a:spcPts val="0"/>
              </a:spcBef>
              <a:spcAft>
                <a:spcPts val="0"/>
              </a:spcAft>
              <a:buClr>
                <a:srgbClr val="197CB2"/>
              </a:buClr>
              <a:buSzPts val="2400"/>
              <a:buFont typeface="Verdana"/>
              <a:buChar char="●"/>
            </a:pPr>
            <a:r>
              <a:rPr b="1" lang="en-US" sz="2400">
                <a:solidFill>
                  <a:srgbClr val="197CB2"/>
                </a:solidFill>
                <a:latin typeface="Verdana"/>
                <a:ea typeface="Verdana"/>
                <a:cs typeface="Verdana"/>
                <a:sym typeface="Verdana"/>
              </a:rPr>
              <a:t>Test response time for analysis</a:t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914400" marR="5080" rtl="0" algn="just">
              <a:lnSpc>
                <a:spcPct val="139428"/>
              </a:lnSpc>
              <a:spcBef>
                <a:spcPts val="0"/>
              </a:spcBef>
              <a:spcAft>
                <a:spcPts val="0"/>
              </a:spcAft>
              <a:buClr>
                <a:srgbClr val="197CB2"/>
              </a:buClr>
              <a:buSzPts val="2400"/>
              <a:buFont typeface="Verdana"/>
              <a:buChar char="●"/>
            </a:pPr>
            <a:r>
              <a:rPr b="1" lang="en-US" sz="2400">
                <a:solidFill>
                  <a:srgbClr val="197CB2"/>
                </a:solidFill>
                <a:latin typeface="Verdana"/>
                <a:ea typeface="Verdana"/>
                <a:cs typeface="Verdana"/>
                <a:sym typeface="Verdana"/>
              </a:rPr>
              <a:t>Test concurrent user handling</a:t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g307503b7e5c_0_77"/>
          <p:cNvSpPr txBox="1"/>
          <p:nvPr/>
        </p:nvSpPr>
        <p:spPr>
          <a:xfrm>
            <a:off x="5596327" y="1034047"/>
            <a:ext cx="60438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A62D40"/>
                </a:solidFill>
                <a:latin typeface="Verdana"/>
                <a:ea typeface="Verdana"/>
                <a:cs typeface="Verdana"/>
                <a:sym typeface="Verdana"/>
              </a:rPr>
              <a:t>TEST CASES</a:t>
            </a:r>
            <a:endParaRPr sz="6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Google Shape;126;g307503b7e5c_0_77"/>
          <p:cNvSpPr/>
          <p:nvPr/>
        </p:nvSpPr>
        <p:spPr>
          <a:xfrm>
            <a:off x="15915854" y="0"/>
            <a:ext cx="1449705" cy="1673225"/>
          </a:xfrm>
          <a:custGeom>
            <a:rect b="b" l="l" r="r" t="t"/>
            <a:pathLst>
              <a:path extrusionOk="0" h="1673225" w="144970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70"/>
                </a:lnTo>
                <a:lnTo>
                  <a:pt x="437548" y="1617097"/>
                </a:lnTo>
                <a:lnTo>
                  <a:pt x="393532" y="1597501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9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287" y="1184523"/>
                </a:lnTo>
                <a:lnTo>
                  <a:pt x="17733" y="1139216"/>
                </a:lnTo>
                <a:lnTo>
                  <a:pt x="8429" y="1092778"/>
                </a:lnTo>
                <a:lnTo>
                  <a:pt x="2449" y="1044934"/>
                </a:lnTo>
                <a:lnTo>
                  <a:pt x="37" y="996973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3"/>
                </a:lnTo>
                <a:lnTo>
                  <a:pt x="1446735" y="1045324"/>
                </a:lnTo>
                <a:lnTo>
                  <a:pt x="1440696" y="1092778"/>
                </a:lnTo>
                <a:lnTo>
                  <a:pt x="1431172" y="1139402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59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187C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07503b7e5c_0_77"/>
          <p:cNvSpPr txBox="1"/>
          <p:nvPr>
            <p:ph type="title"/>
          </p:nvPr>
        </p:nvSpPr>
        <p:spPr>
          <a:xfrm>
            <a:off x="16169502" y="390100"/>
            <a:ext cx="9465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7503b7e5c_0_96"/>
          <p:cNvSpPr txBox="1"/>
          <p:nvPr/>
        </p:nvSpPr>
        <p:spPr>
          <a:xfrm>
            <a:off x="2113575" y="2811350"/>
            <a:ext cx="15002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just">
              <a:lnSpc>
                <a:spcPct val="139428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" name="Google Shape;133;g307503b7e5c_0_96"/>
          <p:cNvSpPr txBox="1"/>
          <p:nvPr/>
        </p:nvSpPr>
        <p:spPr>
          <a:xfrm>
            <a:off x="1478026" y="1034050"/>
            <a:ext cx="141888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A62D40"/>
                </a:solidFill>
                <a:latin typeface="Verdana"/>
                <a:ea typeface="Verdana"/>
                <a:cs typeface="Verdana"/>
                <a:sym typeface="Verdana"/>
              </a:rPr>
              <a:t>SPRINT BURNDOWN CHART</a:t>
            </a:r>
            <a:endParaRPr sz="6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" name="Google Shape;134;g307503b7e5c_0_96"/>
          <p:cNvSpPr/>
          <p:nvPr/>
        </p:nvSpPr>
        <p:spPr>
          <a:xfrm>
            <a:off x="15915854" y="0"/>
            <a:ext cx="1449705" cy="1673225"/>
          </a:xfrm>
          <a:custGeom>
            <a:rect b="b" l="l" r="r" t="t"/>
            <a:pathLst>
              <a:path extrusionOk="0" h="1673225" w="144970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70"/>
                </a:lnTo>
                <a:lnTo>
                  <a:pt x="437548" y="1617097"/>
                </a:lnTo>
                <a:lnTo>
                  <a:pt x="393532" y="1597501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9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287" y="1184523"/>
                </a:lnTo>
                <a:lnTo>
                  <a:pt x="17733" y="1139216"/>
                </a:lnTo>
                <a:lnTo>
                  <a:pt x="8429" y="1092778"/>
                </a:lnTo>
                <a:lnTo>
                  <a:pt x="2449" y="1044934"/>
                </a:lnTo>
                <a:lnTo>
                  <a:pt x="37" y="996973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3"/>
                </a:lnTo>
                <a:lnTo>
                  <a:pt x="1446735" y="1045324"/>
                </a:lnTo>
                <a:lnTo>
                  <a:pt x="1440696" y="1092778"/>
                </a:lnTo>
                <a:lnTo>
                  <a:pt x="1431172" y="1139402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59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187C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07503b7e5c_0_96"/>
          <p:cNvSpPr txBox="1"/>
          <p:nvPr>
            <p:ph type="title"/>
          </p:nvPr>
        </p:nvSpPr>
        <p:spPr>
          <a:xfrm>
            <a:off x="16169502" y="390100"/>
            <a:ext cx="9465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</a:t>
            </a:r>
            <a:endParaRPr/>
          </a:p>
        </p:txBody>
      </p:sp>
      <p:pic>
        <p:nvPicPr>
          <p:cNvPr id="136" name="Google Shape;136;g307503b7e5c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150" y="2675175"/>
            <a:ext cx="12903100" cy="69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7503b7e5c_0_104"/>
          <p:cNvSpPr txBox="1"/>
          <p:nvPr/>
        </p:nvSpPr>
        <p:spPr>
          <a:xfrm>
            <a:off x="1818100" y="3210425"/>
            <a:ext cx="14351400" cy="4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just">
              <a:lnSpc>
                <a:spcPct val="139428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97CB2"/>
                </a:solidFill>
                <a:latin typeface="Verdana"/>
                <a:ea typeface="Verdana"/>
                <a:cs typeface="Verdana"/>
                <a:sym typeface="Verdana"/>
              </a:rPr>
              <a:t>What Went Well:</a:t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914400" marR="5080" rtl="0" algn="just">
              <a:lnSpc>
                <a:spcPct val="139428"/>
              </a:lnSpc>
              <a:spcBef>
                <a:spcPts val="90"/>
              </a:spcBef>
              <a:spcAft>
                <a:spcPts val="0"/>
              </a:spcAft>
              <a:buClr>
                <a:srgbClr val="197CB2"/>
              </a:buClr>
              <a:buSzPts val="2400"/>
              <a:buFont typeface="Verdana"/>
              <a:buChar char="●"/>
            </a:pPr>
            <a:r>
              <a:rPr b="1" lang="en-US" sz="2400">
                <a:solidFill>
                  <a:srgbClr val="197CB2"/>
                </a:solidFill>
                <a:latin typeface="Verdana"/>
                <a:ea typeface="Verdana"/>
                <a:cs typeface="Verdana"/>
                <a:sym typeface="Verdana"/>
              </a:rPr>
              <a:t>Data Collection &amp; Pre-Processing</a:t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914400" marR="5080" rtl="0" algn="l">
              <a:lnSpc>
                <a:spcPct val="139428"/>
              </a:lnSpc>
              <a:spcBef>
                <a:spcPts val="0"/>
              </a:spcBef>
              <a:spcAft>
                <a:spcPts val="0"/>
              </a:spcAft>
              <a:buClr>
                <a:srgbClr val="197CB2"/>
              </a:buClr>
              <a:buSzPts val="2400"/>
              <a:buFont typeface="Verdana"/>
              <a:buChar char="●"/>
            </a:pPr>
            <a:r>
              <a:rPr b="1" lang="en-US" sz="2400">
                <a:solidFill>
                  <a:srgbClr val="197CB2"/>
                </a:solidFill>
                <a:latin typeface="Verdana"/>
                <a:ea typeface="Verdana"/>
                <a:cs typeface="Verdana"/>
                <a:sym typeface="Verdana"/>
              </a:rPr>
              <a:t>Good Teamwork, Taking iterative approach allowed for flexibility and adaptation to changing project needs.</a:t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5080" rtl="0" algn="l">
              <a:lnSpc>
                <a:spcPct val="139428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80" rtl="0" algn="l">
              <a:lnSpc>
                <a:spcPct val="139428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97CB2"/>
                </a:solidFill>
                <a:latin typeface="Verdana"/>
                <a:ea typeface="Verdana"/>
                <a:cs typeface="Verdana"/>
                <a:sym typeface="Verdana"/>
              </a:rPr>
              <a:t>Areas for Improvement:</a:t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914400" marR="5080" rtl="0" algn="l">
              <a:lnSpc>
                <a:spcPct val="139428"/>
              </a:lnSpc>
              <a:spcBef>
                <a:spcPts val="90"/>
              </a:spcBef>
              <a:spcAft>
                <a:spcPts val="0"/>
              </a:spcAft>
              <a:buClr>
                <a:srgbClr val="197CB2"/>
              </a:buClr>
              <a:buSzPts val="2400"/>
              <a:buFont typeface="Verdana"/>
              <a:buChar char="●"/>
            </a:pPr>
            <a:r>
              <a:rPr b="1" lang="en-US" sz="2400">
                <a:solidFill>
                  <a:srgbClr val="197CB2"/>
                </a:solidFill>
                <a:latin typeface="Verdana"/>
                <a:ea typeface="Verdana"/>
                <a:cs typeface="Verdana"/>
                <a:sym typeface="Verdana"/>
              </a:rPr>
              <a:t>Underestimated time for data cleaning</a:t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914400" marR="5080" rtl="0" algn="l">
              <a:lnSpc>
                <a:spcPct val="139428"/>
              </a:lnSpc>
              <a:spcBef>
                <a:spcPts val="0"/>
              </a:spcBef>
              <a:spcAft>
                <a:spcPts val="0"/>
              </a:spcAft>
              <a:buClr>
                <a:srgbClr val="197CB2"/>
              </a:buClr>
              <a:buSzPts val="2400"/>
              <a:buFont typeface="Verdana"/>
              <a:buChar char="●"/>
            </a:pPr>
            <a:r>
              <a:rPr b="1" lang="en-US" sz="2400">
                <a:solidFill>
                  <a:srgbClr val="197CB2"/>
                </a:solidFill>
                <a:latin typeface="Verdana"/>
                <a:ea typeface="Verdana"/>
                <a:cs typeface="Verdana"/>
                <a:sym typeface="Verdana"/>
              </a:rPr>
              <a:t>Need to improve test coverage for dataset</a:t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g307503b7e5c_0_104"/>
          <p:cNvSpPr txBox="1"/>
          <p:nvPr/>
        </p:nvSpPr>
        <p:spPr>
          <a:xfrm>
            <a:off x="4315800" y="1034050"/>
            <a:ext cx="88089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A62D40"/>
                </a:solidFill>
                <a:latin typeface="Verdana"/>
                <a:ea typeface="Verdana"/>
                <a:cs typeface="Verdana"/>
                <a:sym typeface="Verdana"/>
              </a:rPr>
              <a:t>RETROSPECTIVE</a:t>
            </a:r>
            <a:endParaRPr sz="6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g307503b7e5c_0_104"/>
          <p:cNvSpPr/>
          <p:nvPr/>
        </p:nvSpPr>
        <p:spPr>
          <a:xfrm>
            <a:off x="15915854" y="0"/>
            <a:ext cx="1449705" cy="1673225"/>
          </a:xfrm>
          <a:custGeom>
            <a:rect b="b" l="l" r="r" t="t"/>
            <a:pathLst>
              <a:path extrusionOk="0" h="1673225" w="144970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70"/>
                </a:lnTo>
                <a:lnTo>
                  <a:pt x="437548" y="1617097"/>
                </a:lnTo>
                <a:lnTo>
                  <a:pt x="393532" y="1597501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9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287" y="1184523"/>
                </a:lnTo>
                <a:lnTo>
                  <a:pt x="17733" y="1139216"/>
                </a:lnTo>
                <a:lnTo>
                  <a:pt x="8429" y="1092778"/>
                </a:lnTo>
                <a:lnTo>
                  <a:pt x="2449" y="1044934"/>
                </a:lnTo>
                <a:lnTo>
                  <a:pt x="37" y="996973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3"/>
                </a:lnTo>
                <a:lnTo>
                  <a:pt x="1446735" y="1045324"/>
                </a:lnTo>
                <a:lnTo>
                  <a:pt x="1440696" y="1092778"/>
                </a:lnTo>
                <a:lnTo>
                  <a:pt x="1431172" y="1139402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59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187C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07503b7e5c_0_104"/>
          <p:cNvSpPr txBox="1"/>
          <p:nvPr>
            <p:ph type="title"/>
          </p:nvPr>
        </p:nvSpPr>
        <p:spPr>
          <a:xfrm>
            <a:off x="16169502" y="390100"/>
            <a:ext cx="9465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450" y="11425"/>
            <a:ext cx="17543424" cy="1024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/>
        </p:nvSpPr>
        <p:spPr>
          <a:xfrm>
            <a:off x="1241525" y="3544550"/>
            <a:ext cx="15548700" cy="29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187CB1"/>
              </a:buClr>
              <a:buSzPts val="2400"/>
              <a:buFont typeface="Verdana"/>
              <a:buChar char="●"/>
            </a:pPr>
            <a:r>
              <a:rPr b="1" lang="en-US" sz="2400">
                <a:solidFill>
                  <a:srgbClr val="187CB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This capstone project focuses on leveraging machine learning techniques to analyze the authenticity of news shared on social media platforms.</a:t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197CB2"/>
              </a:buClr>
              <a:buSzPts val="2400"/>
              <a:buFont typeface="Verdana"/>
              <a:buChar char="●"/>
            </a:pPr>
            <a:r>
              <a:rPr b="1" lang="en-US" sz="2400">
                <a:solidFill>
                  <a:srgbClr val="197CB2"/>
                </a:solidFill>
                <a:latin typeface="Verdana"/>
                <a:ea typeface="Verdana"/>
                <a:cs typeface="Verdana"/>
                <a:sym typeface="Verdana"/>
              </a:rPr>
              <a:t>Using Kaggle dataset to train and test the models identifying Positive &amp; Negative News.</a:t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197CB2"/>
              </a:buClr>
              <a:buSzPts val="2400"/>
              <a:buFont typeface="Verdana"/>
              <a:buChar char="●"/>
            </a:pPr>
            <a:r>
              <a:rPr b="1" lang="en-US" sz="2400">
                <a:solidFill>
                  <a:srgbClr val="197CB2"/>
                </a:solidFill>
                <a:latin typeface="Verdana"/>
                <a:ea typeface="Verdana"/>
                <a:cs typeface="Verdana"/>
                <a:sym typeface="Verdana"/>
              </a:rPr>
              <a:t>This project addresses the growing spread of fake news in the digital age by tackling societal challenges of confusion, mistrust, and harm caused by false information.</a:t>
            </a:r>
            <a:endParaRPr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4952629" y="1438730"/>
            <a:ext cx="66534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A62D40"/>
                </a:solidFill>
                <a:latin typeface="Verdana"/>
                <a:ea typeface="Verdana"/>
                <a:cs typeface="Verdana"/>
                <a:sym typeface="Verdana"/>
              </a:rPr>
              <a:t>INTRODUCTION</a:t>
            </a:r>
            <a:endParaRPr sz="6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15915854" y="0"/>
            <a:ext cx="1449705" cy="1673225"/>
          </a:xfrm>
          <a:custGeom>
            <a:rect b="b" l="l" r="r" t="t"/>
            <a:pathLst>
              <a:path extrusionOk="0" h="1673225" w="144970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70"/>
                </a:lnTo>
                <a:lnTo>
                  <a:pt x="437548" y="1617097"/>
                </a:lnTo>
                <a:lnTo>
                  <a:pt x="393532" y="1597501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9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287" y="1184523"/>
                </a:lnTo>
                <a:lnTo>
                  <a:pt x="17733" y="1139216"/>
                </a:lnTo>
                <a:lnTo>
                  <a:pt x="8429" y="1092778"/>
                </a:lnTo>
                <a:lnTo>
                  <a:pt x="2449" y="1044934"/>
                </a:lnTo>
                <a:lnTo>
                  <a:pt x="37" y="996973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3"/>
                </a:lnTo>
                <a:lnTo>
                  <a:pt x="1446735" y="1045324"/>
                </a:lnTo>
                <a:lnTo>
                  <a:pt x="1440696" y="1092778"/>
                </a:lnTo>
                <a:lnTo>
                  <a:pt x="1431172" y="1139402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59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187C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"/>
          <p:cNvSpPr txBox="1"/>
          <p:nvPr>
            <p:ph type="title"/>
          </p:nvPr>
        </p:nvSpPr>
        <p:spPr>
          <a:xfrm>
            <a:off x="16425636" y="390090"/>
            <a:ext cx="4299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/>
        </p:nvSpPr>
        <p:spPr>
          <a:xfrm>
            <a:off x="1160376" y="1527380"/>
            <a:ext cx="15612000" cy="6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207517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A62D40"/>
                </a:solidFill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lang="en-US" sz="6000">
                <a:solidFill>
                  <a:srgbClr val="A62D40"/>
                </a:solidFill>
                <a:latin typeface="Verdana"/>
                <a:ea typeface="Verdana"/>
                <a:cs typeface="Verdana"/>
                <a:sym typeface="Verdana"/>
              </a:rPr>
              <a:t>PROBLEM</a:t>
            </a:r>
            <a:endParaRPr sz="60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187CB1"/>
              </a:buClr>
              <a:buSzPts val="2400"/>
              <a:buFont typeface="Verdana"/>
              <a:buChar char="●"/>
            </a:pPr>
            <a:r>
              <a:rPr b="1" lang="en-US" sz="2400">
                <a:solidFill>
                  <a:srgbClr val="187CB1"/>
                </a:solidFill>
                <a:latin typeface="Verdana"/>
                <a:ea typeface="Verdana"/>
                <a:cs typeface="Verdana"/>
                <a:sym typeface="Verdana"/>
              </a:rPr>
              <a:t>Persona: Sarah, 28, Journalist</a:t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187CB1"/>
              </a:buClr>
              <a:buSzPts val="2400"/>
              <a:buFont typeface="Verdana"/>
              <a:buChar char="●"/>
            </a:pPr>
            <a:r>
              <a:rPr b="1" lang="en-US" sz="2400">
                <a:solidFill>
                  <a:srgbClr val="187CB1"/>
                </a:solidFill>
                <a:latin typeface="Verdana"/>
                <a:ea typeface="Verdana"/>
                <a:cs typeface="Verdana"/>
                <a:sym typeface="Verdana"/>
              </a:rPr>
              <a:t>Quote: "In today's fast-paced media environment, it's becoming increasingly difficult to verify the authenticity of news stories before publishing."</a:t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187CB1"/>
              </a:buClr>
              <a:buSzPts val="2400"/>
              <a:buFont typeface="Verdana"/>
              <a:buChar char="●"/>
            </a:pPr>
            <a:r>
              <a:rPr b="1" lang="en-US" sz="2400">
                <a:solidFill>
                  <a:srgbClr val="187CB1"/>
                </a:solidFill>
                <a:latin typeface="Verdana"/>
                <a:ea typeface="Verdana"/>
                <a:cs typeface="Verdana"/>
                <a:sym typeface="Verdana"/>
              </a:rPr>
              <a:t>Key Points:</a:t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rtl="0" algn="just">
              <a:lnSpc>
                <a:spcPct val="150000"/>
              </a:lnSpc>
              <a:spcBef>
                <a:spcPts val="395"/>
              </a:spcBef>
              <a:spcAft>
                <a:spcPts val="0"/>
              </a:spcAft>
              <a:buClr>
                <a:srgbClr val="187CB1"/>
              </a:buClr>
              <a:buSzPts val="2400"/>
              <a:buFont typeface="Verdana"/>
              <a:buChar char="○"/>
            </a:pPr>
            <a:r>
              <a:rPr b="1" lang="en-US" sz="2400">
                <a:solidFill>
                  <a:srgbClr val="187CB1"/>
                </a:solidFill>
                <a:latin typeface="Verdana"/>
                <a:ea typeface="Verdana"/>
                <a:cs typeface="Verdana"/>
                <a:sym typeface="Verdana"/>
              </a:rPr>
              <a:t>Time-consuming manual fact-checking </a:t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7CB1"/>
              </a:buClr>
              <a:buSzPts val="2400"/>
              <a:buFont typeface="Verdana"/>
              <a:buChar char="○"/>
            </a:pPr>
            <a:r>
              <a:rPr b="1" lang="en-US" sz="2400">
                <a:solidFill>
                  <a:srgbClr val="187CB1"/>
                </a:solidFill>
                <a:latin typeface="Verdana"/>
                <a:ea typeface="Verdana"/>
                <a:cs typeface="Verdana"/>
                <a:sym typeface="Verdana"/>
              </a:rPr>
              <a:t>Risk of damaging credibility by accidentally sharing fake news</a:t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7CB1"/>
              </a:buClr>
              <a:buSzPts val="2400"/>
              <a:buFont typeface="Verdana"/>
              <a:buChar char="○"/>
            </a:pPr>
            <a:r>
              <a:rPr b="1" lang="en-US" sz="2400">
                <a:solidFill>
                  <a:srgbClr val="187CB1"/>
                </a:solidFill>
                <a:latin typeface="Verdana"/>
                <a:ea typeface="Verdana"/>
                <a:cs typeface="Verdana"/>
                <a:sym typeface="Verdana"/>
              </a:rPr>
              <a:t>Overwhelming volume of information to verify</a:t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87CB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15915854" y="0"/>
            <a:ext cx="1449705" cy="1673225"/>
          </a:xfrm>
          <a:custGeom>
            <a:rect b="b" l="l" r="r" t="t"/>
            <a:pathLst>
              <a:path extrusionOk="0" h="1673225" w="144970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70"/>
                </a:lnTo>
                <a:lnTo>
                  <a:pt x="437548" y="1617097"/>
                </a:lnTo>
                <a:lnTo>
                  <a:pt x="393532" y="1597501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9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287" y="1184523"/>
                </a:lnTo>
                <a:lnTo>
                  <a:pt x="17733" y="1139216"/>
                </a:lnTo>
                <a:lnTo>
                  <a:pt x="8429" y="1092778"/>
                </a:lnTo>
                <a:lnTo>
                  <a:pt x="2449" y="1044934"/>
                </a:lnTo>
                <a:lnTo>
                  <a:pt x="37" y="996973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3"/>
                </a:lnTo>
                <a:lnTo>
                  <a:pt x="1446735" y="1045324"/>
                </a:lnTo>
                <a:lnTo>
                  <a:pt x="1440696" y="1092778"/>
                </a:lnTo>
                <a:lnTo>
                  <a:pt x="1431172" y="1139402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59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187C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 txBox="1"/>
          <p:nvPr>
            <p:ph type="title"/>
          </p:nvPr>
        </p:nvSpPr>
        <p:spPr>
          <a:xfrm>
            <a:off x="16425636" y="390090"/>
            <a:ext cx="429895" cy="875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/>
          <p:nvPr/>
        </p:nvSpPr>
        <p:spPr>
          <a:xfrm>
            <a:off x="1470751" y="3054514"/>
            <a:ext cx="15612000" cy="31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81000" lvl="0" marL="457200" marR="508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rgbClr val="187CB1"/>
              </a:buClr>
              <a:buSzPts val="2400"/>
              <a:buFont typeface="Verdana"/>
              <a:buChar char="●"/>
            </a:pPr>
            <a:r>
              <a:rPr b="1" lang="en-US" sz="2400">
                <a:solidFill>
                  <a:srgbClr val="187CB1"/>
                </a:solidFill>
                <a:latin typeface="Verdana"/>
                <a:ea typeface="Verdana"/>
                <a:cs typeface="Verdana"/>
                <a:sym typeface="Verdana"/>
              </a:rPr>
              <a:t>For Sarah:</a:t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508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marR="5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87CB1"/>
              </a:buClr>
              <a:buSzPts val="2400"/>
              <a:buFont typeface="Verdana"/>
              <a:buChar char="○"/>
            </a:pPr>
            <a:r>
              <a:rPr b="1" lang="en-US" sz="2400">
                <a:solidFill>
                  <a:srgbClr val="187CB1"/>
                </a:solidFill>
                <a:latin typeface="Verdana"/>
                <a:ea typeface="Verdana"/>
                <a:cs typeface="Verdana"/>
                <a:sym typeface="Verdana"/>
              </a:rPr>
              <a:t>AI-powered news authenticity checker</a:t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5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marR="5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87CB1"/>
              </a:buClr>
              <a:buSzPts val="2400"/>
              <a:buFont typeface="Verdana"/>
              <a:buChar char="○"/>
            </a:pPr>
            <a:r>
              <a:rPr b="1" lang="en-US" sz="2400">
                <a:solidFill>
                  <a:srgbClr val="187CB1"/>
                </a:solidFill>
                <a:latin typeface="Verdana"/>
                <a:ea typeface="Verdana"/>
                <a:cs typeface="Verdana"/>
                <a:sym typeface="Verdana"/>
              </a:rPr>
              <a:t>Quick analysis of articles and social media posts</a:t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5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marR="5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87CB1"/>
              </a:buClr>
              <a:buSzPts val="2400"/>
              <a:buFont typeface="Verdana"/>
              <a:buChar char="○"/>
            </a:pPr>
            <a:r>
              <a:rPr b="1" lang="en-US" sz="2400">
                <a:solidFill>
                  <a:srgbClr val="187CB1"/>
                </a:solidFill>
                <a:latin typeface="Verdana"/>
                <a:ea typeface="Verdana"/>
                <a:cs typeface="Verdana"/>
                <a:sym typeface="Verdana"/>
              </a:rPr>
              <a:t>Detailed reports with credibility scores and explanations</a:t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508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6224091" y="1447763"/>
            <a:ext cx="44184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A62D40"/>
                </a:solidFill>
                <a:latin typeface="Verdana"/>
                <a:ea typeface="Verdana"/>
                <a:cs typeface="Verdana"/>
                <a:sym typeface="Verdana"/>
              </a:rPr>
              <a:t>SOLUTION</a:t>
            </a:r>
            <a:endParaRPr sz="6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15915854" y="0"/>
            <a:ext cx="1449705" cy="1673225"/>
          </a:xfrm>
          <a:custGeom>
            <a:rect b="b" l="l" r="r" t="t"/>
            <a:pathLst>
              <a:path extrusionOk="0" h="1673225" w="144970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70"/>
                </a:lnTo>
                <a:lnTo>
                  <a:pt x="437548" y="1617097"/>
                </a:lnTo>
                <a:lnTo>
                  <a:pt x="393532" y="1597501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9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287" y="1184523"/>
                </a:lnTo>
                <a:lnTo>
                  <a:pt x="17733" y="1139216"/>
                </a:lnTo>
                <a:lnTo>
                  <a:pt x="8429" y="1092778"/>
                </a:lnTo>
                <a:lnTo>
                  <a:pt x="2449" y="1044934"/>
                </a:lnTo>
                <a:lnTo>
                  <a:pt x="37" y="996973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3"/>
                </a:lnTo>
                <a:lnTo>
                  <a:pt x="1446735" y="1045324"/>
                </a:lnTo>
                <a:lnTo>
                  <a:pt x="1440696" y="1092778"/>
                </a:lnTo>
                <a:lnTo>
                  <a:pt x="1431172" y="1139402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59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187C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 txBox="1"/>
          <p:nvPr>
            <p:ph type="title"/>
          </p:nvPr>
        </p:nvSpPr>
        <p:spPr>
          <a:xfrm>
            <a:off x="16425636" y="390090"/>
            <a:ext cx="429894" cy="875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idx="1" type="body"/>
          </p:nvPr>
        </p:nvSpPr>
        <p:spPr>
          <a:xfrm>
            <a:off x="1392957" y="3159457"/>
            <a:ext cx="159726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54750">
            <a:spAutoFit/>
          </a:bodyPr>
          <a:lstStyle/>
          <a:p>
            <a:pPr indent="-381000" lvl="0" marL="457200" marR="508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rgbClr val="187CB1"/>
              </a:buClr>
              <a:buSzPts val="2400"/>
              <a:buChar char="●"/>
            </a:pPr>
            <a:r>
              <a:rPr b="1" lang="en-US" sz="2400">
                <a:solidFill>
                  <a:srgbClr val="187CB1"/>
                </a:solidFill>
                <a:latin typeface="Verdana"/>
                <a:ea typeface="Verdana"/>
                <a:cs typeface="Verdana"/>
                <a:sym typeface="Verdana"/>
              </a:rPr>
              <a:t>Key differentiators:</a:t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508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marR="5080" rtl="0" algn="l">
              <a:lnSpc>
                <a:spcPct val="170000"/>
              </a:lnSpc>
              <a:spcBef>
                <a:spcPts val="90"/>
              </a:spcBef>
              <a:spcAft>
                <a:spcPts val="0"/>
              </a:spcAft>
              <a:buClr>
                <a:srgbClr val="187CB1"/>
              </a:buClr>
              <a:buSzPts val="2400"/>
              <a:buFont typeface="Verdana"/>
              <a:buChar char="○"/>
            </a:pPr>
            <a:r>
              <a:rPr b="1" lang="en-US" sz="2400">
                <a:solidFill>
                  <a:srgbClr val="187CB1"/>
                </a:solidFill>
                <a:latin typeface="Verdana"/>
                <a:ea typeface="Verdana"/>
                <a:cs typeface="Verdana"/>
                <a:sym typeface="Verdana"/>
              </a:rPr>
              <a:t>Advanced machine learning algorithms</a:t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marR="508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87CB1"/>
              </a:buClr>
              <a:buSzPts val="2400"/>
              <a:buFont typeface="Verdana"/>
              <a:buChar char="○"/>
            </a:pPr>
            <a:r>
              <a:rPr b="1" lang="en-US" sz="2400">
                <a:solidFill>
                  <a:srgbClr val="187CB1"/>
                </a:solidFill>
                <a:latin typeface="Verdana"/>
                <a:ea typeface="Verdana"/>
                <a:cs typeface="Verdana"/>
                <a:sym typeface="Verdana"/>
              </a:rPr>
              <a:t>User-friendly interface for quick checks</a:t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marR="508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87CB1"/>
              </a:buClr>
              <a:buSzPts val="2400"/>
              <a:buFont typeface="Verdana"/>
              <a:buChar char="○"/>
            </a:pPr>
            <a:r>
              <a:rPr b="1" lang="en-US" sz="2400">
                <a:solidFill>
                  <a:srgbClr val="187CB1"/>
                </a:solidFill>
                <a:latin typeface="Verdana"/>
                <a:ea typeface="Verdana"/>
                <a:cs typeface="Verdana"/>
                <a:sym typeface="Verdana"/>
              </a:rPr>
              <a:t>Detailed analysis reports for in-depth understanding</a:t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marR="508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87CB1"/>
              </a:buClr>
              <a:buSzPts val="2400"/>
              <a:buFont typeface="Verdana"/>
              <a:buChar char="○"/>
            </a:pPr>
            <a:r>
              <a:rPr b="1" lang="en-US" sz="2400">
                <a:solidFill>
                  <a:srgbClr val="187CB1"/>
                </a:solidFill>
                <a:latin typeface="Verdana"/>
                <a:ea typeface="Verdana"/>
                <a:cs typeface="Verdana"/>
                <a:sym typeface="Verdana"/>
              </a:rPr>
              <a:t>Continuous learning from user feedback</a:t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2555950" y="1359088"/>
            <a:ext cx="125235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A62D40"/>
                </a:solidFill>
                <a:latin typeface="Verdana"/>
                <a:ea typeface="Verdana"/>
                <a:cs typeface="Verdana"/>
                <a:sym typeface="Verdana"/>
              </a:rPr>
              <a:t>UNIQUE VALUE PROPOSITION</a:t>
            </a:r>
            <a:endParaRPr sz="6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15915854" y="0"/>
            <a:ext cx="1449705" cy="1673225"/>
          </a:xfrm>
          <a:custGeom>
            <a:rect b="b" l="l" r="r" t="t"/>
            <a:pathLst>
              <a:path extrusionOk="0" h="1673225" w="144970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70"/>
                </a:lnTo>
                <a:lnTo>
                  <a:pt x="437548" y="1617097"/>
                </a:lnTo>
                <a:lnTo>
                  <a:pt x="393532" y="1597501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9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287" y="1184523"/>
                </a:lnTo>
                <a:lnTo>
                  <a:pt x="17733" y="1139216"/>
                </a:lnTo>
                <a:lnTo>
                  <a:pt x="8429" y="1092778"/>
                </a:lnTo>
                <a:lnTo>
                  <a:pt x="2449" y="1044934"/>
                </a:lnTo>
                <a:lnTo>
                  <a:pt x="37" y="996973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3"/>
                </a:lnTo>
                <a:lnTo>
                  <a:pt x="1446735" y="1045324"/>
                </a:lnTo>
                <a:lnTo>
                  <a:pt x="1440696" y="1092778"/>
                </a:lnTo>
                <a:lnTo>
                  <a:pt x="1431172" y="1139402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59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187C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 txBox="1"/>
          <p:nvPr>
            <p:ph type="title"/>
          </p:nvPr>
        </p:nvSpPr>
        <p:spPr>
          <a:xfrm>
            <a:off x="16425636" y="390090"/>
            <a:ext cx="429894" cy="875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idx="1" type="body"/>
          </p:nvPr>
        </p:nvSpPr>
        <p:spPr>
          <a:xfrm>
            <a:off x="1729275" y="3159450"/>
            <a:ext cx="139821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6875">
            <a:spAutoFit/>
          </a:bodyPr>
          <a:lstStyle/>
          <a:p>
            <a:pPr indent="-381000" lvl="0" marL="457200" marR="5080" rtl="0" algn="l">
              <a:lnSpc>
                <a:spcPct val="139142"/>
              </a:lnSpc>
              <a:spcBef>
                <a:spcPts val="110"/>
              </a:spcBef>
              <a:spcAft>
                <a:spcPts val="0"/>
              </a:spcAft>
              <a:buClr>
                <a:srgbClr val="187CB1"/>
              </a:buClr>
              <a:buSzPts val="2400"/>
              <a:buFont typeface="Verdana"/>
              <a:buAutoNum type="arabicPeriod"/>
            </a:pPr>
            <a:r>
              <a:rPr b="1" lang="en-US" sz="2400">
                <a:solidFill>
                  <a:srgbClr val="187CB1"/>
                </a:solidFill>
                <a:latin typeface="Verdana"/>
                <a:ea typeface="Verdana"/>
                <a:cs typeface="Verdana"/>
                <a:sym typeface="Verdana"/>
              </a:rPr>
              <a:t>Mark, 45, Concerned Parent</a:t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914400" marR="5080" rtl="0" algn="l">
              <a:lnSpc>
                <a:spcPct val="139142"/>
              </a:lnSpc>
              <a:spcBef>
                <a:spcPts val="0"/>
              </a:spcBef>
              <a:spcAft>
                <a:spcPts val="0"/>
              </a:spcAft>
              <a:buClr>
                <a:srgbClr val="187CB1"/>
              </a:buClr>
              <a:buSzPts val="2400"/>
              <a:buFont typeface="Verdana"/>
              <a:buChar char="●"/>
            </a:pPr>
            <a:r>
              <a:rPr b="1" lang="en-US" sz="2400">
                <a:solidFill>
                  <a:srgbClr val="187CB1"/>
                </a:solidFill>
                <a:latin typeface="Verdana"/>
                <a:ea typeface="Verdana"/>
                <a:cs typeface="Verdana"/>
                <a:sym typeface="Verdana"/>
              </a:rPr>
              <a:t>Wants to ensure his children access reliable information online</a:t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371600" marR="5080" rtl="0" algn="l">
              <a:lnSpc>
                <a:spcPct val="139142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5080" rtl="0" algn="l">
              <a:lnSpc>
                <a:spcPct val="139142"/>
              </a:lnSpc>
              <a:spcBef>
                <a:spcPts val="110"/>
              </a:spcBef>
              <a:spcAft>
                <a:spcPts val="0"/>
              </a:spcAft>
              <a:buClr>
                <a:srgbClr val="187CB1"/>
              </a:buClr>
              <a:buSzPts val="2400"/>
              <a:buFont typeface="Verdana"/>
              <a:buAutoNum type="arabicPeriod"/>
            </a:pPr>
            <a:r>
              <a:rPr b="1" lang="en-US" sz="2400">
                <a:solidFill>
                  <a:srgbClr val="187CB1"/>
                </a:solidFill>
                <a:latin typeface="Verdana"/>
                <a:ea typeface="Verdana"/>
                <a:cs typeface="Verdana"/>
                <a:sym typeface="Verdana"/>
              </a:rPr>
              <a:t>Emma, 32, Social Media Manager</a:t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914400" marR="5080" rtl="0" algn="l">
              <a:lnSpc>
                <a:spcPct val="139142"/>
              </a:lnSpc>
              <a:spcBef>
                <a:spcPts val="0"/>
              </a:spcBef>
              <a:spcAft>
                <a:spcPts val="0"/>
              </a:spcAft>
              <a:buClr>
                <a:srgbClr val="187CB1"/>
              </a:buClr>
              <a:buSzPts val="2400"/>
              <a:buFont typeface="Verdana"/>
              <a:buChar char="●"/>
            </a:pPr>
            <a:r>
              <a:rPr b="1" lang="en-US" sz="2400">
                <a:solidFill>
                  <a:srgbClr val="187CB1"/>
                </a:solidFill>
                <a:latin typeface="Verdana"/>
                <a:ea typeface="Verdana"/>
                <a:cs typeface="Verdana"/>
                <a:sym typeface="Verdana"/>
              </a:rPr>
              <a:t>Needs to verify content before sharing on company platforms</a:t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371600" marR="5080" rtl="0" algn="l">
              <a:lnSpc>
                <a:spcPct val="139142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5080" rtl="0" algn="l">
              <a:lnSpc>
                <a:spcPct val="139142"/>
              </a:lnSpc>
              <a:spcBef>
                <a:spcPts val="110"/>
              </a:spcBef>
              <a:spcAft>
                <a:spcPts val="0"/>
              </a:spcAft>
              <a:buClr>
                <a:srgbClr val="187CB1"/>
              </a:buClr>
              <a:buSzPts val="2400"/>
              <a:buFont typeface="Verdana"/>
              <a:buAutoNum type="arabicPeriod"/>
            </a:pPr>
            <a:r>
              <a:rPr b="1" lang="en-US" sz="2400">
                <a:solidFill>
                  <a:srgbClr val="187CB1"/>
                </a:solidFill>
                <a:latin typeface="Verdana"/>
                <a:ea typeface="Verdana"/>
                <a:cs typeface="Verdana"/>
                <a:sym typeface="Verdana"/>
              </a:rPr>
              <a:t>Prof. Johnson, 55, University Lecturer</a:t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914400" marR="5080" rtl="0" algn="l">
              <a:lnSpc>
                <a:spcPct val="139142"/>
              </a:lnSpc>
              <a:spcBef>
                <a:spcPts val="0"/>
              </a:spcBef>
              <a:spcAft>
                <a:spcPts val="0"/>
              </a:spcAft>
              <a:buClr>
                <a:srgbClr val="187CB1"/>
              </a:buClr>
              <a:buSzPts val="2400"/>
              <a:buFont typeface="Verdana"/>
              <a:buChar char="●"/>
            </a:pPr>
            <a:r>
              <a:rPr b="1" lang="en-US" sz="2400">
                <a:solidFill>
                  <a:srgbClr val="187CB1"/>
                </a:solidFill>
                <a:latin typeface="Verdana"/>
                <a:ea typeface="Verdana"/>
                <a:cs typeface="Verdana"/>
                <a:sym typeface="Verdana"/>
              </a:rPr>
              <a:t>Encourages students to fact-check their sources</a:t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80" rtl="0" algn="l">
              <a:lnSpc>
                <a:spcPct val="139142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80" rtl="0" algn="l">
              <a:lnSpc>
                <a:spcPct val="139142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6"/>
          <p:cNvSpPr txBox="1"/>
          <p:nvPr/>
        </p:nvSpPr>
        <p:spPr>
          <a:xfrm>
            <a:off x="3428989" y="1265117"/>
            <a:ext cx="10076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A62D40"/>
                </a:solidFill>
                <a:latin typeface="Verdana"/>
                <a:ea typeface="Verdana"/>
                <a:cs typeface="Verdana"/>
                <a:sym typeface="Verdana"/>
              </a:rPr>
              <a:t>ADDITIONAL PERSONAS</a:t>
            </a:r>
            <a:endParaRPr sz="6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15915854" y="0"/>
            <a:ext cx="1449705" cy="1673225"/>
          </a:xfrm>
          <a:custGeom>
            <a:rect b="b" l="l" r="r" t="t"/>
            <a:pathLst>
              <a:path extrusionOk="0" h="1673225" w="144970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70"/>
                </a:lnTo>
                <a:lnTo>
                  <a:pt x="437548" y="1617097"/>
                </a:lnTo>
                <a:lnTo>
                  <a:pt x="393532" y="1597501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9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287" y="1184523"/>
                </a:lnTo>
                <a:lnTo>
                  <a:pt x="17733" y="1139216"/>
                </a:lnTo>
                <a:lnTo>
                  <a:pt x="8429" y="1092778"/>
                </a:lnTo>
                <a:lnTo>
                  <a:pt x="2449" y="1044934"/>
                </a:lnTo>
                <a:lnTo>
                  <a:pt x="37" y="996973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3"/>
                </a:lnTo>
                <a:lnTo>
                  <a:pt x="1446735" y="1045324"/>
                </a:lnTo>
                <a:lnTo>
                  <a:pt x="1440696" y="1092778"/>
                </a:lnTo>
                <a:lnTo>
                  <a:pt x="1431172" y="1139402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59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187C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 txBox="1"/>
          <p:nvPr>
            <p:ph type="title"/>
          </p:nvPr>
        </p:nvSpPr>
        <p:spPr>
          <a:xfrm>
            <a:off x="16425636" y="390090"/>
            <a:ext cx="429894" cy="875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>
            <p:ph idx="1" type="body"/>
          </p:nvPr>
        </p:nvSpPr>
        <p:spPr>
          <a:xfrm>
            <a:off x="1625825" y="3248150"/>
            <a:ext cx="14381100" cy="4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81000" lvl="0" marL="457200" marR="5080" rtl="0" algn="l">
              <a:lnSpc>
                <a:spcPct val="200000"/>
              </a:lnSpc>
              <a:spcBef>
                <a:spcPts val="90"/>
              </a:spcBef>
              <a:spcAft>
                <a:spcPts val="0"/>
              </a:spcAft>
              <a:buClr>
                <a:srgbClr val="187CB1"/>
              </a:buClr>
              <a:buSzPts val="2400"/>
              <a:buFont typeface="Verdana"/>
              <a:buChar char="●"/>
            </a:pPr>
            <a:r>
              <a:rPr b="1" lang="en-US" sz="2400">
                <a:solidFill>
                  <a:srgbClr val="187CB1"/>
                </a:solidFill>
                <a:latin typeface="Verdana"/>
                <a:ea typeface="Verdana"/>
                <a:cs typeface="Verdana"/>
                <a:sym typeface="Verdana"/>
              </a:rPr>
              <a:t>AI-powered authenticity analysis</a:t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508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87CB1"/>
              </a:buClr>
              <a:buSzPts val="2400"/>
              <a:buFont typeface="Verdana"/>
              <a:buChar char="●"/>
            </a:pPr>
            <a:r>
              <a:rPr b="1" lang="en-US" sz="2400">
                <a:solidFill>
                  <a:srgbClr val="187CB1"/>
                </a:solidFill>
                <a:latin typeface="Verdana"/>
                <a:ea typeface="Verdana"/>
                <a:cs typeface="Verdana"/>
                <a:sym typeface="Verdana"/>
              </a:rPr>
              <a:t>Basic explanation of the analysis result</a:t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508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87CB1"/>
              </a:buClr>
              <a:buSzPts val="2400"/>
              <a:buFont typeface="Verdana"/>
              <a:buChar char="●"/>
            </a:pPr>
            <a:r>
              <a:rPr b="1" lang="en-US" sz="2400">
                <a:solidFill>
                  <a:srgbClr val="187CB1"/>
                </a:solidFill>
                <a:latin typeface="Verdana"/>
                <a:ea typeface="Verdana"/>
                <a:cs typeface="Verdana"/>
                <a:sym typeface="Verdana"/>
              </a:rPr>
              <a:t>User registration and login</a:t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508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87CB1"/>
              </a:buClr>
              <a:buSzPts val="2400"/>
              <a:buFont typeface="Verdana"/>
              <a:buChar char="●"/>
            </a:pPr>
            <a:r>
              <a:rPr b="1" lang="en-US" sz="2400">
                <a:solidFill>
                  <a:srgbClr val="187CB1"/>
                </a:solidFill>
                <a:latin typeface="Verdana"/>
                <a:ea typeface="Verdana"/>
                <a:cs typeface="Verdana"/>
                <a:sym typeface="Verdana"/>
              </a:rPr>
              <a:t>Text input for news articles and social media posts</a:t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508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87CB1"/>
              </a:buClr>
              <a:buSzPts val="2400"/>
              <a:buFont typeface="Verdana"/>
              <a:buChar char="●"/>
            </a:pPr>
            <a:r>
              <a:rPr b="1" lang="en-US" sz="2400">
                <a:solidFill>
                  <a:srgbClr val="187CB1"/>
                </a:solidFill>
                <a:latin typeface="Verdana"/>
                <a:ea typeface="Verdana"/>
                <a:cs typeface="Verdana"/>
                <a:sym typeface="Verdana"/>
              </a:rPr>
              <a:t>Credibility score display</a:t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80" rtl="0" algn="l">
              <a:lnSpc>
                <a:spcPct val="2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87CB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7"/>
          <p:cNvSpPr txBox="1"/>
          <p:nvPr/>
        </p:nvSpPr>
        <p:spPr>
          <a:xfrm>
            <a:off x="7392581" y="1265113"/>
            <a:ext cx="19017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A62D40"/>
                </a:solidFill>
                <a:latin typeface="Calibri"/>
                <a:ea typeface="Calibri"/>
                <a:cs typeface="Calibri"/>
                <a:sym typeface="Calibri"/>
              </a:rPr>
              <a:t>MVP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15915854" y="0"/>
            <a:ext cx="1449705" cy="1673225"/>
          </a:xfrm>
          <a:custGeom>
            <a:rect b="b" l="l" r="r" t="t"/>
            <a:pathLst>
              <a:path extrusionOk="0" h="1673225" w="144970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70"/>
                </a:lnTo>
                <a:lnTo>
                  <a:pt x="437548" y="1617097"/>
                </a:lnTo>
                <a:lnTo>
                  <a:pt x="393532" y="1597501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9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287" y="1184523"/>
                </a:lnTo>
                <a:lnTo>
                  <a:pt x="17733" y="1139216"/>
                </a:lnTo>
                <a:lnTo>
                  <a:pt x="8429" y="1092778"/>
                </a:lnTo>
                <a:lnTo>
                  <a:pt x="2449" y="1044934"/>
                </a:lnTo>
                <a:lnTo>
                  <a:pt x="37" y="996973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3"/>
                </a:lnTo>
                <a:lnTo>
                  <a:pt x="1446735" y="1045324"/>
                </a:lnTo>
                <a:lnTo>
                  <a:pt x="1440696" y="1092778"/>
                </a:lnTo>
                <a:lnTo>
                  <a:pt x="1431172" y="1139402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59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187C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"/>
          <p:cNvSpPr txBox="1"/>
          <p:nvPr>
            <p:ph type="title"/>
          </p:nvPr>
        </p:nvSpPr>
        <p:spPr>
          <a:xfrm>
            <a:off x="16425636" y="390090"/>
            <a:ext cx="429894" cy="875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/>
        </p:nvSpPr>
        <p:spPr>
          <a:xfrm>
            <a:off x="1684975" y="1773800"/>
            <a:ext cx="14437800" cy="47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A62D40"/>
                </a:solidFill>
                <a:latin typeface="Verdana"/>
                <a:ea typeface="Verdana"/>
                <a:cs typeface="Verdana"/>
                <a:sym typeface="Verdana"/>
              </a:rPr>
              <a:t>Technologies</a:t>
            </a:r>
            <a:endParaRPr sz="6000">
              <a:latin typeface="Verdana"/>
              <a:ea typeface="Verdana"/>
              <a:cs typeface="Verdana"/>
              <a:sym typeface="Verdana"/>
            </a:endParaRPr>
          </a:p>
          <a:p>
            <a:pPr indent="0" lvl="0" marL="380365" marR="5080" rtl="0" algn="l">
              <a:lnSpc>
                <a:spcPct val="139428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80" rtl="0" algn="l">
              <a:lnSpc>
                <a:spcPct val="139428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5080" rtl="0" algn="l">
              <a:lnSpc>
                <a:spcPct val="200000"/>
              </a:lnSpc>
              <a:spcBef>
                <a:spcPts val="90"/>
              </a:spcBef>
              <a:spcAft>
                <a:spcPts val="0"/>
              </a:spcAft>
              <a:buClr>
                <a:srgbClr val="187CB1"/>
              </a:buClr>
              <a:buSzPts val="2400"/>
              <a:buFont typeface="Verdana"/>
              <a:buChar char="●"/>
            </a:pPr>
            <a:r>
              <a:rPr b="1" lang="en-US" sz="2400">
                <a:solidFill>
                  <a:srgbClr val="197CB2"/>
                </a:solidFill>
                <a:latin typeface="Verdana"/>
                <a:ea typeface="Verdana"/>
                <a:cs typeface="Verdana"/>
                <a:sym typeface="Verdana"/>
              </a:rPr>
              <a:t>Tools: TextBlob and Jupyter Notebook</a:t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508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7CB2"/>
              </a:buClr>
              <a:buSzPts val="2400"/>
              <a:buFont typeface="Verdana"/>
              <a:buChar char="●"/>
            </a:pPr>
            <a:r>
              <a:rPr b="1" lang="en-US" sz="2400">
                <a:solidFill>
                  <a:srgbClr val="197CB2"/>
                </a:solidFill>
                <a:latin typeface="Verdana"/>
                <a:ea typeface="Verdana"/>
                <a:cs typeface="Verdana"/>
                <a:sym typeface="Verdana"/>
              </a:rPr>
              <a:t>Technology: Python language</a:t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7CB2"/>
              </a:buClr>
              <a:buSzPts val="2400"/>
              <a:buFont typeface="Verdana"/>
              <a:buChar char="●"/>
            </a:pPr>
            <a:r>
              <a:rPr b="1" lang="en-US" sz="2400">
                <a:solidFill>
                  <a:srgbClr val="197CB2"/>
                </a:solidFill>
                <a:latin typeface="Verdana"/>
                <a:ea typeface="Verdana"/>
                <a:cs typeface="Verdana"/>
                <a:sym typeface="Verdana"/>
              </a:rPr>
              <a:t>ML Models &amp; Data Science : TensorFlow/Keras, Scikit-learn, NLTK, Decision Tree      Classifier, XGBoost, KNN, Pandas and Numpy</a:t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p8"/>
          <p:cNvSpPr/>
          <p:nvPr/>
        </p:nvSpPr>
        <p:spPr>
          <a:xfrm>
            <a:off x="15915854" y="0"/>
            <a:ext cx="1449705" cy="1673225"/>
          </a:xfrm>
          <a:custGeom>
            <a:rect b="b" l="l" r="r" t="t"/>
            <a:pathLst>
              <a:path extrusionOk="0" h="1673225" w="144970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70"/>
                </a:lnTo>
                <a:lnTo>
                  <a:pt x="437548" y="1617097"/>
                </a:lnTo>
                <a:lnTo>
                  <a:pt x="393532" y="1597501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9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287" y="1184523"/>
                </a:lnTo>
                <a:lnTo>
                  <a:pt x="17733" y="1139216"/>
                </a:lnTo>
                <a:lnTo>
                  <a:pt x="8429" y="1092778"/>
                </a:lnTo>
                <a:lnTo>
                  <a:pt x="2449" y="1044934"/>
                </a:lnTo>
                <a:lnTo>
                  <a:pt x="37" y="996973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3"/>
                </a:lnTo>
                <a:lnTo>
                  <a:pt x="1446735" y="1045324"/>
                </a:lnTo>
                <a:lnTo>
                  <a:pt x="1440696" y="1092778"/>
                </a:lnTo>
                <a:lnTo>
                  <a:pt x="1431172" y="1139402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59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187C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"/>
          <p:cNvSpPr txBox="1"/>
          <p:nvPr>
            <p:ph type="title"/>
          </p:nvPr>
        </p:nvSpPr>
        <p:spPr>
          <a:xfrm>
            <a:off x="16425636" y="390090"/>
            <a:ext cx="429894" cy="875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/>
        </p:nvSpPr>
        <p:spPr>
          <a:xfrm>
            <a:off x="1503994" y="3033050"/>
            <a:ext cx="15612000" cy="4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81000" lvl="0" marL="457200" marR="5080" rtl="0" algn="just">
              <a:lnSpc>
                <a:spcPct val="139428"/>
              </a:lnSpc>
              <a:spcBef>
                <a:spcPts val="90"/>
              </a:spcBef>
              <a:spcAft>
                <a:spcPts val="0"/>
              </a:spcAft>
              <a:buClr>
                <a:srgbClr val="187CB1"/>
              </a:buClr>
              <a:buSzPts val="2400"/>
              <a:buFont typeface="Verdana"/>
              <a:buAutoNum type="arabicPeriod"/>
            </a:pPr>
            <a:r>
              <a:rPr b="1" lang="en-US" sz="2400">
                <a:solidFill>
                  <a:srgbClr val="197CB2"/>
                </a:solidFill>
                <a:latin typeface="Verdana"/>
                <a:ea typeface="Verdana"/>
                <a:cs typeface="Verdana"/>
                <a:sym typeface="Verdana"/>
              </a:rPr>
              <a:t>“As a concerned citizen, I want to quickly verify the authenticity of the news articles I come across, so that I can avoid sharing misinformation with my friends and family”</a:t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5080" rtl="0" algn="just">
              <a:lnSpc>
                <a:spcPct val="139428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5080" rtl="0" algn="just">
              <a:lnSpc>
                <a:spcPct val="139428"/>
              </a:lnSpc>
              <a:spcBef>
                <a:spcPts val="90"/>
              </a:spcBef>
              <a:spcAft>
                <a:spcPts val="0"/>
              </a:spcAft>
              <a:buClr>
                <a:srgbClr val="197CB2"/>
              </a:buClr>
              <a:buSzPts val="2400"/>
              <a:buFont typeface="Verdana"/>
              <a:buAutoNum type="arabicPeriod"/>
            </a:pPr>
            <a:r>
              <a:rPr b="1" lang="en-US" sz="2400">
                <a:solidFill>
                  <a:srgbClr val="197CB2"/>
                </a:solidFill>
                <a:latin typeface="Verdana"/>
                <a:ea typeface="Verdana"/>
                <a:cs typeface="Verdana"/>
                <a:sym typeface="Verdana"/>
              </a:rPr>
              <a:t>“As a journalist, I want to see a detailed breakdown of why content was classified as fake or real.”</a:t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5080" rtl="0" algn="just">
              <a:lnSpc>
                <a:spcPct val="139428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5080" rtl="0" algn="just">
              <a:lnSpc>
                <a:spcPct val="139428"/>
              </a:lnSpc>
              <a:spcBef>
                <a:spcPts val="90"/>
              </a:spcBef>
              <a:spcAft>
                <a:spcPts val="0"/>
              </a:spcAft>
              <a:buClr>
                <a:srgbClr val="197CB2"/>
              </a:buClr>
              <a:buSzPts val="2400"/>
              <a:buFont typeface="Verdana"/>
              <a:buAutoNum type="arabicPeriod"/>
            </a:pPr>
            <a:r>
              <a:rPr b="1" lang="en-US" sz="2400">
                <a:solidFill>
                  <a:srgbClr val="197CB2"/>
                </a:solidFill>
                <a:latin typeface="Verdana"/>
                <a:ea typeface="Verdana"/>
                <a:cs typeface="Verdana"/>
                <a:sym typeface="Verdana"/>
              </a:rPr>
              <a:t>“As a student, I want to verify the information I use in my research papers, so that I can confidently cite reliable sources and improve the quality of my academic work.”</a:t>
            </a:r>
            <a:endParaRPr b="1" sz="2400">
              <a:solidFill>
                <a:srgbClr val="197CB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" name="Google Shape;109;p9"/>
          <p:cNvSpPr txBox="1"/>
          <p:nvPr/>
        </p:nvSpPr>
        <p:spPr>
          <a:xfrm>
            <a:off x="5596327" y="1034047"/>
            <a:ext cx="60438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A62D40"/>
                </a:solidFill>
                <a:latin typeface="Verdana"/>
                <a:ea typeface="Verdana"/>
                <a:cs typeface="Verdana"/>
                <a:sym typeface="Verdana"/>
              </a:rPr>
              <a:t>USER STORIES</a:t>
            </a:r>
            <a:endParaRPr sz="6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15915854" y="0"/>
            <a:ext cx="1449705" cy="1673225"/>
          </a:xfrm>
          <a:custGeom>
            <a:rect b="b" l="l" r="r" t="t"/>
            <a:pathLst>
              <a:path extrusionOk="0" h="1673225" w="144970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70"/>
                </a:lnTo>
                <a:lnTo>
                  <a:pt x="437548" y="1617097"/>
                </a:lnTo>
                <a:lnTo>
                  <a:pt x="393532" y="1597501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9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287" y="1184523"/>
                </a:lnTo>
                <a:lnTo>
                  <a:pt x="17733" y="1139216"/>
                </a:lnTo>
                <a:lnTo>
                  <a:pt x="8429" y="1092778"/>
                </a:lnTo>
                <a:lnTo>
                  <a:pt x="2449" y="1044934"/>
                </a:lnTo>
                <a:lnTo>
                  <a:pt x="37" y="996973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3"/>
                </a:lnTo>
                <a:lnTo>
                  <a:pt x="1446735" y="1045324"/>
                </a:lnTo>
                <a:lnTo>
                  <a:pt x="1440696" y="1092778"/>
                </a:lnTo>
                <a:lnTo>
                  <a:pt x="1431172" y="1139402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59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187C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 txBox="1"/>
          <p:nvPr>
            <p:ph type="title"/>
          </p:nvPr>
        </p:nvSpPr>
        <p:spPr>
          <a:xfrm>
            <a:off x="16425636" y="390090"/>
            <a:ext cx="429894" cy="875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2024-09-30T16:42:50Z</dcterms:created>
  <dc:creator>Hardi Dave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2024-09-26T00:00:00Z</vt:filetime>
  </property>
  <property fmtid="{D5CDD505-2E9C-101B-9397-08002B2CF9AE}" pid="3" name="Creator">
    <vt:lpwstr>Canva</vt:lpwstr>
  </property>
  <property fmtid="{D5CDD505-2E9C-101B-9397-08002B2CF9AE}" pid="4" name="LastSaved">
    <vt:filetime>2024-09-30T00:00:00Z</vt:filetime>
  </property>
  <property fmtid="{D5CDD505-2E9C-101B-9397-08002B2CF9AE}" pid="5" name="Producer">
    <vt:lpwstr>Canva</vt:lpwstr>
  </property>
</Properties>
</file>