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1" r:id="rId6"/>
    <p:sldId id="263" r:id="rId7"/>
    <p:sldId id="264" r:id="rId8"/>
    <p:sldId id="295" r:id="rId9"/>
    <p:sldId id="296" r:id="rId10"/>
    <p:sldId id="297" r:id="rId11"/>
    <p:sldId id="298" r:id="rId12"/>
    <p:sldId id="299" r:id="rId13"/>
  </p:sldIdLst>
  <p:sldSz cx="9144000" cy="5143500" type="screen16x9"/>
  <p:notesSz cx="6858000" cy="9144000"/>
  <p:embeddedFontLst>
    <p:embeddedFont>
      <p:font typeface="Dosis ExtraLight" pitchFamily="2" charset="0"/>
      <p:regular r:id="rId15"/>
      <p:bold r:id="rId16"/>
    </p:embeddedFont>
    <p:embeddedFont>
      <p:font typeface="Titillium Web" panose="020B0604020202020204" pitchFamily="2" charset="0"/>
      <p:regular r:id="rId17"/>
      <p:bold r:id="rId18"/>
      <p:italic r:id="rId19"/>
      <p:boldItalic r:id="rId20"/>
    </p:embeddedFont>
    <p:embeddedFont>
      <p:font typeface="Titillium Web Light" panose="000004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24753E-8A85-4BEE-97E2-441CDA198357}">
  <a:tblStyle styleId="{0F24753E-8A85-4BEE-97E2-441CDA19835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A787F38-7B79-44E3-ACA7-109338EB0D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3580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5988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6009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598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0"/>
        <p:cNvGrpSpPr/>
        <p:nvPr/>
      </p:nvGrpSpPr>
      <p:grpSpPr>
        <a:xfrm>
          <a:off x="0" y="0"/>
          <a:ext cx="0" cy="0"/>
          <a:chOff x="0" y="0"/>
          <a:chExt cx="0" cy="0"/>
        </a:xfrm>
      </p:grpSpPr>
      <p:sp>
        <p:nvSpPr>
          <p:cNvPr id="2121" name="Google Shape;2121;p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5" name="Google Shape;2125;p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126" name="Google Shape;2126;p7"/>
          <p:cNvGrpSpPr/>
          <p:nvPr/>
        </p:nvGrpSpPr>
        <p:grpSpPr>
          <a:xfrm rot="10800000">
            <a:off x="8851487" y="28707"/>
            <a:ext cx="264012" cy="5086302"/>
            <a:chOff x="5307800" y="238125"/>
            <a:chExt cx="271925" cy="5238750"/>
          </a:xfrm>
        </p:grpSpPr>
        <p:sp>
          <p:nvSpPr>
            <p:cNvPr id="2127" name="Google Shape;2127;p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7"/>
          <p:cNvGrpSpPr/>
          <p:nvPr/>
        </p:nvGrpSpPr>
        <p:grpSpPr>
          <a:xfrm rot="10800000">
            <a:off x="7828571" y="28707"/>
            <a:ext cx="1140783" cy="5086302"/>
            <a:chOff x="5458325" y="238125"/>
            <a:chExt cx="1174975" cy="5238750"/>
          </a:xfrm>
        </p:grpSpPr>
        <p:sp>
          <p:nvSpPr>
            <p:cNvPr id="2185" name="Google Shape;2185;p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7" name="Google Shape;2247;p7"/>
          <p:cNvGrpSpPr/>
          <p:nvPr/>
        </p:nvGrpSpPr>
        <p:grpSpPr>
          <a:xfrm rot="10800000">
            <a:off x="7682451" y="28707"/>
            <a:ext cx="994639" cy="4940182"/>
            <a:chOff x="5759350" y="388625"/>
            <a:chExt cx="1024450" cy="5088250"/>
          </a:xfrm>
        </p:grpSpPr>
        <p:sp>
          <p:nvSpPr>
            <p:cNvPr id="2248" name="Google Shape;2248;p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9" name="Google Shape;2349;p7"/>
          <p:cNvGrpSpPr/>
          <p:nvPr/>
        </p:nvGrpSpPr>
        <p:grpSpPr>
          <a:xfrm rot="10800000">
            <a:off x="7682451" y="28707"/>
            <a:ext cx="1140783" cy="5086302"/>
            <a:chOff x="5608825" y="238125"/>
            <a:chExt cx="1174975" cy="5238750"/>
          </a:xfrm>
        </p:grpSpPr>
        <p:sp>
          <p:nvSpPr>
            <p:cNvPr id="2350" name="Google Shape;2350;p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php-tutorials/"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html/"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hyperlink" Target="https://www.geeksforgeeks.org/javascript/" TargetMode="External"/><Relationship Id="rId4" Type="http://schemas.openxmlformats.org/officeDocument/2006/relationships/hyperlink" Target="https://www.geeksforgeeks.org/cs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771525" y="96350"/>
            <a:ext cx="5815013"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lumMod val="60000"/>
                    <a:lumOff val="40000"/>
                  </a:schemeClr>
                </a:solidFill>
                <a:latin typeface="Times New Roman" panose="02020603050405020304" pitchFamily="18" charset="0"/>
                <a:cs typeface="Times New Roman" panose="02020603050405020304" pitchFamily="18" charset="0"/>
              </a:rPr>
              <a:t>QUANTUMX-22</a:t>
            </a:r>
            <a:endParaRPr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FB94A19-45AE-AD76-1726-C879453BBC18}"/>
              </a:ext>
            </a:extLst>
          </p:cNvPr>
          <p:cNvSpPr txBox="1"/>
          <p:nvPr/>
        </p:nvSpPr>
        <p:spPr>
          <a:xfrm>
            <a:off x="2571750" y="1067692"/>
            <a:ext cx="4572000" cy="584775"/>
          </a:xfrm>
          <a:prstGeom prst="rect">
            <a:avLst/>
          </a:prstGeom>
          <a:noFill/>
        </p:spPr>
        <p:txBody>
          <a:bodyPr wrap="square">
            <a:spAutoFit/>
          </a:bodyPr>
          <a:lstStyle/>
          <a:p>
            <a:r>
              <a:rPr lang="en" sz="3200" dirty="0">
                <a:solidFill>
                  <a:schemeClr val="accent2">
                    <a:lumMod val="60000"/>
                    <a:lumOff val="40000"/>
                  </a:schemeClr>
                </a:solidFill>
              </a:rPr>
              <a:t>HACKATHON</a:t>
            </a:r>
            <a:endParaRPr lang="en-IN" sz="3200" dirty="0">
              <a:solidFill>
                <a:schemeClr val="accent2">
                  <a:lumMod val="60000"/>
                  <a:lumOff val="40000"/>
                </a:schemeClr>
              </a:solidFill>
            </a:endParaRPr>
          </a:p>
        </p:txBody>
      </p:sp>
      <p:sp>
        <p:nvSpPr>
          <p:cNvPr id="4" name="Subtitle 2">
            <a:extLst>
              <a:ext uri="{FF2B5EF4-FFF2-40B4-BE49-F238E27FC236}">
                <a16:creationId xmlns:a16="http://schemas.microsoft.com/office/drawing/2014/main" id="{6AA98192-DE18-61B0-B98D-EC02E719DCEF}"/>
              </a:ext>
            </a:extLst>
          </p:cNvPr>
          <p:cNvSpPr txBox="1">
            <a:spLocks/>
          </p:cNvSpPr>
          <p:nvPr/>
        </p:nvSpPr>
        <p:spPr>
          <a:xfrm>
            <a:off x="771525" y="1971944"/>
            <a:ext cx="6400800" cy="97842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accent2">
                    <a:lumMod val="50000"/>
                  </a:schemeClr>
                </a:solidFill>
                <a:effectLst>
                  <a:outerShdw blurRad="38100" dist="38100" dir="2700000" algn="tl">
                    <a:srgbClr val="000000">
                      <a:alpha val="43137"/>
                    </a:srgbClr>
                  </a:outerShdw>
                </a:effectLst>
              </a:rPr>
              <a:t>“</a:t>
            </a:r>
            <a:r>
              <a:rPr lang="en-US" sz="4000" b="1" dirty="0">
                <a:solidFill>
                  <a:schemeClr val="accent2">
                    <a:lumMod val="60000"/>
                    <a:lumOff val="40000"/>
                  </a:schemeClr>
                </a:solidFill>
                <a:effectLst>
                  <a:outerShdw blurRad="38100" dist="38100" dir="2700000" algn="tl">
                    <a:srgbClr val="000000">
                      <a:alpha val="43137"/>
                    </a:srgbClr>
                  </a:outerShdw>
                </a:effectLst>
              </a:rPr>
              <a:t>SANKUSH”</a:t>
            </a:r>
          </a:p>
          <a:p>
            <a:pPr algn="ctr"/>
            <a:r>
              <a:rPr lang="en-US" sz="1200" b="1" dirty="0">
                <a:solidFill>
                  <a:schemeClr val="accent2">
                    <a:lumMod val="60000"/>
                    <a:lumOff val="40000"/>
                  </a:schemeClr>
                </a:solidFill>
                <a:effectLst>
                  <a:outerShdw blurRad="38100" dist="38100" dir="2700000" algn="tl">
                    <a:srgbClr val="000000">
                      <a:alpha val="43137"/>
                    </a:srgbClr>
                  </a:outerShdw>
                </a:effectLst>
              </a:rPr>
              <a:t>Your </a:t>
            </a:r>
            <a:r>
              <a:rPr lang="en-US" sz="12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complete</a:t>
            </a:r>
            <a:r>
              <a:rPr lang="en-US" sz="1200" b="1" dirty="0">
                <a:solidFill>
                  <a:schemeClr val="accent2">
                    <a:lumMod val="60000"/>
                    <a:lumOff val="40000"/>
                  </a:schemeClr>
                </a:solidFill>
                <a:effectLst>
                  <a:outerShdw blurRad="38100" dist="38100" dir="2700000" algn="tl">
                    <a:srgbClr val="000000">
                      <a:alpha val="43137"/>
                    </a:srgbClr>
                  </a:outerShdw>
                </a:effectLst>
              </a:rPr>
              <a:t> event planner</a:t>
            </a:r>
          </a:p>
        </p:txBody>
      </p:sp>
      <p:sp>
        <p:nvSpPr>
          <p:cNvPr id="6" name="TextBox 5">
            <a:extLst>
              <a:ext uri="{FF2B5EF4-FFF2-40B4-BE49-F238E27FC236}">
                <a16:creationId xmlns:a16="http://schemas.microsoft.com/office/drawing/2014/main" id="{B0A4E264-6DA1-7AE5-A961-3C8BCCCB5B13}"/>
              </a:ext>
            </a:extLst>
          </p:cNvPr>
          <p:cNvSpPr txBox="1"/>
          <p:nvPr/>
        </p:nvSpPr>
        <p:spPr>
          <a:xfrm>
            <a:off x="178594" y="3226344"/>
            <a:ext cx="2950369" cy="1698927"/>
          </a:xfrm>
          <a:prstGeom prst="rect">
            <a:avLst/>
          </a:prstGeom>
          <a:noFill/>
        </p:spPr>
        <p:txBody>
          <a:bodyPr wrap="square">
            <a:sp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a:ln>
                  <a:noFill/>
                </a:ln>
                <a:solidFill>
                  <a:schemeClr val="accent2">
                    <a:lumMod val="60000"/>
                    <a:lumOff val="40000"/>
                  </a:schemeClr>
                </a:solidFill>
                <a:effectLst/>
                <a:uLnTx/>
                <a:uFillTx/>
                <a:latin typeface="Times New Roman" panose="02020603050405020304" pitchFamily="18" charset="0"/>
                <a:cs typeface="Times New Roman" panose="02020603050405020304" pitchFamily="18" charset="0"/>
              </a:rPr>
              <a:t>Presentation by</a:t>
            </a:r>
          </a:p>
          <a:p>
            <a:pPr lvl="1" algn="just">
              <a:spcBef>
                <a:spcPct val="20000"/>
              </a:spcBef>
              <a:defRPr/>
            </a:pPr>
            <a:r>
              <a:rPr lang="en-US" sz="1800" dirty="0">
                <a:solidFill>
                  <a:schemeClr val="accent2">
                    <a:lumMod val="60000"/>
                    <a:lumOff val="40000"/>
                  </a:schemeClr>
                </a:solidFill>
                <a:latin typeface="Times New Roman" panose="02020603050405020304" pitchFamily="18" charset="0"/>
                <a:cs typeface="Times New Roman" panose="02020603050405020304" pitchFamily="18" charset="0"/>
              </a:rPr>
              <a:t>1.Hardik </a:t>
            </a:r>
            <a:r>
              <a:rPr lang="en-US" sz="1800" dirty="0" err="1">
                <a:solidFill>
                  <a:schemeClr val="accent2">
                    <a:lumMod val="60000"/>
                    <a:lumOff val="40000"/>
                  </a:schemeClr>
                </a:solidFill>
                <a:latin typeface="Times New Roman" panose="02020603050405020304" pitchFamily="18" charset="0"/>
                <a:cs typeface="Times New Roman" panose="02020603050405020304" pitchFamily="18" charset="0"/>
              </a:rPr>
              <a:t>Rusiya</a:t>
            </a:r>
            <a:endParaRPr lang="en-US" sz="1800" dirty="0">
              <a:solidFill>
                <a:schemeClr val="accent2">
                  <a:lumMod val="60000"/>
                  <a:lumOff val="40000"/>
                </a:schemeClr>
              </a:solidFill>
              <a:latin typeface="Times New Roman" panose="02020603050405020304" pitchFamily="18" charset="0"/>
              <a:cs typeface="Times New Roman" panose="02020603050405020304" pitchFamily="18" charset="0"/>
            </a:endParaRPr>
          </a:p>
          <a:p>
            <a:pPr lvl="1" algn="just">
              <a:spcBef>
                <a:spcPct val="20000"/>
              </a:spcBef>
              <a:defRPr/>
            </a:pPr>
            <a:r>
              <a:rPr lang="en-US" sz="1800" dirty="0">
                <a:solidFill>
                  <a:schemeClr val="accent2">
                    <a:lumMod val="60000"/>
                    <a:lumOff val="40000"/>
                  </a:schemeClr>
                </a:solidFill>
                <a:latin typeface="Times New Roman" panose="02020603050405020304" pitchFamily="18" charset="0"/>
                <a:cs typeface="Times New Roman" panose="02020603050405020304" pitchFamily="18" charset="0"/>
              </a:rPr>
              <a:t>2.Jainam Jain</a:t>
            </a:r>
          </a:p>
          <a:p>
            <a:pPr lvl="1" algn="just">
              <a:spcBef>
                <a:spcPct val="20000"/>
              </a:spcBef>
              <a:defRPr/>
            </a:pPr>
            <a:r>
              <a:rPr lang="en-US" sz="1800" dirty="0">
                <a:solidFill>
                  <a:schemeClr val="accent2">
                    <a:lumMod val="60000"/>
                    <a:lumOff val="40000"/>
                  </a:schemeClr>
                </a:solidFill>
                <a:latin typeface="Times New Roman" panose="02020603050405020304" pitchFamily="18" charset="0"/>
                <a:cs typeface="Times New Roman" panose="02020603050405020304" pitchFamily="18" charset="0"/>
              </a:rPr>
              <a:t>3.Hemang </a:t>
            </a:r>
            <a:r>
              <a:rPr lang="en-US" sz="1800" dirty="0" err="1">
                <a:solidFill>
                  <a:schemeClr val="accent2">
                    <a:lumMod val="60000"/>
                    <a:lumOff val="40000"/>
                  </a:schemeClr>
                </a:solidFill>
                <a:latin typeface="Times New Roman" panose="02020603050405020304" pitchFamily="18" charset="0"/>
                <a:cs typeface="Times New Roman" panose="02020603050405020304" pitchFamily="18" charset="0"/>
              </a:rPr>
              <a:t>Bheda</a:t>
            </a:r>
            <a:endParaRPr lang="en-US" sz="1800" dirty="0">
              <a:solidFill>
                <a:schemeClr val="accent2">
                  <a:lumMod val="60000"/>
                  <a:lumOff val="40000"/>
                </a:schemeClr>
              </a:solidFill>
              <a:latin typeface="Times New Roman" panose="02020603050405020304" pitchFamily="18" charset="0"/>
              <a:cs typeface="Times New Roman" panose="02020603050405020304" pitchFamily="18" charset="0"/>
            </a:endParaRPr>
          </a:p>
          <a:p>
            <a:pPr lvl="1" algn="just">
              <a:spcBef>
                <a:spcPct val="20000"/>
              </a:spcBef>
              <a:defRPr/>
            </a:pPr>
            <a:r>
              <a:rPr lang="en-US" sz="1800" dirty="0">
                <a:solidFill>
                  <a:schemeClr val="accent2">
                    <a:lumMod val="60000"/>
                    <a:lumOff val="40000"/>
                  </a:schemeClr>
                </a:solidFill>
                <a:latin typeface="Times New Roman" panose="02020603050405020304" pitchFamily="18" charset="0"/>
                <a:cs typeface="Times New Roman" panose="02020603050405020304" pitchFamily="18" charset="0"/>
              </a:rPr>
              <a:t>4.Aastha Priya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5" name="Google Shape;3905;p21"/>
          <p:cNvSpPr txBox="1">
            <a:spLocks noGrp="1"/>
          </p:cNvSpPr>
          <p:nvPr>
            <p:ph type="title"/>
          </p:nvPr>
        </p:nvSpPr>
        <p:spPr>
          <a:xfrm>
            <a:off x="589712" y="125012"/>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Modules</a:t>
            </a:r>
            <a:endParaRPr b="1" dirty="0">
              <a:latin typeface="Times New Roman" panose="02020603050405020304" pitchFamily="18" charset="0"/>
              <a:cs typeface="Times New Roman" panose="02020603050405020304" pitchFamily="18" charset="0"/>
            </a:endParaRPr>
          </a:p>
        </p:txBody>
      </p:sp>
      <p:sp>
        <p:nvSpPr>
          <p:cNvPr id="3909" name="Google Shape;3909;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sp>
        <p:nvSpPr>
          <p:cNvPr id="8" name="TextBox 7">
            <a:extLst>
              <a:ext uri="{FF2B5EF4-FFF2-40B4-BE49-F238E27FC236}">
                <a16:creationId xmlns:a16="http://schemas.microsoft.com/office/drawing/2014/main" id="{A4969A28-3250-A8A3-AF28-EB6E51F4E2A6}"/>
              </a:ext>
            </a:extLst>
          </p:cNvPr>
          <p:cNvSpPr txBox="1"/>
          <p:nvPr/>
        </p:nvSpPr>
        <p:spPr>
          <a:xfrm>
            <a:off x="91531" y="1121570"/>
            <a:ext cx="7816600" cy="3185487"/>
          </a:xfrm>
          <a:prstGeom prst="rect">
            <a:avLst/>
          </a:prstGeom>
          <a:noFill/>
        </p:spPr>
        <p:txBody>
          <a:bodyPr wrap="square" rtlCol="0">
            <a:spAutoFit/>
          </a:bodyPr>
          <a:lstStyle/>
          <a:p>
            <a:r>
              <a:rPr lang="en-IN" sz="2500" dirty="0">
                <a:solidFill>
                  <a:schemeClr val="accent2">
                    <a:lumMod val="75000"/>
                  </a:schemeClr>
                </a:solidFill>
              </a:rPr>
              <a:t> </a:t>
            </a:r>
            <a:r>
              <a:rPr lang="en-IN" sz="2500" dirty="0">
                <a:solidFill>
                  <a:schemeClr val="accent2">
                    <a:lumMod val="75000"/>
                  </a:schemeClr>
                </a:solidFill>
                <a:latin typeface="Times New Roman" panose="02020603050405020304" pitchFamily="18" charset="0"/>
                <a:cs typeface="Times New Roman" panose="02020603050405020304" pitchFamily="18" charset="0"/>
              </a:rPr>
              <a:t>Backend languages-</a:t>
            </a:r>
          </a:p>
          <a:p>
            <a:endParaRPr lang="en-IN" sz="1600" dirty="0">
              <a:solidFill>
                <a:schemeClr val="accent2">
                  <a:lumMod val="75000"/>
                </a:schemeClr>
              </a:solidFill>
              <a:latin typeface="Times New Roman" panose="02020603050405020304" pitchFamily="18" charset="0"/>
              <a:cs typeface="Times New Roman" panose="02020603050405020304" pitchFamily="18" charset="0"/>
            </a:endParaRPr>
          </a:p>
          <a:p>
            <a:pPr algn="l" fontAlgn="base"/>
            <a:r>
              <a:rPr lang="en-US" sz="1600" b="0" i="0" dirty="0">
                <a:solidFill>
                  <a:schemeClr val="accent2">
                    <a:lumMod val="75000"/>
                  </a:schemeClr>
                </a:solidFill>
                <a:effectLst/>
                <a:latin typeface="Times New Roman" panose="02020603050405020304" pitchFamily="18" charset="0"/>
                <a:cs typeface="Times New Roman" panose="02020603050405020304" pitchFamily="18" charset="0"/>
              </a:rPr>
              <a:t>The back-end portion is built by using some languages which is explain below: </a:t>
            </a:r>
          </a:p>
          <a:p>
            <a:pPr algn="l" fontAlgn="base"/>
            <a:endParaRPr lang="en-US" sz="1600" b="0" i="0" dirty="0">
              <a:solidFill>
                <a:schemeClr val="accent2">
                  <a:lumMod val="75000"/>
                </a:schemeClr>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1600" b="1" i="0" u="sng" dirty="0">
                <a:solidFill>
                  <a:schemeClr val="accent2">
                    <a:lumMod val="75000"/>
                  </a:schemeClr>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PHP</a:t>
            </a:r>
            <a:r>
              <a:rPr lang="en-US" sz="1600" b="1" i="0" dirty="0">
                <a:solidFill>
                  <a:schemeClr val="accent2">
                    <a:lumMod val="75000"/>
                  </a:schemeClr>
                </a:solidFill>
                <a:effectLst/>
                <a:latin typeface="Times New Roman" panose="02020603050405020304" pitchFamily="18" charset="0"/>
                <a:cs typeface="Times New Roman" panose="02020603050405020304" pitchFamily="18" charset="0"/>
              </a:rPr>
              <a:t>:</a:t>
            </a:r>
            <a:r>
              <a:rPr lang="en-US" sz="1600" b="0" i="0" dirty="0">
                <a:solidFill>
                  <a:schemeClr val="accent2">
                    <a:lumMod val="75000"/>
                  </a:schemeClr>
                </a:solidFill>
                <a:effectLst/>
                <a:latin typeface="Times New Roman" panose="02020603050405020304" pitchFamily="18" charset="0"/>
                <a:cs typeface="Times New Roman" panose="02020603050405020304" pitchFamily="18" charset="0"/>
              </a:rPr>
              <a:t> PHP is a server-side scripting language designed specifically for web development. Since PHP code is executed on the server side, so it is called a server-side scripting language.</a:t>
            </a:r>
          </a:p>
          <a:p>
            <a:pPr algn="just" fontAlgn="base">
              <a:buFont typeface="Arial" panose="020B0604020202020204" pitchFamily="34" charset="0"/>
              <a:buChar char="•"/>
            </a:pPr>
            <a:endParaRPr lang="en-US" sz="1600" dirty="0">
              <a:solidFill>
                <a:schemeClr val="accent2">
                  <a:lumMod val="75000"/>
                </a:schemeClr>
              </a:solidFill>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1600" b="1" i="0" u="sng" dirty="0">
                <a:solidFill>
                  <a:schemeClr val="accent2">
                    <a:lumMod val="75000"/>
                  </a:schemeClr>
                </a:solidFill>
                <a:effectLst/>
                <a:latin typeface="Times New Roman" panose="02020603050405020304" pitchFamily="18" charset="0"/>
                <a:cs typeface="Times New Roman" panose="02020603050405020304" pitchFamily="18" charset="0"/>
              </a:rPr>
              <a:t>MY SQL</a:t>
            </a:r>
            <a:r>
              <a:rPr lang="en-US" sz="1600" i="0" dirty="0">
                <a:solidFill>
                  <a:schemeClr val="accent2">
                    <a:lumMod val="75000"/>
                  </a:schemeClr>
                </a:solidFill>
                <a:effectLst/>
                <a:latin typeface="Times New Roman" panose="02020603050405020304" pitchFamily="18" charset="0"/>
                <a:cs typeface="Times New Roman" panose="02020603050405020304" pitchFamily="18" charset="0"/>
              </a:rPr>
              <a:t>: MY SQL is a relational database which stores the values in a relational schema. We have used my </a:t>
            </a:r>
            <a:r>
              <a:rPr lang="en-US" sz="1600" i="0" dirty="0" err="1">
                <a:solidFill>
                  <a:schemeClr val="accent2">
                    <a:lumMod val="75000"/>
                  </a:schemeClr>
                </a:solidFill>
                <a:effectLst/>
                <a:latin typeface="Times New Roman" panose="02020603050405020304" pitchFamily="18" charset="0"/>
                <a:cs typeface="Times New Roman" panose="02020603050405020304" pitchFamily="18" charset="0"/>
              </a:rPr>
              <a:t>sql</a:t>
            </a:r>
            <a:r>
              <a:rPr lang="en-US" sz="1600" i="0" dirty="0">
                <a:solidFill>
                  <a:schemeClr val="accent2">
                    <a:lumMod val="75000"/>
                  </a:schemeClr>
                </a:solidFill>
                <a:effectLst/>
                <a:latin typeface="Times New Roman" panose="02020603050405020304" pitchFamily="18" charset="0"/>
                <a:cs typeface="Times New Roman" panose="02020603050405020304" pitchFamily="18" charset="0"/>
              </a:rPr>
              <a:t> as database with the help of Backend Scripting language </a:t>
            </a:r>
            <a:r>
              <a:rPr lang="en-US" sz="1600" i="0" dirty="0" err="1">
                <a:solidFill>
                  <a:schemeClr val="accent2">
                    <a:lumMod val="75000"/>
                  </a:schemeClr>
                </a:solidFill>
                <a:effectLst/>
                <a:latin typeface="Times New Roman" panose="02020603050405020304" pitchFamily="18" charset="0"/>
                <a:cs typeface="Times New Roman" panose="02020603050405020304" pitchFamily="18" charset="0"/>
              </a:rPr>
              <a:t>php</a:t>
            </a:r>
            <a:r>
              <a:rPr lang="en-US" sz="1600" i="0" dirty="0">
                <a:solidFill>
                  <a:schemeClr val="accent2">
                    <a:lumMod val="75000"/>
                  </a:schemeClr>
                </a:solidFill>
                <a:effectLst/>
                <a:latin typeface="Times New Roman" panose="02020603050405020304" pitchFamily="18" charset="0"/>
                <a:cs typeface="Times New Roman" panose="02020603050405020304" pitchFamily="18" charset="0"/>
              </a:rPr>
              <a:t> and </a:t>
            </a:r>
            <a:r>
              <a:rPr lang="en-US" sz="1600" i="0" dirty="0" err="1">
                <a:solidFill>
                  <a:schemeClr val="accent2">
                    <a:lumMod val="75000"/>
                  </a:schemeClr>
                </a:solidFill>
                <a:effectLst/>
                <a:latin typeface="Times New Roman" panose="02020603050405020304" pitchFamily="18" charset="0"/>
                <a:cs typeface="Times New Roman" panose="02020603050405020304" pitchFamily="18" charset="0"/>
              </a:rPr>
              <a:t>apache</a:t>
            </a:r>
            <a:r>
              <a:rPr lang="en-US" sz="1600" i="0">
                <a:solidFill>
                  <a:schemeClr val="accent2">
                    <a:lumMod val="75000"/>
                  </a:schemeClr>
                </a:solidFill>
                <a:effectLst/>
                <a:latin typeface="Times New Roman" panose="02020603050405020304" pitchFamily="18" charset="0"/>
                <a:cs typeface="Times New Roman" panose="02020603050405020304" pitchFamily="18" charset="0"/>
              </a:rPr>
              <a:t> server.</a:t>
            </a:r>
            <a:endParaRPr lang="en-US" sz="1600" i="0" dirty="0">
              <a:solidFill>
                <a:schemeClr val="accent2">
                  <a:lumMod val="75000"/>
                </a:schemeClr>
              </a:solidFill>
              <a:effectLst/>
              <a:latin typeface="Times New Roman" panose="02020603050405020304" pitchFamily="18" charset="0"/>
              <a:cs typeface="Times New Roman" panose="02020603050405020304" pitchFamily="18" charset="0"/>
            </a:endParaRPr>
          </a:p>
          <a:p>
            <a:pPr algn="just" fontAlgn="base"/>
            <a:endParaRPr lang="en-US" sz="1600" b="0" i="0" dirty="0">
              <a:solidFill>
                <a:schemeClr val="accent2">
                  <a:lumMod val="75000"/>
                </a:schemeClr>
              </a:solidFill>
              <a:effectLst/>
              <a:latin typeface="Times New Roman" panose="02020603050405020304" pitchFamily="18" charset="0"/>
              <a:cs typeface="Times New Roman" panose="02020603050405020304" pitchFamily="18" charset="0"/>
            </a:endParaRPr>
          </a:p>
          <a:p>
            <a:pPr algn="just" fontAlgn="base"/>
            <a:endParaRPr lang="en-US" sz="1600" b="0" i="0" dirty="0">
              <a:solidFill>
                <a:schemeClr val="accent2">
                  <a:lumMod val="75000"/>
                </a:schemeClr>
              </a:solidFill>
              <a:effectLst/>
              <a:latin typeface="Times New Roman" panose="02020603050405020304" pitchFamily="18" charset="0"/>
            </a:endParaRPr>
          </a:p>
        </p:txBody>
      </p:sp>
    </p:spTree>
    <p:extLst>
      <p:ext uri="{BB962C8B-B14F-4D97-AF65-F5344CB8AC3E}">
        <p14:creationId xmlns:p14="http://schemas.microsoft.com/office/powerpoint/2010/main" val="91045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787FE3F-98D5-417C-0673-95FCDC41C40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pic>
        <p:nvPicPr>
          <p:cNvPr id="8" name="Picture 7">
            <a:extLst>
              <a:ext uri="{FF2B5EF4-FFF2-40B4-BE49-F238E27FC236}">
                <a16:creationId xmlns:a16="http://schemas.microsoft.com/office/drawing/2014/main" id="{B29B2039-B5BE-A7E1-907C-9DFCF06EE7BF}"/>
              </a:ext>
            </a:extLst>
          </p:cNvPr>
          <p:cNvPicPr>
            <a:picLocks noChangeAspect="1"/>
          </p:cNvPicPr>
          <p:nvPr/>
        </p:nvPicPr>
        <p:blipFill>
          <a:blip r:embed="rId2"/>
          <a:stretch>
            <a:fillRect/>
          </a:stretch>
        </p:blipFill>
        <p:spPr>
          <a:xfrm>
            <a:off x="2088355" y="947736"/>
            <a:ext cx="4333875" cy="3246223"/>
          </a:xfrm>
          <a:prstGeom prst="rect">
            <a:avLst/>
          </a:prstGeom>
          <a:ln>
            <a:noFill/>
          </a:ln>
          <a:effectLst>
            <a:softEdge rad="112500"/>
          </a:effectLst>
        </p:spPr>
      </p:pic>
    </p:spTree>
    <p:extLst>
      <p:ext uri="{BB962C8B-B14F-4D97-AF65-F5344CB8AC3E}">
        <p14:creationId xmlns:p14="http://schemas.microsoft.com/office/powerpoint/2010/main" val="1308522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5" name="Google Shape;3905;p21"/>
          <p:cNvSpPr txBox="1">
            <a:spLocks noGrp="1"/>
          </p:cNvSpPr>
          <p:nvPr>
            <p:ph type="title"/>
          </p:nvPr>
        </p:nvSpPr>
        <p:spPr>
          <a:xfrm>
            <a:off x="218237" y="29699"/>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Conclusion</a:t>
            </a:r>
            <a:endParaRPr b="1" dirty="0">
              <a:latin typeface="Times New Roman" panose="02020603050405020304" pitchFamily="18" charset="0"/>
              <a:cs typeface="Times New Roman" panose="02020603050405020304" pitchFamily="18" charset="0"/>
            </a:endParaRPr>
          </a:p>
        </p:txBody>
      </p:sp>
      <p:sp>
        <p:nvSpPr>
          <p:cNvPr id="3909" name="Google Shape;3909;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sp>
        <p:nvSpPr>
          <p:cNvPr id="8" name="TextBox 7">
            <a:extLst>
              <a:ext uri="{FF2B5EF4-FFF2-40B4-BE49-F238E27FC236}">
                <a16:creationId xmlns:a16="http://schemas.microsoft.com/office/drawing/2014/main" id="{A4969A28-3250-A8A3-AF28-EB6E51F4E2A6}"/>
              </a:ext>
            </a:extLst>
          </p:cNvPr>
          <p:cNvSpPr txBox="1"/>
          <p:nvPr/>
        </p:nvSpPr>
        <p:spPr>
          <a:xfrm>
            <a:off x="0" y="982412"/>
            <a:ext cx="7816600" cy="3000821"/>
          </a:xfrm>
          <a:prstGeom prst="rect">
            <a:avLst/>
          </a:prstGeom>
          <a:noFill/>
        </p:spPr>
        <p:txBody>
          <a:bodyPr wrap="square" rtlCol="0">
            <a:spAutoFit/>
          </a:bodyPr>
          <a:lstStyle/>
          <a:p>
            <a:pPr marL="285750" indent="-285750">
              <a:buFont typeface="Arial" panose="020B0604020202020204" pitchFamily="34" charset="0"/>
              <a:buChar char="•"/>
            </a:pPr>
            <a:r>
              <a:rPr lang="en-IN" sz="2500" dirty="0">
                <a:solidFill>
                  <a:schemeClr val="accent2">
                    <a:lumMod val="75000"/>
                  </a:schemeClr>
                </a:solidFill>
              </a:rPr>
              <a:t> </a:t>
            </a:r>
            <a:r>
              <a:rPr lang="en-IN" sz="2000" dirty="0">
                <a:solidFill>
                  <a:schemeClr val="accent2">
                    <a:lumMod val="75000"/>
                  </a:schemeClr>
                </a:solidFill>
                <a:latin typeface="Times New Roman" panose="02020603050405020304" pitchFamily="18" charset="0"/>
                <a:cs typeface="Times New Roman" panose="02020603050405020304" pitchFamily="18" charset="0"/>
              </a:rPr>
              <a:t>Main aim of </a:t>
            </a:r>
            <a:r>
              <a:rPr lang="en-IN" sz="2000" dirty="0" err="1">
                <a:solidFill>
                  <a:schemeClr val="accent2">
                    <a:lumMod val="75000"/>
                  </a:schemeClr>
                </a:solidFill>
                <a:latin typeface="Times New Roman" panose="02020603050405020304" pitchFamily="18" charset="0"/>
                <a:cs typeface="Times New Roman" panose="02020603050405020304" pitchFamily="18" charset="0"/>
              </a:rPr>
              <a:t>Sankush</a:t>
            </a:r>
            <a:r>
              <a:rPr lang="en-IN" sz="2000" dirty="0">
                <a:solidFill>
                  <a:schemeClr val="accent2">
                    <a:lumMod val="75000"/>
                  </a:schemeClr>
                </a:solidFill>
                <a:latin typeface="Times New Roman" panose="02020603050405020304" pitchFamily="18" charset="0"/>
                <a:cs typeface="Times New Roman" panose="02020603050405020304" pitchFamily="18" charset="0"/>
              </a:rPr>
              <a:t> is to provide users an easy interface to book and enjoy their event , party , function to their liking.</a:t>
            </a:r>
          </a:p>
          <a:p>
            <a:endParaRPr lang="en-IN" sz="2000" dirty="0">
              <a:solidFill>
                <a:schemeClr val="accent2">
                  <a:lumMod val="7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chemeClr val="accent2">
                    <a:lumMod val="75000"/>
                  </a:schemeClr>
                </a:solidFill>
                <a:latin typeface="Times New Roman" panose="02020603050405020304" pitchFamily="18" charset="0"/>
                <a:cs typeface="Times New Roman" panose="02020603050405020304" pitchFamily="18" charset="0"/>
              </a:rPr>
              <a:t>Users will be provided with multiple facilities to make it more user friendly.</a:t>
            </a:r>
          </a:p>
          <a:p>
            <a:pPr marL="285750" indent="-285750">
              <a:buFont typeface="Arial" panose="020B0604020202020204" pitchFamily="34" charset="0"/>
              <a:buChar char="•"/>
            </a:pPr>
            <a:endParaRPr lang="en-IN" sz="2000" dirty="0">
              <a:solidFill>
                <a:schemeClr val="accent2">
                  <a:lumMod val="7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chemeClr val="accent2">
                    <a:lumMod val="75000"/>
                  </a:schemeClr>
                </a:solidFill>
                <a:latin typeface="Times New Roman" panose="02020603050405020304" pitchFamily="18" charset="0"/>
                <a:cs typeface="Times New Roman" panose="02020603050405020304" pitchFamily="18" charset="0"/>
              </a:rPr>
              <a:t>Users can also select dates according to their choice and wait for the admin to confirm the event</a:t>
            </a:r>
            <a:r>
              <a:rPr lang="en-IN" sz="2800" dirty="0">
                <a:solidFill>
                  <a:schemeClr val="accent2">
                    <a:lumMod val="75000"/>
                  </a:schemeClr>
                </a:solidFill>
                <a:latin typeface="Times New Roman" panose="02020603050405020304" pitchFamily="18" charset="0"/>
                <a:cs typeface="Times New Roman" panose="02020603050405020304" pitchFamily="18" charset="0"/>
              </a:rPr>
              <a:t>.</a:t>
            </a:r>
          </a:p>
          <a:p>
            <a:pPr algn="just" fontAlgn="base">
              <a:buFont typeface="Arial" panose="020B0604020202020204" pitchFamily="34" charset="0"/>
              <a:buChar char="•"/>
            </a:pPr>
            <a:endParaRPr lang="en-US" sz="1600" b="0" i="0" dirty="0">
              <a:solidFill>
                <a:schemeClr val="accent2">
                  <a:lumMod val="75000"/>
                </a:schemeClr>
              </a:solidFill>
              <a:effectLst/>
              <a:latin typeface="Times New Roman" panose="02020603050405020304" pitchFamily="18" charset="0"/>
            </a:endParaRPr>
          </a:p>
        </p:txBody>
      </p:sp>
    </p:spTree>
    <p:extLst>
      <p:ext uri="{BB962C8B-B14F-4D97-AF65-F5344CB8AC3E}">
        <p14:creationId xmlns:p14="http://schemas.microsoft.com/office/powerpoint/2010/main" val="408169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latin typeface="Times New Roman" panose="02020603050405020304" pitchFamily="18" charset="0"/>
                <a:cs typeface="Times New Roman" panose="02020603050405020304" pitchFamily="18" charset="0"/>
              </a:rPr>
              <a:t>Agenda</a:t>
            </a:r>
            <a:r>
              <a:rPr lang="en" b="1" dirty="0">
                <a:latin typeface="Times New Roman" panose="02020603050405020304" pitchFamily="18" charset="0"/>
                <a:cs typeface="Times New Roman" panose="02020603050405020304" pitchFamily="18" charset="0"/>
              </a:rPr>
              <a:t> of the project</a:t>
            </a:r>
            <a:endParaRPr b="1" dirty="0">
              <a:latin typeface="Times New Roman" panose="02020603050405020304" pitchFamily="18" charset="0"/>
              <a:cs typeface="Times New Roman" panose="02020603050405020304" pitchFamily="18" charset="0"/>
            </a:endParaRPr>
          </a:p>
        </p:txBody>
      </p:sp>
      <p:sp>
        <p:nvSpPr>
          <p:cNvPr id="3843" name="Google Shape;3843;p14"/>
          <p:cNvSpPr txBox="1">
            <a:spLocks noGrp="1"/>
          </p:cNvSpPr>
          <p:nvPr>
            <p:ph type="body" idx="1"/>
          </p:nvPr>
        </p:nvSpPr>
        <p:spPr>
          <a:xfrm>
            <a:off x="640231" y="1596775"/>
            <a:ext cx="6680173" cy="2645831"/>
          </a:xfrm>
          <a:prstGeom prst="rect">
            <a:avLst/>
          </a:prstGeom>
        </p:spPr>
        <p:txBody>
          <a:bodyPr spcFirstLastPara="1" wrap="square" lIns="91425" tIns="91425" rIns="91425" bIns="91425" anchor="t" anchorCtr="0">
            <a:noAutofit/>
          </a:bodyPr>
          <a:lstStyle/>
          <a:p>
            <a:pPr>
              <a:buFont typeface="Wingdings" pitchFamily="2" charset="2"/>
              <a:buChar char="Ø"/>
            </a:pPr>
            <a:r>
              <a:rPr lang="en-US" sz="1800" dirty="0">
                <a:latin typeface="Times New Roman" panose="02020603050405020304" pitchFamily="18" charset="0"/>
                <a:cs typeface="Times New Roman" panose="02020603050405020304" pitchFamily="18" charset="0"/>
              </a:rPr>
              <a:t>Introduction</a:t>
            </a:r>
          </a:p>
          <a:p>
            <a:pPr>
              <a:buFont typeface="Wingdings" pitchFamily="2" charset="2"/>
              <a:buChar char="Ø"/>
            </a:pPr>
            <a:r>
              <a:rPr lang="en-US" sz="1800" dirty="0">
                <a:latin typeface="Times New Roman" panose="02020603050405020304" pitchFamily="18" charset="0"/>
                <a:cs typeface="Times New Roman" panose="02020603050405020304" pitchFamily="18" charset="0"/>
              </a:rPr>
              <a:t>Problem definition</a:t>
            </a:r>
          </a:p>
          <a:p>
            <a:pPr>
              <a:buFont typeface="Wingdings" pitchFamily="2" charset="2"/>
              <a:buChar char="Ø"/>
            </a:pPr>
            <a:r>
              <a:rPr lang="en-US" sz="1800" dirty="0">
                <a:latin typeface="Times New Roman" panose="02020603050405020304" pitchFamily="18" charset="0"/>
                <a:cs typeface="Times New Roman" panose="02020603050405020304" pitchFamily="18" charset="0"/>
              </a:rPr>
              <a:t>Design goals</a:t>
            </a:r>
          </a:p>
          <a:p>
            <a:pPr>
              <a:buFont typeface="Wingdings" pitchFamily="2" charset="2"/>
              <a:buChar char="Ø"/>
            </a:pPr>
            <a:r>
              <a:rPr lang="en-US" sz="1800" dirty="0">
                <a:latin typeface="Times New Roman" panose="02020603050405020304" pitchFamily="18" charset="0"/>
                <a:cs typeface="Times New Roman" panose="02020603050405020304" pitchFamily="18" charset="0"/>
              </a:rPr>
              <a:t>System Design</a:t>
            </a:r>
          </a:p>
          <a:p>
            <a:pPr>
              <a:buFont typeface="Wingdings" pitchFamily="2" charset="2"/>
              <a:buChar char="Ø"/>
            </a:pPr>
            <a:r>
              <a:rPr lang="en-US" sz="1800" dirty="0">
                <a:latin typeface="Times New Roman" panose="02020603050405020304" pitchFamily="18" charset="0"/>
                <a:cs typeface="Times New Roman" panose="02020603050405020304" pitchFamily="18" charset="0"/>
              </a:rPr>
              <a:t>Modules</a:t>
            </a:r>
          </a:p>
          <a:p>
            <a:pPr>
              <a:buFont typeface="Wingdings" pitchFamily="2" charset="2"/>
              <a:buChar char="Ø"/>
            </a:pPr>
            <a:r>
              <a:rPr lang="en-US" sz="1800" dirty="0">
                <a:latin typeface="Times New Roman" panose="02020603050405020304" pitchFamily="18" charset="0"/>
                <a:cs typeface="Times New Roman" panose="02020603050405020304" pitchFamily="18" charset="0"/>
              </a:rPr>
              <a:t>Conclusion</a:t>
            </a:r>
          </a:p>
          <a:p>
            <a:pPr marL="0" lvl="0" indent="0" algn="l" rtl="0">
              <a:spcBef>
                <a:spcPts val="600"/>
              </a:spcBef>
              <a:spcAft>
                <a:spcPts val="0"/>
              </a:spcAft>
              <a:buClr>
                <a:schemeClr val="dk1"/>
              </a:buClr>
              <a:buSzPts val="1100"/>
              <a:buFont typeface="Arial"/>
              <a:buNone/>
            </a:pPr>
            <a:endParaRPr b="1" dirty="0">
              <a:latin typeface="Titillium Web"/>
              <a:ea typeface="Titillium Web"/>
              <a:cs typeface="Titillium Web"/>
              <a:sym typeface="Titillium Web"/>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ctrTitle" idx="4294967295"/>
          </p:nvPr>
        </p:nvSpPr>
        <p:spPr>
          <a:xfrm>
            <a:off x="2976869" y="172826"/>
            <a:ext cx="4074156" cy="114157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b="1" dirty="0">
                <a:latin typeface="Times New Roman" panose="02020603050405020304" pitchFamily="18" charset="0"/>
                <a:cs typeface="Times New Roman" panose="02020603050405020304" pitchFamily="18" charset="0"/>
              </a:rPr>
              <a:t>Introduction</a:t>
            </a:r>
            <a:endParaRPr sz="4000" b="1" dirty="0">
              <a:latin typeface="Times New Roman" panose="02020603050405020304" pitchFamily="18" charset="0"/>
              <a:cs typeface="Times New Roman" panose="02020603050405020304" pitchFamily="18" charset="0"/>
            </a:endParaRPr>
          </a:p>
        </p:txBody>
      </p:sp>
      <p:sp>
        <p:nvSpPr>
          <p:cNvPr id="3851" name="Google Shape;3851;p15"/>
          <p:cNvSpPr txBox="1">
            <a:spLocks noGrp="1"/>
          </p:cNvSpPr>
          <p:nvPr>
            <p:ph type="subTitle" idx="4294967295"/>
          </p:nvPr>
        </p:nvSpPr>
        <p:spPr>
          <a:xfrm>
            <a:off x="2840000" y="1507332"/>
            <a:ext cx="4624080" cy="3357561"/>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en-US" sz="1600" cap="none" dirty="0">
                <a:solidFill>
                  <a:schemeClr val="accent2">
                    <a:lumMod val="75000"/>
                  </a:schemeClr>
                </a:solidFill>
                <a:latin typeface="Times New Roman" panose="02020603050405020304" pitchFamily="18" charset="0"/>
                <a:cs typeface="Times New Roman" panose="02020603050405020304" pitchFamily="18" charset="0"/>
              </a:rPr>
              <a:t>In the existing system people have to go through lot of troubles to book seminar halls, marriage halls etc. The proposed framework is a web-based program that maintains a consolidated archive of all related information</a:t>
            </a:r>
          </a:p>
          <a:p>
            <a:pPr algn="just">
              <a:buFont typeface="Arial" panose="020B0604020202020204" pitchFamily="34" charset="0"/>
              <a:buChar char="•"/>
            </a:pPr>
            <a:r>
              <a:rPr lang="en-US" sz="1600" dirty="0">
                <a:solidFill>
                  <a:schemeClr val="accent2">
                    <a:lumMod val="75000"/>
                  </a:schemeClr>
                </a:solidFill>
                <a:latin typeface="Times New Roman" panose="02020603050405020304" pitchFamily="18" charset="0"/>
                <a:cs typeface="Times New Roman" panose="02020603050405020304" pitchFamily="18" charset="0"/>
              </a:rPr>
              <a:t> </a:t>
            </a:r>
            <a:r>
              <a:rPr lang="en-US" sz="1600" cap="none" dirty="0">
                <a:solidFill>
                  <a:schemeClr val="accent2">
                    <a:lumMod val="75000"/>
                  </a:schemeClr>
                </a:solidFill>
                <a:latin typeface="Times New Roman" panose="02020603050405020304" pitchFamily="18" charset="0"/>
                <a:cs typeface="Times New Roman" panose="02020603050405020304" pitchFamily="18" charset="0"/>
              </a:rPr>
              <a:t>The system allows one to quickly access the relevant details and to make the necessary </a:t>
            </a:r>
            <a:r>
              <a:rPr lang="en-US" sz="1600" dirty="0">
                <a:solidFill>
                  <a:schemeClr val="accent2">
                    <a:lumMod val="75000"/>
                  </a:schemeClr>
                </a:solidFill>
                <a:latin typeface="Times New Roman" panose="02020603050405020304" pitchFamily="18" charset="0"/>
                <a:cs typeface="Times New Roman" panose="02020603050405020304" pitchFamily="18" charset="0"/>
              </a:rPr>
              <a:t>event </a:t>
            </a:r>
            <a:r>
              <a:rPr lang="en-US" sz="1600" cap="none" dirty="0">
                <a:solidFill>
                  <a:schemeClr val="accent2">
                    <a:lumMod val="75000"/>
                  </a:schemeClr>
                </a:solidFill>
                <a:latin typeface="Times New Roman" panose="02020603050405020304" pitchFamily="18" charset="0"/>
                <a:cs typeface="Times New Roman" panose="02020603050405020304" pitchFamily="18" charset="0"/>
              </a:rPr>
              <a:t>plans.</a:t>
            </a:r>
            <a:endParaRPr lang="en-US" sz="1600" dirty="0">
              <a:solidFill>
                <a:schemeClr val="accent2">
                  <a:lumMod val="75000"/>
                </a:schemeClr>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dirty="0">
                <a:solidFill>
                  <a:schemeClr val="accent2">
                    <a:lumMod val="75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1600" cap="none" dirty="0">
                <a:solidFill>
                  <a:schemeClr val="accent2">
                    <a:lumMod val="75000"/>
                  </a:schemeClr>
                </a:solidFill>
                <a:latin typeface="Times New Roman" panose="02020603050405020304" pitchFamily="18" charset="0"/>
                <a:ea typeface="Roboto" panose="02000000000000000000" pitchFamily="2" charset="0"/>
                <a:cs typeface="Times New Roman" panose="02020603050405020304" pitchFamily="18" charset="0"/>
              </a:rPr>
              <a:t>Users will choose the event as per they need to celebrate and book  accordingly.</a:t>
            </a:r>
          </a:p>
          <a:p>
            <a:pPr marL="76200" indent="0" algn="just">
              <a:buNone/>
            </a:pPr>
            <a:endParaRPr lang="en-US" sz="1600" cap="none" dirty="0">
              <a:solidFill>
                <a:schemeClr val="accent2">
                  <a:lumMod val="75000"/>
                </a:schemeClr>
              </a:solidFill>
              <a:latin typeface="Times New Roman" panose="02020603050405020304" pitchFamily="18" charset="0"/>
              <a:ea typeface="Roboto" panose="02000000000000000000" pitchFamily="2" charset="0"/>
              <a:cs typeface="Times New Roman" panose="02020603050405020304" pitchFamily="18" charset="0"/>
            </a:endParaRPr>
          </a:p>
          <a:p>
            <a:pPr algn="just"/>
            <a:endParaRPr lang="en-US" sz="1600" dirty="0"/>
          </a:p>
          <a:p>
            <a:pPr algn="just"/>
            <a:endParaRPr lang="en-US" sz="1600" dirty="0"/>
          </a:p>
          <a:p>
            <a:pPr marL="0" lvl="0" indent="0" algn="l" rtl="0">
              <a:spcBef>
                <a:spcPts val="600"/>
              </a:spcBef>
              <a:spcAft>
                <a:spcPts val="0"/>
              </a:spcAft>
              <a:buNone/>
            </a:pPr>
            <a:endParaRPr sz="1600" b="1" dirty="0"/>
          </a:p>
        </p:txBody>
      </p:sp>
      <p:pic>
        <p:nvPicPr>
          <p:cNvPr id="3852" name="Google Shape;3852;p15" descr="photo-1434030216411-0b793f4b4173.jpg"/>
          <p:cNvPicPr preferRelativeResize="0"/>
          <p:nvPr/>
        </p:nvPicPr>
        <p:blipFill rotWithShape="1">
          <a:blip r:embed="rId3">
            <a:alphaModFix/>
          </a:blip>
          <a:srcRect l="23367" r="21417"/>
          <a:stretch/>
        </p:blipFill>
        <p:spPr>
          <a:xfrm>
            <a:off x="0" y="0"/>
            <a:ext cx="2840000" cy="5143500"/>
          </a:xfrm>
          <a:prstGeom prst="rect">
            <a:avLst/>
          </a:prstGeom>
          <a:noFill/>
          <a:ln>
            <a:noFill/>
          </a:ln>
        </p:spPr>
      </p:pic>
      <p:sp>
        <p:nvSpPr>
          <p:cNvPr id="3853" name="Google Shape;3853;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321469" y="564357"/>
            <a:ext cx="5268900" cy="88815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b="1" dirty="0">
                <a:latin typeface="Times New Roman" panose="02020603050405020304" pitchFamily="18" charset="0"/>
                <a:cs typeface="Times New Roman" panose="02020603050405020304" pitchFamily="18" charset="0"/>
              </a:rPr>
              <a:t>Problem Definition</a:t>
            </a:r>
            <a:endParaRPr b="1" dirty="0">
              <a:latin typeface="Times New Roman" panose="02020603050405020304" pitchFamily="18" charset="0"/>
              <a:cs typeface="Times New Roman" panose="02020603050405020304" pitchFamily="18" charset="0"/>
            </a:endParaRPr>
          </a:p>
        </p:txBody>
      </p:sp>
      <p:sp>
        <p:nvSpPr>
          <p:cNvPr id="3859" name="Google Shape;3859;p16"/>
          <p:cNvSpPr txBox="1">
            <a:spLocks noGrp="1"/>
          </p:cNvSpPr>
          <p:nvPr>
            <p:ph type="subTitle" idx="1"/>
          </p:nvPr>
        </p:nvSpPr>
        <p:spPr>
          <a:xfrm>
            <a:off x="250031" y="1671639"/>
            <a:ext cx="6079332" cy="2907504"/>
          </a:xfrm>
          <a:prstGeom prst="rect">
            <a:avLst/>
          </a:prstGeom>
        </p:spPr>
        <p:txBody>
          <a:bodyPr spcFirstLastPara="1" wrap="square" lIns="91425" tIns="91425" rIns="91425" bIns="91425" anchor="t" anchorCtr="0">
            <a:noAutofit/>
          </a:bodyPr>
          <a:lstStyle/>
          <a:p>
            <a:pPr>
              <a:buFont typeface="Wingdings" panose="05000000000000000000" pitchFamily="2" charset="2"/>
              <a:buChar char="§"/>
            </a:pPr>
            <a:r>
              <a:rPr lang="en-IN" sz="2000" cap="none" dirty="0">
                <a:latin typeface="Times New Roman" panose="02020603050405020304" pitchFamily="18" charset="0"/>
                <a:cs typeface="Times New Roman" panose="02020603050405020304" pitchFamily="18" charset="0"/>
              </a:rPr>
              <a:t>Every organisation whether big or small ,has challenges to overcome and manage every events.</a:t>
            </a:r>
          </a:p>
          <a:p>
            <a:pPr>
              <a:buFont typeface="Wingdings" panose="05000000000000000000" pitchFamily="2" charset="2"/>
              <a:buChar char="§"/>
            </a:pPr>
            <a:r>
              <a:rPr lang="en-IN" sz="2000" cap="none" dirty="0">
                <a:latin typeface="Times New Roman" panose="02020603050405020304" pitchFamily="18" charset="0"/>
                <a:cs typeface="Times New Roman" panose="02020603050405020304" pitchFamily="18" charset="0"/>
              </a:rPr>
              <a:t>Management System has different management needs, so we design exclusive Event Management System.</a:t>
            </a:r>
          </a:p>
          <a:p>
            <a:pPr>
              <a:buFont typeface="Wingdings" panose="05000000000000000000" pitchFamily="2" charset="2"/>
              <a:buChar char="§"/>
            </a:pPr>
            <a:r>
              <a:rPr lang="en-IN" sz="2000" cap="none" dirty="0">
                <a:latin typeface="Times New Roman" panose="02020603050405020304" pitchFamily="18" charset="0"/>
                <a:cs typeface="Times New Roman" panose="02020603050405020304" pitchFamily="18" charset="0"/>
              </a:rPr>
              <a:t>This is designed to assist in strategic planning and it will help to ensure that we provide complete event planner to our customer.</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640231" y="332181"/>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 sz="4000" b="1" dirty="0"/>
            </a:br>
            <a:r>
              <a:rPr lang="en" sz="4000" b="1" dirty="0">
                <a:latin typeface="Times New Roman" panose="02020603050405020304" pitchFamily="18" charset="0"/>
                <a:cs typeface="Times New Roman" panose="02020603050405020304" pitchFamily="18" charset="0"/>
              </a:rPr>
              <a:t>Design</a:t>
            </a:r>
            <a:r>
              <a:rPr lang="en" sz="4000" b="1" dirty="0"/>
              <a:t> </a:t>
            </a:r>
            <a:r>
              <a:rPr lang="en" sz="4000" b="1" dirty="0">
                <a:latin typeface="Times New Roman" panose="02020603050405020304" pitchFamily="18" charset="0"/>
                <a:cs typeface="Times New Roman" panose="02020603050405020304" pitchFamily="18" charset="0"/>
              </a:rPr>
              <a:t>Goals</a:t>
            </a:r>
            <a:endParaRPr sz="4000" b="1" dirty="0">
              <a:latin typeface="Times New Roman" panose="02020603050405020304" pitchFamily="18" charset="0"/>
              <a:cs typeface="Times New Roman" panose="02020603050405020304" pitchFamily="18" charset="0"/>
            </a:endParaRPr>
          </a:p>
        </p:txBody>
      </p:sp>
      <p:sp>
        <p:nvSpPr>
          <p:cNvPr id="3871" name="Google Shape;3871;p18"/>
          <p:cNvSpPr txBox="1">
            <a:spLocks noGrp="1"/>
          </p:cNvSpPr>
          <p:nvPr>
            <p:ph type="body" idx="1"/>
          </p:nvPr>
        </p:nvSpPr>
        <p:spPr>
          <a:xfrm>
            <a:off x="432550" y="1412081"/>
            <a:ext cx="6761100" cy="3399238"/>
          </a:xfrm>
          <a:prstGeom prst="rect">
            <a:avLst/>
          </a:prstGeom>
        </p:spPr>
        <p:txBody>
          <a:bodyPr spcFirstLastPara="1" wrap="square" lIns="91425" tIns="91425" rIns="91425" bIns="91425" anchor="t" anchorCtr="0">
            <a:noAutofit/>
          </a:bodyPr>
          <a:lstStyle/>
          <a:p>
            <a:pPr algn="just"/>
            <a:r>
              <a:rPr lang="en-US" sz="2400" cap="none" dirty="0">
                <a:solidFill>
                  <a:schemeClr val="accent2">
                    <a:lumMod val="75000"/>
                  </a:schemeClr>
                </a:solidFill>
                <a:latin typeface="Times New Roman" panose="02020603050405020304" pitchFamily="18" charset="0"/>
                <a:cs typeface="Times New Roman" panose="02020603050405020304" pitchFamily="18" charset="0"/>
              </a:rPr>
              <a:t>Our main goal is to achieve security and performance guarantees. </a:t>
            </a:r>
          </a:p>
          <a:p>
            <a:pPr algn="just"/>
            <a:r>
              <a:rPr lang="en-US" sz="2400" cap="none" dirty="0">
                <a:solidFill>
                  <a:schemeClr val="accent2">
                    <a:lumMod val="75000"/>
                  </a:schemeClr>
                </a:solidFill>
                <a:latin typeface="Times New Roman" panose="02020603050405020304" pitchFamily="18" charset="0"/>
                <a:cs typeface="Times New Roman" panose="02020603050405020304" pitchFamily="18" charset="0"/>
              </a:rPr>
              <a:t>No sensitive information from the user customer can be   derived during the booking process. </a:t>
            </a:r>
          </a:p>
          <a:p>
            <a:pPr algn="just"/>
            <a:r>
              <a:rPr lang="en-US" sz="2400" cap="none" dirty="0">
                <a:solidFill>
                  <a:schemeClr val="accent2">
                    <a:lumMod val="75000"/>
                  </a:schemeClr>
                </a:solidFill>
                <a:latin typeface="Times New Roman" panose="02020603050405020304" pitchFamily="18" charset="0"/>
                <a:cs typeface="Times New Roman" panose="02020603050405020304" pitchFamily="18" charset="0"/>
              </a:rPr>
              <a:t>The booking by the user should be efficiently executed, updated and balanced. </a:t>
            </a:r>
          </a:p>
          <a:p>
            <a:pPr algn="just"/>
            <a:r>
              <a:rPr lang="en-US" sz="2400" cap="none" dirty="0">
                <a:solidFill>
                  <a:schemeClr val="accent2">
                    <a:lumMod val="75000"/>
                  </a:schemeClr>
                </a:solidFill>
                <a:latin typeface="Times New Roman" panose="02020603050405020304" pitchFamily="18" charset="0"/>
                <a:cs typeface="Times New Roman" panose="02020603050405020304" pitchFamily="18" charset="0"/>
              </a:rPr>
              <a:t>It is user friendly</a:t>
            </a:r>
            <a:r>
              <a:rPr lang="en-US" sz="2400" dirty="0">
                <a:solidFill>
                  <a:schemeClr val="accent2">
                    <a:lumMod val="75000"/>
                  </a:schemeClr>
                </a:solidFill>
                <a:latin typeface="Times New Roman" panose="02020603050405020304" pitchFamily="18" charset="0"/>
                <a:cs typeface="Times New Roman" panose="02020603050405020304" pitchFamily="18" charset="0"/>
              </a:rPr>
              <a:t>, easy to handle and responsive website.</a:t>
            </a:r>
            <a:endParaRPr lang="en-IN" sz="2400" cap="none"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497124" y="8163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b="1" dirty="0">
                <a:latin typeface="Times New Roman" panose="02020603050405020304" pitchFamily="18" charset="0"/>
                <a:cs typeface="Times New Roman" panose="02020603050405020304" pitchFamily="18" charset="0"/>
              </a:rPr>
              <a:t>System Design</a:t>
            </a:r>
            <a:endParaRPr sz="4000" b="1" dirty="0">
              <a:latin typeface="Times New Roman" panose="02020603050405020304" pitchFamily="18" charset="0"/>
              <a:cs typeface="Times New Roman" panose="02020603050405020304" pitchFamily="18" charset="0"/>
            </a:endParaRPr>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a:p>
        </p:txBody>
      </p:sp>
      <p:grpSp>
        <p:nvGrpSpPr>
          <p:cNvPr id="4" name="Group 3">
            <a:extLst>
              <a:ext uri="{FF2B5EF4-FFF2-40B4-BE49-F238E27FC236}">
                <a16:creationId xmlns:a16="http://schemas.microsoft.com/office/drawing/2014/main" id="{474D4A5A-F4D8-FDF8-76A8-37B919D54C42}"/>
              </a:ext>
            </a:extLst>
          </p:cNvPr>
          <p:cNvGrpSpPr/>
          <p:nvPr/>
        </p:nvGrpSpPr>
        <p:grpSpPr>
          <a:xfrm>
            <a:off x="1753139" y="939030"/>
            <a:ext cx="4869117" cy="3917821"/>
            <a:chOff x="-45706" y="-303580"/>
            <a:chExt cx="6095986" cy="6203981"/>
          </a:xfrm>
        </p:grpSpPr>
        <p:sp>
          <p:nvSpPr>
            <p:cNvPr id="5" name="Shape 2975">
              <a:extLst>
                <a:ext uri="{FF2B5EF4-FFF2-40B4-BE49-F238E27FC236}">
                  <a16:creationId xmlns:a16="http://schemas.microsoft.com/office/drawing/2014/main" id="{E89EF9A8-E309-191D-9D5C-342686ABB990}"/>
                </a:ext>
              </a:extLst>
            </p:cNvPr>
            <p:cNvSpPr/>
            <p:nvPr/>
          </p:nvSpPr>
          <p:spPr>
            <a:xfrm>
              <a:off x="2164080" y="0"/>
              <a:ext cx="1798320" cy="472440"/>
            </a:xfrm>
            <a:custGeom>
              <a:avLst/>
              <a:gdLst/>
              <a:ahLst/>
              <a:cxnLst/>
              <a:rect l="0" t="0" r="0" b="0"/>
              <a:pathLst>
                <a:path w="1798320" h="472440">
                  <a:moveTo>
                    <a:pt x="0" y="472440"/>
                  </a:moveTo>
                  <a:lnTo>
                    <a:pt x="1798320" y="472440"/>
                  </a:lnTo>
                  <a:lnTo>
                    <a:pt x="1798320" y="0"/>
                  </a:lnTo>
                  <a:lnTo>
                    <a:pt x="0" y="0"/>
                  </a:lnTo>
                  <a:close/>
                </a:path>
              </a:pathLst>
            </a:custGeom>
            <a:ln w="12700" cap="flat">
              <a:miter lim="127000"/>
            </a:ln>
          </p:spPr>
          <p:style>
            <a:lnRef idx="1">
              <a:srgbClr val="70AD47"/>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6" name="Shape 22965">
              <a:extLst>
                <a:ext uri="{FF2B5EF4-FFF2-40B4-BE49-F238E27FC236}">
                  <a16:creationId xmlns:a16="http://schemas.microsoft.com/office/drawing/2014/main" id="{8AE183F6-3BED-D60F-2958-D17D26335E40}"/>
                </a:ext>
              </a:extLst>
            </p:cNvPr>
            <p:cNvSpPr/>
            <p:nvPr/>
          </p:nvSpPr>
          <p:spPr>
            <a:xfrm>
              <a:off x="2141220" y="-12477"/>
              <a:ext cx="1844040" cy="472440"/>
            </a:xfrm>
            <a:custGeom>
              <a:avLst/>
              <a:gdLst/>
              <a:ahLst/>
              <a:cxnLst/>
              <a:rect l="0" t="0" r="0" b="0"/>
              <a:pathLst>
                <a:path w="1844040" h="472440">
                  <a:moveTo>
                    <a:pt x="0" y="0"/>
                  </a:moveTo>
                  <a:lnTo>
                    <a:pt x="1844040" y="0"/>
                  </a:lnTo>
                  <a:lnTo>
                    <a:pt x="1844040" y="472440"/>
                  </a:lnTo>
                  <a:lnTo>
                    <a:pt x="0" y="472440"/>
                  </a:lnTo>
                  <a:lnTo>
                    <a:pt x="0" y="0"/>
                  </a:lnTo>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7" name="Shape 2977">
              <a:extLst>
                <a:ext uri="{FF2B5EF4-FFF2-40B4-BE49-F238E27FC236}">
                  <a16:creationId xmlns:a16="http://schemas.microsoft.com/office/drawing/2014/main" id="{E348B4F2-B9CD-EEB4-D191-F819E3162115}"/>
                </a:ext>
              </a:extLst>
            </p:cNvPr>
            <p:cNvSpPr/>
            <p:nvPr/>
          </p:nvSpPr>
          <p:spPr>
            <a:xfrm>
              <a:off x="2141220" y="-77909"/>
              <a:ext cx="1844040" cy="472440"/>
            </a:xfrm>
            <a:custGeom>
              <a:avLst/>
              <a:gdLst/>
              <a:ahLst/>
              <a:cxnLst/>
              <a:rect l="0" t="0" r="0" b="0"/>
              <a:pathLst>
                <a:path w="1844040" h="472440">
                  <a:moveTo>
                    <a:pt x="0" y="472440"/>
                  </a:moveTo>
                  <a:lnTo>
                    <a:pt x="1844040" y="472440"/>
                  </a:lnTo>
                  <a:lnTo>
                    <a:pt x="1844040" y="0"/>
                  </a:lnTo>
                  <a:lnTo>
                    <a:pt x="0" y="0"/>
                  </a:lnTo>
                  <a:close/>
                </a:path>
              </a:pathLst>
            </a:custGeom>
            <a:ln w="6350" cap="flat">
              <a:round/>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333909DB-DBF7-127E-FA72-F0C814C4707B}"/>
                </a:ext>
              </a:extLst>
            </p:cNvPr>
            <p:cNvSpPr/>
            <p:nvPr/>
          </p:nvSpPr>
          <p:spPr>
            <a:xfrm>
              <a:off x="2065022" y="75437"/>
              <a:ext cx="2800221" cy="1067561"/>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err="1">
                  <a:latin typeface="Times New Roman" panose="02020603050405020304" pitchFamily="18" charset="0"/>
                  <a:ea typeface="Calibri" panose="020F0502020204030204" pitchFamily="34" charset="0"/>
                  <a:cs typeface="Times New Roman" panose="02020603050405020304" pitchFamily="18" charset="0"/>
                </a:rPr>
                <a:t>S</a:t>
              </a:r>
              <a:r>
                <a:rPr lang="en-IN" sz="1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ankush</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9009D090-A149-6AC0-B3C4-86C7391A0A1C}"/>
                </a:ext>
              </a:extLst>
            </p:cNvPr>
            <p:cNvSpPr/>
            <p:nvPr/>
          </p:nvSpPr>
          <p:spPr>
            <a:xfrm>
              <a:off x="3379597" y="75437"/>
              <a:ext cx="42143"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DF22100E-B945-3047-E2E2-738E3B3A5CEA}"/>
                </a:ext>
              </a:extLst>
            </p:cNvPr>
            <p:cNvSpPr/>
            <p:nvPr/>
          </p:nvSpPr>
          <p:spPr>
            <a:xfrm>
              <a:off x="3350641" y="247649"/>
              <a:ext cx="42143"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Shape 2982">
              <a:extLst>
                <a:ext uri="{FF2B5EF4-FFF2-40B4-BE49-F238E27FC236}">
                  <a16:creationId xmlns:a16="http://schemas.microsoft.com/office/drawing/2014/main" id="{781CB2A8-7ABB-AE65-A616-C3E1651B8927}"/>
                </a:ext>
              </a:extLst>
            </p:cNvPr>
            <p:cNvSpPr/>
            <p:nvPr/>
          </p:nvSpPr>
          <p:spPr>
            <a:xfrm>
              <a:off x="929640" y="236220"/>
              <a:ext cx="1211580" cy="15240"/>
            </a:xfrm>
            <a:custGeom>
              <a:avLst/>
              <a:gdLst/>
              <a:ahLst/>
              <a:cxnLst/>
              <a:rect l="0" t="0" r="0" b="0"/>
              <a:pathLst>
                <a:path w="1211580" h="15240">
                  <a:moveTo>
                    <a:pt x="1211580" y="0"/>
                  </a:moveTo>
                  <a:lnTo>
                    <a:pt x="0" y="1524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12" name="Shape 2983">
              <a:extLst>
                <a:ext uri="{FF2B5EF4-FFF2-40B4-BE49-F238E27FC236}">
                  <a16:creationId xmlns:a16="http://schemas.microsoft.com/office/drawing/2014/main" id="{A3B6ABD9-6B94-EBE4-2582-788EAFF34287}"/>
                </a:ext>
              </a:extLst>
            </p:cNvPr>
            <p:cNvSpPr/>
            <p:nvPr/>
          </p:nvSpPr>
          <p:spPr>
            <a:xfrm>
              <a:off x="3985260" y="220980"/>
              <a:ext cx="1135380" cy="15239"/>
            </a:xfrm>
            <a:custGeom>
              <a:avLst/>
              <a:gdLst/>
              <a:ahLst/>
              <a:cxnLst/>
              <a:rect l="0" t="0" r="0" b="0"/>
              <a:pathLst>
                <a:path w="1135380" h="15239">
                  <a:moveTo>
                    <a:pt x="0" y="15239"/>
                  </a:moveTo>
                  <a:lnTo>
                    <a:pt x="1135380" y="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13" name="Shape 2984">
              <a:extLst>
                <a:ext uri="{FF2B5EF4-FFF2-40B4-BE49-F238E27FC236}">
                  <a16:creationId xmlns:a16="http://schemas.microsoft.com/office/drawing/2014/main" id="{84E507D6-A96A-638F-093D-78C53FB8D62D}"/>
                </a:ext>
              </a:extLst>
            </p:cNvPr>
            <p:cNvSpPr/>
            <p:nvPr/>
          </p:nvSpPr>
          <p:spPr>
            <a:xfrm>
              <a:off x="944880" y="259080"/>
              <a:ext cx="0" cy="685800"/>
            </a:xfrm>
            <a:custGeom>
              <a:avLst/>
              <a:gdLst/>
              <a:ahLst/>
              <a:cxnLst/>
              <a:rect l="0" t="0" r="0" b="0"/>
              <a:pathLst>
                <a:path h="685800">
                  <a:moveTo>
                    <a:pt x="0" y="0"/>
                  </a:moveTo>
                  <a:lnTo>
                    <a:pt x="0" y="68580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14" name="Shape 2985">
              <a:extLst>
                <a:ext uri="{FF2B5EF4-FFF2-40B4-BE49-F238E27FC236}">
                  <a16:creationId xmlns:a16="http://schemas.microsoft.com/office/drawing/2014/main" id="{73297829-6F41-FBA2-10B7-C8E52C387E96}"/>
                </a:ext>
              </a:extLst>
            </p:cNvPr>
            <p:cNvSpPr/>
            <p:nvPr/>
          </p:nvSpPr>
          <p:spPr>
            <a:xfrm>
              <a:off x="5105400" y="213360"/>
              <a:ext cx="15240" cy="701040"/>
            </a:xfrm>
            <a:custGeom>
              <a:avLst/>
              <a:gdLst/>
              <a:ahLst/>
              <a:cxnLst/>
              <a:rect l="0" t="0" r="0" b="0"/>
              <a:pathLst>
                <a:path w="15240" h="701040">
                  <a:moveTo>
                    <a:pt x="15240" y="0"/>
                  </a:moveTo>
                  <a:lnTo>
                    <a:pt x="0" y="70104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15" name="Shape 2987">
              <a:extLst>
                <a:ext uri="{FF2B5EF4-FFF2-40B4-BE49-F238E27FC236}">
                  <a16:creationId xmlns:a16="http://schemas.microsoft.com/office/drawing/2014/main" id="{4B7D70DC-0BB9-A8AA-36D2-635E31E0C9B5}"/>
                </a:ext>
              </a:extLst>
            </p:cNvPr>
            <p:cNvSpPr/>
            <p:nvPr/>
          </p:nvSpPr>
          <p:spPr>
            <a:xfrm>
              <a:off x="0" y="975233"/>
              <a:ext cx="1988820" cy="518160"/>
            </a:xfrm>
            <a:custGeom>
              <a:avLst/>
              <a:gdLst/>
              <a:ahLst/>
              <a:cxnLst/>
              <a:rect l="0" t="0" r="0" b="0"/>
              <a:pathLst>
                <a:path w="1988820" h="518160">
                  <a:moveTo>
                    <a:pt x="0" y="518160"/>
                  </a:moveTo>
                  <a:lnTo>
                    <a:pt x="1988820" y="518160"/>
                  </a:lnTo>
                  <a:lnTo>
                    <a:pt x="1988820" y="0"/>
                  </a:lnTo>
                  <a:lnTo>
                    <a:pt x="0" y="0"/>
                  </a:lnTo>
                  <a:close/>
                </a:path>
              </a:pathLst>
            </a:custGeom>
            <a:ln w="12700" cap="flat">
              <a:miter lim="101600"/>
            </a:ln>
          </p:spPr>
          <p:style>
            <a:lnRef idx="1">
              <a:srgbClr val="70AD47"/>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16" name="Shape 22966">
              <a:extLst>
                <a:ext uri="{FF2B5EF4-FFF2-40B4-BE49-F238E27FC236}">
                  <a16:creationId xmlns:a16="http://schemas.microsoft.com/office/drawing/2014/main" id="{DB4B381B-DBDD-441F-5845-E2BE3594E57E}"/>
                </a:ext>
              </a:extLst>
            </p:cNvPr>
            <p:cNvSpPr/>
            <p:nvPr/>
          </p:nvSpPr>
          <p:spPr>
            <a:xfrm>
              <a:off x="0" y="967613"/>
              <a:ext cx="1981200" cy="525780"/>
            </a:xfrm>
            <a:custGeom>
              <a:avLst/>
              <a:gdLst/>
              <a:ahLst/>
              <a:cxnLst/>
              <a:rect l="0" t="0" r="0" b="0"/>
              <a:pathLst>
                <a:path w="1981200" h="525780">
                  <a:moveTo>
                    <a:pt x="0" y="0"/>
                  </a:moveTo>
                  <a:lnTo>
                    <a:pt x="1981200" y="0"/>
                  </a:lnTo>
                  <a:lnTo>
                    <a:pt x="1981200" y="525780"/>
                  </a:lnTo>
                  <a:lnTo>
                    <a:pt x="0" y="525780"/>
                  </a:lnTo>
                  <a:lnTo>
                    <a:pt x="0" y="0"/>
                  </a:lnTo>
                </a:path>
              </a:pathLst>
            </a:custGeom>
            <a:ln w="0" cap="flat">
              <a:miter lim="101600"/>
            </a:ln>
          </p:spPr>
          <p:style>
            <a:lnRef idx="0">
              <a:srgbClr val="000000">
                <a:alpha val="0"/>
              </a:srgbClr>
            </a:lnRef>
            <a:fillRef idx="1">
              <a:srgbClr val="FFFFFF"/>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17" name="Shape 2989">
              <a:extLst>
                <a:ext uri="{FF2B5EF4-FFF2-40B4-BE49-F238E27FC236}">
                  <a16:creationId xmlns:a16="http://schemas.microsoft.com/office/drawing/2014/main" id="{372D2C67-BF8D-F579-0967-043489AD6DE4}"/>
                </a:ext>
              </a:extLst>
            </p:cNvPr>
            <p:cNvSpPr/>
            <p:nvPr/>
          </p:nvSpPr>
          <p:spPr>
            <a:xfrm>
              <a:off x="0" y="967613"/>
              <a:ext cx="1981200" cy="525780"/>
            </a:xfrm>
            <a:custGeom>
              <a:avLst/>
              <a:gdLst/>
              <a:ahLst/>
              <a:cxnLst/>
              <a:rect l="0" t="0" r="0" b="0"/>
              <a:pathLst>
                <a:path w="1981200" h="525780">
                  <a:moveTo>
                    <a:pt x="0" y="525780"/>
                  </a:moveTo>
                  <a:lnTo>
                    <a:pt x="1981200" y="525780"/>
                  </a:lnTo>
                  <a:lnTo>
                    <a:pt x="1981200" y="0"/>
                  </a:lnTo>
                  <a:lnTo>
                    <a:pt x="0" y="0"/>
                  </a:lnTo>
                  <a:close/>
                </a:path>
              </a:pathLst>
            </a:custGeom>
            <a:ln w="6350" cap="flat">
              <a:round/>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5428F6A0-24CD-D28F-A10A-E165424D2034}"/>
                </a:ext>
              </a:extLst>
            </p:cNvPr>
            <p:cNvSpPr/>
            <p:nvPr/>
          </p:nvSpPr>
          <p:spPr>
            <a:xfrm>
              <a:off x="231182" y="1044703"/>
              <a:ext cx="1627782" cy="707771"/>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Admin login</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38D8938C-A429-A3E6-2325-F3F6D0E1A08F}"/>
                </a:ext>
              </a:extLst>
            </p:cNvPr>
            <p:cNvSpPr/>
            <p:nvPr/>
          </p:nvSpPr>
          <p:spPr>
            <a:xfrm>
              <a:off x="1330706" y="1044702"/>
              <a:ext cx="42144"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Shape 2993">
              <a:extLst>
                <a:ext uri="{FF2B5EF4-FFF2-40B4-BE49-F238E27FC236}">
                  <a16:creationId xmlns:a16="http://schemas.microsoft.com/office/drawing/2014/main" id="{7FAEA5C8-38DF-DEEF-10F5-9E8132417957}"/>
                </a:ext>
              </a:extLst>
            </p:cNvPr>
            <p:cNvSpPr/>
            <p:nvPr/>
          </p:nvSpPr>
          <p:spPr>
            <a:xfrm>
              <a:off x="3931920" y="929513"/>
              <a:ext cx="2118360" cy="510540"/>
            </a:xfrm>
            <a:custGeom>
              <a:avLst/>
              <a:gdLst/>
              <a:ahLst/>
              <a:cxnLst/>
              <a:rect l="0" t="0" r="0" b="0"/>
              <a:pathLst>
                <a:path w="2118360" h="510540">
                  <a:moveTo>
                    <a:pt x="0" y="510540"/>
                  </a:moveTo>
                  <a:lnTo>
                    <a:pt x="2118360" y="510540"/>
                  </a:lnTo>
                  <a:lnTo>
                    <a:pt x="2118360" y="0"/>
                  </a:lnTo>
                  <a:lnTo>
                    <a:pt x="0" y="0"/>
                  </a:lnTo>
                  <a:close/>
                </a:path>
              </a:pathLst>
            </a:custGeom>
            <a:ln w="6350" cap="flat">
              <a:round/>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97438FD7-5196-B894-FC2A-92C2D662D988}"/>
                </a:ext>
              </a:extLst>
            </p:cNvPr>
            <p:cNvSpPr/>
            <p:nvPr/>
          </p:nvSpPr>
          <p:spPr>
            <a:xfrm>
              <a:off x="4348145" y="1073220"/>
              <a:ext cx="1441776" cy="275452"/>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 login</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6CF1EFBA-CB7E-0CC2-3F49-AB3EB9836072}"/>
                </a:ext>
              </a:extLst>
            </p:cNvPr>
            <p:cNvSpPr/>
            <p:nvPr/>
          </p:nvSpPr>
          <p:spPr>
            <a:xfrm>
              <a:off x="5277358" y="1006602"/>
              <a:ext cx="42143"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Shape 2996">
              <a:extLst>
                <a:ext uri="{FF2B5EF4-FFF2-40B4-BE49-F238E27FC236}">
                  <a16:creationId xmlns:a16="http://schemas.microsoft.com/office/drawing/2014/main" id="{4FDE28D3-089C-1EA2-A2B4-7E00A0691D7D}"/>
                </a:ext>
              </a:extLst>
            </p:cNvPr>
            <p:cNvSpPr/>
            <p:nvPr/>
          </p:nvSpPr>
          <p:spPr>
            <a:xfrm>
              <a:off x="251460" y="1508633"/>
              <a:ext cx="15240" cy="4251960"/>
            </a:xfrm>
            <a:custGeom>
              <a:avLst/>
              <a:gdLst/>
              <a:ahLst/>
              <a:cxnLst/>
              <a:rect l="0" t="0" r="0" b="0"/>
              <a:pathLst>
                <a:path w="15240" h="4251960">
                  <a:moveTo>
                    <a:pt x="15240" y="0"/>
                  </a:moveTo>
                  <a:lnTo>
                    <a:pt x="0" y="425196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24" name="Shape 2997">
              <a:extLst>
                <a:ext uri="{FF2B5EF4-FFF2-40B4-BE49-F238E27FC236}">
                  <a16:creationId xmlns:a16="http://schemas.microsoft.com/office/drawing/2014/main" id="{E5553C29-E58F-2D39-8CC9-B39AEE521284}"/>
                </a:ext>
              </a:extLst>
            </p:cNvPr>
            <p:cNvSpPr/>
            <p:nvPr/>
          </p:nvSpPr>
          <p:spPr>
            <a:xfrm>
              <a:off x="5707381" y="1440053"/>
              <a:ext cx="0" cy="4351020"/>
            </a:xfrm>
            <a:custGeom>
              <a:avLst/>
              <a:gdLst/>
              <a:ahLst/>
              <a:cxnLst/>
              <a:rect l="0" t="0" r="0" b="0"/>
              <a:pathLst>
                <a:path h="4351020">
                  <a:moveTo>
                    <a:pt x="0" y="0"/>
                  </a:moveTo>
                  <a:lnTo>
                    <a:pt x="0" y="435102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25" name="Shape 2999">
              <a:extLst>
                <a:ext uri="{FF2B5EF4-FFF2-40B4-BE49-F238E27FC236}">
                  <a16:creationId xmlns:a16="http://schemas.microsoft.com/office/drawing/2014/main" id="{187A8610-83CB-B1A1-7AC2-47B1DB333097}"/>
                </a:ext>
              </a:extLst>
            </p:cNvPr>
            <p:cNvSpPr/>
            <p:nvPr/>
          </p:nvSpPr>
          <p:spPr>
            <a:xfrm>
              <a:off x="1203960" y="2034921"/>
              <a:ext cx="1501140" cy="723900"/>
            </a:xfrm>
            <a:custGeom>
              <a:avLst/>
              <a:gdLst/>
              <a:ahLst/>
              <a:cxnLst/>
              <a:rect l="0" t="0" r="0" b="0"/>
              <a:pathLst>
                <a:path w="1501140" h="723900">
                  <a:moveTo>
                    <a:pt x="0" y="361950"/>
                  </a:moveTo>
                  <a:cubicBezTo>
                    <a:pt x="0" y="162052"/>
                    <a:pt x="336042" y="0"/>
                    <a:pt x="750570" y="0"/>
                  </a:cubicBezTo>
                  <a:cubicBezTo>
                    <a:pt x="1165098" y="0"/>
                    <a:pt x="1501140" y="162052"/>
                    <a:pt x="1501140" y="361950"/>
                  </a:cubicBezTo>
                  <a:cubicBezTo>
                    <a:pt x="1501140" y="561848"/>
                    <a:pt x="1165098" y="723900"/>
                    <a:pt x="750570" y="723900"/>
                  </a:cubicBezTo>
                  <a:cubicBezTo>
                    <a:pt x="336042" y="723900"/>
                    <a:pt x="0" y="561848"/>
                    <a:pt x="0" y="361950"/>
                  </a:cubicBezTo>
                  <a:close/>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31C8B383-269E-D47B-0040-F0412E345525}"/>
                </a:ext>
              </a:extLst>
            </p:cNvPr>
            <p:cNvSpPr/>
            <p:nvPr/>
          </p:nvSpPr>
          <p:spPr>
            <a:xfrm>
              <a:off x="1438177" y="2142233"/>
              <a:ext cx="1283442" cy="444881"/>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Manage users</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7" name="Rectangle 26">
              <a:extLst>
                <a:ext uri="{FF2B5EF4-FFF2-40B4-BE49-F238E27FC236}">
                  <a16:creationId xmlns:a16="http://schemas.microsoft.com/office/drawing/2014/main" id="{8621F2B3-782E-20BF-55ED-1C145B3480A4}"/>
                </a:ext>
              </a:extLst>
            </p:cNvPr>
            <p:cNvSpPr/>
            <p:nvPr/>
          </p:nvSpPr>
          <p:spPr>
            <a:xfrm>
              <a:off x="2350643" y="2341880"/>
              <a:ext cx="42143"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8" name="Shape 3003">
              <a:extLst>
                <a:ext uri="{FF2B5EF4-FFF2-40B4-BE49-F238E27FC236}">
                  <a16:creationId xmlns:a16="http://schemas.microsoft.com/office/drawing/2014/main" id="{B5AA3CE5-31D2-76D5-2EB5-16E52E034D61}"/>
                </a:ext>
              </a:extLst>
            </p:cNvPr>
            <p:cNvSpPr/>
            <p:nvPr/>
          </p:nvSpPr>
          <p:spPr>
            <a:xfrm>
              <a:off x="1188720" y="3017901"/>
              <a:ext cx="1531620" cy="731520"/>
            </a:xfrm>
            <a:custGeom>
              <a:avLst/>
              <a:gdLst/>
              <a:ahLst/>
              <a:cxnLst/>
              <a:rect l="0" t="0" r="0" b="0"/>
              <a:pathLst>
                <a:path w="1531620" h="731520">
                  <a:moveTo>
                    <a:pt x="0" y="365760"/>
                  </a:moveTo>
                  <a:cubicBezTo>
                    <a:pt x="0" y="163703"/>
                    <a:pt x="342900" y="0"/>
                    <a:pt x="765810" y="0"/>
                  </a:cubicBezTo>
                  <a:cubicBezTo>
                    <a:pt x="1188720" y="0"/>
                    <a:pt x="1531620" y="163703"/>
                    <a:pt x="1531620" y="365760"/>
                  </a:cubicBezTo>
                  <a:cubicBezTo>
                    <a:pt x="1531620" y="567690"/>
                    <a:pt x="1188720" y="731520"/>
                    <a:pt x="765810" y="731520"/>
                  </a:cubicBezTo>
                  <a:cubicBezTo>
                    <a:pt x="342900" y="731520"/>
                    <a:pt x="0" y="567690"/>
                    <a:pt x="0" y="365760"/>
                  </a:cubicBezTo>
                  <a:close/>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93397AF6-BAA4-027D-FBA8-DFFB52D9BACF}"/>
                </a:ext>
              </a:extLst>
            </p:cNvPr>
            <p:cNvSpPr/>
            <p:nvPr/>
          </p:nvSpPr>
          <p:spPr>
            <a:xfrm>
              <a:off x="1330707" y="3160397"/>
              <a:ext cx="1363531" cy="763141"/>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Manage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0" name="Rectangle 29">
              <a:extLst>
                <a:ext uri="{FF2B5EF4-FFF2-40B4-BE49-F238E27FC236}">
                  <a16:creationId xmlns:a16="http://schemas.microsoft.com/office/drawing/2014/main" id="{A2A132F4-A235-79E7-F289-0A58844FF3F9}"/>
                </a:ext>
              </a:extLst>
            </p:cNvPr>
            <p:cNvSpPr/>
            <p:nvPr/>
          </p:nvSpPr>
          <p:spPr>
            <a:xfrm>
              <a:off x="1331001" y="3389574"/>
              <a:ext cx="1449558" cy="466161"/>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bookings</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1" name="Rectangle 30">
              <a:extLst>
                <a:ext uri="{FF2B5EF4-FFF2-40B4-BE49-F238E27FC236}">
                  <a16:creationId xmlns:a16="http://schemas.microsoft.com/office/drawing/2014/main" id="{137CBC36-69DD-5309-E593-5FD2F0FBA36D}"/>
                </a:ext>
              </a:extLst>
            </p:cNvPr>
            <p:cNvSpPr/>
            <p:nvPr/>
          </p:nvSpPr>
          <p:spPr>
            <a:xfrm>
              <a:off x="2208911" y="3411728"/>
              <a:ext cx="42144"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2" name="Shape 3008">
              <a:extLst>
                <a:ext uri="{FF2B5EF4-FFF2-40B4-BE49-F238E27FC236}">
                  <a16:creationId xmlns:a16="http://schemas.microsoft.com/office/drawing/2014/main" id="{4C814F63-D67F-7844-F73D-F6BD2553514C}"/>
                </a:ext>
              </a:extLst>
            </p:cNvPr>
            <p:cNvSpPr/>
            <p:nvPr/>
          </p:nvSpPr>
          <p:spPr>
            <a:xfrm>
              <a:off x="1188720" y="4031234"/>
              <a:ext cx="1592580" cy="746761"/>
            </a:xfrm>
            <a:custGeom>
              <a:avLst/>
              <a:gdLst/>
              <a:ahLst/>
              <a:cxnLst/>
              <a:rect l="0" t="0" r="0" b="0"/>
              <a:pathLst>
                <a:path w="1592580" h="746761">
                  <a:moveTo>
                    <a:pt x="0" y="373380"/>
                  </a:moveTo>
                  <a:cubicBezTo>
                    <a:pt x="0" y="167132"/>
                    <a:pt x="356489" y="0"/>
                    <a:pt x="796290" y="0"/>
                  </a:cubicBezTo>
                  <a:cubicBezTo>
                    <a:pt x="1236091" y="0"/>
                    <a:pt x="1592580" y="167132"/>
                    <a:pt x="1592580" y="373380"/>
                  </a:cubicBezTo>
                  <a:cubicBezTo>
                    <a:pt x="1592580" y="579628"/>
                    <a:pt x="1236091" y="746761"/>
                    <a:pt x="796290" y="746761"/>
                  </a:cubicBezTo>
                  <a:cubicBezTo>
                    <a:pt x="356489" y="746761"/>
                    <a:pt x="0" y="579628"/>
                    <a:pt x="0" y="373380"/>
                  </a:cubicBezTo>
                  <a:close/>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A61F1863-CA43-6AC9-4CF7-F6BFC6389638}"/>
                </a:ext>
              </a:extLst>
            </p:cNvPr>
            <p:cNvSpPr/>
            <p:nvPr/>
          </p:nvSpPr>
          <p:spPr>
            <a:xfrm>
              <a:off x="1372851" y="4260595"/>
              <a:ext cx="1221353" cy="517399"/>
            </a:xfrm>
            <a:prstGeom prst="rect">
              <a:avLst/>
            </a:prstGeom>
            <a:ln>
              <a:noFill/>
            </a:ln>
          </p:spPr>
          <p:txBody>
            <a:bodyPr vert="horz" lIns="0" tIns="0" rIns="0" bIns="0" rtlCol="0">
              <a:noAutofit/>
            </a:bodyPr>
            <a:lstStyle/>
            <a:p>
              <a:pPr marL="216535" marR="189865" indent="-6350">
                <a:lnSpc>
                  <a:spcPct val="107000"/>
                </a:lnSpc>
                <a:spcAft>
                  <a:spcPts val="800"/>
                </a:spcAft>
              </a:pP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4" name="Rectangle 33">
              <a:extLst>
                <a:ext uri="{FF2B5EF4-FFF2-40B4-BE49-F238E27FC236}">
                  <a16:creationId xmlns:a16="http://schemas.microsoft.com/office/drawing/2014/main" id="{8683534F-17AD-26A0-7AB1-49437B409366}"/>
                </a:ext>
              </a:extLst>
            </p:cNvPr>
            <p:cNvSpPr/>
            <p:nvPr/>
          </p:nvSpPr>
          <p:spPr>
            <a:xfrm>
              <a:off x="1137744" y="4064841"/>
              <a:ext cx="1884307" cy="457361"/>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200" dirty="0">
                  <a:latin typeface="Times New Roman" panose="02020603050405020304" pitchFamily="18" charset="0"/>
                  <a:ea typeface="Calibri" panose="020F0502020204030204" pitchFamily="34" charset="0"/>
                  <a:cs typeface="Times New Roman" panose="02020603050405020304" pitchFamily="18" charset="0"/>
                </a:rPr>
                <a:t>Show the upcoming event</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5" name="Rectangle 34">
              <a:extLst>
                <a:ext uri="{FF2B5EF4-FFF2-40B4-BE49-F238E27FC236}">
                  <a16:creationId xmlns:a16="http://schemas.microsoft.com/office/drawing/2014/main" id="{0F895DCE-F4B9-A788-E34D-3E133DB93706}"/>
                </a:ext>
              </a:extLst>
            </p:cNvPr>
            <p:cNvSpPr/>
            <p:nvPr/>
          </p:nvSpPr>
          <p:spPr>
            <a:xfrm>
              <a:off x="2245487" y="4434713"/>
              <a:ext cx="42144"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6" name="Shape 3013">
              <a:extLst>
                <a:ext uri="{FF2B5EF4-FFF2-40B4-BE49-F238E27FC236}">
                  <a16:creationId xmlns:a16="http://schemas.microsoft.com/office/drawing/2014/main" id="{D254B794-CE83-4E30-3EF7-B8AD1C06D0F1}"/>
                </a:ext>
              </a:extLst>
            </p:cNvPr>
            <p:cNvSpPr/>
            <p:nvPr/>
          </p:nvSpPr>
          <p:spPr>
            <a:xfrm>
              <a:off x="1181100" y="5113147"/>
              <a:ext cx="1653540" cy="731558"/>
            </a:xfrm>
            <a:custGeom>
              <a:avLst/>
              <a:gdLst/>
              <a:ahLst/>
              <a:cxnLst/>
              <a:rect l="0" t="0" r="0" b="0"/>
              <a:pathLst>
                <a:path w="1653540" h="731558">
                  <a:moveTo>
                    <a:pt x="0" y="365760"/>
                  </a:moveTo>
                  <a:cubicBezTo>
                    <a:pt x="0" y="163830"/>
                    <a:pt x="370205" y="0"/>
                    <a:pt x="826770" y="0"/>
                  </a:cubicBezTo>
                  <a:cubicBezTo>
                    <a:pt x="1283335" y="0"/>
                    <a:pt x="1653540" y="163830"/>
                    <a:pt x="1653540" y="365760"/>
                  </a:cubicBezTo>
                  <a:cubicBezTo>
                    <a:pt x="1653540" y="567817"/>
                    <a:pt x="1283335" y="731558"/>
                    <a:pt x="826770" y="731558"/>
                  </a:cubicBezTo>
                  <a:cubicBezTo>
                    <a:pt x="370205" y="731558"/>
                    <a:pt x="0" y="567817"/>
                    <a:pt x="0" y="365760"/>
                  </a:cubicBezTo>
                  <a:close/>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94D89FA2-FD67-7824-DBC7-3EC68DE0A0BB}"/>
                </a:ext>
              </a:extLst>
            </p:cNvPr>
            <p:cNvSpPr/>
            <p:nvPr/>
          </p:nvSpPr>
          <p:spPr>
            <a:xfrm>
              <a:off x="1235158" y="5287262"/>
              <a:ext cx="1545422" cy="613139"/>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Manage pages</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8" name="Rectangle 37">
              <a:extLst>
                <a:ext uri="{FF2B5EF4-FFF2-40B4-BE49-F238E27FC236}">
                  <a16:creationId xmlns:a16="http://schemas.microsoft.com/office/drawing/2014/main" id="{DA3B0978-5AEF-C336-413C-7D2FE6D13D42}"/>
                </a:ext>
              </a:extLst>
            </p:cNvPr>
            <p:cNvSpPr/>
            <p:nvPr/>
          </p:nvSpPr>
          <p:spPr>
            <a:xfrm flipH="1">
              <a:off x="-45706" y="-303580"/>
              <a:ext cx="2466454" cy="5915780"/>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9" name="Shape 3017">
              <a:extLst>
                <a:ext uri="{FF2B5EF4-FFF2-40B4-BE49-F238E27FC236}">
                  <a16:creationId xmlns:a16="http://schemas.microsoft.com/office/drawing/2014/main" id="{1C96D082-3733-E3BE-4E2F-C473CA5AFAA9}"/>
                </a:ext>
              </a:extLst>
            </p:cNvPr>
            <p:cNvSpPr/>
            <p:nvPr/>
          </p:nvSpPr>
          <p:spPr>
            <a:xfrm>
              <a:off x="3550920" y="2065401"/>
              <a:ext cx="1424940" cy="647700"/>
            </a:xfrm>
            <a:custGeom>
              <a:avLst/>
              <a:gdLst/>
              <a:ahLst/>
              <a:cxnLst/>
              <a:rect l="0" t="0" r="0" b="0"/>
              <a:pathLst>
                <a:path w="1424940" h="647700">
                  <a:moveTo>
                    <a:pt x="0" y="323850"/>
                  </a:moveTo>
                  <a:cubicBezTo>
                    <a:pt x="0" y="145034"/>
                    <a:pt x="319024" y="0"/>
                    <a:pt x="712470" y="0"/>
                  </a:cubicBezTo>
                  <a:cubicBezTo>
                    <a:pt x="1105916" y="0"/>
                    <a:pt x="1424940" y="145034"/>
                    <a:pt x="1424940" y="323850"/>
                  </a:cubicBezTo>
                  <a:cubicBezTo>
                    <a:pt x="1424940" y="502793"/>
                    <a:pt x="1105916" y="647700"/>
                    <a:pt x="712470" y="647700"/>
                  </a:cubicBezTo>
                  <a:cubicBezTo>
                    <a:pt x="319024" y="647700"/>
                    <a:pt x="0" y="502793"/>
                    <a:pt x="0" y="323850"/>
                  </a:cubicBezTo>
                  <a:close/>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22C5D740-E9F1-FB51-17FF-667E321B02B1}"/>
                </a:ext>
              </a:extLst>
            </p:cNvPr>
            <p:cNvSpPr/>
            <p:nvPr/>
          </p:nvSpPr>
          <p:spPr>
            <a:xfrm>
              <a:off x="3476003" y="2226685"/>
              <a:ext cx="1815229" cy="305133"/>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Book and event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1" name="Rectangle 40">
              <a:extLst>
                <a:ext uri="{FF2B5EF4-FFF2-40B4-BE49-F238E27FC236}">
                  <a16:creationId xmlns:a16="http://schemas.microsoft.com/office/drawing/2014/main" id="{2794FB4D-BF6B-8AC9-477F-DB823C0E5FC9}"/>
                </a:ext>
              </a:extLst>
            </p:cNvPr>
            <p:cNvSpPr/>
            <p:nvPr/>
          </p:nvSpPr>
          <p:spPr>
            <a:xfrm>
              <a:off x="3078598" y="1975032"/>
              <a:ext cx="2042041" cy="1697170"/>
            </a:xfrm>
            <a:prstGeom prst="rect">
              <a:avLst/>
            </a:prstGeom>
            <a:ln>
              <a:noFill/>
            </a:ln>
          </p:spPr>
          <p:txBody>
            <a:bodyPr vert="horz" lIns="0" tIns="0" rIns="0" bIns="0" rtlCol="0">
              <a:noAutofit/>
            </a:bodyPr>
            <a:lstStyle/>
            <a:p>
              <a:pPr marL="216535" marR="189865" indent="-6350">
                <a:lnSpc>
                  <a:spcPct val="107000"/>
                </a:lnSpc>
                <a:spcAft>
                  <a:spcPts val="800"/>
                </a:spcAft>
              </a:pPr>
              <a:endPar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2" name="Rectangle 41">
              <a:extLst>
                <a:ext uri="{FF2B5EF4-FFF2-40B4-BE49-F238E27FC236}">
                  <a16:creationId xmlns:a16="http://schemas.microsoft.com/office/drawing/2014/main" id="{4EC597D4-8AC6-D291-93E8-D84CD578190D}"/>
                </a:ext>
              </a:extLst>
            </p:cNvPr>
            <p:cNvSpPr/>
            <p:nvPr/>
          </p:nvSpPr>
          <p:spPr>
            <a:xfrm>
              <a:off x="4495165" y="2419604"/>
              <a:ext cx="42143"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3" name="Shape 3022">
              <a:extLst>
                <a:ext uri="{FF2B5EF4-FFF2-40B4-BE49-F238E27FC236}">
                  <a16:creationId xmlns:a16="http://schemas.microsoft.com/office/drawing/2014/main" id="{BCC21E00-7A6C-6AB9-8DB5-61B20F718B72}"/>
                </a:ext>
              </a:extLst>
            </p:cNvPr>
            <p:cNvSpPr/>
            <p:nvPr/>
          </p:nvSpPr>
          <p:spPr>
            <a:xfrm>
              <a:off x="3566148" y="3131128"/>
              <a:ext cx="1455420" cy="632458"/>
            </a:xfrm>
            <a:custGeom>
              <a:avLst/>
              <a:gdLst/>
              <a:ahLst/>
              <a:cxnLst/>
              <a:rect l="0" t="0" r="0" b="0"/>
              <a:pathLst>
                <a:path w="1455420" h="632459">
                  <a:moveTo>
                    <a:pt x="0" y="316230"/>
                  </a:moveTo>
                  <a:cubicBezTo>
                    <a:pt x="0" y="141605"/>
                    <a:pt x="325755" y="0"/>
                    <a:pt x="727710" y="0"/>
                  </a:cubicBezTo>
                  <a:cubicBezTo>
                    <a:pt x="1129665" y="0"/>
                    <a:pt x="1455420" y="141605"/>
                    <a:pt x="1455420" y="316230"/>
                  </a:cubicBezTo>
                  <a:cubicBezTo>
                    <a:pt x="1455420" y="490855"/>
                    <a:pt x="1129665" y="632459"/>
                    <a:pt x="727710" y="632459"/>
                  </a:cubicBezTo>
                  <a:cubicBezTo>
                    <a:pt x="325755" y="632459"/>
                    <a:pt x="0" y="490855"/>
                    <a:pt x="0" y="316230"/>
                  </a:cubicBezTo>
                  <a:close/>
                </a:path>
              </a:pathLst>
            </a:custGeom>
            <a:ln w="1270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44" name="Rectangle 43">
              <a:extLst>
                <a:ext uri="{FF2B5EF4-FFF2-40B4-BE49-F238E27FC236}">
                  <a16:creationId xmlns:a16="http://schemas.microsoft.com/office/drawing/2014/main" id="{72006BB6-7682-683F-BAC8-2FBD38F2EB23}"/>
                </a:ext>
              </a:extLst>
            </p:cNvPr>
            <p:cNvSpPr/>
            <p:nvPr/>
          </p:nvSpPr>
          <p:spPr>
            <a:xfrm>
              <a:off x="3701704" y="3281487"/>
              <a:ext cx="1671207" cy="52095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Payment</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5" name="Rectangle 44">
              <a:extLst>
                <a:ext uri="{FF2B5EF4-FFF2-40B4-BE49-F238E27FC236}">
                  <a16:creationId xmlns:a16="http://schemas.microsoft.com/office/drawing/2014/main" id="{3B189C7F-C768-E6FA-01FC-D9044C13524E}"/>
                </a:ext>
              </a:extLst>
            </p:cNvPr>
            <p:cNvSpPr/>
            <p:nvPr/>
          </p:nvSpPr>
          <p:spPr>
            <a:xfrm>
              <a:off x="4632325" y="3324860"/>
              <a:ext cx="42143" cy="189937"/>
            </a:xfrm>
            <a:prstGeom prst="rect">
              <a:avLst/>
            </a:prstGeom>
            <a:ln>
              <a:noFill/>
            </a:ln>
          </p:spPr>
          <p:txBody>
            <a:bodyPr vert="horz" lIns="0" tIns="0" rIns="0" bIns="0" rtlCol="0">
              <a:noAutofit/>
            </a:bodyPr>
            <a:lstStyle/>
            <a:p>
              <a:pPr marL="216535" marR="189865" indent="-6350">
                <a:lnSpc>
                  <a:spcPct val="107000"/>
                </a:lnSpc>
                <a:spcAft>
                  <a:spcPts val="800"/>
                </a:spcAft>
              </a:pPr>
              <a:r>
                <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6" name="Shape 3025">
              <a:extLst>
                <a:ext uri="{FF2B5EF4-FFF2-40B4-BE49-F238E27FC236}">
                  <a16:creationId xmlns:a16="http://schemas.microsoft.com/office/drawing/2014/main" id="{7E0E97C4-17A6-F84A-BF8B-6F1037921A7A}"/>
                </a:ext>
              </a:extLst>
            </p:cNvPr>
            <p:cNvSpPr/>
            <p:nvPr/>
          </p:nvSpPr>
          <p:spPr>
            <a:xfrm>
              <a:off x="266700" y="2385441"/>
              <a:ext cx="937260" cy="0"/>
            </a:xfrm>
            <a:custGeom>
              <a:avLst/>
              <a:gdLst/>
              <a:ahLst/>
              <a:cxnLst/>
              <a:rect l="0" t="0" r="0" b="0"/>
              <a:pathLst>
                <a:path w="937260">
                  <a:moveTo>
                    <a:pt x="937260" y="0"/>
                  </a:moveTo>
                  <a:lnTo>
                    <a:pt x="0" y="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47" name="Shape 3026">
              <a:extLst>
                <a:ext uri="{FF2B5EF4-FFF2-40B4-BE49-F238E27FC236}">
                  <a16:creationId xmlns:a16="http://schemas.microsoft.com/office/drawing/2014/main" id="{40881A2C-64DE-B571-77EA-E98ACD9685DA}"/>
                </a:ext>
              </a:extLst>
            </p:cNvPr>
            <p:cNvSpPr/>
            <p:nvPr/>
          </p:nvSpPr>
          <p:spPr>
            <a:xfrm>
              <a:off x="266700" y="3376041"/>
              <a:ext cx="929640" cy="7620"/>
            </a:xfrm>
            <a:custGeom>
              <a:avLst/>
              <a:gdLst/>
              <a:ahLst/>
              <a:cxnLst/>
              <a:rect l="0" t="0" r="0" b="0"/>
              <a:pathLst>
                <a:path w="929640" h="7620">
                  <a:moveTo>
                    <a:pt x="929640" y="0"/>
                  </a:moveTo>
                  <a:lnTo>
                    <a:pt x="0" y="762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48" name="Shape 3027">
              <a:extLst>
                <a:ext uri="{FF2B5EF4-FFF2-40B4-BE49-F238E27FC236}">
                  <a16:creationId xmlns:a16="http://schemas.microsoft.com/office/drawing/2014/main" id="{3AAC4C61-409E-8495-D577-38798B40B7CF}"/>
                </a:ext>
              </a:extLst>
            </p:cNvPr>
            <p:cNvSpPr/>
            <p:nvPr/>
          </p:nvSpPr>
          <p:spPr>
            <a:xfrm>
              <a:off x="274320" y="4389374"/>
              <a:ext cx="906780" cy="0"/>
            </a:xfrm>
            <a:custGeom>
              <a:avLst/>
              <a:gdLst/>
              <a:ahLst/>
              <a:cxnLst/>
              <a:rect l="0" t="0" r="0" b="0"/>
              <a:pathLst>
                <a:path w="906780">
                  <a:moveTo>
                    <a:pt x="906780" y="0"/>
                  </a:moveTo>
                  <a:lnTo>
                    <a:pt x="0" y="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49" name="Shape 3028">
              <a:extLst>
                <a:ext uri="{FF2B5EF4-FFF2-40B4-BE49-F238E27FC236}">
                  <a16:creationId xmlns:a16="http://schemas.microsoft.com/office/drawing/2014/main" id="{83E5F5C1-B0E1-D5C9-ED52-2B7E30C8BB4E}"/>
                </a:ext>
              </a:extLst>
            </p:cNvPr>
            <p:cNvSpPr/>
            <p:nvPr/>
          </p:nvSpPr>
          <p:spPr>
            <a:xfrm>
              <a:off x="259080" y="5463668"/>
              <a:ext cx="922020" cy="7620"/>
            </a:xfrm>
            <a:custGeom>
              <a:avLst/>
              <a:gdLst/>
              <a:ahLst/>
              <a:cxnLst/>
              <a:rect l="0" t="0" r="0" b="0"/>
              <a:pathLst>
                <a:path w="922020" h="7620">
                  <a:moveTo>
                    <a:pt x="922020" y="0"/>
                  </a:moveTo>
                  <a:lnTo>
                    <a:pt x="0" y="762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50" name="Shape 3029">
              <a:extLst>
                <a:ext uri="{FF2B5EF4-FFF2-40B4-BE49-F238E27FC236}">
                  <a16:creationId xmlns:a16="http://schemas.microsoft.com/office/drawing/2014/main" id="{F9F113F3-96DB-4AEC-FBBA-94F70D222C0F}"/>
                </a:ext>
              </a:extLst>
            </p:cNvPr>
            <p:cNvSpPr/>
            <p:nvPr/>
          </p:nvSpPr>
          <p:spPr>
            <a:xfrm>
              <a:off x="4975860" y="2393061"/>
              <a:ext cx="731520" cy="0"/>
            </a:xfrm>
            <a:custGeom>
              <a:avLst/>
              <a:gdLst/>
              <a:ahLst/>
              <a:cxnLst/>
              <a:rect l="0" t="0" r="0" b="0"/>
              <a:pathLst>
                <a:path w="731520">
                  <a:moveTo>
                    <a:pt x="0" y="0"/>
                  </a:moveTo>
                  <a:lnTo>
                    <a:pt x="731520" y="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sp>
          <p:nvSpPr>
            <p:cNvPr id="51" name="Shape 3030">
              <a:extLst>
                <a:ext uri="{FF2B5EF4-FFF2-40B4-BE49-F238E27FC236}">
                  <a16:creationId xmlns:a16="http://schemas.microsoft.com/office/drawing/2014/main" id="{047A8BF1-4BE9-DC4B-3EC3-72E34CAF871B}"/>
                </a:ext>
              </a:extLst>
            </p:cNvPr>
            <p:cNvSpPr/>
            <p:nvPr/>
          </p:nvSpPr>
          <p:spPr>
            <a:xfrm>
              <a:off x="5006340" y="3376041"/>
              <a:ext cx="708660" cy="0"/>
            </a:xfrm>
            <a:custGeom>
              <a:avLst/>
              <a:gdLst/>
              <a:ahLst/>
              <a:cxnLst/>
              <a:rect l="0" t="0" r="0" b="0"/>
              <a:pathLst>
                <a:path w="708660">
                  <a:moveTo>
                    <a:pt x="0" y="0"/>
                  </a:moveTo>
                  <a:lnTo>
                    <a:pt x="708660" y="0"/>
                  </a:lnTo>
                </a:path>
              </a:pathLst>
            </a:custGeom>
            <a:ln w="6350" cap="flat">
              <a:miter lim="101600"/>
            </a:ln>
          </p:spPr>
          <p:style>
            <a:lnRef idx="1">
              <a:srgbClr val="000000"/>
            </a:lnRef>
            <a:fillRef idx="0">
              <a:srgbClr val="000000">
                <a:alpha val="0"/>
              </a:srgbClr>
            </a:fillRef>
            <a:effectRef idx="0">
              <a:scrgbClr r="0" g="0" b="0"/>
            </a:effectRef>
            <a:fontRef idx="none"/>
          </p:style>
          <p:txBody>
            <a:bodyPr/>
            <a:lstStyle/>
            <a:p>
              <a:endParaRPr lang="en-IN">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5" name="Google Shape;3905;p21"/>
          <p:cNvSpPr txBox="1">
            <a:spLocks noGrp="1"/>
          </p:cNvSpPr>
          <p:nvPr>
            <p:ph type="title"/>
          </p:nvPr>
        </p:nvSpPr>
        <p:spPr>
          <a:xfrm>
            <a:off x="589712" y="125012"/>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Modules</a:t>
            </a:r>
            <a:endParaRPr b="1" dirty="0">
              <a:latin typeface="Times New Roman" panose="02020603050405020304" pitchFamily="18" charset="0"/>
              <a:cs typeface="Times New Roman" panose="02020603050405020304" pitchFamily="18" charset="0"/>
            </a:endParaRPr>
          </a:p>
        </p:txBody>
      </p:sp>
      <p:sp>
        <p:nvSpPr>
          <p:cNvPr id="3909" name="Google Shape;3909;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
        <p:nvSpPr>
          <p:cNvPr id="8" name="TextBox 7">
            <a:extLst>
              <a:ext uri="{FF2B5EF4-FFF2-40B4-BE49-F238E27FC236}">
                <a16:creationId xmlns:a16="http://schemas.microsoft.com/office/drawing/2014/main" id="{A4969A28-3250-A8A3-AF28-EB6E51F4E2A6}"/>
              </a:ext>
            </a:extLst>
          </p:cNvPr>
          <p:cNvSpPr txBox="1"/>
          <p:nvPr/>
        </p:nvSpPr>
        <p:spPr>
          <a:xfrm>
            <a:off x="91531" y="1121570"/>
            <a:ext cx="7588001" cy="2939266"/>
          </a:xfrm>
          <a:prstGeom prst="rect">
            <a:avLst/>
          </a:prstGeom>
          <a:noFill/>
        </p:spPr>
        <p:txBody>
          <a:bodyPr wrap="square" rtlCol="0">
            <a:spAutoFit/>
          </a:bodyPr>
          <a:lstStyle/>
          <a:p>
            <a:r>
              <a:rPr lang="en-IN" sz="2500" dirty="0">
                <a:solidFill>
                  <a:schemeClr val="accent2">
                    <a:lumMod val="75000"/>
                  </a:schemeClr>
                </a:solidFill>
              </a:rPr>
              <a:t>1.Front end-</a:t>
            </a:r>
          </a:p>
          <a:p>
            <a:endParaRPr lang="en-IN" sz="1600" dirty="0">
              <a:solidFill>
                <a:schemeClr val="accent2">
                  <a:lumMod val="75000"/>
                </a:schemeClr>
              </a:solidFill>
            </a:endParaRPr>
          </a:p>
          <a:p>
            <a:r>
              <a:rPr lang="en-US" sz="1800" b="0" i="0" dirty="0">
                <a:solidFill>
                  <a:schemeClr val="accent2">
                    <a:lumMod val="75000"/>
                  </a:schemeClr>
                </a:solidFill>
                <a:effectLst/>
                <a:latin typeface="Times New Roman" panose="02020603050405020304" pitchFamily="18" charset="0"/>
                <a:cs typeface="Times New Roman" panose="02020603050405020304" pitchFamily="18" charset="0"/>
              </a:rPr>
              <a:t>The part of a website that the user interacts with directly is termed the front end. It is also referred to as the ‘client side of the application. It includes everything that users experience directly: text colors and styles, images, graphs and tables, buttons, colors, and a navigation menu. HTML, CSS, and JavaScript are the languages used for Front End development. Responsiveness and performance are the two main objectives of the Front End. The developer must ensure that the site is responsive i.e. it appears correctly on devices of all sizes no part of the website should behave abnormally irrespective of the size of the screen. </a:t>
            </a:r>
            <a:r>
              <a:rPr lang="en-IN" sz="1800" dirty="0">
                <a:solidFill>
                  <a:schemeClr val="accent2">
                    <a:lumMod val="75000"/>
                  </a:schemeClr>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5" name="Google Shape;3905;p21"/>
          <p:cNvSpPr txBox="1">
            <a:spLocks noGrp="1"/>
          </p:cNvSpPr>
          <p:nvPr>
            <p:ph type="title"/>
          </p:nvPr>
        </p:nvSpPr>
        <p:spPr>
          <a:xfrm>
            <a:off x="589712" y="125012"/>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Modules</a:t>
            </a:r>
            <a:endParaRPr b="1" dirty="0">
              <a:latin typeface="Times New Roman" panose="02020603050405020304" pitchFamily="18" charset="0"/>
              <a:cs typeface="Times New Roman" panose="02020603050405020304" pitchFamily="18" charset="0"/>
            </a:endParaRPr>
          </a:p>
        </p:txBody>
      </p:sp>
      <p:sp>
        <p:nvSpPr>
          <p:cNvPr id="3909" name="Google Shape;3909;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
        <p:nvSpPr>
          <p:cNvPr id="8" name="TextBox 7">
            <a:extLst>
              <a:ext uri="{FF2B5EF4-FFF2-40B4-BE49-F238E27FC236}">
                <a16:creationId xmlns:a16="http://schemas.microsoft.com/office/drawing/2014/main" id="{A4969A28-3250-A8A3-AF28-EB6E51F4E2A6}"/>
              </a:ext>
            </a:extLst>
          </p:cNvPr>
          <p:cNvSpPr txBox="1"/>
          <p:nvPr/>
        </p:nvSpPr>
        <p:spPr>
          <a:xfrm>
            <a:off x="91531" y="1121570"/>
            <a:ext cx="7588001" cy="3185487"/>
          </a:xfrm>
          <a:prstGeom prst="rect">
            <a:avLst/>
          </a:prstGeom>
          <a:noFill/>
        </p:spPr>
        <p:txBody>
          <a:bodyPr wrap="square" rtlCol="0">
            <a:spAutoFit/>
          </a:bodyPr>
          <a:lstStyle/>
          <a:p>
            <a:r>
              <a:rPr lang="en-IN" sz="2500" dirty="0">
                <a:solidFill>
                  <a:schemeClr val="accent2">
                    <a:lumMod val="75000"/>
                  </a:schemeClr>
                </a:solidFill>
              </a:rPr>
              <a:t>Frontend languages -</a:t>
            </a:r>
          </a:p>
          <a:p>
            <a:endParaRPr lang="en-IN" sz="1600" dirty="0">
              <a:solidFill>
                <a:schemeClr val="accent2">
                  <a:lumMod val="75000"/>
                </a:schemeClr>
              </a:solidFill>
            </a:endParaRPr>
          </a:p>
          <a:p>
            <a:pPr algn="l" fontAlgn="base"/>
            <a:r>
              <a:rPr lang="en-US" sz="1600" b="0" i="0" dirty="0">
                <a:solidFill>
                  <a:schemeClr val="accent2">
                    <a:lumMod val="75000"/>
                  </a:schemeClr>
                </a:solidFill>
                <a:effectLst/>
                <a:latin typeface="Times New Roman" panose="02020603050405020304" pitchFamily="18" charset="0"/>
                <a:cs typeface="Times New Roman" panose="02020603050405020304" pitchFamily="18" charset="0"/>
              </a:rPr>
              <a:t>The front-end portion is built by using some languages which are discussed below: </a:t>
            </a:r>
          </a:p>
          <a:p>
            <a:pPr algn="l" fontAlgn="base">
              <a:buFont typeface="Arial" panose="020B0604020202020204" pitchFamily="34" charset="0"/>
              <a:buChar char="•"/>
            </a:pPr>
            <a:r>
              <a:rPr lang="en-US" sz="1600" b="1" i="0" u="sng" dirty="0">
                <a:solidFill>
                  <a:schemeClr val="accent2">
                    <a:lumMod val="75000"/>
                  </a:schemeClr>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HTML</a:t>
            </a:r>
            <a:r>
              <a:rPr lang="en-US" sz="1600" b="1" i="0" dirty="0">
                <a:solidFill>
                  <a:schemeClr val="accent2">
                    <a:lumMod val="75000"/>
                  </a:schemeClr>
                </a:solidFill>
                <a:effectLst/>
                <a:latin typeface="Times New Roman" panose="02020603050405020304" pitchFamily="18" charset="0"/>
                <a:cs typeface="Times New Roman" panose="02020603050405020304" pitchFamily="18" charset="0"/>
              </a:rPr>
              <a:t>:</a:t>
            </a:r>
            <a:r>
              <a:rPr lang="en-US" sz="1600" b="0" i="0" dirty="0">
                <a:solidFill>
                  <a:schemeClr val="accent2">
                    <a:lumMod val="75000"/>
                  </a:schemeClr>
                </a:solidFill>
                <a:effectLst/>
                <a:latin typeface="Times New Roman" panose="02020603050405020304" pitchFamily="18" charset="0"/>
                <a:cs typeface="Times New Roman" panose="02020603050405020304" pitchFamily="18" charset="0"/>
              </a:rPr>
              <a:t> HTML stands for Hypertext Markup Language. It is used to design the front-end portion of web pages using a markup language. HTML is a combination of Hypertext and Markup language. Hypertext defines the link between web pages. </a:t>
            </a:r>
          </a:p>
          <a:p>
            <a:pPr algn="l" fontAlgn="base">
              <a:buFont typeface="Arial" panose="020B0604020202020204" pitchFamily="34" charset="0"/>
              <a:buChar char="•"/>
            </a:pPr>
            <a:r>
              <a:rPr lang="en-US" sz="1600" b="1" i="0" u="sng" dirty="0">
                <a:solidFill>
                  <a:schemeClr val="accent2">
                    <a:lumMod val="75000"/>
                  </a:schemeClr>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CSS</a:t>
            </a:r>
            <a:r>
              <a:rPr lang="en-US" sz="1600" b="1" i="0" dirty="0">
                <a:solidFill>
                  <a:schemeClr val="accent2">
                    <a:lumMod val="75000"/>
                  </a:schemeClr>
                </a:solidFill>
                <a:effectLst/>
                <a:latin typeface="Times New Roman" panose="02020603050405020304" pitchFamily="18" charset="0"/>
                <a:cs typeface="Times New Roman" panose="02020603050405020304" pitchFamily="18" charset="0"/>
              </a:rPr>
              <a:t>:</a:t>
            </a:r>
            <a:r>
              <a:rPr lang="en-US" sz="1600" b="0" i="0" dirty="0">
                <a:solidFill>
                  <a:schemeClr val="accent2">
                    <a:lumMod val="75000"/>
                  </a:schemeClr>
                </a:solidFill>
                <a:effectLst/>
                <a:latin typeface="Times New Roman" panose="02020603050405020304" pitchFamily="18" charset="0"/>
                <a:cs typeface="Times New Roman" panose="02020603050405020304" pitchFamily="18" charset="0"/>
              </a:rPr>
              <a:t> Cascading Style Sheets fondly referred to as CSS is a simply designed language intended to simplify the process of making web pages presentable. CSS allows you to apply styles to web pages. </a:t>
            </a:r>
          </a:p>
          <a:p>
            <a:pPr algn="l" fontAlgn="base">
              <a:buFont typeface="Arial" panose="020B0604020202020204" pitchFamily="34" charset="0"/>
              <a:buChar char="•"/>
            </a:pPr>
            <a:r>
              <a:rPr lang="en-US" sz="1600" b="1" i="0" u="sng" dirty="0">
                <a:solidFill>
                  <a:schemeClr val="accent2">
                    <a:lumMod val="75000"/>
                  </a:schemeClr>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JavaScript</a:t>
            </a:r>
            <a:r>
              <a:rPr lang="en-US" sz="1600" b="1" i="0" dirty="0">
                <a:solidFill>
                  <a:schemeClr val="accent2">
                    <a:lumMod val="75000"/>
                  </a:schemeClr>
                </a:solidFill>
                <a:effectLst/>
                <a:latin typeface="Times New Roman" panose="02020603050405020304" pitchFamily="18" charset="0"/>
                <a:cs typeface="Times New Roman" panose="02020603050405020304" pitchFamily="18" charset="0"/>
              </a:rPr>
              <a:t>:</a:t>
            </a:r>
            <a:r>
              <a:rPr lang="en-US" sz="1600" b="0" i="0" dirty="0">
                <a:solidFill>
                  <a:schemeClr val="accent2">
                    <a:lumMod val="75000"/>
                  </a:schemeClr>
                </a:solidFill>
                <a:effectLst/>
                <a:latin typeface="Times New Roman" panose="02020603050405020304" pitchFamily="18" charset="0"/>
                <a:cs typeface="Times New Roman" panose="02020603050405020304" pitchFamily="18" charset="0"/>
              </a:rPr>
              <a:t> JavaScript is a famous scripting language used to create magic on sites to make the site interactive for the user. It is used to enhance the functionality of a website to run cool games and web-based software.</a:t>
            </a:r>
          </a:p>
        </p:txBody>
      </p:sp>
    </p:spTree>
    <p:extLst>
      <p:ext uri="{BB962C8B-B14F-4D97-AF65-F5344CB8AC3E}">
        <p14:creationId xmlns:p14="http://schemas.microsoft.com/office/powerpoint/2010/main" val="947368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5" name="Google Shape;3905;p21"/>
          <p:cNvSpPr txBox="1">
            <a:spLocks noGrp="1"/>
          </p:cNvSpPr>
          <p:nvPr>
            <p:ph type="title"/>
          </p:nvPr>
        </p:nvSpPr>
        <p:spPr>
          <a:xfrm>
            <a:off x="589712" y="125012"/>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Modules</a:t>
            </a:r>
            <a:endParaRPr b="1" dirty="0">
              <a:latin typeface="Times New Roman" panose="02020603050405020304" pitchFamily="18" charset="0"/>
              <a:cs typeface="Times New Roman" panose="02020603050405020304" pitchFamily="18" charset="0"/>
            </a:endParaRPr>
          </a:p>
        </p:txBody>
      </p:sp>
      <p:sp>
        <p:nvSpPr>
          <p:cNvPr id="3909" name="Google Shape;3909;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sp>
        <p:nvSpPr>
          <p:cNvPr id="8" name="TextBox 7">
            <a:extLst>
              <a:ext uri="{FF2B5EF4-FFF2-40B4-BE49-F238E27FC236}">
                <a16:creationId xmlns:a16="http://schemas.microsoft.com/office/drawing/2014/main" id="{A4969A28-3250-A8A3-AF28-EB6E51F4E2A6}"/>
              </a:ext>
            </a:extLst>
          </p:cNvPr>
          <p:cNvSpPr txBox="1"/>
          <p:nvPr/>
        </p:nvSpPr>
        <p:spPr>
          <a:xfrm>
            <a:off x="91531" y="1121570"/>
            <a:ext cx="7588001" cy="2970044"/>
          </a:xfrm>
          <a:prstGeom prst="rect">
            <a:avLst/>
          </a:prstGeom>
          <a:noFill/>
        </p:spPr>
        <p:txBody>
          <a:bodyPr wrap="square" rtlCol="0">
            <a:spAutoFit/>
          </a:bodyPr>
          <a:lstStyle/>
          <a:p>
            <a:r>
              <a:rPr lang="en-IN" sz="2500" dirty="0">
                <a:solidFill>
                  <a:schemeClr val="accent2">
                    <a:lumMod val="75000"/>
                  </a:schemeClr>
                </a:solidFill>
              </a:rPr>
              <a:t>2. Backend -</a:t>
            </a:r>
          </a:p>
          <a:p>
            <a:endParaRPr lang="en-IN" sz="1600" dirty="0">
              <a:solidFill>
                <a:schemeClr val="accent2">
                  <a:lumMod val="75000"/>
                </a:schemeClr>
              </a:solidFill>
            </a:endParaRPr>
          </a:p>
          <a:p>
            <a:pPr algn="l" fontAlgn="base"/>
            <a:r>
              <a:rPr lang="en-US" sz="1800" b="0" i="0" dirty="0">
                <a:solidFill>
                  <a:schemeClr val="accent2">
                    <a:lumMod val="75000"/>
                  </a:schemeClr>
                </a:solidFill>
                <a:effectLst/>
                <a:latin typeface="Times New Roman" panose="02020603050405020304" pitchFamily="18" charset="0"/>
                <a:cs typeface="Times New Roman" panose="02020603050405020304" pitchFamily="18" charset="0"/>
              </a:rPr>
              <a:t>The backend is the server side of the website. It stores and arranges data, and also makes sure everything on the client side of the website works fine. It is the part of the website that you cannot see and interact with. It is the portion of software that does not come in direct contact with the users. The parts and characteristics developed by backend designers are indirectly accessed by users through a front-end application. Activities, like writing APIs, creating libraries, and working with system components without user interfaces or even systems of scientific programming, are also included in the backend.</a:t>
            </a:r>
            <a:r>
              <a:rPr lang="en-US" sz="2000" b="0" i="0" dirty="0">
                <a:solidFill>
                  <a:schemeClr val="accent2">
                    <a:lumMod val="75000"/>
                  </a:schemeClr>
                </a:solidFill>
                <a:effectLst/>
                <a:latin typeface="Times New Roman" panose="02020603050405020304" pitchFamily="18" charset="0"/>
              </a:rPr>
              <a:t> </a:t>
            </a:r>
            <a:endParaRPr lang="en-US" sz="1600" b="0" i="0" dirty="0">
              <a:solidFill>
                <a:schemeClr val="accent2">
                  <a:lumMod val="75000"/>
                </a:schemeClr>
              </a:solidFill>
              <a:effectLst/>
              <a:latin typeface="Times New Roman" panose="02020603050405020304" pitchFamily="18" charset="0"/>
            </a:endParaRPr>
          </a:p>
        </p:txBody>
      </p:sp>
    </p:spTree>
    <p:extLst>
      <p:ext uri="{BB962C8B-B14F-4D97-AF65-F5344CB8AC3E}">
        <p14:creationId xmlns:p14="http://schemas.microsoft.com/office/powerpoint/2010/main" val="2576379844"/>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799</Words>
  <Application>Microsoft Office PowerPoint</Application>
  <PresentationFormat>On-screen Show (16:9)</PresentationFormat>
  <Paragraphs>91</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Titillium Web Light</vt:lpstr>
      <vt:lpstr>Dosis ExtraLight</vt:lpstr>
      <vt:lpstr>Times New Roman</vt:lpstr>
      <vt:lpstr>Wingdings</vt:lpstr>
      <vt:lpstr>Titillium Web</vt:lpstr>
      <vt:lpstr>Arial</vt:lpstr>
      <vt:lpstr>Mowbray template</vt:lpstr>
      <vt:lpstr>QUANTUMX-22</vt:lpstr>
      <vt:lpstr>Agenda of the project</vt:lpstr>
      <vt:lpstr>Introduction</vt:lpstr>
      <vt:lpstr>Problem Definition</vt:lpstr>
      <vt:lpstr> Design Goals</vt:lpstr>
      <vt:lpstr>System Design</vt:lpstr>
      <vt:lpstr>Modules</vt:lpstr>
      <vt:lpstr>Modules</vt:lpstr>
      <vt:lpstr>Modules</vt:lpstr>
      <vt:lpstr>Modules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QUANTUMX-22</dc:title>
  <dc:creator>jainam jain</dc:creator>
  <cp:lastModifiedBy>Hardik Gupta</cp:lastModifiedBy>
  <cp:revision>3</cp:revision>
  <dcterms:modified xsi:type="dcterms:W3CDTF">2022-12-10T04:09:16Z</dcterms:modified>
</cp:coreProperties>
</file>