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4"/>
  </p:notesMasterIdLst>
  <p:handoutMasterIdLst>
    <p:handoutMasterId r:id="rId15"/>
  </p:handoutMasterIdLst>
  <p:sldIdLst>
    <p:sldId id="256" r:id="rId2"/>
    <p:sldId id="257" r:id="rId3"/>
    <p:sldId id="261" r:id="rId4"/>
    <p:sldId id="264" r:id="rId5"/>
    <p:sldId id="258" r:id="rId6"/>
    <p:sldId id="265" r:id="rId7"/>
    <p:sldId id="263" r:id="rId8"/>
    <p:sldId id="268" r:id="rId9"/>
    <p:sldId id="259" r:id="rId10"/>
    <p:sldId id="269" r:id="rId11"/>
    <p:sldId id="266"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ik Goel" initials="HG" lastIdx="1" clrIdx="0">
    <p:extLst>
      <p:ext uri="{19B8F6BF-5375-455C-9EA6-DF929625EA0E}">
        <p15:presenceInfo xmlns:p15="http://schemas.microsoft.com/office/powerpoint/2012/main" userId="S::hardik.goel@impetus.co.in::bdef3b90-51a6-4176-a4de-b49b01c2f6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4T12:23:46.97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6D97E-7F9C-4A45-8615-02586F4E90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DEAA6C-B989-4A75-9BDA-99F5EB238B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D1111-CEF2-4286-B44C-3E95631EC34C}" type="datetimeFigureOut">
              <a:rPr lang="en-US" smtClean="0"/>
              <a:t>6/13/2021</a:t>
            </a:fld>
            <a:endParaRPr lang="en-US"/>
          </a:p>
        </p:txBody>
      </p:sp>
      <p:sp>
        <p:nvSpPr>
          <p:cNvPr id="4" name="Footer Placeholder 3">
            <a:extLst>
              <a:ext uri="{FF2B5EF4-FFF2-40B4-BE49-F238E27FC236}">
                <a16:creationId xmlns:a16="http://schemas.microsoft.com/office/drawing/2014/main" id="{A05763BB-8EB8-488A-ADFE-B8B641EE47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AF5D4-13B8-4F50-8337-AF9982029E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2BFEB4-1DAF-42AA-97AA-A2EB69295DA3}" type="slidenum">
              <a:rPr lang="en-US" smtClean="0"/>
              <a:t>‹#›</a:t>
            </a:fld>
            <a:endParaRPr lang="en-US"/>
          </a:p>
        </p:txBody>
      </p:sp>
    </p:spTree>
    <p:extLst>
      <p:ext uri="{BB962C8B-B14F-4D97-AF65-F5344CB8AC3E}">
        <p14:creationId xmlns:p14="http://schemas.microsoft.com/office/powerpoint/2010/main" val="1013173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9C93E-56F7-40A0-ABA8-C8D09A55B53E}"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56582-BF8C-49FE-96A5-F4226D3D3357}" type="slidenum">
              <a:rPr lang="en-US" smtClean="0"/>
              <a:t>‹#›</a:t>
            </a:fld>
            <a:endParaRPr lang="en-US"/>
          </a:p>
        </p:txBody>
      </p:sp>
    </p:spTree>
    <p:extLst>
      <p:ext uri="{BB962C8B-B14F-4D97-AF65-F5344CB8AC3E}">
        <p14:creationId xmlns:p14="http://schemas.microsoft.com/office/powerpoint/2010/main" val="179334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56582-BF8C-49FE-96A5-F4226D3D3357}" type="slidenum">
              <a:rPr lang="en-US" smtClean="0"/>
              <a:t>7</a:t>
            </a:fld>
            <a:endParaRPr lang="en-US"/>
          </a:p>
        </p:txBody>
      </p:sp>
    </p:spTree>
    <p:extLst>
      <p:ext uri="{BB962C8B-B14F-4D97-AF65-F5344CB8AC3E}">
        <p14:creationId xmlns:p14="http://schemas.microsoft.com/office/powerpoint/2010/main" val="177836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56582-BF8C-49FE-96A5-F4226D3D3357}" type="slidenum">
              <a:rPr lang="en-US" smtClean="0"/>
              <a:t>11</a:t>
            </a:fld>
            <a:endParaRPr lang="en-US"/>
          </a:p>
        </p:txBody>
      </p:sp>
    </p:spTree>
    <p:extLst>
      <p:ext uri="{BB962C8B-B14F-4D97-AF65-F5344CB8AC3E}">
        <p14:creationId xmlns:p14="http://schemas.microsoft.com/office/powerpoint/2010/main" val="58643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35C3-909F-4275-B5A0-FF114780A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F6A89-1A8F-4829-AF04-E8F3A1165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AC53C-4955-450B-9A64-2E1324520445}"/>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04F77ED8-F77B-408A-BBC1-4DA7A1B14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29579-820E-4BBE-B645-EA96A684A94C}"/>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54858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F84A-6280-48F1-9E4A-0E7323BE1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E9B80-C416-4992-BFA2-131F61654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1F418-DE57-4383-8476-F9E0B4E9C1BB}"/>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EBF082D1-6C0B-4F13-A667-F139D5E61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F29B0-5552-4EB4-8251-EEFF35F79DC0}"/>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204271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BE6FA-BA17-4AF9-91CE-340228D1B6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554C6-412F-4AB8-9F47-5C2FCE391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6ABD1-933B-45F9-AA67-12B3372230AE}"/>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C7444B99-2BE0-4B3B-93AD-A1E394407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8B9FF-C4DA-454D-B549-1C587F6109AB}"/>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334294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95A-6BAC-4C29-BDF8-55A153D73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0F4FB-31DE-4D0B-AC78-D94E13CA8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8C79E-7C51-47A1-B938-E656B79BAF08}"/>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A356FC90-D575-4B5C-9D2A-C72FE0A14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4A94A-7A38-46F1-8DA9-98AD18D612C2}"/>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121681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3DB9-2C20-4F7C-8139-C8DDF45C8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547C1-4619-49E3-BD75-90E3E9178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E7574-2ADF-4584-B2DA-5BC609890CAB}"/>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8FCBB4E7-6CA2-439C-8D33-1C33ED8AB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F594E-FBF9-4BDF-9E76-FCBD77632916}"/>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166223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8A35-D4D7-4067-9B31-8E700D7D7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617AB4-A54F-4134-BD07-D73681566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642AB-3398-4409-A090-C01977561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E1443-E2A9-49F8-AF93-879737D38D6F}"/>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6" name="Footer Placeholder 5">
            <a:extLst>
              <a:ext uri="{FF2B5EF4-FFF2-40B4-BE49-F238E27FC236}">
                <a16:creationId xmlns:a16="http://schemas.microsoft.com/office/drawing/2014/main" id="{4E7118C6-0FC8-4BD3-849A-BD3FD48BB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1FC39-823A-420B-93A2-91784F52A399}"/>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13265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433E-3F7A-41EF-A5C6-53089598E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F3C17B-E050-4A31-A997-E38F21304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5309B-B719-4DC7-893A-390FF7D61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86D3C-4892-4D77-B76F-77EF5C507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C5189-CD20-47FD-A198-A8C89139D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70E3D4-D641-41E2-A222-0C24B18C86BC}"/>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8" name="Footer Placeholder 7">
            <a:extLst>
              <a:ext uri="{FF2B5EF4-FFF2-40B4-BE49-F238E27FC236}">
                <a16:creationId xmlns:a16="http://schemas.microsoft.com/office/drawing/2014/main" id="{8DE35677-2DC7-4C84-8EB5-88FCDC473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12ED18-6DB9-41CF-B1CB-AFAB18F37DC5}"/>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287963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523E-FC36-435B-86BC-EAA1EA974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019EA9-A966-4A20-8DC4-3AE8772244A7}"/>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4" name="Footer Placeholder 3">
            <a:extLst>
              <a:ext uri="{FF2B5EF4-FFF2-40B4-BE49-F238E27FC236}">
                <a16:creationId xmlns:a16="http://schemas.microsoft.com/office/drawing/2014/main" id="{CA8E8F88-9377-4A9A-AB4E-3F4C98018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F73F0-281D-4185-9FCC-D2FBB247E477}"/>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37020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F223A-048F-4762-924D-F1A76A13FA9C}"/>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3" name="Footer Placeholder 2">
            <a:extLst>
              <a:ext uri="{FF2B5EF4-FFF2-40B4-BE49-F238E27FC236}">
                <a16:creationId xmlns:a16="http://schemas.microsoft.com/office/drawing/2014/main" id="{8E373908-C53E-40A8-94F0-7701AB888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3B64F-99BE-45C2-B90A-B142121439E9}"/>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310999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A725-3003-4FA4-9DE6-42BD031B9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DF1F5-2AEB-461D-AC26-F40E90353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4E41D-6F7E-4575-9E08-935B126D1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0F4CE-9465-4F92-BF0B-58C4108A9C58}"/>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6" name="Footer Placeholder 5">
            <a:extLst>
              <a:ext uri="{FF2B5EF4-FFF2-40B4-BE49-F238E27FC236}">
                <a16:creationId xmlns:a16="http://schemas.microsoft.com/office/drawing/2014/main" id="{D1FD1115-A66B-487C-81A6-EB8B82443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646E1-0B51-4F59-BAF2-B496B3612A3B}"/>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121731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358B-A70D-4854-9302-EA80CEC88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22E0C-5E07-401E-8E81-4836870EE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6A69D-3FEB-46DA-B11E-0A87739B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C923C-C7B5-4AC7-B7F5-F20495D1EEA2}"/>
              </a:ext>
            </a:extLst>
          </p:cNvPr>
          <p:cNvSpPr>
            <a:spLocks noGrp="1"/>
          </p:cNvSpPr>
          <p:nvPr>
            <p:ph type="dt" sz="half" idx="10"/>
          </p:nvPr>
        </p:nvSpPr>
        <p:spPr/>
        <p:txBody>
          <a:bodyPr/>
          <a:lstStyle/>
          <a:p>
            <a:fld id="{81BC7D16-5E55-4328-94FE-FF8E85789BE6}" type="datetimeFigureOut">
              <a:rPr lang="en-US" smtClean="0"/>
              <a:t>6/13/2021</a:t>
            </a:fld>
            <a:endParaRPr lang="en-US"/>
          </a:p>
        </p:txBody>
      </p:sp>
      <p:sp>
        <p:nvSpPr>
          <p:cNvPr id="6" name="Footer Placeholder 5">
            <a:extLst>
              <a:ext uri="{FF2B5EF4-FFF2-40B4-BE49-F238E27FC236}">
                <a16:creationId xmlns:a16="http://schemas.microsoft.com/office/drawing/2014/main" id="{488933BF-696B-4330-86A0-4918C564F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B3B49-A423-4457-8ACF-82433E4CC660}"/>
              </a:ext>
            </a:extLst>
          </p:cNvPr>
          <p:cNvSpPr>
            <a:spLocks noGrp="1"/>
          </p:cNvSpPr>
          <p:nvPr>
            <p:ph type="sldNum" sz="quarter" idx="12"/>
          </p:nvPr>
        </p:nvSpPr>
        <p:spPr/>
        <p:txBody>
          <a:bodyPr/>
          <a:lstStyle/>
          <a:p>
            <a:fld id="{904A14A2-F683-4FAA-BF14-1824CE5D54AC}" type="slidenum">
              <a:rPr lang="en-US" smtClean="0"/>
              <a:t>‹#›</a:t>
            </a:fld>
            <a:endParaRPr lang="en-US"/>
          </a:p>
        </p:txBody>
      </p:sp>
    </p:spTree>
    <p:extLst>
      <p:ext uri="{BB962C8B-B14F-4D97-AF65-F5344CB8AC3E}">
        <p14:creationId xmlns:p14="http://schemas.microsoft.com/office/powerpoint/2010/main" val="426949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1C807-1D6A-4168-AC15-97E6D4DC5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81008-46BD-48C1-93FD-2D1E49F2E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3935-881A-40B8-99C4-9898D0F04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C7D16-5E55-4328-94FE-FF8E85789BE6}" type="datetimeFigureOut">
              <a:rPr lang="en-US" smtClean="0"/>
              <a:t>6/13/2021</a:t>
            </a:fld>
            <a:endParaRPr lang="en-US"/>
          </a:p>
        </p:txBody>
      </p:sp>
      <p:sp>
        <p:nvSpPr>
          <p:cNvPr id="5" name="Footer Placeholder 4">
            <a:extLst>
              <a:ext uri="{FF2B5EF4-FFF2-40B4-BE49-F238E27FC236}">
                <a16:creationId xmlns:a16="http://schemas.microsoft.com/office/drawing/2014/main" id="{608AA260-8305-4EA7-8A8D-C42EDF4CA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9F19D-2606-410D-8916-FD3053C73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A14A2-F683-4FAA-BF14-1824CE5D54AC}" type="slidenum">
              <a:rPr lang="en-US" smtClean="0"/>
              <a:t>‹#›</a:t>
            </a:fld>
            <a:endParaRPr lang="en-US"/>
          </a:p>
        </p:txBody>
      </p:sp>
    </p:spTree>
    <p:extLst>
      <p:ext uri="{BB962C8B-B14F-4D97-AF65-F5344CB8AC3E}">
        <p14:creationId xmlns:p14="http://schemas.microsoft.com/office/powerpoint/2010/main" val="314158694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4CCC1F-AA1C-488C-B249-71535D04674A}"/>
              </a:ext>
            </a:extLst>
          </p:cNvPr>
          <p:cNvSpPr>
            <a:spLocks noGrp="1"/>
          </p:cNvSpPr>
          <p:nvPr>
            <p:ph type="ctrTitle"/>
          </p:nvPr>
        </p:nvSpPr>
        <p:spPr>
          <a:xfrm>
            <a:off x="1356919" y="2945524"/>
            <a:ext cx="6457183" cy="2274388"/>
          </a:xfrm>
        </p:spPr>
        <p:txBody>
          <a:bodyPr anchor="t">
            <a:normAutofit/>
          </a:bodyPr>
          <a:lstStyle/>
          <a:p>
            <a:pPr algn="l"/>
            <a:r>
              <a:rPr lang="en-US" sz="7200" dirty="0"/>
              <a:t>Sentiment Analysis</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806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3DB4A5-CA0B-4F88-85C1-A04147F6D077}"/>
              </a:ext>
            </a:extLst>
          </p:cNvPr>
          <p:cNvSpPr>
            <a:spLocks noGrp="1"/>
          </p:cNvSpPr>
          <p:nvPr>
            <p:ph type="title"/>
          </p:nvPr>
        </p:nvSpPr>
        <p:spPr>
          <a:xfrm>
            <a:off x="1236747" y="924478"/>
            <a:ext cx="6457183" cy="2274388"/>
          </a:xfrm>
        </p:spPr>
        <p:txBody>
          <a:bodyPr vert="horz" lIns="91440" tIns="45720" rIns="91440" bIns="45720" rtlCol="0" anchor="t">
            <a:normAutofit/>
          </a:bodyPr>
          <a:lstStyle/>
          <a:p>
            <a:r>
              <a:rPr lang="en-US" sz="5000" kern="1200" dirty="0">
                <a:solidFill>
                  <a:schemeClr val="tx1"/>
                </a:solidFill>
                <a:latin typeface="+mj-lt"/>
                <a:ea typeface="+mj-ea"/>
                <a:cs typeface="+mj-cs"/>
              </a:rPr>
              <a:t>Algorithms available in market to solve this problem</a:t>
            </a:r>
          </a:p>
        </p:txBody>
      </p:sp>
      <p:sp>
        <p:nvSpPr>
          <p:cNvPr id="3" name="Text Placeholder 2">
            <a:extLst>
              <a:ext uri="{FF2B5EF4-FFF2-40B4-BE49-F238E27FC236}">
                <a16:creationId xmlns:a16="http://schemas.microsoft.com/office/drawing/2014/main" id="{B3AC76D2-91CC-4D67-AD5B-79514DDA2DD7}"/>
              </a:ext>
            </a:extLst>
          </p:cNvPr>
          <p:cNvSpPr>
            <a:spLocks noGrp="1"/>
          </p:cNvSpPr>
          <p:nvPr>
            <p:ph type="body" idx="1"/>
          </p:nvPr>
        </p:nvSpPr>
        <p:spPr>
          <a:xfrm>
            <a:off x="1019850" y="3429000"/>
            <a:ext cx="5013661" cy="2372756"/>
          </a:xfrm>
        </p:spPr>
        <p:txBody>
          <a:bodyPr vert="horz" lIns="91440" tIns="45720" rIns="91440" bIns="45720" rtlCol="0" anchor="b">
            <a:normAutofit/>
          </a:bodyPr>
          <a:lstStyle/>
          <a:p>
            <a:r>
              <a:rPr lang="en-US" sz="2200" kern="1200" dirty="0">
                <a:solidFill>
                  <a:schemeClr val="tx1"/>
                </a:solidFill>
                <a:latin typeface="+mn-lt"/>
                <a:ea typeface="+mn-ea"/>
                <a:cs typeface="+mn-cs"/>
              </a:rPr>
              <a:t>Logistic Regression</a:t>
            </a:r>
          </a:p>
          <a:p>
            <a:r>
              <a:rPr lang="en-US" sz="2200" kern="1200" dirty="0">
                <a:solidFill>
                  <a:schemeClr val="tx1"/>
                </a:solidFill>
                <a:latin typeface="+mn-lt"/>
                <a:ea typeface="+mn-ea"/>
                <a:cs typeface="+mn-cs"/>
              </a:rPr>
              <a:t>Naïve Bayes</a:t>
            </a:r>
          </a:p>
          <a:p>
            <a:r>
              <a:rPr lang="en-US" sz="2200" kern="1200" dirty="0">
                <a:solidFill>
                  <a:schemeClr val="tx1"/>
                </a:solidFill>
                <a:latin typeface="+mn-lt"/>
                <a:ea typeface="+mn-ea"/>
                <a:cs typeface="+mn-cs"/>
              </a:rPr>
              <a:t>Random Forest</a:t>
            </a:r>
          </a:p>
          <a:p>
            <a:r>
              <a:rPr lang="en-US" sz="2200" kern="1200" dirty="0">
                <a:solidFill>
                  <a:schemeClr val="tx1"/>
                </a:solidFill>
                <a:latin typeface="+mn-lt"/>
                <a:ea typeface="+mn-ea"/>
                <a:cs typeface="+mn-cs"/>
              </a:rPr>
              <a:t>SVM(Support Vector Machines)</a:t>
            </a: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9782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3DB4A5-CA0B-4F88-85C1-A04147F6D077}"/>
              </a:ext>
            </a:extLst>
          </p:cNvPr>
          <p:cNvSpPr>
            <a:spLocks noGrp="1"/>
          </p:cNvSpPr>
          <p:nvPr>
            <p:ph type="title"/>
          </p:nvPr>
        </p:nvSpPr>
        <p:spPr>
          <a:xfrm>
            <a:off x="2291824" y="144343"/>
            <a:ext cx="7223126" cy="2274388"/>
          </a:xfrm>
        </p:spPr>
        <p:txBody>
          <a:bodyPr vert="horz" lIns="91440" tIns="45720" rIns="91440" bIns="45720" rtlCol="0" anchor="t">
            <a:normAutofit/>
          </a:bodyPr>
          <a:lstStyle/>
          <a:p>
            <a:r>
              <a:rPr lang="en-US" sz="5000" kern="1200" dirty="0">
                <a:solidFill>
                  <a:schemeClr val="tx1"/>
                </a:solidFill>
                <a:latin typeface="+mj-lt"/>
                <a:ea typeface="+mj-ea"/>
                <a:cs typeface="+mj-cs"/>
              </a:rPr>
              <a:t>      Algorithms explained</a:t>
            </a:r>
          </a:p>
        </p:txBody>
      </p:sp>
      <p:sp>
        <p:nvSpPr>
          <p:cNvPr id="3" name="Text Placeholder 2">
            <a:extLst>
              <a:ext uri="{FF2B5EF4-FFF2-40B4-BE49-F238E27FC236}">
                <a16:creationId xmlns:a16="http://schemas.microsoft.com/office/drawing/2014/main" id="{B3AC76D2-91CC-4D67-AD5B-79514DDA2DD7}"/>
              </a:ext>
            </a:extLst>
          </p:cNvPr>
          <p:cNvSpPr>
            <a:spLocks noGrp="1"/>
          </p:cNvSpPr>
          <p:nvPr>
            <p:ph type="body" idx="1"/>
          </p:nvPr>
        </p:nvSpPr>
        <p:spPr>
          <a:xfrm>
            <a:off x="365202" y="1321978"/>
            <a:ext cx="6457183" cy="2418731"/>
          </a:xfrm>
        </p:spPr>
        <p:txBody>
          <a:bodyPr vert="horz" lIns="91440" tIns="45720" rIns="91440" bIns="45720" rtlCol="0" anchor="b">
            <a:normAutofit fontScale="85000" lnSpcReduction="20000"/>
          </a:bodyPr>
          <a:lstStyle/>
          <a:p>
            <a:r>
              <a:rPr lang="en-US" sz="2200" b="1" kern="1200" dirty="0">
                <a:solidFill>
                  <a:schemeClr val="tx1"/>
                </a:solidFill>
                <a:latin typeface="+mn-lt"/>
                <a:ea typeface="+mn-ea"/>
                <a:cs typeface="+mn-cs"/>
              </a:rPr>
              <a:t>Logistic </a:t>
            </a:r>
            <a:r>
              <a:rPr lang="en-US" sz="2200" b="1" dirty="0">
                <a:solidFill>
                  <a:schemeClr val="tx1"/>
                </a:solidFill>
              </a:rPr>
              <a:t>Regression: </a:t>
            </a:r>
            <a:br>
              <a:rPr lang="en-US" sz="2200" dirty="0">
                <a:solidFill>
                  <a:schemeClr val="tx1"/>
                </a:solidFill>
              </a:rPr>
            </a:br>
            <a:r>
              <a:rPr lang="en-US" sz="2200" dirty="0">
                <a:solidFill>
                  <a:schemeClr val="tx1"/>
                </a:solidFill>
              </a:rPr>
              <a:t>Logistic regression is a statistical classification model used to model a binary dependent variable and probability of a certain class or event existing such as pass/fail, win/lose, alive/dead or healthy/sick.</a:t>
            </a:r>
          </a:p>
          <a:p>
            <a:r>
              <a:rPr lang="en-US" sz="2200" dirty="0">
                <a:solidFill>
                  <a:schemeClr val="tx1"/>
                </a:solidFill>
              </a:rPr>
              <a:t>Each object being detected</a:t>
            </a:r>
            <a:br>
              <a:rPr lang="en-US" sz="2200" dirty="0">
                <a:solidFill>
                  <a:schemeClr val="tx1"/>
                </a:solidFill>
              </a:rPr>
            </a:br>
            <a:r>
              <a:rPr lang="en-US" sz="2200" dirty="0">
                <a:solidFill>
                  <a:schemeClr val="tx1"/>
                </a:solidFill>
              </a:rPr>
              <a:t>would be assigned a </a:t>
            </a:r>
            <a:br>
              <a:rPr lang="en-US" sz="2200" dirty="0">
                <a:solidFill>
                  <a:schemeClr val="tx1"/>
                </a:solidFill>
              </a:rPr>
            </a:br>
            <a:r>
              <a:rPr lang="en-US" sz="2200" dirty="0">
                <a:solidFill>
                  <a:schemeClr val="tx1"/>
                </a:solidFill>
              </a:rPr>
              <a:t>probability</a:t>
            </a:r>
            <a:br>
              <a:rPr lang="en-US" sz="2200" dirty="0">
                <a:solidFill>
                  <a:schemeClr val="tx1"/>
                </a:solidFill>
              </a:rPr>
            </a:br>
            <a:r>
              <a:rPr lang="en-US" sz="2200" dirty="0">
                <a:solidFill>
                  <a:schemeClr val="tx1"/>
                </a:solidFill>
              </a:rPr>
              <a:t>between 0 and 1.</a:t>
            </a:r>
            <a:br>
              <a:rPr lang="en-US" sz="2200" dirty="0">
                <a:solidFill>
                  <a:schemeClr val="tx1"/>
                </a:solidFill>
              </a:rPr>
            </a:br>
            <a:r>
              <a:rPr lang="en-US" sz="2200" dirty="0">
                <a:solidFill>
                  <a:schemeClr val="tx1"/>
                </a:solidFill>
              </a:rPr>
              <a:t> It uses Sigmoid function.</a:t>
            </a:r>
            <a:endParaRPr lang="en-US" sz="2200" kern="1200" dirty="0">
              <a:solidFill>
                <a:schemeClr val="tx1"/>
              </a:solidFill>
              <a:latin typeface="+mn-lt"/>
              <a:ea typeface="+mn-ea"/>
              <a:cs typeface="+mn-cs"/>
            </a:endParaRP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4B92DDDA-85E3-4D80-A39C-D380E90E10B5}"/>
              </a:ext>
            </a:extLst>
          </p:cNvPr>
          <p:cNvPicPr>
            <a:picLocks noChangeAspect="1"/>
          </p:cNvPicPr>
          <p:nvPr/>
        </p:nvPicPr>
        <p:blipFill>
          <a:blip r:embed="rId3"/>
          <a:stretch>
            <a:fillRect/>
          </a:stretch>
        </p:blipFill>
        <p:spPr>
          <a:xfrm>
            <a:off x="1765217" y="3740710"/>
            <a:ext cx="1343025" cy="342900"/>
          </a:xfrm>
          <a:prstGeom prst="rect">
            <a:avLst/>
          </a:prstGeom>
        </p:spPr>
      </p:pic>
      <p:pic>
        <p:nvPicPr>
          <p:cNvPr id="5" name="Picture 4">
            <a:extLst>
              <a:ext uri="{FF2B5EF4-FFF2-40B4-BE49-F238E27FC236}">
                <a16:creationId xmlns:a16="http://schemas.microsoft.com/office/drawing/2014/main" id="{9A31AB97-58AF-4BAC-A7A6-BAA789B87BFF}"/>
              </a:ext>
            </a:extLst>
          </p:cNvPr>
          <p:cNvPicPr>
            <a:picLocks noChangeAspect="1"/>
          </p:cNvPicPr>
          <p:nvPr/>
        </p:nvPicPr>
        <p:blipFill>
          <a:blip r:embed="rId4"/>
          <a:stretch>
            <a:fillRect/>
          </a:stretch>
        </p:blipFill>
        <p:spPr>
          <a:xfrm>
            <a:off x="3516682" y="2418731"/>
            <a:ext cx="2954455" cy="1686533"/>
          </a:xfrm>
          <a:prstGeom prst="rect">
            <a:avLst/>
          </a:prstGeom>
        </p:spPr>
      </p:pic>
      <p:sp>
        <p:nvSpPr>
          <p:cNvPr id="16" name="Text Placeholder 2">
            <a:extLst>
              <a:ext uri="{FF2B5EF4-FFF2-40B4-BE49-F238E27FC236}">
                <a16:creationId xmlns:a16="http://schemas.microsoft.com/office/drawing/2014/main" id="{ABEE700A-BAE1-4966-A296-A0ADEDC10499}"/>
              </a:ext>
            </a:extLst>
          </p:cNvPr>
          <p:cNvSpPr txBox="1">
            <a:spLocks/>
          </p:cNvSpPr>
          <p:nvPr/>
        </p:nvSpPr>
        <p:spPr>
          <a:xfrm>
            <a:off x="365202" y="4204911"/>
            <a:ext cx="6380426" cy="302890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80000"/>
              </a:lnSpc>
            </a:pPr>
            <a:r>
              <a:rPr lang="en-US" sz="1900" b="1" dirty="0">
                <a:solidFill>
                  <a:schemeClr val="tx1"/>
                </a:solidFill>
              </a:rPr>
              <a:t>Naïve Bayes: </a:t>
            </a:r>
            <a:br>
              <a:rPr lang="en-US" sz="1900" dirty="0">
                <a:solidFill>
                  <a:schemeClr val="tx1"/>
                </a:solidFill>
              </a:rPr>
            </a:br>
            <a:r>
              <a:rPr lang="en-US" sz="1900" dirty="0">
                <a:solidFill>
                  <a:schemeClr val="tx1"/>
                </a:solidFill>
              </a:rPr>
              <a:t>Naive bayes uses Bayes' theorem with strong (naïve) independence assumptions between the features and is a simple technique for constructing classifiers.</a:t>
            </a:r>
          </a:p>
          <a:p>
            <a:pPr>
              <a:lnSpc>
                <a:spcPct val="80000"/>
              </a:lnSpc>
            </a:pPr>
            <a:r>
              <a:rPr lang="en-US" sz="1900" dirty="0">
                <a:solidFill>
                  <a:schemeClr val="tx1"/>
                </a:solidFill>
              </a:rPr>
              <a:t>Only a single algorithm is not sufficient to train such classifiers, so a family of algorithms based on a common principle is needed: </a:t>
            </a:r>
          </a:p>
          <a:p>
            <a:pPr>
              <a:lnSpc>
                <a:spcPct val="80000"/>
              </a:lnSpc>
            </a:pPr>
            <a:r>
              <a:rPr lang="en-US" sz="1900" dirty="0">
                <a:solidFill>
                  <a:schemeClr val="tx1"/>
                </a:solidFill>
              </a:rPr>
              <a:t>All Naive Bayes classifiers assume </a:t>
            </a:r>
            <a:br>
              <a:rPr lang="en-US" sz="1900" dirty="0">
                <a:solidFill>
                  <a:schemeClr val="tx1"/>
                </a:solidFill>
              </a:rPr>
            </a:br>
            <a:r>
              <a:rPr lang="en-US" sz="1900" dirty="0">
                <a:solidFill>
                  <a:schemeClr val="tx1"/>
                </a:solidFill>
              </a:rPr>
              <a:t>that the value of a feature is </a:t>
            </a:r>
            <a:br>
              <a:rPr lang="en-US" sz="1900" dirty="0">
                <a:solidFill>
                  <a:schemeClr val="tx1"/>
                </a:solidFill>
              </a:rPr>
            </a:br>
            <a:r>
              <a:rPr lang="en-US" sz="1900" dirty="0">
                <a:solidFill>
                  <a:schemeClr val="tx1"/>
                </a:solidFill>
              </a:rPr>
              <a:t>independent of the value of any</a:t>
            </a:r>
            <a:br>
              <a:rPr lang="en-US" sz="1900" dirty="0">
                <a:solidFill>
                  <a:schemeClr val="tx1"/>
                </a:solidFill>
              </a:rPr>
            </a:br>
            <a:r>
              <a:rPr lang="en-US" sz="1900" dirty="0">
                <a:solidFill>
                  <a:schemeClr val="tx1"/>
                </a:solidFill>
              </a:rPr>
              <a:t> other feature.</a:t>
            </a:r>
          </a:p>
          <a:p>
            <a:pPr>
              <a:lnSpc>
                <a:spcPct val="80000"/>
              </a:lnSpc>
            </a:pPr>
            <a:endParaRPr lang="en-US" sz="1900" dirty="0">
              <a:solidFill>
                <a:schemeClr val="tx1"/>
              </a:solidFill>
            </a:endParaRPr>
          </a:p>
        </p:txBody>
      </p:sp>
      <p:pic>
        <p:nvPicPr>
          <p:cNvPr id="6" name="Picture 5">
            <a:extLst>
              <a:ext uri="{FF2B5EF4-FFF2-40B4-BE49-F238E27FC236}">
                <a16:creationId xmlns:a16="http://schemas.microsoft.com/office/drawing/2014/main" id="{A0712D45-7100-47EF-B4FB-F7EBCF4F5541}"/>
              </a:ext>
            </a:extLst>
          </p:cNvPr>
          <p:cNvPicPr>
            <a:picLocks noChangeAspect="1"/>
          </p:cNvPicPr>
          <p:nvPr/>
        </p:nvPicPr>
        <p:blipFill>
          <a:blip r:embed="rId5"/>
          <a:stretch>
            <a:fillRect/>
          </a:stretch>
        </p:blipFill>
        <p:spPr>
          <a:xfrm>
            <a:off x="3898423" y="5536022"/>
            <a:ext cx="2783732" cy="1186121"/>
          </a:xfrm>
          <a:prstGeom prst="rect">
            <a:avLst/>
          </a:prstGeom>
        </p:spPr>
      </p:pic>
      <p:sp>
        <p:nvSpPr>
          <p:cNvPr id="17" name="Text Placeholder 2">
            <a:extLst>
              <a:ext uri="{FF2B5EF4-FFF2-40B4-BE49-F238E27FC236}">
                <a16:creationId xmlns:a16="http://schemas.microsoft.com/office/drawing/2014/main" id="{5645AC11-20FB-4D7C-B322-B7E04BB2576A}"/>
              </a:ext>
            </a:extLst>
          </p:cNvPr>
          <p:cNvSpPr txBox="1">
            <a:spLocks/>
          </p:cNvSpPr>
          <p:nvPr/>
        </p:nvSpPr>
        <p:spPr>
          <a:xfrm>
            <a:off x="6642082" y="1254322"/>
            <a:ext cx="5107958" cy="2803589"/>
          </a:xfrm>
          <a:prstGeom prst="rect">
            <a:avLst/>
          </a:prstGeom>
        </p:spPr>
        <p:txBody>
          <a:bodyPr vert="horz" lIns="91440" tIns="45720" rIns="91440" bIns="45720" rtlCol="0" anchor="b">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200" b="1" dirty="0">
                <a:solidFill>
                  <a:schemeClr val="tx1"/>
                </a:solidFill>
              </a:rPr>
              <a:t>Random Forest: </a:t>
            </a:r>
            <a:br>
              <a:rPr lang="en-US" sz="2200" dirty="0">
                <a:solidFill>
                  <a:schemeClr val="tx1"/>
                </a:solidFill>
              </a:rPr>
            </a:br>
            <a:r>
              <a:rPr lang="en-US" sz="2200" dirty="0">
                <a:solidFill>
                  <a:schemeClr val="tx1"/>
                </a:solidFill>
              </a:rPr>
              <a:t>Random forests is a Bagging based ensemble learning method for classification </a:t>
            </a:r>
            <a:br>
              <a:rPr lang="en-US" sz="2200" dirty="0">
                <a:solidFill>
                  <a:schemeClr val="tx1"/>
                </a:solidFill>
              </a:rPr>
            </a:br>
            <a:r>
              <a:rPr lang="en-US" sz="2200" dirty="0">
                <a:solidFill>
                  <a:schemeClr val="tx1"/>
                </a:solidFill>
              </a:rPr>
              <a:t>and regression that </a:t>
            </a:r>
            <a:br>
              <a:rPr lang="en-US" sz="2200" dirty="0">
                <a:solidFill>
                  <a:schemeClr val="tx1"/>
                </a:solidFill>
              </a:rPr>
            </a:br>
            <a:r>
              <a:rPr lang="en-US" sz="2200" dirty="0">
                <a:solidFill>
                  <a:schemeClr val="tx1"/>
                </a:solidFill>
              </a:rPr>
              <a:t>operates by constructing </a:t>
            </a:r>
            <a:br>
              <a:rPr lang="en-US" sz="2200" dirty="0">
                <a:solidFill>
                  <a:schemeClr val="tx1"/>
                </a:solidFill>
              </a:rPr>
            </a:br>
            <a:r>
              <a:rPr lang="en-US" sz="2200" dirty="0">
                <a:solidFill>
                  <a:schemeClr val="tx1"/>
                </a:solidFill>
              </a:rPr>
              <a:t>a multitude of decision </a:t>
            </a:r>
            <a:br>
              <a:rPr lang="en-US" sz="2200" dirty="0">
                <a:solidFill>
                  <a:schemeClr val="tx1"/>
                </a:solidFill>
              </a:rPr>
            </a:br>
            <a:r>
              <a:rPr lang="en-US" sz="2200" dirty="0">
                <a:solidFill>
                  <a:schemeClr val="tx1"/>
                </a:solidFill>
              </a:rPr>
              <a:t>trees at training time and </a:t>
            </a:r>
            <a:br>
              <a:rPr lang="en-US" sz="2200" dirty="0">
                <a:solidFill>
                  <a:schemeClr val="tx1"/>
                </a:solidFill>
              </a:rPr>
            </a:br>
            <a:r>
              <a:rPr lang="en-US" sz="2200" dirty="0">
                <a:solidFill>
                  <a:schemeClr val="tx1"/>
                </a:solidFill>
              </a:rPr>
              <a:t>outputting the class that </a:t>
            </a:r>
            <a:br>
              <a:rPr lang="en-US" sz="2200" dirty="0">
                <a:solidFill>
                  <a:schemeClr val="tx1"/>
                </a:solidFill>
              </a:rPr>
            </a:br>
            <a:r>
              <a:rPr lang="en-US" sz="2200" dirty="0">
                <a:solidFill>
                  <a:schemeClr val="tx1"/>
                </a:solidFill>
              </a:rPr>
              <a:t>is the mode of the classes</a:t>
            </a:r>
            <a:br>
              <a:rPr lang="en-US" sz="2200" dirty="0">
                <a:solidFill>
                  <a:schemeClr val="tx1"/>
                </a:solidFill>
              </a:rPr>
            </a:br>
            <a:r>
              <a:rPr lang="en-US" sz="2200" dirty="0">
                <a:solidFill>
                  <a:schemeClr val="tx1"/>
                </a:solidFill>
              </a:rPr>
              <a:t> (classification) or mean </a:t>
            </a:r>
            <a:br>
              <a:rPr lang="en-US" sz="2200" dirty="0">
                <a:solidFill>
                  <a:schemeClr val="tx1"/>
                </a:solidFill>
              </a:rPr>
            </a:br>
            <a:r>
              <a:rPr lang="en-US" sz="2200" dirty="0">
                <a:solidFill>
                  <a:schemeClr val="tx1"/>
                </a:solidFill>
              </a:rPr>
              <a:t>prediction (regression) of </a:t>
            </a:r>
            <a:br>
              <a:rPr lang="en-US" sz="2200" dirty="0">
                <a:solidFill>
                  <a:schemeClr val="tx1"/>
                </a:solidFill>
              </a:rPr>
            </a:br>
            <a:r>
              <a:rPr lang="en-US" sz="2200" dirty="0">
                <a:solidFill>
                  <a:schemeClr val="tx1"/>
                </a:solidFill>
              </a:rPr>
              <a:t>the individual </a:t>
            </a:r>
          </a:p>
        </p:txBody>
      </p:sp>
      <p:pic>
        <p:nvPicPr>
          <p:cNvPr id="7" name="Picture 6">
            <a:extLst>
              <a:ext uri="{FF2B5EF4-FFF2-40B4-BE49-F238E27FC236}">
                <a16:creationId xmlns:a16="http://schemas.microsoft.com/office/drawing/2014/main" id="{83AEE740-DE36-4EF0-92FC-B4C46308D937}"/>
              </a:ext>
            </a:extLst>
          </p:cNvPr>
          <p:cNvPicPr>
            <a:picLocks noChangeAspect="1"/>
          </p:cNvPicPr>
          <p:nvPr/>
        </p:nvPicPr>
        <p:blipFill>
          <a:blip r:embed="rId6"/>
          <a:stretch>
            <a:fillRect/>
          </a:stretch>
        </p:blipFill>
        <p:spPr>
          <a:xfrm>
            <a:off x="9334647" y="2229396"/>
            <a:ext cx="2636373" cy="1796308"/>
          </a:xfrm>
          <a:prstGeom prst="rect">
            <a:avLst/>
          </a:prstGeom>
        </p:spPr>
      </p:pic>
      <p:sp>
        <p:nvSpPr>
          <p:cNvPr id="18" name="Text Placeholder 2">
            <a:extLst>
              <a:ext uri="{FF2B5EF4-FFF2-40B4-BE49-F238E27FC236}">
                <a16:creationId xmlns:a16="http://schemas.microsoft.com/office/drawing/2014/main" id="{12D405C2-8328-4E46-BE95-CDF43FF05B59}"/>
              </a:ext>
            </a:extLst>
          </p:cNvPr>
          <p:cNvSpPr txBox="1">
            <a:spLocks/>
          </p:cNvSpPr>
          <p:nvPr/>
        </p:nvSpPr>
        <p:spPr>
          <a:xfrm>
            <a:off x="6641463" y="3927399"/>
            <a:ext cx="4896046" cy="302890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80000"/>
              </a:lnSpc>
            </a:pPr>
            <a:r>
              <a:rPr lang="en-US" sz="1900" b="1" dirty="0">
                <a:solidFill>
                  <a:schemeClr val="tx1"/>
                </a:solidFill>
              </a:rPr>
              <a:t>Support Vector Machines: </a:t>
            </a:r>
            <a:br>
              <a:rPr lang="en-US" sz="1900" dirty="0">
                <a:solidFill>
                  <a:schemeClr val="tx1"/>
                </a:solidFill>
              </a:rPr>
            </a:br>
            <a:r>
              <a:rPr lang="en-US" sz="1900" dirty="0">
                <a:solidFill>
                  <a:schemeClr val="tx1"/>
                </a:solidFill>
              </a:rPr>
              <a:t>A support vector machine (SVM) is a supervised machine learning model that uses classification algorithms for two-group </a:t>
            </a:r>
            <a:br>
              <a:rPr lang="en-US" sz="1900" dirty="0">
                <a:solidFill>
                  <a:schemeClr val="tx1"/>
                </a:solidFill>
              </a:rPr>
            </a:br>
            <a:r>
              <a:rPr lang="en-US" sz="1900" dirty="0">
                <a:solidFill>
                  <a:schemeClr val="tx1"/>
                </a:solidFill>
              </a:rPr>
              <a:t>classification problems. </a:t>
            </a:r>
            <a:br>
              <a:rPr lang="en-US" sz="1900" dirty="0">
                <a:solidFill>
                  <a:schemeClr val="tx1"/>
                </a:solidFill>
              </a:rPr>
            </a:br>
            <a:r>
              <a:rPr lang="en-US" sz="1900" dirty="0">
                <a:solidFill>
                  <a:schemeClr val="tx1"/>
                </a:solidFill>
              </a:rPr>
              <a:t>After giving an SVM model </a:t>
            </a:r>
            <a:br>
              <a:rPr lang="en-US" sz="1900" dirty="0">
                <a:solidFill>
                  <a:schemeClr val="tx1"/>
                </a:solidFill>
              </a:rPr>
            </a:br>
            <a:r>
              <a:rPr lang="en-US" sz="1900" dirty="0">
                <a:solidFill>
                  <a:schemeClr val="tx1"/>
                </a:solidFill>
              </a:rPr>
              <a:t>sets of labeled training data </a:t>
            </a:r>
            <a:br>
              <a:rPr lang="en-US" sz="1900" dirty="0">
                <a:solidFill>
                  <a:schemeClr val="tx1"/>
                </a:solidFill>
              </a:rPr>
            </a:br>
            <a:r>
              <a:rPr lang="en-US" sz="1900" dirty="0">
                <a:solidFill>
                  <a:schemeClr val="tx1"/>
                </a:solidFill>
              </a:rPr>
              <a:t>for each  category, they’re </a:t>
            </a:r>
            <a:br>
              <a:rPr lang="en-US" sz="1900" dirty="0">
                <a:solidFill>
                  <a:schemeClr val="tx1"/>
                </a:solidFill>
              </a:rPr>
            </a:br>
            <a:r>
              <a:rPr lang="en-US" sz="1900" dirty="0">
                <a:solidFill>
                  <a:schemeClr val="tx1"/>
                </a:solidFill>
              </a:rPr>
              <a:t>able to categorize new text. </a:t>
            </a:r>
            <a:br>
              <a:rPr lang="en-US" sz="1900" dirty="0">
                <a:solidFill>
                  <a:schemeClr val="tx1"/>
                </a:solidFill>
              </a:rPr>
            </a:br>
            <a:r>
              <a:rPr lang="en-US" sz="1900" dirty="0">
                <a:solidFill>
                  <a:schemeClr val="tx1"/>
                </a:solidFill>
              </a:rPr>
              <a:t>It makes use of hyperplane </a:t>
            </a:r>
            <a:br>
              <a:rPr lang="en-US" sz="1900" dirty="0">
                <a:solidFill>
                  <a:schemeClr val="tx1"/>
                </a:solidFill>
              </a:rPr>
            </a:br>
            <a:r>
              <a:rPr lang="en-US" sz="1900" dirty="0">
                <a:solidFill>
                  <a:schemeClr val="tx1"/>
                </a:solidFill>
              </a:rPr>
              <a:t>which distinguishes among </a:t>
            </a:r>
            <a:br>
              <a:rPr lang="en-US" sz="1900" dirty="0">
                <a:solidFill>
                  <a:schemeClr val="tx1"/>
                </a:solidFill>
              </a:rPr>
            </a:br>
            <a:r>
              <a:rPr lang="en-US" sz="1900" dirty="0">
                <a:solidFill>
                  <a:schemeClr val="tx1"/>
                </a:solidFill>
              </a:rPr>
              <a:t>feature vector planes.</a:t>
            </a:r>
          </a:p>
        </p:txBody>
      </p:sp>
      <p:pic>
        <p:nvPicPr>
          <p:cNvPr id="9" name="Picture 8">
            <a:extLst>
              <a:ext uri="{FF2B5EF4-FFF2-40B4-BE49-F238E27FC236}">
                <a16:creationId xmlns:a16="http://schemas.microsoft.com/office/drawing/2014/main" id="{60403CDD-7395-4B2A-8CFD-7C22F2ACB3DA}"/>
              </a:ext>
            </a:extLst>
          </p:cNvPr>
          <p:cNvPicPr>
            <a:picLocks noChangeAspect="1"/>
          </p:cNvPicPr>
          <p:nvPr/>
        </p:nvPicPr>
        <p:blipFill>
          <a:blip r:embed="rId7"/>
          <a:stretch>
            <a:fillRect/>
          </a:stretch>
        </p:blipFill>
        <p:spPr>
          <a:xfrm>
            <a:off x="9461867" y="4873090"/>
            <a:ext cx="2509153" cy="1849053"/>
          </a:xfrm>
          <a:prstGeom prst="rect">
            <a:avLst/>
          </a:prstGeom>
        </p:spPr>
      </p:pic>
    </p:spTree>
    <p:extLst>
      <p:ext uri="{BB962C8B-B14F-4D97-AF65-F5344CB8AC3E}">
        <p14:creationId xmlns:p14="http://schemas.microsoft.com/office/powerpoint/2010/main" val="182240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747BF6-9939-45FB-B1F7-8747AE5E166F}"/>
              </a:ext>
            </a:extLst>
          </p:cNvPr>
          <p:cNvSpPr>
            <a:spLocks noGrp="1"/>
          </p:cNvSpPr>
          <p:nvPr>
            <p:ph type="title"/>
          </p:nvPr>
        </p:nvSpPr>
        <p:spPr>
          <a:xfrm>
            <a:off x="1117311" y="1110772"/>
            <a:ext cx="6079486" cy="2384727"/>
          </a:xfrm>
        </p:spPr>
        <p:txBody>
          <a:bodyPr vert="horz" lIns="91440" tIns="45720" rIns="91440" bIns="45720" rtlCol="0" anchor="t">
            <a:normAutofit/>
          </a:bodyPr>
          <a:lstStyle/>
          <a:p>
            <a:r>
              <a:rPr lang="en-US" kern="1200" dirty="0">
                <a:solidFill>
                  <a:schemeClr val="tx1"/>
                </a:solidFill>
                <a:latin typeface="+mj-lt"/>
                <a:ea typeface="+mj-ea"/>
                <a:cs typeface="+mj-cs"/>
              </a:rPr>
              <a:t>Top 2 algorithms</a:t>
            </a:r>
          </a:p>
        </p:txBody>
      </p:sp>
      <p:sp>
        <p:nvSpPr>
          <p:cNvPr id="3" name="Text Placeholder 2">
            <a:extLst>
              <a:ext uri="{FF2B5EF4-FFF2-40B4-BE49-F238E27FC236}">
                <a16:creationId xmlns:a16="http://schemas.microsoft.com/office/drawing/2014/main" id="{34331A9D-F234-46A4-98BD-DA3631FA8825}"/>
              </a:ext>
            </a:extLst>
          </p:cNvPr>
          <p:cNvSpPr>
            <a:spLocks noGrp="1"/>
          </p:cNvSpPr>
          <p:nvPr>
            <p:ph type="body" idx="1"/>
          </p:nvPr>
        </p:nvSpPr>
        <p:spPr>
          <a:xfrm>
            <a:off x="779635" y="2291806"/>
            <a:ext cx="5013661" cy="4235994"/>
          </a:xfrm>
        </p:spPr>
        <p:txBody>
          <a:bodyPr vert="horz" lIns="91440" tIns="45720" rIns="91440" bIns="45720" rtlCol="0" anchor="b">
            <a:normAutofit/>
          </a:bodyPr>
          <a:lstStyle/>
          <a:p>
            <a:r>
              <a:rPr lang="en-US" sz="2400" b="1" kern="1200" dirty="0">
                <a:solidFill>
                  <a:schemeClr val="tx1"/>
                </a:solidFill>
                <a:latin typeface="+mn-lt"/>
                <a:ea typeface="+mn-ea"/>
                <a:cs typeface="+mn-cs"/>
              </a:rPr>
              <a:t>Logistic Regression:</a:t>
            </a:r>
          </a:p>
          <a:p>
            <a:endParaRPr lang="en-US" sz="2400" kern="1200" dirty="0">
              <a:solidFill>
                <a:schemeClr val="tx1"/>
              </a:solidFill>
              <a:latin typeface="+mn-lt"/>
              <a:ea typeface="+mn-ea"/>
              <a:cs typeface="+mn-cs"/>
            </a:endParaRPr>
          </a:p>
          <a:p>
            <a:r>
              <a:rPr lang="en-US" dirty="0">
                <a:solidFill>
                  <a:schemeClr val="tx1"/>
                </a:solidFill>
              </a:rPr>
              <a:t>Accuracy:   0.9018559762435041</a:t>
            </a:r>
          </a:p>
          <a:p>
            <a:r>
              <a:rPr lang="en-US" dirty="0">
                <a:solidFill>
                  <a:schemeClr val="tx1"/>
                </a:solidFill>
              </a:rPr>
              <a:t>F1 score: 0.9442335273770354</a:t>
            </a:r>
            <a:br>
              <a:rPr lang="en-US" dirty="0">
                <a:solidFill>
                  <a:schemeClr val="tx1"/>
                </a:solidFill>
              </a:rPr>
            </a:br>
            <a:endParaRPr lang="en-US" dirty="0">
              <a:solidFill>
                <a:schemeClr val="tx1"/>
              </a:solidFill>
            </a:endParaRPr>
          </a:p>
          <a:p>
            <a:r>
              <a:rPr lang="en-US" sz="2400" b="1" kern="1200" dirty="0">
                <a:solidFill>
                  <a:schemeClr val="tx1"/>
                </a:solidFill>
                <a:latin typeface="+mn-lt"/>
                <a:ea typeface="+mn-ea"/>
                <a:cs typeface="+mn-cs"/>
              </a:rPr>
              <a:t>Multinomial Naïve Bayes:</a:t>
            </a:r>
          </a:p>
          <a:p>
            <a:endParaRPr lang="en-US" dirty="0">
              <a:solidFill>
                <a:schemeClr val="tx1"/>
              </a:solidFill>
            </a:endParaRPr>
          </a:p>
          <a:p>
            <a:r>
              <a:rPr lang="en-US" dirty="0">
                <a:solidFill>
                  <a:schemeClr val="tx1"/>
                </a:solidFill>
              </a:rPr>
              <a:t>Accuracy:   0.8925828440305055</a:t>
            </a:r>
          </a:p>
          <a:p>
            <a:r>
              <a:rPr lang="en-US" dirty="0">
                <a:solidFill>
                  <a:schemeClr val="tx1"/>
                </a:solidFill>
              </a:rPr>
              <a:t>F1 score: 0.9384789028557293</a:t>
            </a:r>
            <a:endParaRPr lang="en-US" sz="2400" kern="1200" dirty="0">
              <a:solidFill>
                <a:schemeClr val="tx1"/>
              </a:solidFill>
              <a:latin typeface="+mn-lt"/>
              <a:ea typeface="+mn-ea"/>
              <a:cs typeface="+mn-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022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75A4E-9840-482D-B6C4-B02FBD9AECBC}"/>
              </a:ext>
            </a:extLst>
          </p:cNvPr>
          <p:cNvSpPr>
            <a:spLocks noGrp="1"/>
          </p:cNvSpPr>
          <p:nvPr>
            <p:ph type="title"/>
          </p:nvPr>
        </p:nvSpPr>
        <p:spPr>
          <a:xfrm>
            <a:off x="967486" y="-1069951"/>
            <a:ext cx="5238466" cy="2991416"/>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sp>
        <p:nvSpPr>
          <p:cNvPr id="5" name="Text Placeholder 4">
            <a:extLst>
              <a:ext uri="{FF2B5EF4-FFF2-40B4-BE49-F238E27FC236}">
                <a16:creationId xmlns:a16="http://schemas.microsoft.com/office/drawing/2014/main" id="{C0CA4876-CF17-437E-9BC9-2F5E3203D151}"/>
              </a:ext>
            </a:extLst>
          </p:cNvPr>
          <p:cNvSpPr>
            <a:spLocks noGrp="1"/>
          </p:cNvSpPr>
          <p:nvPr>
            <p:ph type="body" idx="1"/>
          </p:nvPr>
        </p:nvSpPr>
        <p:spPr>
          <a:xfrm>
            <a:off x="846431" y="2602531"/>
            <a:ext cx="4167115" cy="3699381"/>
          </a:xfrm>
        </p:spPr>
        <p:txBody>
          <a:bodyPr vert="horz" lIns="91440" tIns="45720" rIns="91440" bIns="45720" rtlCol="0" anchor="t">
            <a:normAutofit/>
          </a:bodyPr>
          <a:lstStyle/>
          <a:p>
            <a:r>
              <a:rPr lang="en-US" sz="1900" kern="1200" dirty="0">
                <a:solidFill>
                  <a:schemeClr val="tx1"/>
                </a:solidFill>
                <a:latin typeface="+mn-lt"/>
                <a:ea typeface="+mn-ea"/>
                <a:cs typeface="+mn-cs"/>
              </a:rPr>
              <a:t>Sentiment analysis is contextual mining of text which identifies and extracts subjective information in source material and helping a business to understand the sentiment of their brand, product or service while monitoring online conversations.</a:t>
            </a:r>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D6ACAEF0-3475-49BF-A941-614CC0B5B0AF}"/>
              </a:ext>
            </a:extLst>
          </p:cNvPr>
          <p:cNvPicPr>
            <a:picLocks noChangeAspect="1"/>
          </p:cNvPicPr>
          <p:nvPr/>
        </p:nvPicPr>
        <p:blipFill>
          <a:blip r:embed="rId2"/>
          <a:stretch>
            <a:fillRect/>
          </a:stretch>
        </p:blipFill>
        <p:spPr>
          <a:xfrm>
            <a:off x="7298019" y="2743438"/>
            <a:ext cx="3533728" cy="2603261"/>
          </a:xfrm>
          <a:prstGeom prst="rect">
            <a:avLst/>
          </a:prstGeom>
        </p:spPr>
      </p:pic>
      <p:sp>
        <p:nvSpPr>
          <p:cNvPr id="17" name="TextBox 16">
            <a:extLst>
              <a:ext uri="{FF2B5EF4-FFF2-40B4-BE49-F238E27FC236}">
                <a16:creationId xmlns:a16="http://schemas.microsoft.com/office/drawing/2014/main" id="{5884FD52-74FC-479A-9D37-862236FED010}"/>
              </a:ext>
            </a:extLst>
          </p:cNvPr>
          <p:cNvSpPr txBox="1"/>
          <p:nvPr/>
        </p:nvSpPr>
        <p:spPr>
          <a:xfrm>
            <a:off x="7531503" y="4452222"/>
            <a:ext cx="3217333" cy="178561"/>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600">
                <a:solidFill>
                  <a:srgbClr val="FFFFFF"/>
                </a:solidFill>
              </a:rPr>
              <a:t>Source: </a:t>
            </a:r>
            <a:r>
              <a:rPr lang="en-US" sz="600" err="1">
                <a:solidFill>
                  <a:srgbClr val="FFFFFF"/>
                </a:solidFill>
              </a:rPr>
              <a:t>KDNuggets</a:t>
            </a:r>
            <a:endParaRPr lang="en-US" sz="600">
              <a:solidFill>
                <a:srgbClr val="FFFFFF"/>
              </a:solidFill>
            </a:endParaRPr>
          </a:p>
        </p:txBody>
      </p:sp>
    </p:spTree>
    <p:extLst>
      <p:ext uri="{BB962C8B-B14F-4D97-AF65-F5344CB8AC3E}">
        <p14:creationId xmlns:p14="http://schemas.microsoft.com/office/powerpoint/2010/main" val="308124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3478E-2D18-4A2C-AF5D-6229457AC935}"/>
              </a:ext>
            </a:extLst>
          </p:cNvPr>
          <p:cNvSpPr>
            <a:spLocks noGrp="1"/>
          </p:cNvSpPr>
          <p:nvPr>
            <p:ph type="title"/>
          </p:nvPr>
        </p:nvSpPr>
        <p:spPr>
          <a:xfrm>
            <a:off x="1695202" y="271268"/>
            <a:ext cx="5946592" cy="1867021"/>
          </a:xfrm>
        </p:spPr>
        <p:txBody>
          <a:bodyPr vert="horz" lIns="91440" tIns="45720" rIns="91440" bIns="45720" rtlCol="0" anchor="t">
            <a:normAutofit fontScale="90000"/>
          </a:bodyPr>
          <a:lstStyle/>
          <a:p>
            <a:r>
              <a:rPr lang="en-US" sz="6600" kern="1200" dirty="0">
                <a:solidFill>
                  <a:schemeClr val="tx1"/>
                </a:solidFill>
                <a:latin typeface="+mj-lt"/>
                <a:ea typeface="+mj-ea"/>
                <a:cs typeface="+mj-cs"/>
              </a:rPr>
              <a:t>Problem Statement</a:t>
            </a:r>
          </a:p>
        </p:txBody>
      </p:sp>
      <p:sp>
        <p:nvSpPr>
          <p:cNvPr id="3" name="Text Placeholder 2">
            <a:extLst>
              <a:ext uri="{FF2B5EF4-FFF2-40B4-BE49-F238E27FC236}">
                <a16:creationId xmlns:a16="http://schemas.microsoft.com/office/drawing/2014/main" id="{409D7D54-2CF8-4156-804D-16DB7E6B2D14}"/>
              </a:ext>
            </a:extLst>
          </p:cNvPr>
          <p:cNvSpPr>
            <a:spLocks noGrp="1"/>
          </p:cNvSpPr>
          <p:nvPr>
            <p:ph type="body" idx="1"/>
          </p:nvPr>
        </p:nvSpPr>
        <p:spPr>
          <a:xfrm>
            <a:off x="188742" y="1298388"/>
            <a:ext cx="7199833" cy="4657270"/>
          </a:xfrm>
        </p:spPr>
        <p:txBody>
          <a:bodyPr vert="horz" lIns="91440" tIns="45720" rIns="91440" bIns="45720" rtlCol="0" anchor="b">
            <a:normAutofit/>
          </a:bodyPr>
          <a:lstStyle/>
          <a:p>
            <a:r>
              <a:rPr lang="en-US" dirty="0">
                <a:solidFill>
                  <a:schemeClr val="tx1"/>
                </a:solidFill>
              </a:rPr>
              <a:t>The major challenge for businesses and organizations arise when they have to identify the pain areas of their end customers. Their views, sentiments and interest in a particular product can help companies identify product sales and its future growth. To understand those sentiments, we have come up with one such sentiment model and it works as: given a message, classify whether the message is of positive, negative, or neutral sentiment. For messages conveying both a positive and negative sentiment, whichever is the stronger sentiment should be chosen.</a:t>
            </a:r>
            <a:endParaRPr lang="en-US" sz="2400" kern="1200" dirty="0">
              <a:solidFill>
                <a:schemeClr val="tx1"/>
              </a:solidFill>
              <a:latin typeface="+mn-lt"/>
              <a:ea typeface="+mn-ea"/>
              <a:cs typeface="+mn-cs"/>
            </a:endParaRP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514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3478E-2D18-4A2C-AF5D-6229457AC935}"/>
              </a:ext>
            </a:extLst>
          </p:cNvPr>
          <p:cNvSpPr>
            <a:spLocks noGrp="1"/>
          </p:cNvSpPr>
          <p:nvPr>
            <p:ph type="title"/>
          </p:nvPr>
        </p:nvSpPr>
        <p:spPr>
          <a:xfrm>
            <a:off x="1609304" y="375612"/>
            <a:ext cx="8825683" cy="668423"/>
          </a:xfrm>
        </p:spPr>
        <p:txBody>
          <a:bodyPr vert="horz" lIns="91440" tIns="45720" rIns="91440" bIns="45720" rtlCol="0" anchor="t">
            <a:normAutofit/>
          </a:bodyPr>
          <a:lstStyle/>
          <a:p>
            <a:r>
              <a:rPr lang="en-US" sz="4000" b="1" kern="1200" dirty="0">
                <a:solidFill>
                  <a:schemeClr val="tx1"/>
                </a:solidFill>
                <a:latin typeface="+mj-lt"/>
                <a:ea typeface="+mj-ea"/>
                <a:cs typeface="+mj-cs"/>
              </a:rPr>
              <a:t>				Domains</a:t>
            </a:r>
          </a:p>
        </p:txBody>
      </p:sp>
      <p:sp>
        <p:nvSpPr>
          <p:cNvPr id="3" name="Text Placeholder 2">
            <a:extLst>
              <a:ext uri="{FF2B5EF4-FFF2-40B4-BE49-F238E27FC236}">
                <a16:creationId xmlns:a16="http://schemas.microsoft.com/office/drawing/2014/main" id="{409D7D54-2CF8-4156-804D-16DB7E6B2D14}"/>
              </a:ext>
            </a:extLst>
          </p:cNvPr>
          <p:cNvSpPr>
            <a:spLocks noGrp="1"/>
          </p:cNvSpPr>
          <p:nvPr>
            <p:ph type="body" idx="1"/>
          </p:nvPr>
        </p:nvSpPr>
        <p:spPr>
          <a:xfrm>
            <a:off x="423566" y="872648"/>
            <a:ext cx="5438335" cy="5811437"/>
          </a:xfrm>
        </p:spPr>
        <p:txBody>
          <a:bodyPr vert="horz" lIns="91440" tIns="45720" rIns="91440" bIns="45720" rtlCol="0" anchor="b">
            <a:normAutofit fontScale="85000" lnSpcReduction="20000"/>
          </a:bodyPr>
          <a:lstStyle/>
          <a:p>
            <a:r>
              <a:rPr lang="en-US" sz="2000" b="1" dirty="0">
                <a:solidFill>
                  <a:schemeClr val="tx1"/>
                </a:solidFill>
              </a:rPr>
              <a:t>Social Media Monitoring: </a:t>
            </a:r>
          </a:p>
          <a:p>
            <a:pPr marL="342900" indent="-342900">
              <a:buFont typeface="Arial" panose="020B0604020202020204" pitchFamily="34" charset="0"/>
              <a:buChar char="•"/>
            </a:pPr>
            <a:r>
              <a:rPr lang="en-US" sz="2000" dirty="0">
                <a:solidFill>
                  <a:schemeClr val="tx1"/>
                </a:solidFill>
              </a:rPr>
              <a:t>Analyze tweets and/or Facebook posts over a period to detect sentiment of a particular audience</a:t>
            </a:r>
          </a:p>
          <a:p>
            <a:pPr marL="342900" indent="-342900">
              <a:buFont typeface="Arial" panose="020B0604020202020204" pitchFamily="34" charset="0"/>
              <a:buChar char="•"/>
            </a:pPr>
            <a:r>
              <a:rPr lang="en-US" sz="2000" dirty="0">
                <a:solidFill>
                  <a:schemeClr val="tx1"/>
                </a:solidFill>
              </a:rPr>
              <a:t>Monitor social media mentions of your brand and automatically categorize by urgency</a:t>
            </a:r>
          </a:p>
          <a:p>
            <a:pPr marL="342900" indent="-342900">
              <a:buFont typeface="Arial" panose="020B0604020202020204" pitchFamily="34" charset="0"/>
              <a:buChar char="•"/>
            </a:pPr>
            <a:r>
              <a:rPr lang="en-US" sz="2000" dirty="0">
                <a:solidFill>
                  <a:schemeClr val="tx1"/>
                </a:solidFill>
              </a:rPr>
              <a:t>Automatically route social media mentions to team members, best fit to respond</a:t>
            </a:r>
          </a:p>
          <a:p>
            <a:pPr marL="342900" indent="-342900">
              <a:buFont typeface="Arial" panose="020B0604020202020204" pitchFamily="34" charset="0"/>
              <a:buChar char="•"/>
            </a:pPr>
            <a:r>
              <a:rPr lang="en-US" sz="2000" dirty="0">
                <a:solidFill>
                  <a:schemeClr val="tx1"/>
                </a:solidFill>
              </a:rPr>
              <a:t>Gain deep insights into what’s happening across your social media channels</a:t>
            </a:r>
          </a:p>
          <a:p>
            <a:br>
              <a:rPr lang="en-US" sz="2000" dirty="0">
                <a:solidFill>
                  <a:schemeClr val="tx1"/>
                </a:solidFill>
              </a:rPr>
            </a:br>
            <a:r>
              <a:rPr lang="en-US" sz="2000" b="1" dirty="0">
                <a:solidFill>
                  <a:schemeClr val="tx1"/>
                </a:solidFill>
              </a:rPr>
              <a:t>Market Research:</a:t>
            </a:r>
          </a:p>
          <a:p>
            <a:pPr marL="342900" indent="-342900">
              <a:buFont typeface="Arial" panose="020B0604020202020204" pitchFamily="34" charset="0"/>
              <a:buChar char="•"/>
            </a:pPr>
            <a:r>
              <a:rPr lang="en-US" sz="2000" dirty="0">
                <a:solidFill>
                  <a:schemeClr val="tx1"/>
                </a:solidFill>
              </a:rPr>
              <a:t>Analyze product reviews of your brand and compare those with the competition</a:t>
            </a:r>
          </a:p>
          <a:p>
            <a:pPr marL="342900" indent="-342900">
              <a:buFont typeface="Arial" panose="020B0604020202020204" pitchFamily="34" charset="0"/>
              <a:buChar char="•"/>
            </a:pPr>
            <a:r>
              <a:rPr lang="en-US" sz="2000" dirty="0">
                <a:solidFill>
                  <a:schemeClr val="tx1"/>
                </a:solidFill>
              </a:rPr>
              <a:t>Generate weekly, monthly, or daily reports – a sort of early-warning system</a:t>
            </a:r>
          </a:p>
          <a:p>
            <a:pPr marL="342900" indent="-342900">
              <a:buFont typeface="Arial" panose="020B0604020202020204" pitchFamily="34" charset="0"/>
              <a:buChar char="•"/>
            </a:pPr>
            <a:r>
              <a:rPr lang="en-US" sz="2000" dirty="0">
                <a:solidFill>
                  <a:schemeClr val="tx1"/>
                </a:solidFill>
              </a:rPr>
              <a:t>Compare sentiments across international markets</a:t>
            </a:r>
          </a:p>
          <a:p>
            <a:pPr marL="342900" indent="-342900">
              <a:buFont typeface="Arial" panose="020B0604020202020204" pitchFamily="34" charset="0"/>
              <a:buChar char="•"/>
            </a:pPr>
            <a:r>
              <a:rPr lang="en-US" sz="2000" dirty="0">
                <a:solidFill>
                  <a:schemeClr val="tx1"/>
                </a:solidFill>
              </a:rPr>
              <a:t>Analyze formal market reports or business journals for long-term, broader trends</a:t>
            </a:r>
          </a:p>
          <a:p>
            <a:pPr marL="342900" indent="-342900">
              <a:buFont typeface="Arial" panose="020B0604020202020204" pitchFamily="34" charset="0"/>
              <a:buChar char="•"/>
            </a:pPr>
            <a:r>
              <a:rPr lang="en-US" sz="2000" dirty="0">
                <a:solidFill>
                  <a:schemeClr val="tx1"/>
                </a:solidFill>
              </a:rPr>
              <a:t>Analyze tweets and social media posts for real-time happenings</a:t>
            </a:r>
          </a:p>
          <a:p>
            <a:pPr marL="342900" indent="-342900">
              <a:buFont typeface="Arial" panose="020B0604020202020204" pitchFamily="34" charset="0"/>
              <a:buChar char="•"/>
            </a:pPr>
            <a:r>
              <a:rPr lang="en-US" sz="2000" dirty="0">
                <a:solidFill>
                  <a:schemeClr val="tx1"/>
                </a:solidFill>
              </a:rPr>
              <a:t>Analyze reviews for unfiltered customer feedback</a:t>
            </a: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a:extLst>
              <a:ext uri="{FF2B5EF4-FFF2-40B4-BE49-F238E27FC236}">
                <a16:creationId xmlns:a16="http://schemas.microsoft.com/office/drawing/2014/main" id="{F22BC2E5-F7E2-4615-830F-9C094AE5C656}"/>
              </a:ext>
            </a:extLst>
          </p:cNvPr>
          <p:cNvSpPr txBox="1">
            <a:spLocks/>
          </p:cNvSpPr>
          <p:nvPr/>
        </p:nvSpPr>
        <p:spPr>
          <a:xfrm>
            <a:off x="6463164" y="1037611"/>
            <a:ext cx="5586106" cy="5818248"/>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solidFill>
                  <a:schemeClr val="tx1"/>
                </a:solidFill>
              </a:rPr>
              <a:t>Customer Feedback:</a:t>
            </a:r>
          </a:p>
          <a:p>
            <a:pPr marL="342900" indent="-342900">
              <a:buFont typeface="Arial" panose="020B0604020202020204" pitchFamily="34" charset="0"/>
              <a:buChar char="•"/>
            </a:pPr>
            <a:r>
              <a:rPr lang="en-US" sz="2000" dirty="0">
                <a:solidFill>
                  <a:schemeClr val="tx1"/>
                </a:solidFill>
              </a:rPr>
              <a:t>Analyze aggregated NPS(Net Promoter Score) or other survey responses</a:t>
            </a:r>
          </a:p>
          <a:p>
            <a:pPr marL="342900" indent="-342900">
              <a:buFont typeface="Arial" panose="020B0604020202020204" pitchFamily="34" charset="0"/>
              <a:buChar char="•"/>
            </a:pPr>
            <a:r>
              <a:rPr lang="en-US" sz="2000" dirty="0">
                <a:solidFill>
                  <a:schemeClr val="tx1"/>
                </a:solidFill>
              </a:rPr>
              <a:t>Analyze aggregated customer support interactions</a:t>
            </a:r>
          </a:p>
          <a:p>
            <a:pPr marL="342900" indent="-342900">
              <a:buFont typeface="Arial" panose="020B0604020202020204" pitchFamily="34" charset="0"/>
              <a:buChar char="•"/>
            </a:pPr>
            <a:r>
              <a:rPr lang="en-US" sz="2000" dirty="0">
                <a:solidFill>
                  <a:schemeClr val="tx1"/>
                </a:solidFill>
              </a:rPr>
              <a:t>Track customer sentiment about specific aspects of the business over time. This adds depth to explain why the overall NPS score might have changed, or if specific aspects have shifted independently.</a:t>
            </a:r>
          </a:p>
          <a:p>
            <a:pPr marL="342900" indent="-342900">
              <a:buFont typeface="Arial" panose="020B0604020202020204" pitchFamily="34" charset="0"/>
              <a:buChar char="•"/>
            </a:pPr>
            <a:r>
              <a:rPr lang="en-US" sz="2000" dirty="0">
                <a:solidFill>
                  <a:schemeClr val="tx1"/>
                </a:solidFill>
              </a:rPr>
              <a:t>Target individuals to improve their service. By automatically running sentiment analysis on incoming surveys, you can detect customers who are ‘strongly negatively’ towards your product or service, so you can respond to them right away</a:t>
            </a:r>
          </a:p>
          <a:p>
            <a:pPr marL="342900" indent="-342900">
              <a:buFont typeface="Arial" panose="020B0604020202020204" pitchFamily="34" charset="0"/>
              <a:buChar char="•"/>
            </a:pPr>
            <a:r>
              <a:rPr lang="en-US" sz="2000" dirty="0">
                <a:solidFill>
                  <a:schemeClr val="tx1"/>
                </a:solidFill>
              </a:rPr>
              <a:t>Determine if particular customer segments feel more strongly about your company. You can zero in on sentiment by certain demographics, interests, personas, </a:t>
            </a:r>
            <a:r>
              <a:rPr lang="en-US" sz="2000" dirty="0" err="1">
                <a:solidFill>
                  <a:schemeClr val="tx1"/>
                </a:solidFill>
              </a:rPr>
              <a:t>etc</a:t>
            </a:r>
            <a:endParaRPr lang="en-US" sz="2000" dirty="0">
              <a:solidFill>
                <a:schemeClr val="tx1"/>
              </a:solidFill>
            </a:endParaRPr>
          </a:p>
          <a:p>
            <a:br>
              <a:rPr lang="en-US" sz="2000" dirty="0">
                <a:solidFill>
                  <a:schemeClr val="tx1"/>
                </a:solidFill>
              </a:rPr>
            </a:br>
            <a:r>
              <a:rPr lang="en-US" sz="2000" dirty="0">
                <a:solidFill>
                  <a:schemeClr val="tx1"/>
                </a:solidFill>
              </a:rPr>
              <a:t>       </a:t>
            </a:r>
            <a:r>
              <a:rPr lang="en-US" sz="2000" b="1" dirty="0">
                <a:solidFill>
                  <a:schemeClr val="tx1"/>
                </a:solidFill>
              </a:rPr>
              <a:t>Customer Service:</a:t>
            </a:r>
          </a:p>
          <a:p>
            <a:pPr marL="342900" indent="-342900">
              <a:buFont typeface="Arial" panose="020B0604020202020204" pitchFamily="34" charset="0"/>
              <a:buChar char="•"/>
            </a:pPr>
            <a:r>
              <a:rPr lang="en-US" sz="2000" dirty="0">
                <a:solidFill>
                  <a:schemeClr val="tx1"/>
                </a:solidFill>
              </a:rPr>
              <a:t>Automate text classification all incoming customer support queries</a:t>
            </a:r>
          </a:p>
          <a:p>
            <a:pPr marL="342900" indent="-342900">
              <a:buFont typeface="Arial" panose="020B0604020202020204" pitchFamily="34" charset="0"/>
              <a:buChar char="•"/>
            </a:pPr>
            <a:r>
              <a:rPr lang="en-US" sz="2000" dirty="0">
                <a:solidFill>
                  <a:schemeClr val="tx1"/>
                </a:solidFill>
              </a:rPr>
              <a:t>Rapidly detect disgruntled customers and surface those tickets to the top</a:t>
            </a:r>
          </a:p>
          <a:p>
            <a:pPr marL="342900" indent="-342900">
              <a:buFont typeface="Arial" panose="020B0604020202020204" pitchFamily="34" charset="0"/>
              <a:buChar char="•"/>
            </a:pPr>
            <a:r>
              <a:rPr lang="en-US" sz="2000" dirty="0">
                <a:solidFill>
                  <a:schemeClr val="tx1"/>
                </a:solidFill>
              </a:rPr>
              <a:t>Route queries to specific team members best suited to respond</a:t>
            </a:r>
          </a:p>
          <a:p>
            <a:pPr marL="342900" indent="-342900">
              <a:buFont typeface="Arial" panose="020B0604020202020204" pitchFamily="34" charset="0"/>
              <a:buChar char="•"/>
            </a:pPr>
            <a:r>
              <a:rPr lang="en-US" sz="2000" dirty="0">
                <a:solidFill>
                  <a:schemeClr val="tx1"/>
                </a:solidFill>
              </a:rPr>
              <a:t>Gain deep insights into your customer support</a:t>
            </a:r>
          </a:p>
        </p:txBody>
      </p:sp>
    </p:spTree>
    <p:extLst>
      <p:ext uri="{BB962C8B-B14F-4D97-AF65-F5344CB8AC3E}">
        <p14:creationId xmlns:p14="http://schemas.microsoft.com/office/powerpoint/2010/main" val="363852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3478E-2D18-4A2C-AF5D-6229457AC935}"/>
              </a:ext>
            </a:extLst>
          </p:cNvPr>
          <p:cNvSpPr>
            <a:spLocks noGrp="1"/>
          </p:cNvSpPr>
          <p:nvPr>
            <p:ph type="title"/>
          </p:nvPr>
        </p:nvSpPr>
        <p:spPr>
          <a:xfrm>
            <a:off x="1695201" y="144659"/>
            <a:ext cx="6457183" cy="2274388"/>
          </a:xfrm>
        </p:spPr>
        <p:txBody>
          <a:bodyPr vert="horz" lIns="91440" tIns="45720" rIns="91440" bIns="45720" rtlCol="0" anchor="t">
            <a:normAutofit/>
          </a:bodyPr>
          <a:lstStyle/>
          <a:p>
            <a:r>
              <a:rPr lang="en-US" sz="6600" kern="1200" dirty="0">
                <a:solidFill>
                  <a:schemeClr val="tx1"/>
                </a:solidFill>
                <a:latin typeface="+mj-lt"/>
                <a:ea typeface="+mj-ea"/>
                <a:cs typeface="+mj-cs"/>
              </a:rPr>
              <a:t>Motivation</a:t>
            </a:r>
          </a:p>
        </p:txBody>
      </p:sp>
      <p:sp>
        <p:nvSpPr>
          <p:cNvPr id="3" name="Text Placeholder 2">
            <a:extLst>
              <a:ext uri="{FF2B5EF4-FFF2-40B4-BE49-F238E27FC236}">
                <a16:creationId xmlns:a16="http://schemas.microsoft.com/office/drawing/2014/main" id="{409D7D54-2CF8-4156-804D-16DB7E6B2D14}"/>
              </a:ext>
            </a:extLst>
          </p:cNvPr>
          <p:cNvSpPr>
            <a:spLocks noGrp="1"/>
          </p:cNvSpPr>
          <p:nvPr>
            <p:ph type="body" idx="1"/>
          </p:nvPr>
        </p:nvSpPr>
        <p:spPr>
          <a:xfrm>
            <a:off x="261849" y="362786"/>
            <a:ext cx="6349965" cy="6350555"/>
          </a:xfrm>
        </p:spPr>
        <p:txBody>
          <a:bodyPr vert="horz" lIns="91440" tIns="45720" rIns="91440" bIns="45720" rtlCol="0" anchor="b">
            <a:normAutofit/>
          </a:bodyPr>
          <a:lstStyle/>
          <a:p>
            <a:r>
              <a:rPr lang="en-US" sz="2000" dirty="0">
                <a:solidFill>
                  <a:schemeClr val="tx1"/>
                </a:solidFill>
              </a:rPr>
              <a:t>Analysis and prediction of consumers and their behavior has always been a promising and blooming area of study with great value of research. If we see the existing methods in this field, sentimental analysis on textual context could be feasible especially in regarding with E-commerce. </a:t>
            </a:r>
            <a:br>
              <a:rPr lang="en-US" sz="2000" dirty="0">
                <a:solidFill>
                  <a:schemeClr val="tx1"/>
                </a:solidFill>
              </a:rPr>
            </a:br>
            <a:endParaRPr lang="en-US" sz="2000" dirty="0">
              <a:solidFill>
                <a:schemeClr val="tx1"/>
              </a:solidFill>
            </a:endParaRPr>
          </a:p>
          <a:p>
            <a:r>
              <a:rPr lang="en-US" sz="2000" dirty="0">
                <a:solidFill>
                  <a:schemeClr val="tx1"/>
                </a:solidFill>
              </a:rPr>
              <a:t>Ecommerce markets have given an entirely new definition to how B2B or B2C models operate, much more differently than their traditional ways. </a:t>
            </a:r>
            <a:br>
              <a:rPr lang="en-US" sz="2000" dirty="0">
                <a:solidFill>
                  <a:schemeClr val="tx1"/>
                </a:solidFill>
              </a:rPr>
            </a:br>
            <a:br>
              <a:rPr lang="en-US" sz="2000" dirty="0">
                <a:solidFill>
                  <a:schemeClr val="tx1"/>
                </a:solidFill>
              </a:rPr>
            </a:br>
            <a:r>
              <a:rPr lang="en-US" sz="2000" dirty="0">
                <a:solidFill>
                  <a:schemeClr val="tx1"/>
                </a:solidFill>
              </a:rPr>
              <a:t>The best part about their platform is the immediate feedback option (often referred to as rating and reviews section) wherein they know how their products performed, inspect the strengths and weaknesses of their products, anticipate the complaints, sales trend and even which sellers did good and who all are the culprit ones. In this use case I have tried to predict reviewers’ sentiments based on their review texts.</a:t>
            </a: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434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3478E-2D18-4A2C-AF5D-6229457AC935}"/>
              </a:ext>
            </a:extLst>
          </p:cNvPr>
          <p:cNvSpPr>
            <a:spLocks noGrp="1"/>
          </p:cNvSpPr>
          <p:nvPr>
            <p:ph type="title"/>
          </p:nvPr>
        </p:nvSpPr>
        <p:spPr>
          <a:xfrm>
            <a:off x="1609304" y="375612"/>
            <a:ext cx="8825683" cy="668423"/>
          </a:xfrm>
        </p:spPr>
        <p:txBody>
          <a:bodyPr vert="horz" lIns="91440" tIns="45720" rIns="91440" bIns="45720" rtlCol="0" anchor="t">
            <a:normAutofit/>
          </a:bodyPr>
          <a:lstStyle/>
          <a:p>
            <a:r>
              <a:rPr lang="en-US" sz="4000" b="1" kern="1200" dirty="0">
                <a:solidFill>
                  <a:schemeClr val="tx1"/>
                </a:solidFill>
                <a:latin typeface="+mj-lt"/>
                <a:ea typeface="+mj-ea"/>
                <a:cs typeface="+mj-cs"/>
              </a:rPr>
              <a:t>		         Parameters</a:t>
            </a: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AB9535E8-8A5F-485E-9345-545BA4C5F994}"/>
              </a:ext>
            </a:extLst>
          </p:cNvPr>
          <p:cNvPicPr>
            <a:picLocks noChangeAspect="1"/>
          </p:cNvPicPr>
          <p:nvPr/>
        </p:nvPicPr>
        <p:blipFill>
          <a:blip r:embed="rId2"/>
          <a:stretch>
            <a:fillRect/>
          </a:stretch>
        </p:blipFill>
        <p:spPr>
          <a:xfrm>
            <a:off x="441960" y="1464944"/>
            <a:ext cx="6352735" cy="5166012"/>
          </a:xfrm>
          <a:prstGeom prst="rect">
            <a:avLst/>
          </a:prstGeom>
        </p:spPr>
      </p:pic>
    </p:spTree>
    <p:extLst>
      <p:ext uri="{BB962C8B-B14F-4D97-AF65-F5344CB8AC3E}">
        <p14:creationId xmlns:p14="http://schemas.microsoft.com/office/powerpoint/2010/main" val="356307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3478E-2D18-4A2C-AF5D-6229457AC935}"/>
              </a:ext>
            </a:extLst>
          </p:cNvPr>
          <p:cNvSpPr>
            <a:spLocks noGrp="1"/>
          </p:cNvSpPr>
          <p:nvPr>
            <p:ph type="title"/>
          </p:nvPr>
        </p:nvSpPr>
        <p:spPr>
          <a:xfrm>
            <a:off x="3115826" y="112905"/>
            <a:ext cx="6457183" cy="2274388"/>
          </a:xfrm>
        </p:spPr>
        <p:txBody>
          <a:bodyPr vert="horz" lIns="91440" tIns="45720" rIns="91440" bIns="45720" rtlCol="0" anchor="t">
            <a:normAutofit/>
          </a:bodyPr>
          <a:lstStyle/>
          <a:p>
            <a:r>
              <a:rPr lang="en-US" sz="6600" kern="1200" dirty="0">
                <a:solidFill>
                  <a:schemeClr val="tx1"/>
                </a:solidFill>
                <a:latin typeface="+mj-lt"/>
                <a:ea typeface="+mj-ea"/>
                <a:cs typeface="+mj-cs"/>
              </a:rPr>
              <a:t>High Level Design</a:t>
            </a:r>
          </a:p>
        </p:txBody>
      </p:sp>
      <p:grpSp>
        <p:nvGrpSpPr>
          <p:cNvPr id="23" name="Group 22">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4"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412AE851-0514-4800-8A3F-2E0DB58F44E2}"/>
              </a:ext>
            </a:extLst>
          </p:cNvPr>
          <p:cNvPicPr>
            <a:picLocks noChangeAspect="1"/>
          </p:cNvPicPr>
          <p:nvPr/>
        </p:nvPicPr>
        <p:blipFill>
          <a:blip r:embed="rId3"/>
          <a:stretch>
            <a:fillRect/>
          </a:stretch>
        </p:blipFill>
        <p:spPr>
          <a:xfrm>
            <a:off x="441959" y="1408462"/>
            <a:ext cx="11501512" cy="5394009"/>
          </a:xfrm>
          <a:prstGeom prst="rect">
            <a:avLst/>
          </a:prstGeom>
        </p:spPr>
      </p:pic>
    </p:spTree>
    <p:extLst>
      <p:ext uri="{BB962C8B-B14F-4D97-AF65-F5344CB8AC3E}">
        <p14:creationId xmlns:p14="http://schemas.microsoft.com/office/powerpoint/2010/main" val="257179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3DB4A5-CA0B-4F88-85C1-A04147F6D077}"/>
              </a:ext>
            </a:extLst>
          </p:cNvPr>
          <p:cNvSpPr>
            <a:spLocks noGrp="1"/>
          </p:cNvSpPr>
          <p:nvPr>
            <p:ph type="title"/>
          </p:nvPr>
        </p:nvSpPr>
        <p:spPr>
          <a:xfrm>
            <a:off x="2506226" y="11118"/>
            <a:ext cx="6457183" cy="2274388"/>
          </a:xfrm>
        </p:spPr>
        <p:txBody>
          <a:bodyPr vert="horz" lIns="91440" tIns="45720" rIns="91440" bIns="45720" rtlCol="0" anchor="t">
            <a:normAutofit/>
          </a:bodyPr>
          <a:lstStyle/>
          <a:p>
            <a:r>
              <a:rPr lang="en-US" sz="5000" b="1" kern="1200" dirty="0">
                <a:solidFill>
                  <a:schemeClr val="tx1"/>
                </a:solidFill>
                <a:latin typeface="+mj-lt"/>
                <a:ea typeface="+mj-ea"/>
                <a:cs typeface="+mj-cs"/>
              </a:rPr>
              <a:t>Technology Stack</a:t>
            </a:r>
          </a:p>
        </p:txBody>
      </p:sp>
      <p:sp>
        <p:nvSpPr>
          <p:cNvPr id="3" name="Text Placeholder 2">
            <a:extLst>
              <a:ext uri="{FF2B5EF4-FFF2-40B4-BE49-F238E27FC236}">
                <a16:creationId xmlns:a16="http://schemas.microsoft.com/office/drawing/2014/main" id="{B3AC76D2-91CC-4D67-AD5B-79514DDA2DD7}"/>
              </a:ext>
            </a:extLst>
          </p:cNvPr>
          <p:cNvSpPr>
            <a:spLocks noGrp="1"/>
          </p:cNvSpPr>
          <p:nvPr>
            <p:ph type="body" idx="1"/>
          </p:nvPr>
        </p:nvSpPr>
        <p:spPr>
          <a:xfrm>
            <a:off x="779635" y="2316243"/>
            <a:ext cx="6706586" cy="5388064"/>
          </a:xfrm>
        </p:spPr>
        <p:txBody>
          <a:bodyPr vert="horz" lIns="91440" tIns="45720" rIns="91440" bIns="45720" rtlCol="0" anchor="b">
            <a:normAutofit fontScale="85000" lnSpcReduction="20000"/>
          </a:bodyPr>
          <a:lstStyle/>
          <a:p>
            <a:r>
              <a:rPr lang="en-US" sz="2200" b="1" kern="1200" dirty="0">
                <a:solidFill>
                  <a:schemeClr val="tx1"/>
                </a:solidFill>
                <a:latin typeface="+mn-lt"/>
                <a:ea typeface="+mn-ea"/>
                <a:cs typeface="+mn-cs"/>
              </a:rPr>
              <a:t>Python: </a:t>
            </a:r>
            <a:r>
              <a:rPr lang="en-US" sz="2200" kern="1200" dirty="0">
                <a:solidFill>
                  <a:schemeClr val="tx1"/>
                </a:solidFill>
                <a:latin typeface="+mn-lt"/>
                <a:ea typeface="+mn-ea"/>
                <a:cs typeface="+mn-cs"/>
              </a:rPr>
              <a:t>3.7</a:t>
            </a:r>
          </a:p>
          <a:p>
            <a:r>
              <a:rPr lang="en-US" sz="2200" b="1" dirty="0">
                <a:solidFill>
                  <a:schemeClr val="tx1"/>
                </a:solidFill>
              </a:rPr>
              <a:t>Libraries used: </a:t>
            </a:r>
          </a:p>
          <a:p>
            <a:pPr marL="342900" indent="-342900">
              <a:buFont typeface="Arial" panose="020B0604020202020204" pitchFamily="34" charset="0"/>
              <a:buChar char="•"/>
            </a:pPr>
            <a:r>
              <a:rPr lang="en-US" sz="2200" dirty="0">
                <a:solidFill>
                  <a:schemeClr val="tx1"/>
                </a:solidFill>
              </a:rPr>
              <a:t>NumPy for numerical python calculations</a:t>
            </a:r>
          </a:p>
          <a:p>
            <a:pPr marL="342900" indent="-342900">
              <a:buFont typeface="Arial" panose="020B0604020202020204" pitchFamily="34" charset="0"/>
              <a:buChar char="•"/>
            </a:pPr>
            <a:r>
              <a:rPr lang="en-US" sz="2200" dirty="0">
                <a:solidFill>
                  <a:schemeClr val="tx1"/>
                </a:solidFill>
              </a:rPr>
              <a:t>pandas for </a:t>
            </a:r>
            <a:r>
              <a:rPr lang="en-US" sz="2200" dirty="0" err="1">
                <a:solidFill>
                  <a:schemeClr val="tx1"/>
                </a:solidFill>
              </a:rPr>
              <a:t>dataframe</a:t>
            </a:r>
            <a:r>
              <a:rPr lang="en-US" sz="2200" dirty="0">
                <a:solidFill>
                  <a:schemeClr val="tx1"/>
                </a:solidFill>
              </a:rPr>
              <a:t> related executions</a:t>
            </a:r>
          </a:p>
          <a:p>
            <a:pPr marL="342900" indent="-342900">
              <a:buFont typeface="Arial" panose="020B0604020202020204" pitchFamily="34" charset="0"/>
              <a:buChar char="•"/>
            </a:pPr>
            <a:r>
              <a:rPr lang="en-US" sz="2200" dirty="0">
                <a:solidFill>
                  <a:schemeClr val="tx1"/>
                </a:solidFill>
              </a:rPr>
              <a:t>seaborn for plotting specific graphs</a:t>
            </a:r>
          </a:p>
          <a:p>
            <a:pPr marL="342900" indent="-342900">
              <a:buFont typeface="Arial" panose="020B0604020202020204" pitchFamily="34" charset="0"/>
              <a:buChar char="•"/>
            </a:pPr>
            <a:r>
              <a:rPr lang="en-US" sz="2200" dirty="0">
                <a:solidFill>
                  <a:schemeClr val="tx1"/>
                </a:solidFill>
              </a:rPr>
              <a:t>matplotlib for plotting</a:t>
            </a:r>
          </a:p>
          <a:p>
            <a:pPr marL="342900" indent="-342900">
              <a:buFont typeface="Arial" panose="020B0604020202020204" pitchFamily="34" charset="0"/>
              <a:buChar char="•"/>
            </a:pPr>
            <a:r>
              <a:rPr lang="en-US" sz="2200" dirty="0">
                <a:solidFill>
                  <a:schemeClr val="tx1"/>
                </a:solidFill>
              </a:rPr>
              <a:t>datetime for datetime values</a:t>
            </a:r>
          </a:p>
          <a:p>
            <a:pPr marL="342900" indent="-342900">
              <a:buFont typeface="Arial" panose="020B0604020202020204" pitchFamily="34" charset="0"/>
              <a:buChar char="•"/>
            </a:pPr>
            <a:r>
              <a:rPr lang="en-US" sz="2200" dirty="0" err="1">
                <a:solidFill>
                  <a:schemeClr val="tx1"/>
                </a:solidFill>
              </a:rPr>
              <a:t>sklearn</a:t>
            </a:r>
            <a:r>
              <a:rPr lang="en-US" sz="2200" dirty="0">
                <a:solidFill>
                  <a:schemeClr val="tx1"/>
                </a:solidFill>
              </a:rPr>
              <a:t>,.linear model for logistic regression</a:t>
            </a:r>
          </a:p>
          <a:p>
            <a:pPr marL="342900" indent="-342900">
              <a:buFont typeface="Arial" panose="020B0604020202020204" pitchFamily="34" charset="0"/>
              <a:buChar char="•"/>
            </a:pPr>
            <a:r>
              <a:rPr lang="en-US" sz="2200" dirty="0" err="1">
                <a:solidFill>
                  <a:schemeClr val="tx1"/>
                </a:solidFill>
              </a:rPr>
              <a:t>Sklearn.naive</a:t>
            </a:r>
            <a:r>
              <a:rPr lang="en-US" sz="2200" dirty="0">
                <a:solidFill>
                  <a:schemeClr val="tx1"/>
                </a:solidFill>
              </a:rPr>
              <a:t> bayes for multinomial Naïve Bayes</a:t>
            </a:r>
          </a:p>
          <a:p>
            <a:pPr marL="342900" indent="-342900">
              <a:buFont typeface="Arial" panose="020B0604020202020204" pitchFamily="34" charset="0"/>
              <a:buChar char="•"/>
            </a:pPr>
            <a:r>
              <a:rPr lang="en-US" sz="2200" dirty="0" err="1">
                <a:solidFill>
                  <a:schemeClr val="tx1"/>
                </a:solidFill>
              </a:rPr>
              <a:t>Sklearn.model</a:t>
            </a:r>
            <a:r>
              <a:rPr lang="en-US" sz="2200" dirty="0">
                <a:solidFill>
                  <a:schemeClr val="tx1"/>
                </a:solidFill>
              </a:rPr>
              <a:t> selection for cross validation and splitting</a:t>
            </a:r>
          </a:p>
          <a:p>
            <a:pPr marL="342900" indent="-342900">
              <a:buFont typeface="Arial" panose="020B0604020202020204" pitchFamily="34" charset="0"/>
              <a:buChar char="•"/>
            </a:pPr>
            <a:r>
              <a:rPr lang="en-US" sz="2200" dirty="0" err="1">
                <a:solidFill>
                  <a:schemeClr val="tx1"/>
                </a:solidFill>
              </a:rPr>
              <a:t>Sklearn.metrics</a:t>
            </a:r>
            <a:r>
              <a:rPr lang="en-US" sz="2200" dirty="0">
                <a:solidFill>
                  <a:schemeClr val="tx1"/>
                </a:solidFill>
              </a:rPr>
              <a:t> for classification metrics</a:t>
            </a:r>
          </a:p>
          <a:p>
            <a:pPr marL="342900" indent="-342900">
              <a:buFont typeface="Arial" panose="020B0604020202020204" pitchFamily="34" charset="0"/>
              <a:buChar char="•"/>
            </a:pPr>
            <a:r>
              <a:rPr lang="en-US" sz="2200" dirty="0" err="1">
                <a:solidFill>
                  <a:schemeClr val="tx1"/>
                </a:solidFill>
              </a:rPr>
              <a:t>Sklearn.feature</a:t>
            </a:r>
            <a:r>
              <a:rPr lang="en-US" sz="2200" dirty="0">
                <a:solidFill>
                  <a:schemeClr val="tx1"/>
                </a:solidFill>
              </a:rPr>
              <a:t> </a:t>
            </a:r>
            <a:r>
              <a:rPr lang="en-US" sz="2200" dirty="0" err="1">
                <a:solidFill>
                  <a:schemeClr val="tx1"/>
                </a:solidFill>
              </a:rPr>
              <a:t>extraction.text</a:t>
            </a:r>
            <a:r>
              <a:rPr lang="en-US" sz="2200" dirty="0">
                <a:solidFill>
                  <a:schemeClr val="tx1"/>
                </a:solidFill>
              </a:rPr>
              <a:t> for Vectorizers</a:t>
            </a:r>
          </a:p>
          <a:p>
            <a:pPr marL="342900" indent="-342900">
              <a:buFont typeface="Arial" panose="020B0604020202020204" pitchFamily="34" charset="0"/>
              <a:buChar char="•"/>
            </a:pPr>
            <a:r>
              <a:rPr lang="en-US" sz="2200" dirty="0" err="1">
                <a:solidFill>
                  <a:schemeClr val="tx1"/>
                </a:solidFill>
              </a:rPr>
              <a:t>Sklearn.pipeline</a:t>
            </a:r>
            <a:r>
              <a:rPr lang="en-US" sz="2200" dirty="0">
                <a:solidFill>
                  <a:schemeClr val="tx1"/>
                </a:solidFill>
              </a:rPr>
              <a:t> for </a:t>
            </a:r>
            <a:r>
              <a:rPr lang="en-US" sz="2200" dirty="0" err="1">
                <a:solidFill>
                  <a:schemeClr val="tx1"/>
                </a:solidFill>
              </a:rPr>
              <a:t>Tfidf</a:t>
            </a:r>
            <a:r>
              <a:rPr lang="en-US" sz="2200" dirty="0">
                <a:solidFill>
                  <a:schemeClr val="tx1"/>
                </a:solidFill>
              </a:rPr>
              <a:t> vectorizers</a:t>
            </a:r>
          </a:p>
          <a:p>
            <a:pPr marL="342900" indent="-342900">
              <a:buFont typeface="Arial" panose="020B0604020202020204" pitchFamily="34" charset="0"/>
              <a:buChar char="•"/>
            </a:pPr>
            <a:r>
              <a:rPr lang="en-US" sz="2200" dirty="0" err="1">
                <a:solidFill>
                  <a:schemeClr val="tx1"/>
                </a:solidFill>
              </a:rPr>
              <a:t>Nltk</a:t>
            </a:r>
            <a:r>
              <a:rPr lang="en-US" sz="2200" dirty="0">
                <a:solidFill>
                  <a:schemeClr val="tx1"/>
                </a:solidFill>
              </a:rPr>
              <a:t> (Natural Language Toolkit) for NLP</a:t>
            </a:r>
          </a:p>
          <a:p>
            <a:pPr marL="342900" indent="-342900">
              <a:buFont typeface="Arial" panose="020B0604020202020204" pitchFamily="34" charset="0"/>
              <a:buChar char="•"/>
            </a:pPr>
            <a:r>
              <a:rPr lang="en-US" sz="2200" dirty="0" err="1">
                <a:solidFill>
                  <a:schemeClr val="tx1"/>
                </a:solidFill>
              </a:rPr>
              <a:t>Wordcloud</a:t>
            </a:r>
            <a:r>
              <a:rPr lang="en-US" sz="2200" dirty="0">
                <a:solidFill>
                  <a:schemeClr val="tx1"/>
                </a:solidFill>
              </a:rPr>
              <a:t> for generating word frequency</a:t>
            </a:r>
          </a:p>
          <a:p>
            <a:pPr marL="342900" indent="-342900">
              <a:buFont typeface="Arial" panose="020B0604020202020204" pitchFamily="34" charset="0"/>
              <a:buChar char="•"/>
            </a:pPr>
            <a:r>
              <a:rPr lang="en-US" sz="2200" dirty="0" err="1">
                <a:solidFill>
                  <a:schemeClr val="tx1"/>
                </a:solidFill>
              </a:rPr>
              <a:t>VaderSentiment</a:t>
            </a:r>
            <a:r>
              <a:rPr lang="en-US" sz="2200" dirty="0">
                <a:solidFill>
                  <a:schemeClr val="tx1"/>
                </a:solidFill>
              </a:rPr>
              <a:t> for comparing sentiment models</a:t>
            </a:r>
          </a:p>
          <a:p>
            <a:pPr marL="342900" indent="-342900">
              <a:buFont typeface="Arial" panose="020B0604020202020204" pitchFamily="34" charset="0"/>
              <a:buChar char="•"/>
            </a:pPr>
            <a:endParaRPr lang="en-US" sz="2200" dirty="0">
              <a:solidFill>
                <a:schemeClr val="tx1"/>
              </a:solidFill>
            </a:endParaRPr>
          </a:p>
          <a:p>
            <a:pPr marL="342900" indent="-342900">
              <a:buFont typeface="Arial" panose="020B0604020202020204" pitchFamily="34" charset="0"/>
              <a:buChar char="•"/>
            </a:pPr>
            <a:endParaRPr lang="en-US" sz="2200" dirty="0">
              <a:solidFill>
                <a:schemeClr val="tx1"/>
              </a:solidFill>
            </a:endParaRPr>
          </a:p>
          <a:p>
            <a:endParaRPr lang="en-US" sz="2200" kern="1200" dirty="0">
              <a:solidFill>
                <a:schemeClr val="tx1"/>
              </a:solidFill>
              <a:latin typeface="+mn-lt"/>
              <a:ea typeface="+mn-ea"/>
              <a:cs typeface="+mn-cs"/>
            </a:endParaRP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7923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3DB4A5-CA0B-4F88-85C1-A04147F6D077}"/>
              </a:ext>
            </a:extLst>
          </p:cNvPr>
          <p:cNvSpPr>
            <a:spLocks noGrp="1"/>
          </p:cNvSpPr>
          <p:nvPr>
            <p:ph type="title"/>
          </p:nvPr>
        </p:nvSpPr>
        <p:spPr>
          <a:xfrm>
            <a:off x="3853338" y="52754"/>
            <a:ext cx="6457183" cy="2274388"/>
          </a:xfrm>
        </p:spPr>
        <p:txBody>
          <a:bodyPr vert="horz" lIns="91440" tIns="45720" rIns="91440" bIns="45720" rtlCol="0" anchor="t">
            <a:normAutofit/>
          </a:bodyPr>
          <a:lstStyle/>
          <a:p>
            <a:r>
              <a:rPr lang="en-US" sz="5000" b="1" kern="1200" dirty="0">
                <a:solidFill>
                  <a:schemeClr val="tx1"/>
                </a:solidFill>
                <a:latin typeface="+mj-lt"/>
                <a:ea typeface="+mj-ea"/>
                <a:cs typeface="+mj-cs"/>
              </a:rPr>
              <a:t>Preprocessing</a:t>
            </a:r>
          </a:p>
        </p:txBody>
      </p:sp>
      <p:sp>
        <p:nvSpPr>
          <p:cNvPr id="3" name="Text Placeholder 2">
            <a:extLst>
              <a:ext uri="{FF2B5EF4-FFF2-40B4-BE49-F238E27FC236}">
                <a16:creationId xmlns:a16="http://schemas.microsoft.com/office/drawing/2014/main" id="{B3AC76D2-91CC-4D67-AD5B-79514DDA2DD7}"/>
              </a:ext>
            </a:extLst>
          </p:cNvPr>
          <p:cNvSpPr>
            <a:spLocks noGrp="1"/>
          </p:cNvSpPr>
          <p:nvPr>
            <p:ph type="body" idx="1"/>
          </p:nvPr>
        </p:nvSpPr>
        <p:spPr>
          <a:xfrm>
            <a:off x="1117311" y="1660288"/>
            <a:ext cx="6782871" cy="5630488"/>
          </a:xfrm>
        </p:spPr>
        <p:txBody>
          <a:bodyPr vert="horz" lIns="91440" tIns="45720" rIns="91440" bIns="45720" rtlCol="0" anchor="b">
            <a:normAutofit fontScale="92500" lnSpcReduction="10000"/>
          </a:bodyPr>
          <a:lstStyle/>
          <a:p>
            <a:r>
              <a:rPr lang="en-US" sz="2200" dirty="0">
                <a:solidFill>
                  <a:schemeClr val="tx1"/>
                </a:solidFill>
              </a:rPr>
              <a:t>EDA (Exploratory Data Analysis) on train data and doing data munging, wrangling, cleansing on it.</a:t>
            </a:r>
          </a:p>
          <a:p>
            <a:r>
              <a:rPr lang="en-US" sz="2200" dirty="0">
                <a:solidFill>
                  <a:schemeClr val="tx1"/>
                </a:solidFill>
              </a:rPr>
              <a:t>Doing feature engineering and applying natural language processing techniques such as tokenizers, </a:t>
            </a:r>
            <a:r>
              <a:rPr lang="en-US" sz="2200" dirty="0" err="1">
                <a:solidFill>
                  <a:schemeClr val="tx1"/>
                </a:solidFill>
              </a:rPr>
              <a:t>lemmatizers</a:t>
            </a:r>
            <a:r>
              <a:rPr lang="en-US" sz="2200" dirty="0">
                <a:solidFill>
                  <a:schemeClr val="tx1"/>
                </a:solidFill>
              </a:rPr>
              <a:t>, stemmers and </a:t>
            </a:r>
            <a:r>
              <a:rPr lang="en-US" sz="2200" dirty="0" err="1">
                <a:solidFill>
                  <a:schemeClr val="tx1"/>
                </a:solidFill>
              </a:rPr>
              <a:t>stopwords</a:t>
            </a:r>
            <a:r>
              <a:rPr lang="en-US" sz="2200" dirty="0">
                <a:solidFill>
                  <a:schemeClr val="tx1"/>
                </a:solidFill>
              </a:rPr>
              <a:t> to process our raw data into a more meaningful information.</a:t>
            </a:r>
            <a:br>
              <a:rPr lang="en-US" sz="2200" dirty="0">
                <a:solidFill>
                  <a:schemeClr val="tx1"/>
                </a:solidFill>
              </a:rPr>
            </a:br>
            <a:br>
              <a:rPr lang="en-US" sz="2200" dirty="0">
                <a:solidFill>
                  <a:schemeClr val="tx1"/>
                </a:solidFill>
              </a:rPr>
            </a:br>
            <a:endParaRPr lang="en-US" sz="2200" dirty="0">
              <a:solidFill>
                <a:schemeClr val="tx1"/>
              </a:solidFill>
            </a:endParaRPr>
          </a:p>
          <a:p>
            <a:r>
              <a:rPr lang="en-US" sz="2200" b="1" dirty="0">
                <a:solidFill>
                  <a:schemeClr val="tx1"/>
                </a:solidFill>
              </a:rPr>
              <a:t>Understanding features:</a:t>
            </a:r>
          </a:p>
          <a:p>
            <a:r>
              <a:rPr lang="en-US" sz="2200" dirty="0" err="1">
                <a:solidFill>
                  <a:schemeClr val="tx1"/>
                </a:solidFill>
              </a:rPr>
              <a:t>reviewerID</a:t>
            </a:r>
            <a:r>
              <a:rPr lang="en-US" sz="2200" dirty="0">
                <a:solidFill>
                  <a:schemeClr val="tx1"/>
                </a:solidFill>
              </a:rPr>
              <a:t>: Unique reviewer ID</a:t>
            </a:r>
            <a:br>
              <a:rPr lang="en-US" sz="2200" dirty="0">
                <a:solidFill>
                  <a:schemeClr val="tx1"/>
                </a:solidFill>
              </a:rPr>
            </a:br>
            <a:r>
              <a:rPr lang="en-US" sz="2200" dirty="0" err="1">
                <a:solidFill>
                  <a:schemeClr val="tx1"/>
                </a:solidFill>
              </a:rPr>
              <a:t>asin</a:t>
            </a:r>
            <a:r>
              <a:rPr lang="en-US" sz="2200" dirty="0">
                <a:solidFill>
                  <a:schemeClr val="tx1"/>
                </a:solidFill>
              </a:rPr>
              <a:t>: Unique product ID</a:t>
            </a:r>
            <a:br>
              <a:rPr lang="en-US" sz="2200" dirty="0">
                <a:solidFill>
                  <a:schemeClr val="tx1"/>
                </a:solidFill>
              </a:rPr>
            </a:br>
            <a:r>
              <a:rPr lang="en-US" sz="2200" dirty="0">
                <a:solidFill>
                  <a:schemeClr val="tx1"/>
                </a:solidFill>
              </a:rPr>
              <a:t>summary: Title of review</a:t>
            </a:r>
            <a:br>
              <a:rPr lang="en-US" sz="2200" dirty="0">
                <a:solidFill>
                  <a:schemeClr val="tx1"/>
                </a:solidFill>
              </a:rPr>
            </a:br>
            <a:r>
              <a:rPr lang="en-US" sz="2200" dirty="0" err="1">
                <a:solidFill>
                  <a:schemeClr val="tx1"/>
                </a:solidFill>
              </a:rPr>
              <a:t>reviewText</a:t>
            </a:r>
            <a:r>
              <a:rPr lang="en-US" sz="2200" dirty="0">
                <a:solidFill>
                  <a:schemeClr val="tx1"/>
                </a:solidFill>
              </a:rPr>
              <a:t>: written review</a:t>
            </a:r>
            <a:br>
              <a:rPr lang="en-US" sz="2200" dirty="0">
                <a:solidFill>
                  <a:schemeClr val="tx1"/>
                </a:solidFill>
              </a:rPr>
            </a:br>
            <a:r>
              <a:rPr lang="en-US" sz="2200" dirty="0">
                <a:solidFill>
                  <a:schemeClr val="tx1"/>
                </a:solidFill>
              </a:rPr>
              <a:t>overall: Rating 1-5 stars</a:t>
            </a:r>
            <a:br>
              <a:rPr lang="en-US" sz="2200" dirty="0">
                <a:solidFill>
                  <a:schemeClr val="tx1"/>
                </a:solidFill>
              </a:rPr>
            </a:br>
            <a:r>
              <a:rPr lang="en-US" sz="2200" dirty="0" err="1">
                <a:solidFill>
                  <a:schemeClr val="tx1"/>
                </a:solidFill>
              </a:rPr>
              <a:t>reviewerID</a:t>
            </a:r>
            <a:r>
              <a:rPr lang="en-US" sz="2200" dirty="0">
                <a:solidFill>
                  <a:schemeClr val="tx1"/>
                </a:solidFill>
              </a:rPr>
              <a:t>: Reviewer ID</a:t>
            </a:r>
            <a:br>
              <a:rPr lang="en-US" sz="2200" dirty="0">
                <a:solidFill>
                  <a:schemeClr val="tx1"/>
                </a:solidFill>
              </a:rPr>
            </a:br>
            <a:r>
              <a:rPr lang="en-US" sz="2200" dirty="0" err="1">
                <a:solidFill>
                  <a:schemeClr val="tx1"/>
                </a:solidFill>
              </a:rPr>
              <a:t>reviewerName</a:t>
            </a:r>
            <a:r>
              <a:rPr lang="en-US" sz="2200" dirty="0">
                <a:solidFill>
                  <a:schemeClr val="tx1"/>
                </a:solidFill>
              </a:rPr>
              <a:t>: Person’s name</a:t>
            </a:r>
            <a:br>
              <a:rPr lang="en-US" sz="2200" dirty="0">
                <a:solidFill>
                  <a:schemeClr val="tx1"/>
                </a:solidFill>
              </a:rPr>
            </a:br>
            <a:r>
              <a:rPr lang="en-US" sz="2200" dirty="0">
                <a:solidFill>
                  <a:schemeClr val="tx1"/>
                </a:solidFill>
              </a:rPr>
              <a:t>helpful: Helpfulness rating of review</a:t>
            </a:r>
            <a:br>
              <a:rPr lang="en-US" sz="2200" dirty="0">
                <a:solidFill>
                  <a:schemeClr val="tx1"/>
                </a:solidFill>
              </a:rPr>
            </a:br>
            <a:r>
              <a:rPr lang="en-US" sz="2200" dirty="0" err="1">
                <a:solidFill>
                  <a:schemeClr val="tx1"/>
                </a:solidFill>
              </a:rPr>
              <a:t>reviewTime</a:t>
            </a:r>
            <a:r>
              <a:rPr lang="en-US" sz="2200" dirty="0">
                <a:solidFill>
                  <a:schemeClr val="tx1"/>
                </a:solidFill>
              </a:rPr>
              <a:t>: YYYY-MM-DD</a:t>
            </a:r>
            <a:br>
              <a:rPr lang="en-US" sz="2200" dirty="0">
                <a:solidFill>
                  <a:schemeClr val="tx1"/>
                </a:solidFill>
              </a:rPr>
            </a:br>
            <a:r>
              <a:rPr lang="en-US" sz="2200" dirty="0" err="1">
                <a:solidFill>
                  <a:schemeClr val="tx1"/>
                </a:solidFill>
              </a:rPr>
              <a:t>unixReviewTime</a:t>
            </a:r>
            <a:r>
              <a:rPr lang="en-US" sz="2200" dirty="0">
                <a:solidFill>
                  <a:schemeClr val="tx1"/>
                </a:solidFill>
              </a:rPr>
              <a:t>: Time of the review(</a:t>
            </a:r>
            <a:r>
              <a:rPr lang="en-US" sz="2200" dirty="0" err="1">
                <a:solidFill>
                  <a:schemeClr val="tx1"/>
                </a:solidFill>
              </a:rPr>
              <a:t>unix</a:t>
            </a:r>
            <a:r>
              <a:rPr lang="en-US" sz="2200" dirty="0">
                <a:solidFill>
                  <a:schemeClr val="tx1"/>
                </a:solidFill>
              </a:rPr>
              <a:t> time)</a:t>
            </a:r>
            <a:br>
              <a:rPr lang="en-US" sz="2200" dirty="0">
                <a:solidFill>
                  <a:schemeClr val="tx1"/>
                </a:solidFill>
              </a:rPr>
            </a:br>
            <a:r>
              <a:rPr lang="en-US" sz="2200" dirty="0" err="1">
                <a:solidFill>
                  <a:schemeClr val="tx1"/>
                </a:solidFill>
              </a:rPr>
              <a:t>pos_neg</a:t>
            </a:r>
            <a:r>
              <a:rPr lang="en-US" sz="2200" dirty="0">
                <a:solidFill>
                  <a:schemeClr val="tx1"/>
                </a:solidFill>
              </a:rPr>
              <a:t>: 1) Positive for 4-5 or 2) Negative for 1-3</a:t>
            </a:r>
          </a:p>
          <a:p>
            <a:endParaRPr lang="en-US" sz="2200" dirty="0">
              <a:solidFill>
                <a:schemeClr val="tx1"/>
              </a:solidFill>
            </a:endParaRPr>
          </a:p>
          <a:p>
            <a:endParaRPr lang="en-US" sz="2200" kern="1200" dirty="0">
              <a:solidFill>
                <a:schemeClr val="tx1"/>
              </a:solidFill>
              <a:latin typeface="+mn-lt"/>
              <a:ea typeface="+mn-ea"/>
              <a:cs typeface="+mn-cs"/>
            </a:endParaRP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4228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1138</Words>
  <Application>Microsoft Office PowerPoint</Application>
  <PresentationFormat>Widescreen</PresentationFormat>
  <Paragraphs>82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Sentiment Analysis</vt:lpstr>
      <vt:lpstr>Introduction</vt:lpstr>
      <vt:lpstr>Problem Statement</vt:lpstr>
      <vt:lpstr>    Domains</vt:lpstr>
      <vt:lpstr>Motivation</vt:lpstr>
      <vt:lpstr>           Parameters</vt:lpstr>
      <vt:lpstr>High Level Design</vt:lpstr>
      <vt:lpstr>Technology Stack</vt:lpstr>
      <vt:lpstr>Preprocessing</vt:lpstr>
      <vt:lpstr>Algorithms available in market to solve this problem</vt:lpstr>
      <vt:lpstr>      Algorithms explained</vt:lpstr>
      <vt:lpstr>Top 2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Hardik Goel</dc:creator>
  <cp:lastModifiedBy>Hardik Goel</cp:lastModifiedBy>
  <cp:revision>43</cp:revision>
  <dcterms:created xsi:type="dcterms:W3CDTF">2020-04-08T08:06:42Z</dcterms:created>
  <dcterms:modified xsi:type="dcterms:W3CDTF">2021-06-13T14:31:18Z</dcterms:modified>
</cp:coreProperties>
</file>