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70" r:id="rId15"/>
    <p:sldId id="271" r:id="rId16"/>
    <p:sldId id="269" r:id="rId17"/>
    <p:sldId id="272" r:id="rId18"/>
    <p:sldId id="273" r:id="rId19"/>
    <p:sldId id="274" r:id="rId20"/>
    <p:sldId id="275" r:id="rId21"/>
    <p:sldId id="281" r:id="rId22"/>
    <p:sldId id="282" r:id="rId23"/>
    <p:sldId id="283"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50CCE0F-1DF7-4A04-A3A1-6FD12ED23377}"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CEFEE71-A4F4-425B-AE1E-A29AEC4F7262}" type="slidenum">
              <a:rPr lang="en-US" smtClean="0"/>
              <a:t>‹#›</a:t>
            </a:fld>
            <a:endParaRPr lang="en-US"/>
          </a:p>
        </p:txBody>
      </p:sp>
    </p:spTree>
    <p:extLst>
      <p:ext uri="{BB962C8B-B14F-4D97-AF65-F5344CB8AC3E}">
        <p14:creationId xmlns:p14="http://schemas.microsoft.com/office/powerpoint/2010/main" val="807930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0CCE0F-1DF7-4A04-A3A1-6FD12ED23377}"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EFEE71-A4F4-425B-AE1E-A29AEC4F7262}" type="slidenum">
              <a:rPr lang="en-US" smtClean="0"/>
              <a:t>‹#›</a:t>
            </a:fld>
            <a:endParaRPr lang="en-US"/>
          </a:p>
        </p:txBody>
      </p:sp>
    </p:spTree>
    <p:extLst>
      <p:ext uri="{BB962C8B-B14F-4D97-AF65-F5344CB8AC3E}">
        <p14:creationId xmlns:p14="http://schemas.microsoft.com/office/powerpoint/2010/main" val="2161923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0CCE0F-1DF7-4A04-A3A1-6FD12ED23377}"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EFEE71-A4F4-425B-AE1E-A29AEC4F726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77664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50CCE0F-1DF7-4A04-A3A1-6FD12ED23377}" type="datetimeFigureOut">
              <a:rPr lang="en-US" smtClean="0"/>
              <a:t>7/14/2022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EFEE71-A4F4-425B-AE1E-A29AEC4F7262}" type="slidenum">
              <a:rPr lang="en-US" smtClean="0"/>
              <a:t>‹#›</a:t>
            </a:fld>
            <a:endParaRPr lang="en-US"/>
          </a:p>
        </p:txBody>
      </p:sp>
    </p:spTree>
    <p:extLst>
      <p:ext uri="{BB962C8B-B14F-4D97-AF65-F5344CB8AC3E}">
        <p14:creationId xmlns:p14="http://schemas.microsoft.com/office/powerpoint/2010/main" val="3313737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50CCE0F-1DF7-4A04-A3A1-6FD12ED23377}" type="datetimeFigureOut">
              <a:rPr lang="en-US" smtClean="0"/>
              <a:t>7/14/2022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EFEE71-A4F4-425B-AE1E-A29AEC4F726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53665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50CCE0F-1DF7-4A04-A3A1-6FD12ED23377}" type="datetimeFigureOut">
              <a:rPr lang="en-US" smtClean="0"/>
              <a:t>7/14/2022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EFEE71-A4F4-425B-AE1E-A29AEC4F7262}" type="slidenum">
              <a:rPr lang="en-US" smtClean="0"/>
              <a:t>‹#›</a:t>
            </a:fld>
            <a:endParaRPr lang="en-US"/>
          </a:p>
        </p:txBody>
      </p:sp>
    </p:spTree>
    <p:extLst>
      <p:ext uri="{BB962C8B-B14F-4D97-AF65-F5344CB8AC3E}">
        <p14:creationId xmlns:p14="http://schemas.microsoft.com/office/powerpoint/2010/main" val="3720517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0CCE0F-1DF7-4A04-A3A1-6FD12ED23377}"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EFEE71-A4F4-425B-AE1E-A29AEC4F7262}" type="slidenum">
              <a:rPr lang="en-US" smtClean="0"/>
              <a:t>‹#›</a:t>
            </a:fld>
            <a:endParaRPr lang="en-US"/>
          </a:p>
        </p:txBody>
      </p:sp>
    </p:spTree>
    <p:extLst>
      <p:ext uri="{BB962C8B-B14F-4D97-AF65-F5344CB8AC3E}">
        <p14:creationId xmlns:p14="http://schemas.microsoft.com/office/powerpoint/2010/main" val="2009114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0CCE0F-1DF7-4A04-A3A1-6FD12ED23377}"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EFEE71-A4F4-425B-AE1E-A29AEC4F7262}" type="slidenum">
              <a:rPr lang="en-US" smtClean="0"/>
              <a:t>‹#›</a:t>
            </a:fld>
            <a:endParaRPr lang="en-US"/>
          </a:p>
        </p:txBody>
      </p:sp>
    </p:spTree>
    <p:extLst>
      <p:ext uri="{BB962C8B-B14F-4D97-AF65-F5344CB8AC3E}">
        <p14:creationId xmlns:p14="http://schemas.microsoft.com/office/powerpoint/2010/main" val="1764887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0CCE0F-1DF7-4A04-A3A1-6FD12ED23377}"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EFEE71-A4F4-425B-AE1E-A29AEC4F7262}" type="slidenum">
              <a:rPr lang="en-US" smtClean="0"/>
              <a:t>‹#›</a:t>
            </a:fld>
            <a:endParaRPr lang="en-US"/>
          </a:p>
        </p:txBody>
      </p:sp>
    </p:spTree>
    <p:extLst>
      <p:ext uri="{BB962C8B-B14F-4D97-AF65-F5344CB8AC3E}">
        <p14:creationId xmlns:p14="http://schemas.microsoft.com/office/powerpoint/2010/main" val="1271660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0CCE0F-1DF7-4A04-A3A1-6FD12ED23377}"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EFEE71-A4F4-425B-AE1E-A29AEC4F7262}" type="slidenum">
              <a:rPr lang="en-US" smtClean="0"/>
              <a:t>‹#›</a:t>
            </a:fld>
            <a:endParaRPr lang="en-US"/>
          </a:p>
        </p:txBody>
      </p:sp>
    </p:spTree>
    <p:extLst>
      <p:ext uri="{BB962C8B-B14F-4D97-AF65-F5344CB8AC3E}">
        <p14:creationId xmlns:p14="http://schemas.microsoft.com/office/powerpoint/2010/main" val="3490743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0CCE0F-1DF7-4A04-A3A1-6FD12ED23377}" type="datetimeFigureOut">
              <a:rPr lang="en-US" smtClean="0"/>
              <a:t>7/14/2022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CEFEE71-A4F4-425B-AE1E-A29AEC4F7262}" type="slidenum">
              <a:rPr lang="en-US" smtClean="0"/>
              <a:t>‹#›</a:t>
            </a:fld>
            <a:endParaRPr lang="en-US"/>
          </a:p>
        </p:txBody>
      </p:sp>
    </p:spTree>
    <p:extLst>
      <p:ext uri="{BB962C8B-B14F-4D97-AF65-F5344CB8AC3E}">
        <p14:creationId xmlns:p14="http://schemas.microsoft.com/office/powerpoint/2010/main" val="4174360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CCE0F-1DF7-4A04-A3A1-6FD12ED23377}" type="datetimeFigureOut">
              <a:rPr lang="en-US" smtClean="0"/>
              <a:t>7/14/2022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CEFEE71-A4F4-425B-AE1E-A29AEC4F7262}" type="slidenum">
              <a:rPr lang="en-US" smtClean="0"/>
              <a:t>‹#›</a:t>
            </a:fld>
            <a:endParaRPr lang="en-US"/>
          </a:p>
        </p:txBody>
      </p:sp>
    </p:spTree>
    <p:extLst>
      <p:ext uri="{BB962C8B-B14F-4D97-AF65-F5344CB8AC3E}">
        <p14:creationId xmlns:p14="http://schemas.microsoft.com/office/powerpoint/2010/main" val="571527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0CCE0F-1DF7-4A04-A3A1-6FD12ED23377}" type="datetimeFigureOut">
              <a:rPr lang="en-US" smtClean="0"/>
              <a:t>7/14/2022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CEFEE71-A4F4-425B-AE1E-A29AEC4F7262}" type="slidenum">
              <a:rPr lang="en-US" smtClean="0"/>
              <a:t>‹#›</a:t>
            </a:fld>
            <a:endParaRPr lang="en-US"/>
          </a:p>
        </p:txBody>
      </p:sp>
    </p:spTree>
    <p:extLst>
      <p:ext uri="{BB962C8B-B14F-4D97-AF65-F5344CB8AC3E}">
        <p14:creationId xmlns:p14="http://schemas.microsoft.com/office/powerpoint/2010/main" val="3192740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0CCE0F-1DF7-4A04-A3A1-6FD12ED23377}" type="datetimeFigureOut">
              <a:rPr lang="en-US" smtClean="0"/>
              <a:t>7/14/2022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CEFEE71-A4F4-425B-AE1E-A29AEC4F7262}" type="slidenum">
              <a:rPr lang="en-US" smtClean="0"/>
              <a:t>‹#›</a:t>
            </a:fld>
            <a:endParaRPr lang="en-US"/>
          </a:p>
        </p:txBody>
      </p:sp>
    </p:spTree>
    <p:extLst>
      <p:ext uri="{BB962C8B-B14F-4D97-AF65-F5344CB8AC3E}">
        <p14:creationId xmlns:p14="http://schemas.microsoft.com/office/powerpoint/2010/main" val="300961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0CCE0F-1DF7-4A04-A3A1-6FD12ED23377}" type="datetimeFigureOut">
              <a:rPr lang="en-US" smtClean="0"/>
              <a:t>7/14/2022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CEFEE71-A4F4-425B-AE1E-A29AEC4F7262}" type="slidenum">
              <a:rPr lang="en-US" smtClean="0"/>
              <a:t>‹#›</a:t>
            </a:fld>
            <a:endParaRPr lang="en-US"/>
          </a:p>
        </p:txBody>
      </p:sp>
    </p:spTree>
    <p:extLst>
      <p:ext uri="{BB962C8B-B14F-4D97-AF65-F5344CB8AC3E}">
        <p14:creationId xmlns:p14="http://schemas.microsoft.com/office/powerpoint/2010/main" val="4285510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0CCE0F-1DF7-4A04-A3A1-6FD12ED23377}" type="datetimeFigureOut">
              <a:rPr lang="en-US" smtClean="0"/>
              <a:t>7/14/2022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EFEE71-A4F4-425B-AE1E-A29AEC4F7262}" type="slidenum">
              <a:rPr lang="en-US" smtClean="0"/>
              <a:t>‹#›</a:t>
            </a:fld>
            <a:endParaRPr lang="en-US"/>
          </a:p>
        </p:txBody>
      </p:sp>
    </p:spTree>
    <p:extLst>
      <p:ext uri="{BB962C8B-B14F-4D97-AF65-F5344CB8AC3E}">
        <p14:creationId xmlns:p14="http://schemas.microsoft.com/office/powerpoint/2010/main" val="4285733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50CCE0F-1DF7-4A04-A3A1-6FD12ED23377}" type="datetimeFigureOut">
              <a:rPr lang="en-US" smtClean="0"/>
              <a:t>7/14/2022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CEFEE71-A4F4-425B-AE1E-A29AEC4F7262}" type="slidenum">
              <a:rPr lang="en-US" smtClean="0"/>
              <a:t>‹#›</a:t>
            </a:fld>
            <a:endParaRPr lang="en-US"/>
          </a:p>
        </p:txBody>
      </p:sp>
    </p:spTree>
    <p:extLst>
      <p:ext uri="{BB962C8B-B14F-4D97-AF65-F5344CB8AC3E}">
        <p14:creationId xmlns:p14="http://schemas.microsoft.com/office/powerpoint/2010/main" val="54948849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3528" y="620486"/>
            <a:ext cx="8915399" cy="2262781"/>
          </a:xfrm>
        </p:spPr>
        <p:txBody>
          <a:bodyPr/>
          <a:lstStyle/>
          <a:p>
            <a:r>
              <a:rPr lang="en-US" dirty="0" smtClean="0"/>
              <a:t>Chapter 1 : Introduction </a:t>
            </a:r>
            <a:endParaRPr lang="en-US" dirty="0"/>
          </a:p>
        </p:txBody>
      </p:sp>
      <p:sp>
        <p:nvSpPr>
          <p:cNvPr id="3" name="Subtitle 2"/>
          <p:cNvSpPr>
            <a:spLocks noGrp="1"/>
          </p:cNvSpPr>
          <p:nvPr>
            <p:ph type="subTitle" idx="1"/>
          </p:nvPr>
        </p:nvSpPr>
        <p:spPr>
          <a:xfrm>
            <a:off x="2817814" y="3024779"/>
            <a:ext cx="4051072" cy="3626392"/>
          </a:xfrm>
        </p:spPr>
        <p:txBody>
          <a:bodyPr/>
          <a:lstStyle/>
          <a:p>
            <a:r>
              <a:rPr lang="en-US" b="1" dirty="0" smtClean="0"/>
              <a:t>By : Prof. Patrick  :P </a:t>
            </a:r>
          </a:p>
          <a:p>
            <a:r>
              <a:rPr lang="en-US" b="1" dirty="0" smtClean="0"/>
              <a:t>System Security: </a:t>
            </a:r>
            <a:r>
              <a:rPr lang="en-US" b="1" dirty="0" err="1" smtClean="0"/>
              <a:t>B.Tech</a:t>
            </a:r>
            <a:r>
              <a:rPr lang="en-US" b="1" dirty="0" smtClean="0"/>
              <a:t> </a:t>
            </a:r>
            <a:r>
              <a:rPr lang="en-US" b="1" dirty="0" smtClean="0"/>
              <a:t>Integrated (</a:t>
            </a:r>
            <a:r>
              <a:rPr lang="en-US" b="1" dirty="0" err="1" smtClean="0"/>
              <a:t>Sem</a:t>
            </a:r>
            <a:r>
              <a:rPr lang="en-US" b="1" smtClean="0"/>
              <a:t> VII)</a:t>
            </a:r>
            <a:endParaRPr lang="en-US" b="1" dirty="0" smtClean="0"/>
          </a:p>
          <a:p>
            <a:endParaRPr lang="en-US" b="1" dirty="0"/>
          </a:p>
          <a:p>
            <a:r>
              <a:rPr lang="en-US" b="1" dirty="0" smtClean="0">
                <a:solidFill>
                  <a:schemeClr val="accent2">
                    <a:lumMod val="75000"/>
                  </a:schemeClr>
                </a:solidFill>
              </a:rPr>
              <a:t>Chapter Taken From :. </a:t>
            </a:r>
          </a:p>
          <a:p>
            <a:pPr marL="342900" indent="-342900">
              <a:buAutoNum type="arabicPeriod"/>
            </a:pPr>
            <a:r>
              <a:rPr lang="en-US" b="1" dirty="0" smtClean="0">
                <a:solidFill>
                  <a:schemeClr val="accent2">
                    <a:lumMod val="75000"/>
                  </a:schemeClr>
                </a:solidFill>
              </a:rPr>
              <a:t>Principles of Information Security , Whitman </a:t>
            </a:r>
          </a:p>
          <a:p>
            <a:pPr marL="342900" indent="-342900">
              <a:buAutoNum type="arabicPeriod"/>
            </a:pPr>
            <a:r>
              <a:rPr lang="en-US" b="1" dirty="0" smtClean="0">
                <a:solidFill>
                  <a:schemeClr val="accent2">
                    <a:lumMod val="75000"/>
                  </a:schemeClr>
                </a:solidFill>
              </a:rPr>
              <a:t>Security in Computing , Pfleeger </a:t>
            </a:r>
            <a:endParaRPr lang="en-US" b="1" dirty="0">
              <a:solidFill>
                <a:schemeClr val="accent2">
                  <a:lumMod val="75000"/>
                </a:schemeClr>
              </a:solidFill>
            </a:endParaRPr>
          </a:p>
        </p:txBody>
      </p:sp>
      <p:pic>
        <p:nvPicPr>
          <p:cNvPr id="1026" name="Picture 2" descr="Image result for PATRI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6856" y="3892720"/>
            <a:ext cx="4629604" cy="2604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3698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CIA TRIAD (Just for Information)</a:t>
            </a:r>
            <a:endParaRPr lang="en-US" dirty="0"/>
          </a:p>
        </p:txBody>
      </p:sp>
      <p:pic>
        <p:nvPicPr>
          <p:cNvPr id="4" name="Picture 3" descr="&#10;Fig1.1.pdf                                                     00ABB570  Mnementh                      BEAE7A2F:"/>
          <p:cNvPicPr/>
          <p:nvPr/>
        </p:nvPicPr>
        <p:blipFill>
          <a:blip r:embed="rId2"/>
          <a:srcRect l="4633" t="10739" r="4633" b="21477"/>
          <a:stretch>
            <a:fillRect/>
          </a:stretch>
        </p:blipFill>
        <p:spPr bwMode="auto">
          <a:xfrm>
            <a:off x="2841172" y="2162173"/>
            <a:ext cx="6672942" cy="4391027"/>
          </a:xfrm>
          <a:prstGeom prst="rect">
            <a:avLst/>
          </a:prstGeom>
          <a:noFill/>
          <a:ln w="9525">
            <a:noFill/>
            <a:miter lim="800000"/>
            <a:headEnd/>
            <a:tailEnd/>
          </a:ln>
        </p:spPr>
      </p:pic>
    </p:spTree>
    <p:extLst>
      <p:ext uri="{BB962C8B-B14F-4D97-AF65-F5344CB8AC3E}">
        <p14:creationId xmlns:p14="http://schemas.microsoft.com/office/powerpoint/2010/main" val="1523969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087" y="624110"/>
            <a:ext cx="9893526" cy="5863776"/>
          </a:xfrm>
        </p:spPr>
        <p:txBody>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Boring ??? (Lets have a Video)  </a:t>
            </a:r>
            <a:endParaRPr lang="en-US" dirty="0"/>
          </a:p>
        </p:txBody>
      </p:sp>
    </p:spTree>
    <p:extLst>
      <p:ext uri="{BB962C8B-B14F-4D97-AF65-F5344CB8AC3E}">
        <p14:creationId xmlns:p14="http://schemas.microsoft.com/office/powerpoint/2010/main" val="3957894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28" y="319310"/>
            <a:ext cx="9545183" cy="649519"/>
          </a:xfrm>
        </p:spPr>
        <p:txBody>
          <a:bodyPr>
            <a:normAutofit fontScale="90000"/>
          </a:bodyPr>
          <a:lstStyle/>
          <a:p>
            <a:pPr algn="ctr"/>
            <a:r>
              <a:rPr lang="en-US" dirty="0"/>
              <a:t>Vulnerabilities </a:t>
            </a:r>
            <a:br>
              <a:rPr lang="en-US" dirty="0"/>
            </a:br>
            <a:endParaRPr lang="en-US" dirty="0"/>
          </a:p>
        </p:txBody>
      </p:sp>
      <p:sp>
        <p:nvSpPr>
          <p:cNvPr id="3" name="Content Placeholder 2"/>
          <p:cNvSpPr>
            <a:spLocks noGrp="1"/>
          </p:cNvSpPr>
          <p:nvPr>
            <p:ph idx="1"/>
          </p:nvPr>
        </p:nvSpPr>
        <p:spPr>
          <a:xfrm>
            <a:off x="1959429" y="1273629"/>
            <a:ext cx="9545183" cy="5181600"/>
          </a:xfrm>
        </p:spPr>
        <p:txBody>
          <a:bodyPr/>
          <a:lstStyle/>
          <a:p>
            <a:r>
              <a:rPr lang="en-US" sz="2000" dirty="0"/>
              <a:t>The basic questions regarding to security that can arise in our mind are-</a:t>
            </a:r>
          </a:p>
          <a:p>
            <a:pPr lvl="1">
              <a:buFont typeface="+mj-lt"/>
              <a:buAutoNum type="arabicPeriod"/>
            </a:pPr>
            <a:r>
              <a:rPr lang="en-US" sz="1800" dirty="0"/>
              <a:t>Why attackers attack our system?   </a:t>
            </a:r>
          </a:p>
          <a:p>
            <a:pPr lvl="1">
              <a:buFont typeface="+mj-lt"/>
              <a:buAutoNum type="arabicPeriod"/>
            </a:pPr>
            <a:r>
              <a:rPr lang="en-US" sz="1800" dirty="0"/>
              <a:t>Is there any weak component present in our system?</a:t>
            </a:r>
          </a:p>
          <a:p>
            <a:pPr lvl="1">
              <a:buFont typeface="+mj-lt"/>
              <a:buAutoNum type="arabicPeriod"/>
            </a:pPr>
            <a:r>
              <a:rPr lang="en-US" sz="1800" dirty="0"/>
              <a:t>What are the precautions we need to take against attack</a:t>
            </a:r>
            <a:r>
              <a:rPr lang="en-US" sz="1800" dirty="0" smtClean="0"/>
              <a:t>?</a:t>
            </a:r>
          </a:p>
          <a:p>
            <a:pPr algn="just"/>
            <a:r>
              <a:rPr lang="en-US" sz="2000" dirty="0"/>
              <a:t>Vulnerability is nothing but the </a:t>
            </a:r>
            <a:r>
              <a:rPr lang="en-US" sz="2000" b="1" dirty="0"/>
              <a:t>Weakness in the system.</a:t>
            </a:r>
            <a:r>
              <a:rPr lang="en-US" sz="2000" dirty="0"/>
              <a:t> Weakness in the system may exploit an attack. Weakness can be in coding, design or can be anything related to software development</a:t>
            </a:r>
            <a:r>
              <a:rPr lang="en-US" sz="2000" dirty="0" smtClean="0"/>
              <a:t>.</a:t>
            </a:r>
          </a:p>
          <a:p>
            <a:pPr algn="just"/>
            <a:r>
              <a:rPr lang="en-US" sz="2000" dirty="0" smtClean="0"/>
              <a:t>Types : </a:t>
            </a:r>
          </a:p>
          <a:p>
            <a:pPr marL="800100" lvl="1" indent="-342900" algn="just">
              <a:buFont typeface="+mj-lt"/>
              <a:buAutoNum type="arabicPeriod"/>
            </a:pPr>
            <a:r>
              <a:rPr lang="en-US" sz="1800" dirty="0" smtClean="0"/>
              <a:t>Hardware Vulnerability  </a:t>
            </a:r>
          </a:p>
          <a:p>
            <a:pPr marL="800100" lvl="1" indent="-342900" algn="just">
              <a:buFont typeface="+mj-lt"/>
              <a:buAutoNum type="arabicPeriod"/>
            </a:pPr>
            <a:r>
              <a:rPr lang="en-US" sz="1800" dirty="0" smtClean="0"/>
              <a:t>Software Vulnerability </a:t>
            </a:r>
          </a:p>
          <a:p>
            <a:pPr marL="800100" lvl="1" indent="-342900" algn="just">
              <a:buFont typeface="+mj-lt"/>
              <a:buAutoNum type="arabicPeriod"/>
            </a:pPr>
            <a:r>
              <a:rPr lang="en-US" sz="1800" dirty="0" smtClean="0"/>
              <a:t>Data Vulnerability </a:t>
            </a:r>
          </a:p>
          <a:p>
            <a:pPr marL="800100" lvl="1" indent="-342900" algn="just">
              <a:buFont typeface="+mj-lt"/>
              <a:buAutoNum type="arabicPeriod"/>
            </a:pPr>
            <a:endParaRPr lang="en-US" dirty="0"/>
          </a:p>
        </p:txBody>
      </p:sp>
    </p:spTree>
    <p:extLst>
      <p:ext uri="{BB962C8B-B14F-4D97-AF65-F5344CB8AC3E}">
        <p14:creationId xmlns:p14="http://schemas.microsoft.com/office/powerpoint/2010/main" val="3633259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171" y="624110"/>
            <a:ext cx="9806441" cy="834576"/>
          </a:xfrm>
        </p:spPr>
        <p:txBody>
          <a:bodyPr/>
          <a:lstStyle/>
          <a:p>
            <a:pPr algn="ctr"/>
            <a:r>
              <a:rPr lang="en-US" dirty="0"/>
              <a:t>Threats</a:t>
            </a:r>
          </a:p>
        </p:txBody>
      </p:sp>
      <p:sp>
        <p:nvSpPr>
          <p:cNvPr id="3" name="Content Placeholder 2"/>
          <p:cNvSpPr>
            <a:spLocks noGrp="1"/>
          </p:cNvSpPr>
          <p:nvPr>
            <p:ph idx="1"/>
          </p:nvPr>
        </p:nvSpPr>
        <p:spPr>
          <a:xfrm>
            <a:off x="1698171" y="1458686"/>
            <a:ext cx="9806441" cy="4452536"/>
          </a:xfrm>
        </p:spPr>
        <p:txBody>
          <a:bodyPr/>
          <a:lstStyle/>
          <a:p>
            <a:r>
              <a:rPr lang="en-US" dirty="0"/>
              <a:t>A threat is a potential for violation of security or a possible danger that might exploit vulnerability</a:t>
            </a:r>
            <a:r>
              <a:rPr lang="en-US" dirty="0" smtClean="0"/>
              <a:t>.</a:t>
            </a:r>
          </a:p>
          <a:p>
            <a:r>
              <a:rPr lang="en-US" dirty="0"/>
              <a:t>In other words a threat is a set of activity that has ability to cause harm. The threat can be either generated by Human or Computer</a:t>
            </a:r>
            <a:r>
              <a:rPr lang="en-US" dirty="0" smtClean="0"/>
              <a:t>.</a:t>
            </a:r>
          </a:p>
          <a:p>
            <a:endParaRPr lang="en-US" dirty="0"/>
          </a:p>
          <a:p>
            <a:r>
              <a:rPr lang="en-US" dirty="0" smtClean="0"/>
              <a:t>Threat </a:t>
            </a:r>
            <a:r>
              <a:rPr lang="en-US" dirty="0"/>
              <a:t>is purposely created by an attacker to attack on the system. In other words, an exploitation of vulnerability is attack on the system. </a:t>
            </a:r>
            <a:endParaRPr lang="en-US" dirty="0" smtClean="0"/>
          </a:p>
          <a:p>
            <a:endParaRPr lang="en-US" dirty="0"/>
          </a:p>
          <a:p>
            <a:r>
              <a:rPr lang="en-US" dirty="0" smtClean="0"/>
              <a:t>There </a:t>
            </a:r>
            <a:r>
              <a:rPr lang="en-US" dirty="0"/>
              <a:t>are four kinds of threats possible: Interception, Interruption, Modification, and Fabrication.</a:t>
            </a:r>
          </a:p>
          <a:p>
            <a:endParaRPr lang="en-US" dirty="0"/>
          </a:p>
        </p:txBody>
      </p:sp>
    </p:spTree>
    <p:extLst>
      <p:ext uri="{BB962C8B-B14F-4D97-AF65-F5344CB8AC3E}">
        <p14:creationId xmlns:p14="http://schemas.microsoft.com/office/powerpoint/2010/main" val="3172756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6515" y="624110"/>
            <a:ext cx="9458098" cy="1280890"/>
          </a:xfrm>
        </p:spPr>
        <p:txBody>
          <a:bodyPr/>
          <a:lstStyle/>
          <a:p>
            <a:pPr algn="ctr"/>
            <a:r>
              <a:rPr lang="en-US" dirty="0" smtClean="0"/>
              <a:t>Threats </a:t>
            </a:r>
            <a:endParaRPr lang="en-US" dirty="0"/>
          </a:p>
        </p:txBody>
      </p:sp>
      <p:sp>
        <p:nvSpPr>
          <p:cNvPr id="3" name="Content Placeholder 2"/>
          <p:cNvSpPr>
            <a:spLocks noGrp="1"/>
          </p:cNvSpPr>
          <p:nvPr>
            <p:ph idx="1"/>
          </p:nvPr>
        </p:nvSpPr>
        <p:spPr>
          <a:xfrm>
            <a:off x="1338943" y="1240971"/>
            <a:ext cx="10668000" cy="5236029"/>
          </a:xfrm>
        </p:spPr>
        <p:txBody>
          <a:bodyPr/>
          <a:lstStyle/>
          <a:p>
            <a:pPr lvl="0"/>
            <a:r>
              <a:rPr lang="en-US" sz="2000" b="1" dirty="0"/>
              <a:t>Interception </a:t>
            </a:r>
            <a:r>
              <a:rPr lang="en-US" sz="2000" dirty="0"/>
              <a:t>:</a:t>
            </a:r>
          </a:p>
          <a:p>
            <a:pPr lvl="1" algn="just"/>
            <a:r>
              <a:rPr lang="en-US" sz="1800" dirty="0"/>
              <a:t>Interception is keeping track of traffic without modification. In other words, some unauthorized system has gained access to an asset.</a:t>
            </a:r>
          </a:p>
          <a:p>
            <a:pPr lvl="1" algn="just"/>
            <a:r>
              <a:rPr lang="en-US" sz="1800" dirty="0"/>
              <a:t>The unauthorized party can be a person, program or any computing device. </a:t>
            </a:r>
          </a:p>
          <a:p>
            <a:pPr lvl="1" algn="just"/>
            <a:r>
              <a:rPr lang="en-US" sz="1800" dirty="0"/>
              <a:t>However Interception is very difficult to trace as silent interceptor leaves no traces while intercepting the data</a:t>
            </a:r>
            <a:r>
              <a:rPr lang="en-US" sz="1800" dirty="0" smtClean="0"/>
              <a:t>.</a:t>
            </a:r>
          </a:p>
          <a:p>
            <a:pPr lvl="1"/>
            <a:endParaRPr lang="en-US" dirty="0"/>
          </a:p>
          <a:p>
            <a:pPr lvl="0"/>
            <a:r>
              <a:rPr lang="en-US" sz="2000" b="1" dirty="0"/>
              <a:t>Interruption :</a:t>
            </a:r>
            <a:endParaRPr lang="en-US" sz="2000" dirty="0"/>
          </a:p>
          <a:p>
            <a:pPr lvl="1" algn="just"/>
            <a:r>
              <a:rPr lang="en-US" sz="1800" dirty="0"/>
              <a:t>In interruption, the data may be lost or unavailable due to some unauthorized party.</a:t>
            </a:r>
          </a:p>
          <a:p>
            <a:pPr lvl="1" algn="just"/>
            <a:r>
              <a:rPr lang="en-US" sz="1800" dirty="0"/>
              <a:t>There are various ways by which attacker can achieve interruption. Either attacker can break the line so that communication cannot be completed further.</a:t>
            </a:r>
          </a:p>
          <a:p>
            <a:pPr lvl="1" algn="just"/>
            <a:r>
              <a:rPr lang="en-US" sz="1800" dirty="0"/>
              <a:t>The attacker can purposely send additional data on communication channel (called as Traffic) which will cause congestion on communication link.</a:t>
            </a:r>
          </a:p>
          <a:p>
            <a:pPr lvl="1" algn="just"/>
            <a:endParaRPr lang="en-US" dirty="0"/>
          </a:p>
        </p:txBody>
      </p:sp>
    </p:spTree>
    <p:extLst>
      <p:ext uri="{BB962C8B-B14F-4D97-AF65-F5344CB8AC3E}">
        <p14:creationId xmlns:p14="http://schemas.microsoft.com/office/powerpoint/2010/main" val="300055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6515" y="624110"/>
            <a:ext cx="9458098" cy="1280890"/>
          </a:xfrm>
        </p:spPr>
        <p:txBody>
          <a:bodyPr/>
          <a:lstStyle/>
          <a:p>
            <a:pPr algn="ctr"/>
            <a:r>
              <a:rPr lang="en-US" dirty="0" smtClean="0"/>
              <a:t>Threats </a:t>
            </a:r>
            <a:endParaRPr lang="en-US" dirty="0"/>
          </a:p>
        </p:txBody>
      </p:sp>
      <p:sp>
        <p:nvSpPr>
          <p:cNvPr id="3" name="Content Placeholder 2"/>
          <p:cNvSpPr>
            <a:spLocks noGrp="1"/>
          </p:cNvSpPr>
          <p:nvPr>
            <p:ph idx="1"/>
          </p:nvPr>
        </p:nvSpPr>
        <p:spPr>
          <a:xfrm>
            <a:off x="1338943" y="1240971"/>
            <a:ext cx="10668000" cy="5236029"/>
          </a:xfrm>
        </p:spPr>
        <p:txBody>
          <a:bodyPr/>
          <a:lstStyle/>
          <a:p>
            <a:pPr lvl="0"/>
            <a:r>
              <a:rPr lang="en-US" sz="2000" b="1" dirty="0"/>
              <a:t>Modification :</a:t>
            </a:r>
            <a:endParaRPr lang="en-US" sz="2000" dirty="0"/>
          </a:p>
          <a:p>
            <a:pPr lvl="1"/>
            <a:r>
              <a:rPr lang="en-US" sz="1800" dirty="0"/>
              <a:t>In modification, instead of intercepting or interrupting data is modified in some way. Receiver doesn’t have any knowledge of this modification.</a:t>
            </a:r>
          </a:p>
          <a:p>
            <a:pPr lvl="1"/>
            <a:r>
              <a:rPr lang="en-US" sz="1800" dirty="0"/>
              <a:t>Modification can be changing the values in particular database, altering the program execution flow, creating virus codes and appending it into program etc</a:t>
            </a:r>
            <a:r>
              <a:rPr lang="en-US" dirty="0"/>
              <a:t>. </a:t>
            </a:r>
          </a:p>
          <a:p>
            <a:pPr lvl="1"/>
            <a:endParaRPr lang="en-US" dirty="0"/>
          </a:p>
          <a:p>
            <a:pPr lvl="0"/>
            <a:r>
              <a:rPr lang="en-US" sz="2000" b="1" dirty="0"/>
              <a:t>Fabrication :</a:t>
            </a:r>
            <a:endParaRPr lang="en-US" sz="2000" dirty="0"/>
          </a:p>
          <a:p>
            <a:pPr lvl="1"/>
            <a:r>
              <a:rPr lang="en-US" sz="1800" dirty="0"/>
              <a:t>In fabrication, attacker might hide his own identity and can send the data to receiver from some trusted host. </a:t>
            </a:r>
          </a:p>
          <a:p>
            <a:pPr lvl="1"/>
            <a:r>
              <a:rPr lang="en-US" sz="1800" dirty="0"/>
              <a:t>This can be done skillfully by an attacker so that receiver will get to know that data is coming from trusted host.</a:t>
            </a:r>
          </a:p>
          <a:p>
            <a:pPr lvl="1"/>
            <a:r>
              <a:rPr lang="en-US" sz="1800" dirty="0"/>
              <a:t>Fabrication is generally achieved by copying digital signature of trusted host and can append new malicious data.</a:t>
            </a:r>
          </a:p>
          <a:p>
            <a:pPr algn="just"/>
            <a:endParaRPr lang="en-US" dirty="0"/>
          </a:p>
        </p:txBody>
      </p:sp>
    </p:spTree>
    <p:extLst>
      <p:ext uri="{BB962C8B-B14F-4D97-AF65-F5344CB8AC3E}">
        <p14:creationId xmlns:p14="http://schemas.microsoft.com/office/powerpoint/2010/main" val="41688930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Threat </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257" y="1480457"/>
            <a:ext cx="7641772" cy="489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19822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2343" y="624110"/>
            <a:ext cx="9632269" cy="878119"/>
          </a:xfrm>
        </p:spPr>
        <p:txBody>
          <a:bodyPr/>
          <a:lstStyle/>
          <a:p>
            <a:pPr algn="ctr"/>
            <a:r>
              <a:rPr lang="en-US" dirty="0" smtClean="0"/>
              <a:t>Attacks </a:t>
            </a:r>
            <a:endParaRPr lang="en-US" dirty="0"/>
          </a:p>
        </p:txBody>
      </p:sp>
      <p:sp>
        <p:nvSpPr>
          <p:cNvPr id="3" name="Content Placeholder 2"/>
          <p:cNvSpPr>
            <a:spLocks noGrp="1"/>
          </p:cNvSpPr>
          <p:nvPr>
            <p:ph idx="1"/>
          </p:nvPr>
        </p:nvSpPr>
        <p:spPr>
          <a:xfrm>
            <a:off x="1872343" y="1578430"/>
            <a:ext cx="9632269" cy="685800"/>
          </a:xfrm>
        </p:spPr>
        <p:txBody>
          <a:bodyPr/>
          <a:lstStyle/>
          <a:p>
            <a:r>
              <a:rPr lang="en-US" dirty="0"/>
              <a:t>A</a:t>
            </a:r>
            <a:r>
              <a:rPr lang="en-US" dirty="0" smtClean="0"/>
              <a:t>n </a:t>
            </a:r>
            <a:r>
              <a:rPr lang="en-US" dirty="0"/>
              <a:t>exploitation of vulnerability is attack on the system. </a:t>
            </a:r>
            <a:r>
              <a:rPr lang="en-US" b="1" dirty="0"/>
              <a:t>The threat in action</a:t>
            </a:r>
            <a:r>
              <a:rPr lang="en-US" dirty="0"/>
              <a:t> is called as Attack.</a:t>
            </a:r>
          </a:p>
          <a:p>
            <a:endParaRPr lang="en-US" dirty="0"/>
          </a:p>
        </p:txBody>
      </p:sp>
      <p:pic>
        <p:nvPicPr>
          <p:cNvPr id="4" name="Picture 3"/>
          <p:cNvPicPr/>
          <p:nvPr/>
        </p:nvPicPr>
        <p:blipFill rotWithShape="1">
          <a:blip r:embed="rId2"/>
          <a:srcRect b="12673"/>
          <a:stretch/>
        </p:blipFill>
        <p:spPr bwMode="auto">
          <a:xfrm>
            <a:off x="2220686" y="2583997"/>
            <a:ext cx="7859485" cy="3000376"/>
          </a:xfrm>
          <a:prstGeom prst="rect">
            <a:avLst/>
          </a:prstGeom>
          <a:noFill/>
          <a:ln w="9525">
            <a:noFill/>
            <a:miter lim="800000"/>
            <a:headEnd/>
            <a:tailEnd/>
          </a:ln>
        </p:spPr>
      </p:pic>
    </p:spTree>
    <p:extLst>
      <p:ext uri="{BB962C8B-B14F-4D97-AF65-F5344CB8AC3E}">
        <p14:creationId xmlns:p14="http://schemas.microsoft.com/office/powerpoint/2010/main" val="3597014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29" y="624110"/>
            <a:ext cx="9545183" cy="693061"/>
          </a:xfrm>
        </p:spPr>
        <p:txBody>
          <a:bodyPr/>
          <a:lstStyle/>
          <a:p>
            <a:pPr algn="ctr"/>
            <a:r>
              <a:rPr lang="en-US" dirty="0" smtClean="0"/>
              <a:t>Attacks (Active) </a:t>
            </a:r>
            <a:endParaRPr lang="en-US" dirty="0"/>
          </a:p>
        </p:txBody>
      </p:sp>
      <p:pic>
        <p:nvPicPr>
          <p:cNvPr id="4" name="Picture 3" descr="MASQUARADE.jpg"/>
          <p:cNvPicPr/>
          <p:nvPr/>
        </p:nvPicPr>
        <p:blipFill>
          <a:blip r:embed="rId2"/>
          <a:stretch>
            <a:fillRect/>
          </a:stretch>
        </p:blipFill>
        <p:spPr>
          <a:xfrm>
            <a:off x="2486705" y="1520508"/>
            <a:ext cx="4795838" cy="2964406"/>
          </a:xfrm>
          <a:prstGeom prst="rect">
            <a:avLst/>
          </a:prstGeom>
          <a:ln>
            <a:solidFill>
              <a:schemeClr val="tx1"/>
            </a:solidFill>
          </a:ln>
        </p:spPr>
      </p:pic>
      <p:pic>
        <p:nvPicPr>
          <p:cNvPr id="5" name="Picture 4"/>
          <p:cNvPicPr/>
          <p:nvPr/>
        </p:nvPicPr>
        <p:blipFill>
          <a:blip r:embed="rId3"/>
          <a:srcRect/>
          <a:stretch>
            <a:fillRect/>
          </a:stretch>
        </p:blipFill>
        <p:spPr bwMode="auto">
          <a:xfrm>
            <a:off x="7489371" y="3808594"/>
            <a:ext cx="4463143" cy="2864349"/>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7659672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1" y="304800"/>
            <a:ext cx="9599612" cy="827314"/>
          </a:xfrm>
        </p:spPr>
        <p:txBody>
          <a:bodyPr>
            <a:normAutofit/>
          </a:bodyPr>
          <a:lstStyle/>
          <a:p>
            <a:pPr algn="ctr"/>
            <a:r>
              <a:rPr lang="en-US" dirty="0" smtClean="0"/>
              <a:t>Attacks (Passive) </a:t>
            </a:r>
            <a:endParaRPr lang="en-US" dirty="0"/>
          </a:p>
        </p:txBody>
      </p:sp>
      <p:pic>
        <p:nvPicPr>
          <p:cNvPr id="4" name="Picture 3"/>
          <p:cNvPicPr/>
          <p:nvPr/>
        </p:nvPicPr>
        <p:blipFill>
          <a:blip r:embed="rId2"/>
          <a:srcRect/>
          <a:stretch>
            <a:fillRect/>
          </a:stretch>
        </p:blipFill>
        <p:spPr bwMode="auto">
          <a:xfrm>
            <a:off x="1905001" y="1349148"/>
            <a:ext cx="4657045" cy="2874509"/>
          </a:xfrm>
          <a:prstGeom prst="rect">
            <a:avLst/>
          </a:prstGeom>
          <a:noFill/>
          <a:ln w="9525">
            <a:solidFill>
              <a:schemeClr val="tx1"/>
            </a:solidFill>
            <a:miter lim="800000"/>
            <a:headEnd/>
            <a:tailEnd/>
          </a:ln>
        </p:spPr>
      </p:pic>
      <p:pic>
        <p:nvPicPr>
          <p:cNvPr id="5" name="Picture 4"/>
          <p:cNvPicPr/>
          <p:nvPr/>
        </p:nvPicPr>
        <p:blipFill>
          <a:blip r:embed="rId3"/>
          <a:srcRect/>
          <a:stretch>
            <a:fillRect/>
          </a:stretch>
        </p:blipFill>
        <p:spPr bwMode="auto">
          <a:xfrm>
            <a:off x="6704807" y="3256461"/>
            <a:ext cx="5018314" cy="3449139"/>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716664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171" y="624110"/>
            <a:ext cx="9806441" cy="812804"/>
          </a:xfrm>
        </p:spPr>
        <p:txBody>
          <a:bodyPr/>
          <a:lstStyle/>
          <a:p>
            <a:pPr algn="ctr"/>
            <a:r>
              <a:rPr lang="en-US" dirty="0" smtClean="0"/>
              <a:t>Contents (3 Hours)</a:t>
            </a:r>
            <a:endParaRPr lang="en-US" dirty="0"/>
          </a:p>
        </p:txBody>
      </p:sp>
      <p:sp>
        <p:nvSpPr>
          <p:cNvPr id="3" name="Content Placeholder 2"/>
          <p:cNvSpPr>
            <a:spLocks noGrp="1"/>
          </p:cNvSpPr>
          <p:nvPr>
            <p:ph idx="1"/>
          </p:nvPr>
        </p:nvSpPr>
        <p:spPr>
          <a:xfrm>
            <a:off x="3537857" y="1436914"/>
            <a:ext cx="8391298" cy="5181600"/>
          </a:xfrm>
        </p:spPr>
        <p:txBody>
          <a:bodyPr>
            <a:normAutofit/>
          </a:bodyPr>
          <a:lstStyle/>
          <a:p>
            <a:r>
              <a:rPr lang="en-US" sz="2000" dirty="0" smtClean="0"/>
              <a:t>Basic Components of Computer Security (CIA) / Goals of Security *****</a:t>
            </a:r>
          </a:p>
          <a:p>
            <a:r>
              <a:rPr lang="en-US" sz="2000" dirty="0" smtClean="0"/>
              <a:t>Vulnerabilities ****</a:t>
            </a:r>
          </a:p>
          <a:p>
            <a:r>
              <a:rPr lang="en-US" sz="2000" dirty="0" smtClean="0"/>
              <a:t>Threats ****</a:t>
            </a:r>
          </a:p>
          <a:p>
            <a:r>
              <a:rPr lang="en-US" sz="2000" dirty="0" smtClean="0"/>
              <a:t>Attacks ****</a:t>
            </a:r>
          </a:p>
          <a:p>
            <a:r>
              <a:rPr lang="en-US" sz="2000" dirty="0" smtClean="0"/>
              <a:t>Controls **</a:t>
            </a:r>
          </a:p>
          <a:p>
            <a:r>
              <a:rPr lang="en-US" sz="2000" dirty="0" smtClean="0"/>
              <a:t>Computer Criminals ***</a:t>
            </a:r>
          </a:p>
        </p:txBody>
      </p:sp>
      <p:pic>
        <p:nvPicPr>
          <p:cNvPr id="2050" name="Picture 2" descr="Image result for teacher carto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87134" y="1905000"/>
            <a:ext cx="2038761" cy="2340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896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06395"/>
            <a:ext cx="8911687" cy="638633"/>
          </a:xfrm>
        </p:spPr>
        <p:txBody>
          <a:bodyPr>
            <a:normAutofit fontScale="90000"/>
          </a:bodyPr>
          <a:lstStyle/>
          <a:p>
            <a:pPr algn="ctr"/>
            <a:r>
              <a:rPr lang="en-US" dirty="0" smtClean="0"/>
              <a:t>Controls </a:t>
            </a:r>
            <a:endParaRPr lang="en-US" dirty="0"/>
          </a:p>
        </p:txBody>
      </p:sp>
      <p:sp>
        <p:nvSpPr>
          <p:cNvPr id="3" name="Content Placeholder 2"/>
          <p:cNvSpPr>
            <a:spLocks noGrp="1"/>
          </p:cNvSpPr>
          <p:nvPr>
            <p:ph idx="1"/>
          </p:nvPr>
        </p:nvSpPr>
        <p:spPr>
          <a:xfrm>
            <a:off x="1349829" y="1153886"/>
            <a:ext cx="10384971" cy="5050971"/>
          </a:xfrm>
        </p:spPr>
        <p:txBody>
          <a:bodyPr/>
          <a:lstStyle/>
          <a:p>
            <a:pPr algn="just"/>
            <a:r>
              <a:rPr lang="en-US" sz="2000" dirty="0"/>
              <a:t>Control is an </a:t>
            </a:r>
            <a:r>
              <a:rPr lang="en-US" sz="2000" b="1" dirty="0"/>
              <a:t>action, device, procedure or technique</a:t>
            </a:r>
            <a:r>
              <a:rPr lang="en-US" sz="2000" dirty="0"/>
              <a:t> that removes or reduces vulnerability. Using Methods of defense the vulnerability in the system can be either removed or reduced in some way.</a:t>
            </a:r>
          </a:p>
          <a:p>
            <a:r>
              <a:rPr lang="en-US" sz="2000" dirty="0" smtClean="0"/>
              <a:t> </a:t>
            </a:r>
            <a:r>
              <a:rPr lang="en-US" sz="2000" dirty="0"/>
              <a:t>There are few standard control techniques are : </a:t>
            </a:r>
          </a:p>
          <a:p>
            <a:pPr lvl="1" indent="-342900">
              <a:buFont typeface="+mj-lt"/>
              <a:buAutoNum type="arabicPeriod"/>
            </a:pPr>
            <a:r>
              <a:rPr lang="en-US" sz="1800" dirty="0" smtClean="0"/>
              <a:t>Hardware </a:t>
            </a:r>
            <a:r>
              <a:rPr lang="en-US" sz="1800" dirty="0"/>
              <a:t>control</a:t>
            </a:r>
          </a:p>
          <a:p>
            <a:pPr lvl="1" indent="-342900">
              <a:buFont typeface="+mj-lt"/>
              <a:buAutoNum type="arabicPeriod"/>
            </a:pPr>
            <a:r>
              <a:rPr lang="en-US" sz="1800" dirty="0" smtClean="0"/>
              <a:t>Physical </a:t>
            </a:r>
            <a:r>
              <a:rPr lang="en-US" sz="1800" dirty="0"/>
              <a:t>control </a:t>
            </a:r>
          </a:p>
          <a:p>
            <a:pPr lvl="1" indent="-342900">
              <a:buFont typeface="+mj-lt"/>
              <a:buAutoNum type="arabicPeriod"/>
            </a:pPr>
            <a:r>
              <a:rPr lang="en-US" sz="1800" dirty="0" smtClean="0"/>
              <a:t>Software control</a:t>
            </a:r>
          </a:p>
          <a:p>
            <a:pPr lvl="1" indent="-342900">
              <a:buFont typeface="+mj-lt"/>
              <a:buAutoNum type="arabicPeriod"/>
            </a:pPr>
            <a:r>
              <a:rPr lang="en-US" sz="1800" dirty="0" smtClean="0"/>
              <a:t>Encryption</a:t>
            </a:r>
            <a:endParaRPr lang="en-US" sz="1800" dirty="0"/>
          </a:p>
          <a:p>
            <a:endParaRPr lang="en-US" dirty="0"/>
          </a:p>
        </p:txBody>
      </p:sp>
    </p:spTree>
    <p:extLst>
      <p:ext uri="{BB962C8B-B14F-4D97-AF65-F5344CB8AC3E}">
        <p14:creationId xmlns:p14="http://schemas.microsoft.com/office/powerpoint/2010/main" val="29964710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1" y="624110"/>
            <a:ext cx="9371012" cy="1280890"/>
          </a:xfrm>
        </p:spPr>
        <p:txBody>
          <a:bodyPr/>
          <a:lstStyle/>
          <a:p>
            <a:pPr algn="ctr"/>
            <a:r>
              <a:rPr lang="en-US" dirty="0" smtClean="0"/>
              <a:t>Computer Criminals </a:t>
            </a:r>
            <a:endParaRPr lang="en-US" dirty="0"/>
          </a:p>
        </p:txBody>
      </p:sp>
      <p:sp>
        <p:nvSpPr>
          <p:cNvPr id="3" name="Content Placeholder 2"/>
          <p:cNvSpPr>
            <a:spLocks noGrp="1"/>
          </p:cNvSpPr>
          <p:nvPr>
            <p:ph idx="1"/>
          </p:nvPr>
        </p:nvSpPr>
        <p:spPr>
          <a:xfrm>
            <a:off x="1719943" y="1491343"/>
            <a:ext cx="9784669" cy="5050971"/>
          </a:xfrm>
        </p:spPr>
        <p:txBody>
          <a:bodyPr>
            <a:normAutofit/>
          </a:bodyPr>
          <a:lstStyle/>
          <a:p>
            <a:pPr lvl="0"/>
            <a:r>
              <a:rPr lang="en-US" sz="2000" dirty="0"/>
              <a:t>Computer Criminals are human being who purposely wants to destroy the security systems. They may have illegal access to software, data or hardware. </a:t>
            </a:r>
          </a:p>
          <a:p>
            <a:r>
              <a:rPr lang="en-US" sz="2000" dirty="0"/>
              <a:t>Computer criminals are of four types: Amateurs, Crackers, Career Criminals and </a:t>
            </a:r>
            <a:r>
              <a:rPr lang="en-US" sz="2000" dirty="0" smtClean="0"/>
              <a:t>Terrorists.</a:t>
            </a:r>
          </a:p>
          <a:p>
            <a:endParaRPr lang="en-US" sz="2000" dirty="0"/>
          </a:p>
          <a:p>
            <a:pPr marL="0" lvl="0" indent="0">
              <a:buNone/>
            </a:pPr>
            <a:r>
              <a:rPr lang="en-US" sz="2000" b="1" dirty="0"/>
              <a:t>Amateurs</a:t>
            </a:r>
            <a:endParaRPr lang="en-US" sz="2000" dirty="0"/>
          </a:p>
          <a:p>
            <a:r>
              <a:rPr lang="en-US" sz="2000" dirty="0"/>
              <a:t>These are the people who only observe the weakness in our system. Amateur’s not necessarily bad people, they can be software developers also who observe vulnerability in their own software so that in future their software will be free from malicious attacks.</a:t>
            </a:r>
          </a:p>
          <a:p>
            <a:endParaRPr lang="en-US" sz="2000" dirty="0"/>
          </a:p>
        </p:txBody>
      </p:sp>
    </p:spTree>
    <p:extLst>
      <p:ext uri="{BB962C8B-B14F-4D97-AF65-F5344CB8AC3E}">
        <p14:creationId xmlns:p14="http://schemas.microsoft.com/office/powerpoint/2010/main" val="3512648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6515" y="624110"/>
            <a:ext cx="9458098" cy="1280890"/>
          </a:xfrm>
        </p:spPr>
        <p:txBody>
          <a:bodyPr/>
          <a:lstStyle/>
          <a:p>
            <a:pPr algn="ctr"/>
            <a:r>
              <a:rPr lang="en-US" dirty="0"/>
              <a:t>Computer Criminals </a:t>
            </a:r>
          </a:p>
        </p:txBody>
      </p:sp>
      <p:sp>
        <p:nvSpPr>
          <p:cNvPr id="3" name="Content Placeholder 2"/>
          <p:cNvSpPr>
            <a:spLocks noGrp="1"/>
          </p:cNvSpPr>
          <p:nvPr>
            <p:ph idx="1"/>
          </p:nvPr>
        </p:nvSpPr>
        <p:spPr>
          <a:xfrm>
            <a:off x="1959429" y="1741714"/>
            <a:ext cx="9545183" cy="4746172"/>
          </a:xfrm>
        </p:spPr>
        <p:txBody>
          <a:bodyPr>
            <a:normAutofit/>
          </a:bodyPr>
          <a:lstStyle/>
          <a:p>
            <a:pPr marL="0" lvl="0" indent="0">
              <a:buNone/>
            </a:pPr>
            <a:r>
              <a:rPr lang="en-US" sz="2000" b="1" dirty="0"/>
              <a:t>Crackers </a:t>
            </a:r>
            <a:endParaRPr lang="en-US" sz="2000" dirty="0"/>
          </a:p>
          <a:p>
            <a:r>
              <a:rPr lang="en-US" sz="2000" dirty="0"/>
              <a:t>These people are high-school or university students who have knowledge about security mechanisms. In other word all engineering student can be in this category. </a:t>
            </a:r>
            <a:endParaRPr lang="en-US" sz="2000" dirty="0" smtClean="0"/>
          </a:p>
          <a:p>
            <a:pPr marL="0" lvl="0" indent="0">
              <a:buNone/>
            </a:pPr>
            <a:r>
              <a:rPr lang="en-US" sz="2000" b="1" dirty="0"/>
              <a:t>Career criminals </a:t>
            </a:r>
            <a:endParaRPr lang="en-US" sz="2000" dirty="0"/>
          </a:p>
          <a:p>
            <a:r>
              <a:rPr lang="en-US" sz="2000" dirty="0"/>
              <a:t>These people are dangerous who understand targets of computer crime. They begin as computer professionals who engage in their crime, finding the prospects and pays off good</a:t>
            </a:r>
            <a:r>
              <a:rPr lang="en-US" sz="2000" dirty="0" smtClean="0"/>
              <a:t>.</a:t>
            </a:r>
          </a:p>
          <a:p>
            <a:endParaRPr lang="en-US" sz="2000" dirty="0"/>
          </a:p>
          <a:p>
            <a:endParaRPr lang="en-US" sz="2000" dirty="0"/>
          </a:p>
          <a:p>
            <a:endParaRPr lang="en-US" sz="2000" dirty="0"/>
          </a:p>
        </p:txBody>
      </p:sp>
    </p:spTree>
    <p:extLst>
      <p:ext uri="{BB962C8B-B14F-4D97-AF65-F5344CB8AC3E}">
        <p14:creationId xmlns:p14="http://schemas.microsoft.com/office/powerpoint/2010/main" val="628661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8287" y="624110"/>
            <a:ext cx="9436326" cy="1280890"/>
          </a:xfrm>
        </p:spPr>
        <p:txBody>
          <a:bodyPr/>
          <a:lstStyle/>
          <a:p>
            <a:pPr algn="ctr"/>
            <a:r>
              <a:rPr lang="en-US" dirty="0"/>
              <a:t>Computer Criminals </a:t>
            </a:r>
          </a:p>
        </p:txBody>
      </p:sp>
      <p:sp>
        <p:nvSpPr>
          <p:cNvPr id="3" name="Content Placeholder 2"/>
          <p:cNvSpPr>
            <a:spLocks noGrp="1"/>
          </p:cNvSpPr>
          <p:nvPr>
            <p:ph idx="1"/>
          </p:nvPr>
        </p:nvSpPr>
        <p:spPr>
          <a:xfrm>
            <a:off x="1926771" y="2133600"/>
            <a:ext cx="9577841" cy="3777622"/>
          </a:xfrm>
        </p:spPr>
        <p:txBody>
          <a:bodyPr/>
          <a:lstStyle/>
          <a:p>
            <a:pPr marL="0" lvl="0" indent="0">
              <a:buNone/>
            </a:pPr>
            <a:r>
              <a:rPr lang="en-US" sz="2000" b="1" dirty="0"/>
              <a:t>Terrorists </a:t>
            </a:r>
            <a:endParaRPr lang="en-US" sz="2000" dirty="0"/>
          </a:p>
          <a:p>
            <a:r>
              <a:rPr lang="en-US" sz="2000" dirty="0"/>
              <a:t>These are the person who breaks security mechanisms in following ways.</a:t>
            </a:r>
          </a:p>
          <a:p>
            <a:pPr marL="400050" lvl="1" indent="0">
              <a:buNone/>
            </a:pPr>
            <a:r>
              <a:rPr lang="en-US" sz="1800" i="1" dirty="0"/>
              <a:t>1. Target of attack:</a:t>
            </a:r>
            <a:r>
              <a:rPr lang="en-US" sz="1800" dirty="0"/>
              <a:t> web - site attacks and Denial of Service attack are popularly used for any political organizations because they want to bring undesired negative attention.</a:t>
            </a:r>
          </a:p>
          <a:p>
            <a:pPr marL="400050" lvl="1" indent="0">
              <a:buNone/>
            </a:pPr>
            <a:r>
              <a:rPr lang="en-US" sz="1800" i="1" dirty="0"/>
              <a:t>2. Propaganda vehicles:</a:t>
            </a:r>
            <a:r>
              <a:rPr lang="en-US" sz="1800" dirty="0"/>
              <a:t> Using web-logs, email-lists are used to get message to many people.</a:t>
            </a:r>
          </a:p>
          <a:p>
            <a:pPr marL="400050" lvl="1" indent="0">
              <a:buNone/>
            </a:pPr>
            <a:r>
              <a:rPr lang="en-US" sz="1800" i="1" dirty="0"/>
              <a:t>3. Methods of attack:</a:t>
            </a:r>
            <a:r>
              <a:rPr lang="en-US" sz="1800" dirty="0"/>
              <a:t> To launch offensive attacks requires use of computers.</a:t>
            </a:r>
          </a:p>
          <a:p>
            <a:endParaRPr lang="en-US" dirty="0"/>
          </a:p>
        </p:txBody>
      </p:sp>
    </p:spTree>
    <p:extLst>
      <p:ext uri="{BB962C8B-B14F-4D97-AF65-F5344CB8AC3E}">
        <p14:creationId xmlns:p14="http://schemas.microsoft.com/office/powerpoint/2010/main" val="2017745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6628" y="1926771"/>
            <a:ext cx="8991600" cy="2100942"/>
          </a:xfrm>
        </p:spPr>
        <p:txBody>
          <a:bodyPr/>
          <a:lstStyle/>
          <a:p>
            <a:pPr algn="ctr"/>
            <a:r>
              <a:rPr lang="en-US" sz="7200" dirty="0" smtClean="0"/>
              <a:t>THANK YOU </a:t>
            </a:r>
            <a:r>
              <a:rPr lang="en-US" dirty="0" smtClean="0"/>
              <a:t/>
            </a:r>
            <a:br>
              <a:rPr lang="en-US" dirty="0" smtClean="0"/>
            </a:br>
            <a:endParaRPr lang="en-US" dirty="0"/>
          </a:p>
        </p:txBody>
      </p:sp>
    </p:spTree>
    <p:extLst>
      <p:ext uri="{BB962C8B-B14F-4D97-AF65-F5344CB8AC3E}">
        <p14:creationId xmlns:p14="http://schemas.microsoft.com/office/powerpoint/2010/main" val="3095368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26572"/>
            <a:ext cx="9458098" cy="1280890"/>
          </a:xfrm>
        </p:spPr>
        <p:txBody>
          <a:bodyPr/>
          <a:lstStyle/>
          <a:p>
            <a:pPr algn="ctr"/>
            <a:r>
              <a:rPr lang="en-US" dirty="0" smtClean="0"/>
              <a:t>From Where I should Study ? :P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76334053"/>
              </p:ext>
            </p:extLst>
          </p:nvPr>
        </p:nvGraphicFramePr>
        <p:xfrm>
          <a:off x="2024743" y="1108531"/>
          <a:ext cx="9354458" cy="4544008"/>
        </p:xfrm>
        <a:graphic>
          <a:graphicData uri="http://schemas.openxmlformats.org/drawingml/2006/table">
            <a:tbl>
              <a:tblPr firstRow="1" bandRow="1">
                <a:tableStyleId>{5C22544A-7EE6-4342-B048-85BDC9FD1C3A}</a:tableStyleId>
              </a:tblPr>
              <a:tblGrid>
                <a:gridCol w="4677229">
                  <a:extLst>
                    <a:ext uri="{9D8B030D-6E8A-4147-A177-3AD203B41FA5}">
                      <a16:colId xmlns:a16="http://schemas.microsoft.com/office/drawing/2014/main" val="20000"/>
                    </a:ext>
                  </a:extLst>
                </a:gridCol>
                <a:gridCol w="4677229">
                  <a:extLst>
                    <a:ext uri="{9D8B030D-6E8A-4147-A177-3AD203B41FA5}">
                      <a16:colId xmlns:a16="http://schemas.microsoft.com/office/drawing/2014/main" val="20001"/>
                    </a:ext>
                  </a:extLst>
                </a:gridCol>
              </a:tblGrid>
              <a:tr h="340348">
                <a:tc>
                  <a:txBody>
                    <a:bodyPr/>
                    <a:lstStyle/>
                    <a:p>
                      <a:r>
                        <a:rPr lang="en-US" dirty="0" smtClean="0"/>
                        <a:t>Contents </a:t>
                      </a:r>
                      <a:endParaRPr lang="en-US" dirty="0"/>
                    </a:p>
                  </a:txBody>
                  <a:tcPr/>
                </a:tc>
                <a:tc>
                  <a:txBody>
                    <a:bodyPr/>
                    <a:lstStyle/>
                    <a:p>
                      <a:r>
                        <a:rPr lang="en-US" dirty="0" smtClean="0"/>
                        <a:t>Resource Material </a:t>
                      </a:r>
                      <a:endParaRPr lang="en-US" dirty="0"/>
                    </a:p>
                  </a:txBody>
                  <a:tcPr/>
                </a:tc>
                <a:extLst>
                  <a:ext uri="{0D108BD9-81ED-4DB2-BD59-A6C34878D82A}">
                    <a16:rowId xmlns:a16="http://schemas.microsoft.com/office/drawing/2014/main" val="10000"/>
                  </a:ext>
                </a:extLst>
              </a:tr>
              <a:tr h="935956">
                <a:tc>
                  <a:txBody>
                    <a:bodyPr/>
                    <a:lstStyle/>
                    <a:p>
                      <a:r>
                        <a:rPr lang="en-US" sz="1800" dirty="0" smtClean="0"/>
                        <a:t>Basic Components of Computer</a:t>
                      </a:r>
                      <a:endParaRPr lang="en-US" dirty="0"/>
                    </a:p>
                    <a:p>
                      <a:r>
                        <a:rPr lang="en-US" sz="1800" dirty="0" smtClean="0"/>
                        <a:t>Security (CIA) / Goals of Security </a:t>
                      </a:r>
                    </a:p>
                    <a:p>
                      <a:endParaRPr lang="en-US" dirty="0"/>
                    </a:p>
                  </a:txBody>
                  <a:tcPr/>
                </a:tc>
                <a:tc>
                  <a:txBody>
                    <a:bodyPr/>
                    <a:lstStyle/>
                    <a:p>
                      <a:r>
                        <a:rPr lang="en-US" b="1" dirty="0" smtClean="0"/>
                        <a:t>Notes</a:t>
                      </a:r>
                      <a:r>
                        <a:rPr lang="en-US" b="1" baseline="0" dirty="0" smtClean="0"/>
                        <a:t> Will be provided </a:t>
                      </a:r>
                      <a:endParaRPr lang="en-US" b="1" dirty="0"/>
                    </a:p>
                  </a:txBody>
                  <a:tcPr/>
                </a:tc>
                <a:extLst>
                  <a:ext uri="{0D108BD9-81ED-4DB2-BD59-A6C34878D82A}">
                    <a16:rowId xmlns:a16="http://schemas.microsoft.com/office/drawing/2014/main" val="10001"/>
                  </a:ext>
                </a:extLst>
              </a:tr>
              <a:tr h="595608">
                <a:tc>
                  <a:txBody>
                    <a:bodyPr/>
                    <a:lstStyle/>
                    <a:p>
                      <a:r>
                        <a:rPr lang="en-US" sz="1800" dirty="0" smtClean="0"/>
                        <a:t>Vulnerabilities</a:t>
                      </a:r>
                      <a:endParaRPr lang="en-US" dirty="0" smtClean="0"/>
                    </a:p>
                    <a:p>
                      <a:r>
                        <a:rPr lang="en-US" sz="1800" dirty="0" smtClean="0"/>
                        <a:t>Threats</a:t>
                      </a:r>
                      <a:endParaRPr lang="en-US" dirty="0" smtClean="0"/>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Notes</a:t>
                      </a:r>
                      <a:r>
                        <a:rPr lang="en-US" b="1" baseline="0" dirty="0" smtClean="0"/>
                        <a:t> Will be provided </a:t>
                      </a:r>
                      <a:endParaRPr lang="en-US" b="1" dirty="0" smtClean="0"/>
                    </a:p>
                  </a:txBody>
                  <a:tcPr/>
                </a:tc>
                <a:extLst>
                  <a:ext uri="{0D108BD9-81ED-4DB2-BD59-A6C34878D82A}">
                    <a16:rowId xmlns:a16="http://schemas.microsoft.com/office/drawing/2014/main" val="10002"/>
                  </a:ext>
                </a:extLst>
              </a:tr>
              <a:tr h="966502">
                <a:tc>
                  <a:txBody>
                    <a:bodyPr/>
                    <a:lstStyle/>
                    <a:p>
                      <a:r>
                        <a:rPr lang="en-US" sz="1800" dirty="0" smtClean="0"/>
                        <a:t>Attacks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Notes</a:t>
                      </a:r>
                      <a:r>
                        <a:rPr lang="en-US" b="1" baseline="0" dirty="0" smtClean="0"/>
                        <a:t> Will be provided </a:t>
                      </a:r>
                      <a:endParaRPr lang="en-US" b="1" dirty="0" smtClean="0"/>
                    </a:p>
                    <a:p>
                      <a:endParaRPr lang="en-US" dirty="0"/>
                    </a:p>
                  </a:txBody>
                  <a:tcPr/>
                </a:tc>
                <a:extLst>
                  <a:ext uri="{0D108BD9-81ED-4DB2-BD59-A6C34878D82A}">
                    <a16:rowId xmlns:a16="http://schemas.microsoft.com/office/drawing/2014/main" val="10003"/>
                  </a:ext>
                </a:extLst>
              </a:tr>
              <a:tr h="136139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Controls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Notes</a:t>
                      </a:r>
                      <a:r>
                        <a:rPr lang="en-US" b="1" baseline="0" dirty="0" smtClean="0"/>
                        <a:t> Will be provided </a:t>
                      </a:r>
                      <a:endParaRPr lang="en-US" b="1" dirty="0" smtClean="0"/>
                    </a:p>
                    <a:p>
                      <a:endParaRPr lang="en-US" b="1"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03743049"/>
              </p:ext>
            </p:extLst>
          </p:nvPr>
        </p:nvGraphicFramePr>
        <p:xfrm>
          <a:off x="1981199" y="4889863"/>
          <a:ext cx="9372602" cy="640080"/>
        </p:xfrm>
        <a:graphic>
          <a:graphicData uri="http://schemas.openxmlformats.org/drawingml/2006/table">
            <a:tbl>
              <a:tblPr bandRow="1">
                <a:tableStyleId>{5C22544A-7EE6-4342-B048-85BDC9FD1C3A}</a:tableStyleId>
              </a:tblPr>
              <a:tblGrid>
                <a:gridCol w="4686301">
                  <a:extLst>
                    <a:ext uri="{9D8B030D-6E8A-4147-A177-3AD203B41FA5}">
                      <a16:colId xmlns:a16="http://schemas.microsoft.com/office/drawing/2014/main" val="20000"/>
                    </a:ext>
                  </a:extLst>
                </a:gridCol>
                <a:gridCol w="4686301">
                  <a:extLst>
                    <a:ext uri="{9D8B030D-6E8A-4147-A177-3AD203B41FA5}">
                      <a16:colId xmlns:a16="http://schemas.microsoft.com/office/drawing/2014/main" val="20001"/>
                    </a:ext>
                  </a:extLst>
                </a:gridCol>
              </a:tblGrid>
              <a:tr h="54428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Computer Criminals </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Notes</a:t>
                      </a:r>
                      <a:r>
                        <a:rPr lang="en-US" b="1" baseline="0" dirty="0" smtClean="0"/>
                        <a:t> Will be provided </a:t>
                      </a:r>
                      <a:endParaRPr lang="en-US" b="1" dirty="0" smtClean="0"/>
                    </a:p>
                    <a:p>
                      <a:endParaRPr lang="en-US"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22538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7657" y="624110"/>
            <a:ext cx="9566955" cy="1280890"/>
          </a:xfrm>
        </p:spPr>
        <p:txBody>
          <a:bodyPr/>
          <a:lstStyle/>
          <a:p>
            <a:pPr algn="ctr"/>
            <a:r>
              <a:rPr lang="en-US" dirty="0" smtClean="0"/>
              <a:t>How I will Teach ? </a:t>
            </a:r>
            <a:endParaRPr lang="en-US" dirty="0"/>
          </a:p>
        </p:txBody>
      </p:sp>
      <p:sp>
        <p:nvSpPr>
          <p:cNvPr id="3" name="Content Placeholder 2"/>
          <p:cNvSpPr>
            <a:spLocks noGrp="1"/>
          </p:cNvSpPr>
          <p:nvPr>
            <p:ph idx="1"/>
          </p:nvPr>
        </p:nvSpPr>
        <p:spPr>
          <a:xfrm>
            <a:off x="1937657" y="1687285"/>
            <a:ext cx="9566955" cy="2852057"/>
          </a:xfrm>
        </p:spPr>
        <p:txBody>
          <a:bodyPr/>
          <a:lstStyle/>
          <a:p>
            <a:r>
              <a:rPr lang="en-US" dirty="0" smtClean="0"/>
              <a:t>PPT </a:t>
            </a:r>
          </a:p>
          <a:p>
            <a:r>
              <a:rPr lang="en-US" dirty="0" smtClean="0"/>
              <a:t>You Tube Videos </a:t>
            </a:r>
          </a:p>
          <a:p>
            <a:r>
              <a:rPr lang="en-US" dirty="0" smtClean="0"/>
              <a:t>Some Live Case Studies on Internet </a:t>
            </a:r>
          </a:p>
          <a:p>
            <a:r>
              <a:rPr lang="en-US" dirty="0" smtClean="0"/>
              <a:t>Discussions </a:t>
            </a:r>
            <a:endParaRPr lang="en-US" dirty="0"/>
          </a:p>
        </p:txBody>
      </p:sp>
    </p:spTree>
    <p:extLst>
      <p:ext uri="{BB962C8B-B14F-4D97-AF65-F5344CB8AC3E}">
        <p14:creationId xmlns:p14="http://schemas.microsoft.com/office/powerpoint/2010/main" val="805347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8543" y="624110"/>
            <a:ext cx="9556069" cy="1280890"/>
          </a:xfrm>
        </p:spPr>
        <p:txBody>
          <a:bodyPr/>
          <a:lstStyle/>
          <a:p>
            <a:pPr algn="ctr"/>
            <a:r>
              <a:rPr lang="en-US" dirty="0" smtClean="0"/>
              <a:t>Pre-requisite ( What is Data , Information and Security )</a:t>
            </a:r>
            <a:endParaRPr lang="en-US" dirty="0"/>
          </a:p>
        </p:txBody>
      </p:sp>
      <p:sp>
        <p:nvSpPr>
          <p:cNvPr id="3" name="Content Placeholder 2"/>
          <p:cNvSpPr>
            <a:spLocks noGrp="1"/>
          </p:cNvSpPr>
          <p:nvPr>
            <p:ph idx="1"/>
          </p:nvPr>
        </p:nvSpPr>
        <p:spPr>
          <a:xfrm>
            <a:off x="1589315" y="1883227"/>
            <a:ext cx="10134600" cy="4974773"/>
          </a:xfrm>
        </p:spPr>
        <p:txBody>
          <a:bodyPr/>
          <a:lstStyle/>
          <a:p>
            <a:pPr algn="just"/>
            <a:r>
              <a:rPr lang="en-US" sz="2000" dirty="0"/>
              <a:t>The term “Information” is a collection of relevant data, which gives us meaningful knowledge about a particular entity. The information is always formed after processing of data. </a:t>
            </a:r>
            <a:r>
              <a:rPr lang="en-US" sz="2000" dirty="0" smtClean="0"/>
              <a:t> </a:t>
            </a:r>
            <a:r>
              <a:rPr lang="en-US" sz="2000" dirty="0" smtClean="0">
                <a:solidFill>
                  <a:srgbClr val="FF0000"/>
                </a:solidFill>
              </a:rPr>
              <a:t>(Example : Ronny  - Refer My Notes )</a:t>
            </a:r>
            <a:endParaRPr lang="en-US" sz="2000" dirty="0">
              <a:solidFill>
                <a:srgbClr val="FF0000"/>
              </a:solidFill>
            </a:endParaRPr>
          </a:p>
          <a:p>
            <a:endParaRPr lang="en-US" dirty="0" smtClean="0"/>
          </a:p>
          <a:p>
            <a:endParaRPr lang="en-US" dirty="0" smtClean="0"/>
          </a:p>
          <a:p>
            <a:endParaRPr lang="en-US" dirty="0"/>
          </a:p>
          <a:p>
            <a:endParaRPr lang="en-US" dirty="0" smtClean="0"/>
          </a:p>
          <a:p>
            <a:endParaRPr lang="en-US" dirty="0"/>
          </a:p>
          <a:p>
            <a:r>
              <a:rPr lang="en-US" i="1" dirty="0"/>
              <a:t>The SYSTEM SECURITY is the study of theoretical and real weaknesses and threats in computer-related system so that we can implement various protection mechanisms to protect the system</a:t>
            </a:r>
            <a:r>
              <a:rPr lang="en-US" i="1" dirty="0" smtClean="0"/>
              <a:t>. </a:t>
            </a:r>
            <a:r>
              <a:rPr lang="en-US" dirty="0">
                <a:solidFill>
                  <a:srgbClr val="FF0000"/>
                </a:solidFill>
              </a:rPr>
              <a:t>(Example : </a:t>
            </a:r>
            <a:r>
              <a:rPr lang="en-US" dirty="0" smtClean="0">
                <a:solidFill>
                  <a:srgbClr val="FF0000"/>
                </a:solidFill>
              </a:rPr>
              <a:t>Ronny with Secure Data  </a:t>
            </a:r>
            <a:r>
              <a:rPr lang="en-US" dirty="0">
                <a:solidFill>
                  <a:srgbClr val="FF0000"/>
                </a:solidFill>
              </a:rPr>
              <a:t>- Refer My Notes )</a:t>
            </a:r>
          </a:p>
          <a:p>
            <a:endParaRPr lang="en-US" dirty="0"/>
          </a:p>
          <a:p>
            <a:endParaRPr lang="en-US" dirty="0"/>
          </a:p>
        </p:txBody>
      </p:sp>
      <p:pic>
        <p:nvPicPr>
          <p:cNvPr id="11" name="Picture 10"/>
          <p:cNvPicPr>
            <a:picLocks noChangeAspect="1"/>
          </p:cNvPicPr>
          <p:nvPr/>
        </p:nvPicPr>
        <p:blipFill>
          <a:blip r:embed="rId2"/>
          <a:stretch>
            <a:fillRect/>
          </a:stretch>
        </p:blipFill>
        <p:spPr>
          <a:xfrm>
            <a:off x="3688215" y="2870203"/>
            <a:ext cx="5216299" cy="1343119"/>
          </a:xfrm>
          <a:prstGeom prst="rect">
            <a:avLst/>
          </a:prstGeom>
        </p:spPr>
      </p:pic>
    </p:spTree>
    <p:extLst>
      <p:ext uri="{BB962C8B-B14F-4D97-AF65-F5344CB8AC3E}">
        <p14:creationId xmlns:p14="http://schemas.microsoft.com/office/powerpoint/2010/main" val="4009261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370" y="330194"/>
            <a:ext cx="9730241" cy="1117605"/>
          </a:xfrm>
        </p:spPr>
        <p:txBody>
          <a:bodyPr>
            <a:normAutofit fontScale="90000"/>
          </a:bodyPr>
          <a:lstStyle/>
          <a:p>
            <a:pPr algn="ctr"/>
            <a:r>
              <a:rPr lang="en-US" dirty="0"/>
              <a:t>Goals of Security </a:t>
            </a:r>
            <a:br>
              <a:rPr lang="en-US" dirty="0"/>
            </a:br>
            <a:endParaRPr lang="en-US" dirty="0"/>
          </a:p>
        </p:txBody>
      </p:sp>
      <p:sp>
        <p:nvSpPr>
          <p:cNvPr id="3" name="Content Placeholder 2"/>
          <p:cNvSpPr>
            <a:spLocks noGrp="1"/>
          </p:cNvSpPr>
          <p:nvPr>
            <p:ph idx="1"/>
          </p:nvPr>
        </p:nvSpPr>
        <p:spPr>
          <a:xfrm>
            <a:off x="1774371" y="1349829"/>
            <a:ext cx="9730241" cy="4909457"/>
          </a:xfrm>
        </p:spPr>
        <p:txBody>
          <a:bodyPr/>
          <a:lstStyle/>
          <a:p>
            <a:pPr marL="0" indent="0">
              <a:buNone/>
            </a:pPr>
            <a:r>
              <a:rPr lang="en-US" sz="2000" dirty="0"/>
              <a:t>The obvious question that one may ask: “</a:t>
            </a:r>
            <a:r>
              <a:rPr lang="en-US" sz="2000" b="1" dirty="0"/>
              <a:t>when I say my system is secure? “ </a:t>
            </a:r>
          </a:p>
          <a:p>
            <a:pPr algn="just"/>
            <a:r>
              <a:rPr lang="en-US" dirty="0"/>
              <a:t>The answer looks difficult because no one has implemented a perfect security mechanism yet because attackers are always smarter than programmer’s .In general, system is said to be “SECURE” if there is proper control of: </a:t>
            </a:r>
            <a:r>
              <a:rPr lang="en-US" b="1" dirty="0"/>
              <a:t>Confidentiality, Integrity, Availability (CIA). </a:t>
            </a:r>
            <a:r>
              <a:rPr lang="en-US" dirty="0"/>
              <a:t>The major challenge is to achieve proper and right balance among these three goals.</a:t>
            </a:r>
          </a:p>
          <a:p>
            <a:pPr algn="just"/>
            <a:endParaRPr lang="en-US" dirty="0"/>
          </a:p>
        </p:txBody>
      </p:sp>
      <p:sp>
        <p:nvSpPr>
          <p:cNvPr id="10" name="Oval 9"/>
          <p:cNvSpPr>
            <a:spLocks noChangeArrowheads="1"/>
          </p:cNvSpPr>
          <p:nvPr/>
        </p:nvSpPr>
        <p:spPr bwMode="auto">
          <a:xfrm>
            <a:off x="4773386" y="3412671"/>
            <a:ext cx="2824843" cy="2378529"/>
          </a:xfrm>
          <a:prstGeom prst="ellipse">
            <a:avLst/>
          </a:prstGeom>
          <a:solidFill>
            <a:srgbClr val="99CCFF"/>
          </a:solidFill>
          <a:ln w="9525">
            <a:solidFill>
              <a:schemeClr val="tx1"/>
            </a:solidFill>
            <a:round/>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1" name="Oval 10"/>
          <p:cNvSpPr>
            <a:spLocks noChangeArrowheads="1"/>
          </p:cNvSpPr>
          <p:nvPr/>
        </p:nvSpPr>
        <p:spPr bwMode="auto">
          <a:xfrm>
            <a:off x="3489448" y="4488613"/>
            <a:ext cx="2824843" cy="2378529"/>
          </a:xfrm>
          <a:prstGeom prst="ellipse">
            <a:avLst/>
          </a:prstGeom>
          <a:solidFill>
            <a:srgbClr val="FF0000">
              <a:alpha val="50195"/>
            </a:srgbClr>
          </a:solidFill>
          <a:ln w="9525">
            <a:solidFill>
              <a:schemeClr val="tx1"/>
            </a:solidFill>
            <a:round/>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2" name="Oval 11"/>
          <p:cNvSpPr>
            <a:spLocks noChangeArrowheads="1"/>
          </p:cNvSpPr>
          <p:nvPr/>
        </p:nvSpPr>
        <p:spPr bwMode="auto">
          <a:xfrm>
            <a:off x="5687786" y="4479471"/>
            <a:ext cx="2824843" cy="2378529"/>
          </a:xfrm>
          <a:prstGeom prst="ellipse">
            <a:avLst/>
          </a:prstGeom>
          <a:solidFill>
            <a:srgbClr val="00FF00">
              <a:alpha val="50195"/>
            </a:srgbClr>
          </a:solidFill>
          <a:ln w="9525">
            <a:solidFill>
              <a:schemeClr val="tx1"/>
            </a:solidFill>
            <a:round/>
            <a:headEnd/>
            <a:tailEnd/>
          </a:ln>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3" name="Text Box 6"/>
          <p:cNvSpPr txBox="1">
            <a:spLocks noChangeArrowheads="1"/>
          </p:cNvSpPr>
          <p:nvPr/>
        </p:nvSpPr>
        <p:spPr bwMode="auto">
          <a:xfrm>
            <a:off x="3858986" y="5677877"/>
            <a:ext cx="1708045" cy="461665"/>
          </a:xfrm>
          <a:prstGeom prst="rect">
            <a:avLst/>
          </a:prstGeom>
          <a:noFill/>
          <a:ln w="9525">
            <a:noFill/>
            <a:miter lim="800000"/>
            <a:headEnd/>
            <a:tailEnd/>
          </a:ln>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50000"/>
              </a:spcBef>
            </a:pPr>
            <a:r>
              <a:rPr lang="en-US" b="1" dirty="0">
                <a:latin typeface="Comic Sans MS" pitchFamily="66" charset="0"/>
              </a:rPr>
              <a:t>Integrity</a:t>
            </a:r>
            <a:endParaRPr lang="en-US" dirty="0"/>
          </a:p>
        </p:txBody>
      </p:sp>
      <p:sp>
        <p:nvSpPr>
          <p:cNvPr id="14" name="Text Box 7"/>
          <p:cNvSpPr txBox="1">
            <a:spLocks noChangeArrowheads="1"/>
          </p:cNvSpPr>
          <p:nvPr/>
        </p:nvSpPr>
        <p:spPr bwMode="auto">
          <a:xfrm>
            <a:off x="5040086" y="3624943"/>
            <a:ext cx="2558143" cy="461665"/>
          </a:xfrm>
          <a:prstGeom prst="rect">
            <a:avLst/>
          </a:prstGeom>
          <a:noFill/>
          <a:ln w="9525">
            <a:noFill/>
            <a:miter lim="800000"/>
            <a:headEnd/>
            <a:tailEnd/>
          </a:ln>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50000"/>
              </a:spcBef>
            </a:pPr>
            <a:r>
              <a:rPr lang="en-US" b="1" dirty="0">
                <a:latin typeface="Comic Sans MS" pitchFamily="66" charset="0"/>
              </a:rPr>
              <a:t>Confidentiality</a:t>
            </a:r>
          </a:p>
        </p:txBody>
      </p:sp>
      <p:sp>
        <p:nvSpPr>
          <p:cNvPr id="15" name="Text Box 8"/>
          <p:cNvSpPr txBox="1">
            <a:spLocks noChangeArrowheads="1"/>
          </p:cNvSpPr>
          <p:nvPr/>
        </p:nvSpPr>
        <p:spPr bwMode="auto">
          <a:xfrm>
            <a:off x="6481431" y="5722398"/>
            <a:ext cx="2301696" cy="461665"/>
          </a:xfrm>
          <a:prstGeom prst="rect">
            <a:avLst/>
          </a:prstGeom>
          <a:noFill/>
          <a:ln w="9525">
            <a:noFill/>
            <a:miter lim="800000"/>
            <a:headEnd/>
            <a:tailEnd/>
          </a:ln>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50000"/>
              </a:spcBef>
            </a:pPr>
            <a:r>
              <a:rPr lang="en-US" b="1" dirty="0" smtClean="0">
                <a:latin typeface="Comic Sans MS" pitchFamily="66" charset="0"/>
              </a:rPr>
              <a:t>Availability</a:t>
            </a:r>
            <a:endParaRPr lang="en-US" b="1" dirty="0">
              <a:latin typeface="Comic Sans MS" pitchFamily="66" charset="0"/>
            </a:endParaRPr>
          </a:p>
        </p:txBody>
      </p:sp>
    </p:spTree>
    <p:extLst>
      <p:ext uri="{BB962C8B-B14F-4D97-AF65-F5344CB8AC3E}">
        <p14:creationId xmlns:p14="http://schemas.microsoft.com/office/powerpoint/2010/main" val="534435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6771" y="624110"/>
            <a:ext cx="9577841" cy="801919"/>
          </a:xfrm>
        </p:spPr>
        <p:txBody>
          <a:bodyPr/>
          <a:lstStyle/>
          <a:p>
            <a:pPr algn="ctr"/>
            <a:r>
              <a:rPr lang="en-US" dirty="0"/>
              <a:t>Goals of Security</a:t>
            </a:r>
          </a:p>
        </p:txBody>
      </p:sp>
      <p:sp>
        <p:nvSpPr>
          <p:cNvPr id="3" name="Content Placeholder 2"/>
          <p:cNvSpPr>
            <a:spLocks noGrp="1"/>
          </p:cNvSpPr>
          <p:nvPr>
            <p:ph idx="1"/>
          </p:nvPr>
        </p:nvSpPr>
        <p:spPr>
          <a:xfrm>
            <a:off x="1926771" y="1426029"/>
            <a:ext cx="9577841" cy="3091543"/>
          </a:xfrm>
        </p:spPr>
        <p:txBody>
          <a:bodyPr>
            <a:normAutofit/>
          </a:bodyPr>
          <a:lstStyle/>
          <a:p>
            <a:pPr marL="0" indent="0">
              <a:buNone/>
            </a:pPr>
            <a:r>
              <a:rPr lang="en-US" sz="2000" b="1" dirty="0" smtClean="0"/>
              <a:t>Confidentiality </a:t>
            </a:r>
          </a:p>
          <a:p>
            <a:pPr lvl="0"/>
            <a:r>
              <a:rPr lang="en-US" sz="2000" dirty="0"/>
              <a:t>The term Confidentiality means only authorized people or system should access the data, Otherwise it is consider as Unauthorized Access.</a:t>
            </a:r>
          </a:p>
          <a:p>
            <a:pPr lvl="0"/>
            <a:r>
              <a:rPr lang="en-US" sz="2000" dirty="0"/>
              <a:t>To achieve confidentiality we used the “Encryption” technique that is message send by sender is encoded and then transmitted. </a:t>
            </a:r>
          </a:p>
          <a:p>
            <a:pPr lvl="0"/>
            <a:r>
              <a:rPr lang="en-US" sz="2000" dirty="0"/>
              <a:t>In fig. below Ronny sends message X to Patrick .Message X is encrypted before transmission so that even if Tom tries to attack on communication channel he will not get information. </a:t>
            </a:r>
          </a:p>
          <a:p>
            <a:endParaRPr lang="en-US" sz="2000" dirty="0"/>
          </a:p>
        </p:txBody>
      </p:sp>
      <p:pic>
        <p:nvPicPr>
          <p:cNvPr id="4" name="Picture 3"/>
          <p:cNvPicPr>
            <a:picLocks noChangeAspect="1"/>
          </p:cNvPicPr>
          <p:nvPr/>
        </p:nvPicPr>
        <p:blipFill>
          <a:blip r:embed="rId2"/>
          <a:stretch>
            <a:fillRect/>
          </a:stretch>
        </p:blipFill>
        <p:spPr>
          <a:xfrm>
            <a:off x="3467100" y="4433207"/>
            <a:ext cx="5867400" cy="2171700"/>
          </a:xfrm>
          <a:prstGeom prst="rect">
            <a:avLst/>
          </a:prstGeom>
        </p:spPr>
      </p:pic>
      <p:sp>
        <p:nvSpPr>
          <p:cNvPr id="5" name="AutoShape 2" descr="Image result for dhinchak pooj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Image result for dhinchak pooj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0942" y="5641295"/>
            <a:ext cx="1175658" cy="716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455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6771" y="624110"/>
            <a:ext cx="9577841" cy="801919"/>
          </a:xfrm>
        </p:spPr>
        <p:txBody>
          <a:bodyPr/>
          <a:lstStyle/>
          <a:p>
            <a:pPr algn="ctr"/>
            <a:r>
              <a:rPr lang="en-US" dirty="0"/>
              <a:t>Goals of Security</a:t>
            </a:r>
          </a:p>
        </p:txBody>
      </p:sp>
      <p:sp>
        <p:nvSpPr>
          <p:cNvPr id="3" name="Content Placeholder 2"/>
          <p:cNvSpPr>
            <a:spLocks noGrp="1"/>
          </p:cNvSpPr>
          <p:nvPr>
            <p:ph idx="1"/>
          </p:nvPr>
        </p:nvSpPr>
        <p:spPr>
          <a:xfrm>
            <a:off x="1926770" y="1341664"/>
            <a:ext cx="9577841" cy="3091543"/>
          </a:xfrm>
        </p:spPr>
        <p:txBody>
          <a:bodyPr>
            <a:normAutofit lnSpcReduction="10000"/>
          </a:bodyPr>
          <a:lstStyle/>
          <a:p>
            <a:pPr marL="0" indent="0">
              <a:buNone/>
            </a:pPr>
            <a:r>
              <a:rPr lang="en-US" sz="2000" b="1" dirty="0" smtClean="0"/>
              <a:t>Integrity  </a:t>
            </a:r>
          </a:p>
          <a:p>
            <a:pPr lvl="0"/>
            <a:r>
              <a:rPr lang="en-US" sz="2000" dirty="0"/>
              <a:t>The term Integrity means only authorized party should modify the data send by receiver in authorized way and data should not be changed by attacker. </a:t>
            </a:r>
          </a:p>
          <a:p>
            <a:pPr lvl="0"/>
            <a:r>
              <a:rPr lang="en-US" sz="2000" dirty="0"/>
              <a:t>The modification includes writing, changing, deleting the data from database.</a:t>
            </a:r>
          </a:p>
          <a:p>
            <a:pPr lvl="0"/>
            <a:r>
              <a:rPr lang="en-US" sz="2000" dirty="0"/>
              <a:t>To preserve integrity we implement “Checksum”. Checksum is the binary block added with data part before transmission. The value of checksum should be preserved after transmission.</a:t>
            </a:r>
          </a:p>
          <a:p>
            <a:endParaRPr lang="en-US" sz="2000" dirty="0"/>
          </a:p>
        </p:txBody>
      </p:sp>
      <p:pic>
        <p:nvPicPr>
          <p:cNvPr id="5" name="Picture 4"/>
          <p:cNvPicPr>
            <a:picLocks noChangeAspect="1"/>
          </p:cNvPicPr>
          <p:nvPr/>
        </p:nvPicPr>
        <p:blipFill>
          <a:blip r:embed="rId2"/>
          <a:stretch>
            <a:fillRect/>
          </a:stretch>
        </p:blipFill>
        <p:spPr>
          <a:xfrm>
            <a:off x="3319462" y="4433207"/>
            <a:ext cx="6738937" cy="2171310"/>
          </a:xfrm>
          <a:prstGeom prst="rect">
            <a:avLst/>
          </a:prstGeom>
        </p:spPr>
      </p:pic>
    </p:spTree>
    <p:extLst>
      <p:ext uri="{BB962C8B-B14F-4D97-AF65-F5344CB8AC3E}">
        <p14:creationId xmlns:p14="http://schemas.microsoft.com/office/powerpoint/2010/main" val="2785660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4779" y="166910"/>
            <a:ext cx="9577841" cy="801919"/>
          </a:xfrm>
        </p:spPr>
        <p:txBody>
          <a:bodyPr/>
          <a:lstStyle/>
          <a:p>
            <a:pPr algn="ctr"/>
            <a:r>
              <a:rPr lang="en-US" dirty="0"/>
              <a:t>Goals of Security</a:t>
            </a:r>
          </a:p>
        </p:txBody>
      </p:sp>
      <p:sp>
        <p:nvSpPr>
          <p:cNvPr id="3" name="Content Placeholder 2"/>
          <p:cNvSpPr>
            <a:spLocks noGrp="1"/>
          </p:cNvSpPr>
          <p:nvPr>
            <p:ph idx="1"/>
          </p:nvPr>
        </p:nvSpPr>
        <p:spPr>
          <a:xfrm>
            <a:off x="1524000" y="968829"/>
            <a:ext cx="10439400" cy="4354285"/>
          </a:xfrm>
        </p:spPr>
        <p:txBody>
          <a:bodyPr>
            <a:normAutofit fontScale="92500" lnSpcReduction="10000"/>
          </a:bodyPr>
          <a:lstStyle/>
          <a:p>
            <a:pPr marL="0" indent="0">
              <a:buNone/>
            </a:pPr>
            <a:r>
              <a:rPr lang="en-US" sz="2000" b="1" dirty="0" smtClean="0"/>
              <a:t>Availability   </a:t>
            </a:r>
          </a:p>
          <a:p>
            <a:pPr lvl="0"/>
            <a:r>
              <a:rPr lang="en-US" sz="2400" dirty="0" smtClean="0"/>
              <a:t>The </a:t>
            </a:r>
            <a:r>
              <a:rPr lang="en-US" sz="2400" dirty="0"/>
              <a:t>principle of availability states that data or resources should be available to authorized parties at all times. In other words, data or resources should reach to receiver as it is</a:t>
            </a:r>
            <a:r>
              <a:rPr lang="en-US" sz="2400" dirty="0" smtClean="0"/>
              <a:t>.</a:t>
            </a:r>
          </a:p>
          <a:p>
            <a:pPr lvl="0"/>
            <a:r>
              <a:rPr lang="en-US" sz="2400" dirty="0"/>
              <a:t>The goal of availability is preserved only </a:t>
            </a:r>
          </a:p>
          <a:p>
            <a:pPr marL="857250" lvl="1" indent="-457200">
              <a:buFont typeface="+mj-lt"/>
              <a:buAutoNum type="arabicPeriod"/>
            </a:pPr>
            <a:r>
              <a:rPr lang="en-US" sz="1900" dirty="0"/>
              <a:t>If there should be appropriate response to request made by receiver. </a:t>
            </a:r>
          </a:p>
          <a:p>
            <a:pPr lvl="1" indent="-342900">
              <a:buFont typeface="+mj-lt"/>
              <a:buAutoNum type="arabicPeriod"/>
            </a:pPr>
            <a:r>
              <a:rPr lang="en-US" sz="1900" dirty="0"/>
              <a:t>If the resources are available and no requester should be favored over others and system/service should be fault tolerance.</a:t>
            </a:r>
          </a:p>
          <a:p>
            <a:pPr lvl="1" indent="-342900">
              <a:buFont typeface="+mj-lt"/>
              <a:buAutoNum type="arabicPeriod"/>
            </a:pPr>
            <a:r>
              <a:rPr lang="en-US" sz="1900" dirty="0"/>
              <a:t>If Hardware and software are properly configured so that they can able to transmit data properly.</a:t>
            </a:r>
          </a:p>
          <a:p>
            <a:pPr lvl="1" indent="-342900">
              <a:buFont typeface="+mj-lt"/>
              <a:buAutoNum type="arabicPeriod"/>
            </a:pPr>
            <a:r>
              <a:rPr lang="en-US" sz="1900" dirty="0"/>
              <a:t>There should concurrency control for every Transaction. Deadlock management should be properly implemented. </a:t>
            </a:r>
          </a:p>
          <a:p>
            <a:pPr lvl="0"/>
            <a:endParaRPr lang="en-US" sz="2000" dirty="0"/>
          </a:p>
          <a:p>
            <a:endParaRPr lang="en-US" sz="2000" dirty="0"/>
          </a:p>
        </p:txBody>
      </p:sp>
      <p:pic>
        <p:nvPicPr>
          <p:cNvPr id="4" name="Picture 3"/>
          <p:cNvPicPr>
            <a:picLocks noChangeAspect="1"/>
          </p:cNvPicPr>
          <p:nvPr/>
        </p:nvPicPr>
        <p:blipFill>
          <a:blip r:embed="rId2"/>
          <a:stretch>
            <a:fillRect/>
          </a:stretch>
        </p:blipFill>
        <p:spPr>
          <a:xfrm>
            <a:off x="3614057" y="5070701"/>
            <a:ext cx="5159829" cy="1626835"/>
          </a:xfrm>
          <a:prstGeom prst="rect">
            <a:avLst/>
          </a:prstGeom>
        </p:spPr>
      </p:pic>
    </p:spTree>
    <p:extLst>
      <p:ext uri="{BB962C8B-B14F-4D97-AF65-F5344CB8AC3E}">
        <p14:creationId xmlns:p14="http://schemas.microsoft.com/office/powerpoint/2010/main" val="39081800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165</TotalTime>
  <Words>1308</Words>
  <Application>Microsoft Office PowerPoint</Application>
  <PresentationFormat>Widescreen</PresentationFormat>
  <Paragraphs>135</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Century Gothic</vt:lpstr>
      <vt:lpstr>Comic Sans MS</vt:lpstr>
      <vt:lpstr>Times New Roman</vt:lpstr>
      <vt:lpstr>Wingdings 3</vt:lpstr>
      <vt:lpstr>Wisp</vt:lpstr>
      <vt:lpstr>Chapter 1 : Introduction </vt:lpstr>
      <vt:lpstr>Contents (3 Hours)</vt:lpstr>
      <vt:lpstr>From Where I should Study ? :P </vt:lpstr>
      <vt:lpstr>How I will Teach ? </vt:lpstr>
      <vt:lpstr>Pre-requisite ( What is Data , Information and Security )</vt:lpstr>
      <vt:lpstr>Goals of Security  </vt:lpstr>
      <vt:lpstr>Goals of Security</vt:lpstr>
      <vt:lpstr>Goals of Security</vt:lpstr>
      <vt:lpstr>Goals of Security</vt:lpstr>
      <vt:lpstr>CIA TRIAD (Just for Information)</vt:lpstr>
      <vt:lpstr>     Boring ??? (Lets have a Video)  </vt:lpstr>
      <vt:lpstr>Vulnerabilities  </vt:lpstr>
      <vt:lpstr>Threats</vt:lpstr>
      <vt:lpstr>Threats </vt:lpstr>
      <vt:lpstr>Threats </vt:lpstr>
      <vt:lpstr>Threat </vt:lpstr>
      <vt:lpstr>Attacks </vt:lpstr>
      <vt:lpstr>Attacks (Active) </vt:lpstr>
      <vt:lpstr>Attacks (Passive) </vt:lpstr>
      <vt:lpstr>Controls </vt:lpstr>
      <vt:lpstr>Computer Criminals </vt:lpstr>
      <vt:lpstr>Computer Criminals </vt:lpstr>
      <vt:lpstr>Computer Criminals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Introduction </dc:title>
  <dc:creator>Prathamesh Churi</dc:creator>
  <cp:lastModifiedBy>Mpstme Student</cp:lastModifiedBy>
  <cp:revision>166</cp:revision>
  <dcterms:created xsi:type="dcterms:W3CDTF">2018-01-04T06:02:42Z</dcterms:created>
  <dcterms:modified xsi:type="dcterms:W3CDTF">2022-07-14T05:30:13Z</dcterms:modified>
</cp:coreProperties>
</file>