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E7"/>
    <a:srgbClr val="1A59A1"/>
    <a:srgbClr val="378DC1"/>
    <a:srgbClr val="59B3D5"/>
    <a:srgbClr val="80CCC4"/>
    <a:srgbClr val="ABDDB3"/>
    <a:srgbClr val="CDEBC3"/>
    <a:srgbClr val="FEFDAC"/>
    <a:srgbClr val="F74D24"/>
    <a:srgbClr val="293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>
        <p:scale>
          <a:sx n="26" d="100"/>
          <a:sy n="26" d="100"/>
        </p:scale>
        <p:origin x="1440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9D09F-343E-7D48-8732-1006C6EA2875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D6BD-D46A-B841-BF3E-BE042E68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BD6BD-D46A-B841-BF3E-BE042E68B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1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5E25-EFEF-4749-882C-F301310EA604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340"/>
          <p:cNvSpPr/>
          <p:nvPr/>
        </p:nvSpPr>
        <p:spPr>
          <a:xfrm>
            <a:off x="10636124" y="34787574"/>
            <a:ext cx="6457553" cy="6663484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9968296" y="4459666"/>
            <a:ext cx="9917552" cy="14115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0068724" y="17934911"/>
            <a:ext cx="8956530" cy="4885510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16927679" y="22561549"/>
            <a:ext cx="13104000" cy="18360000"/>
          </a:xfrm>
          <a:prstGeom prst="rect">
            <a:avLst/>
          </a:prstGeom>
          <a:solidFill>
            <a:srgbClr val="FDE38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096120" y="29130487"/>
            <a:ext cx="9699907" cy="112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541656" y="19787004"/>
            <a:ext cx="10059386" cy="6426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1821195" y="25637602"/>
            <a:ext cx="8634697" cy="3930637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479937" y="13998383"/>
            <a:ext cx="9461324" cy="5993909"/>
          </a:xfrm>
          <a:prstGeom prst="rect">
            <a:avLst/>
          </a:prstGeom>
          <a:solidFill>
            <a:srgbClr val="FDE38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1123042" y="4888906"/>
            <a:ext cx="9461324" cy="9361393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54496" y="3817842"/>
            <a:ext cx="9853245" cy="31112238"/>
          </a:xfrm>
          <a:prstGeom prst="rect">
            <a:avLst/>
          </a:prstGeom>
          <a:solidFill>
            <a:srgbClr val="84CDB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10613206" y="5073859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275213" cy="4031645"/>
          </a:xfrm>
          <a:prstGeom prst="rect">
            <a:avLst/>
          </a:prstGeom>
          <a:solidFill>
            <a:srgbClr val="293597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0580" y="164805"/>
            <a:ext cx="284375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The More Antecedents, the Merrier: Resolving Multi-Antecedent</a:t>
            </a:r>
          </a:p>
          <a:p>
            <a:pPr algn="ctr"/>
            <a:r>
              <a:rPr lang="en-US" sz="80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Anaphors</a:t>
            </a:r>
            <a:endParaRPr lang="en-US" sz="8000" b="1" dirty="0">
              <a:solidFill>
                <a:srgbClr val="FFFDAD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63" y="2139495"/>
            <a:ext cx="9414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Hardik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 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Vala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Andrew Piper, Derek 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Ruths</a:t>
            </a:r>
            <a:endParaRPr lang="en-US" sz="4400" b="1" dirty="0">
              <a:solidFill>
                <a:srgbClr val="FFFDAD"/>
              </a:solidFill>
              <a:ea typeface="Big Caslon Medium" charset="0"/>
              <a:cs typeface="Big Caslon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29" y="2908936"/>
            <a:ext cx="15745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hardik.vala@mail.mcgill.ca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{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andrew.piper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derek.ruths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}@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mcgill.ca</a:t>
            </a:r>
            <a:endParaRPr lang="en-US" sz="4400" b="1" dirty="0">
              <a:solidFill>
                <a:srgbClr val="FFFDAD"/>
              </a:solidFill>
              <a:ea typeface="Big Caslon Medium" charset="0"/>
              <a:cs typeface="Big Caslon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99191" y="4039989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Method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1862631"/>
            <a:ext cx="30275213" cy="950059"/>
          </a:xfrm>
          <a:prstGeom prst="rect">
            <a:avLst/>
          </a:prstGeom>
          <a:solidFill>
            <a:srgbClr val="29359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315611" y="1439544"/>
            <a:ext cx="2340000" cy="2340000"/>
          </a:xfrm>
          <a:prstGeom prst="ellipse">
            <a:avLst/>
          </a:prstGeom>
          <a:solidFill>
            <a:srgbClr val="B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ndl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09" y="1406249"/>
            <a:ext cx="1980000" cy="198000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24587853" y="1463607"/>
            <a:ext cx="2340000" cy="2340000"/>
          </a:xfrm>
          <a:prstGeom prst="ellipse">
            <a:avLst/>
          </a:prstGeom>
          <a:solidFill>
            <a:srgbClr val="B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935" y="2037060"/>
            <a:ext cx="2253104" cy="1188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096271" y="5106905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666744" y="28373433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811586" y="5165585"/>
            <a:ext cx="56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a typeface="Times New Roman" charset="0"/>
                <a:cs typeface="Times New Roman" charset="0"/>
              </a:rPr>
              <a:t>Identify candidate mentions.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50526" y="7923164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-anaphor to resolve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66701" y="7734503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Candidate mentions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605645" y="855488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0088710" y="858792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406577" y="8647638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Perform agglomerative clustering using avg. linkage and similarity metric, 𝝈(</a:t>
            </a:r>
            <a:r>
              <a:rPr lang="en-US" sz="2800" b="1" dirty="0">
                <a:ea typeface="Times New Roman" charset="0"/>
                <a:cs typeface="Times New Roman" charset="0"/>
              </a:rPr>
              <a:t>w</a:t>
            </a:r>
            <a:r>
              <a:rPr lang="en-US" sz="2800" baseline="30000" dirty="0" smtClean="0">
                <a:ea typeface="Times New Roman" charset="0"/>
                <a:cs typeface="Times New Roman" charset="0"/>
              </a:rPr>
              <a:t>T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x).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74576" y="9642982"/>
            <a:ext cx="4625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Times New Roman" charset="0"/>
                <a:cs typeface="Times New Roman" charset="0"/>
              </a:rPr>
              <a:t>Weight vector learned using the standard cross-entropy loss function (with L2-regularization) in a maximum entropy model, where the decision variable is whether the pair of mentions are siblings.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200404" y="9639766"/>
            <a:ext cx="4867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Times New Roman" charset="0"/>
                <a:cs typeface="Times New Roman" charset="0"/>
              </a:rPr>
              <a:t>Feature vector defined over a pair of mentions, including </a:t>
            </a:r>
            <a:r>
              <a:rPr lang="en-US" sz="2000" dirty="0" err="1" smtClean="0">
                <a:ea typeface="Times New Roman" charset="0"/>
                <a:cs typeface="Times New Roman" charset="0"/>
              </a:rPr>
              <a:t>morphosyntactic</a:t>
            </a:r>
            <a:r>
              <a:rPr lang="en-US" sz="2000" dirty="0" smtClean="0">
                <a:ea typeface="Times New Roman" charset="0"/>
                <a:cs typeface="Times New Roman" charset="0"/>
              </a:rPr>
              <a:t>, grammatical, and semantic features, such as head match, word distance, and coordination by “and” (See the paper for details).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14432310" y="9528592"/>
            <a:ext cx="10800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893878" y="9552976"/>
            <a:ext cx="324813" cy="1739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521775" y="12563856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13068236" y="12557817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1509126" y="12557874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8317685" y="12174691"/>
            <a:ext cx="0" cy="190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8306288" y="12155481"/>
            <a:ext cx="612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8594686" y="11563191"/>
            <a:ext cx="0" cy="54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2287731" y="11581480"/>
            <a:ext cx="6336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2282838" y="11501018"/>
            <a:ext cx="0" cy="972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/>
        </p:nvSpPr>
        <p:spPr>
          <a:xfrm>
            <a:off x="12178582" y="12445082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18500134" y="1205493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15356639" y="1147520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19232063" y="11314999"/>
            <a:ext cx="186096" cy="1980000"/>
            <a:chOff x="10707954" y="11366486"/>
            <a:chExt cx="186096" cy="2646865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10811586" y="11366486"/>
              <a:ext cx="0" cy="26177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10707954" y="14013351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10714050" y="11367687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19403847" y="13116282"/>
            <a:ext cx="456105" cy="34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a typeface="Times New Roman" charset="0"/>
                <a:cs typeface="Times New Roman" charset="0"/>
              </a:rPr>
              <a:t>1.0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9409943" y="11147274"/>
            <a:ext cx="45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Times New Roman" charset="0"/>
                <a:cs typeface="Times New Roman" charset="0"/>
              </a:rPr>
              <a:t>0</a:t>
            </a:r>
            <a:r>
              <a:rPr lang="en-US" sz="1600" dirty="0" smtClean="0">
                <a:ea typeface="Times New Roman" charset="0"/>
                <a:cs typeface="Times New Roman" charset="0"/>
              </a:rPr>
              <a:t>.0</a:t>
            </a:r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10593453" y="1512637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10076518" y="1514112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1394385" y="15219126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Score each non-singleton cluster according to the prob. of coreference with the </a:t>
            </a:r>
            <a:r>
              <a:rPr lang="en-US" sz="28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-anaphor.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0630029" y="5817748"/>
            <a:ext cx="9444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</a:p>
          <a:p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11521775" y="6277593"/>
            <a:ext cx="7788323" cy="1531001"/>
            <a:chOff x="11521775" y="6277593"/>
            <a:chExt cx="7788323" cy="153100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8178272" y="7465193"/>
              <a:ext cx="0" cy="343401"/>
            </a:xfrm>
            <a:prstGeom prst="line">
              <a:avLst/>
            </a:prstGeom>
            <a:ln w="25400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3071858" y="6277593"/>
              <a:ext cx="0" cy="120362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521775" y="7467623"/>
              <a:ext cx="7776000" cy="0"/>
            </a:xfrm>
            <a:prstGeom prst="line">
              <a:avLst/>
            </a:prstGeom>
            <a:ln w="25400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11531602" y="6734793"/>
              <a:ext cx="0" cy="720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8335973" y="7159481"/>
              <a:ext cx="0" cy="324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9310098" y="6745193"/>
              <a:ext cx="0" cy="720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10617837" y="13175620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cxnSp>
        <p:nvCxnSpPr>
          <p:cNvPr id="184" name="Straight Connector 183"/>
          <p:cNvCxnSpPr/>
          <p:nvPr/>
        </p:nvCxnSpPr>
        <p:spPr>
          <a:xfrm flipH="1" flipV="1">
            <a:off x="18908997" y="12180787"/>
            <a:ext cx="0" cy="1476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11527871" y="19665696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13074332" y="19659657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11515222" y="19659714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18323781" y="19276531"/>
            <a:ext cx="0" cy="1908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19051509" y="18749378"/>
            <a:ext cx="612000" cy="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9339907" y="18157088"/>
            <a:ext cx="0" cy="540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12275539" y="18665032"/>
            <a:ext cx="6336000" cy="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12288934" y="18602858"/>
            <a:ext cx="0" cy="972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>
            <a:spLocks noChangeAspect="1"/>
          </p:cNvSpPr>
          <p:nvPr/>
        </p:nvSpPr>
        <p:spPr>
          <a:xfrm>
            <a:off x="12184678" y="19546922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10623933" y="20277460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refused to provide a satisfactory description of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cxnSp>
        <p:nvCxnSpPr>
          <p:cNvPr id="202" name="Straight Connector 201"/>
          <p:cNvCxnSpPr/>
          <p:nvPr/>
        </p:nvCxnSpPr>
        <p:spPr>
          <a:xfrm flipH="1" flipV="1">
            <a:off x="18915093" y="19282627"/>
            <a:ext cx="0" cy="1476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>
            <a:spLocks noChangeAspect="1"/>
          </p:cNvSpPr>
          <p:nvPr/>
        </p:nvSpPr>
        <p:spPr>
          <a:xfrm>
            <a:off x="16101860" y="18050817"/>
            <a:ext cx="216000" cy="216000"/>
          </a:xfrm>
          <a:prstGeom prst="ellipse">
            <a:avLst/>
          </a:prstGeom>
          <a:solidFill>
            <a:srgbClr val="F74D2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>
            <a:off x="19245355" y="18648835"/>
            <a:ext cx="216000" cy="216000"/>
          </a:xfrm>
          <a:prstGeom prst="ellipse">
            <a:avLst/>
          </a:prstGeom>
          <a:solidFill>
            <a:srgbClr val="F74D2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5880141" y="17678447"/>
            <a:ext cx="4194679" cy="1929009"/>
          </a:xfrm>
          <a:prstGeom prst="rect">
            <a:avLst/>
          </a:prstGeom>
          <a:solidFill>
            <a:srgbClr val="7D0E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581261" y="16028578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10046038" y="16134776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1382193" y="16176198"/>
            <a:ext cx="877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Score the sentence(s) containing the cluster to each sentence containing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they 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or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from an external corpus using a subset tree kernel (Collins and Duffy, 2002) with a bag-of-words-extension (</a:t>
            </a:r>
            <a:r>
              <a:rPr lang="en-US" sz="2000" b="1" dirty="0" err="1" smtClean="0">
                <a:ea typeface="Times New Roman" charset="0"/>
                <a:cs typeface="Times New Roman" charset="0"/>
              </a:rPr>
              <a:t>Moschitti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, 2006) (See the paper for details).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5957816" y="17649255"/>
            <a:ext cx="4117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have none of 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…you know, they visit no new comers.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could not get enough…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12859194" y="17257598"/>
            <a:ext cx="2393184" cy="2393184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5"/>
          <a:srcRect l="4475" t="29696" r="78194" b="25080"/>
          <a:stretch/>
        </p:blipFill>
        <p:spPr>
          <a:xfrm>
            <a:off x="14319569" y="18045721"/>
            <a:ext cx="647564" cy="89481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6"/>
          <a:srcRect l="5026" t="30823" r="79219" b="26334"/>
          <a:stretch/>
        </p:blipFill>
        <p:spPr>
          <a:xfrm>
            <a:off x="13618789" y="18083157"/>
            <a:ext cx="569406" cy="819945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2826985" y="17862001"/>
            <a:ext cx="2507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ea typeface="Times New Roman" charset="0"/>
                <a:cs typeface="Times New Roman" charset="0"/>
              </a:rPr>
              <a:t>K(   ,   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6334471" y="17159568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External corpus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738093" y="17534131"/>
            <a:ext cx="2302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Subset tree kernel </a:t>
            </a:r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with BOW-extension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13924113" y="18977113"/>
            <a:ext cx="0" cy="133054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15021997" y="18462134"/>
            <a:ext cx="930261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>
            <a:spLocks noChangeAspect="1"/>
          </p:cNvSpPr>
          <p:nvPr/>
        </p:nvSpPr>
        <p:spPr>
          <a:xfrm>
            <a:off x="10587357" y="2210629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0052134" y="22212488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#3.2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1388289" y="22253910"/>
            <a:ext cx="4184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Replace the sentence(s) containing the cluster with the sentence from the external corpus with the highest similarity.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630029" y="24873844"/>
            <a:ext cx="9444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could not get enough information.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refused to provide a satisfactory description of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5899643" y="22732865"/>
            <a:ext cx="4194679" cy="1929009"/>
          </a:xfrm>
          <a:prstGeom prst="rect">
            <a:avLst/>
          </a:prstGeom>
          <a:solidFill>
            <a:srgbClr val="7D0E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5977318" y="22703673"/>
            <a:ext cx="4117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have none of 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…you know, they visit no new comers.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could not get enough…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6353973" y="22213986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External corpus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5961521" y="23296170"/>
            <a:ext cx="3126564" cy="406123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13468430" y="23520349"/>
            <a:ext cx="2520000" cy="0"/>
          </a:xfrm>
          <a:prstGeom prst="line">
            <a:avLst/>
          </a:prstGeom>
          <a:ln w="38100">
            <a:solidFill>
              <a:srgbClr val="FFFDA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13468430" y="23509202"/>
            <a:ext cx="0" cy="1476000"/>
          </a:xfrm>
          <a:prstGeom prst="line">
            <a:avLst/>
          </a:prstGeom>
          <a:ln w="38100">
            <a:solidFill>
              <a:srgbClr val="FFFDAD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>
            <a:spLocks noChangeAspect="1"/>
          </p:cNvSpPr>
          <p:nvPr/>
        </p:nvSpPr>
        <p:spPr>
          <a:xfrm>
            <a:off x="10587357" y="2629424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0052134" y="26400440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#3.3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1388289" y="26441862"/>
            <a:ext cx="877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Calculate the prob. of coreference between the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-anaphor and the counterpart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or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in the new sentence, using the classification mention-pair model described in Clark and Manning (2015).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0636125" y="28372948"/>
            <a:ext cx="9444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could not get enough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0672840" y="29239065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11039209" y="27816048"/>
            <a:ext cx="0" cy="55690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11493475" y="29483241"/>
            <a:ext cx="362116" cy="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11849977" y="27858720"/>
            <a:ext cx="0" cy="162000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10835322" y="27536234"/>
            <a:ext cx="4267738" cy="594554"/>
          </a:xfrm>
          <a:prstGeom prst="rect">
            <a:avLst/>
          </a:prstGeom>
          <a:solidFill>
            <a:srgbClr val="FFFD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Calculate coreference prob.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>
            <a:spLocks noChangeAspect="1"/>
          </p:cNvSpPr>
          <p:nvPr/>
        </p:nvSpPr>
        <p:spPr>
          <a:xfrm>
            <a:off x="10599549" y="3000061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10082614" y="3001536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#4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1400481" y="30093366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Predict the cluster yielding the highest coreference prob. as the </a:t>
            </a:r>
            <a:r>
              <a:rPr lang="en-US" sz="28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-antecedents</a:t>
            </a:r>
          </a:p>
        </p:txBody>
      </p:sp>
      <p:cxnSp>
        <p:nvCxnSpPr>
          <p:cNvPr id="252" name="Straight Connector 251"/>
          <p:cNvCxnSpPr/>
          <p:nvPr/>
        </p:nvCxnSpPr>
        <p:spPr>
          <a:xfrm flipH="1" flipV="1">
            <a:off x="11527871" y="32138112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13074332" y="32132073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11515222" y="32132130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 flipV="1">
            <a:off x="18323781" y="31748947"/>
            <a:ext cx="0" cy="190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18312384" y="31729737"/>
            <a:ext cx="612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18600782" y="31137447"/>
            <a:ext cx="0" cy="54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12293827" y="31155736"/>
            <a:ext cx="6336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2288934" y="31075274"/>
            <a:ext cx="0" cy="972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>
            <a:spLocks noChangeAspect="1"/>
          </p:cNvSpPr>
          <p:nvPr/>
        </p:nvSpPr>
        <p:spPr>
          <a:xfrm>
            <a:off x="12184678" y="3201933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>
            <a:spLocks noChangeAspect="1"/>
          </p:cNvSpPr>
          <p:nvPr/>
        </p:nvSpPr>
        <p:spPr>
          <a:xfrm>
            <a:off x="18506230" y="31629194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>
            <a:spLocks noChangeAspect="1"/>
          </p:cNvSpPr>
          <p:nvPr/>
        </p:nvSpPr>
        <p:spPr>
          <a:xfrm>
            <a:off x="15362735" y="31049464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>
            <a:off x="10623933" y="32749876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H="1" flipV="1">
            <a:off x="18915093" y="31755043"/>
            <a:ext cx="0" cy="1476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3652458" y="31197419"/>
            <a:ext cx="36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Coreference prob. = 0.2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590518" y="31218658"/>
            <a:ext cx="73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0.6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1935665" y="32176175"/>
            <a:ext cx="73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0.7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0678936" y="34054905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10623933" y="33221266"/>
            <a:ext cx="1651606" cy="504000"/>
          </a:xfrm>
          <a:prstGeom prst="rect">
            <a:avLst/>
          </a:prstGeom>
          <a:noFill/>
          <a:ln w="508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043024" y="32771819"/>
            <a:ext cx="2000646" cy="504000"/>
          </a:xfrm>
          <a:prstGeom prst="rect">
            <a:avLst/>
          </a:prstGeom>
          <a:noFill/>
          <a:ln w="508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11063593" y="33452723"/>
            <a:ext cx="0" cy="32400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3063081" y="33278064"/>
            <a:ext cx="0" cy="100800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462995" y="34317369"/>
            <a:ext cx="1620000" cy="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950395" y="34940074"/>
            <a:ext cx="583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References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3507598" y="4901698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412811" y="5852149"/>
            <a:ext cx="876576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One sub-problem of anaphor resolution has </a:t>
            </a:r>
            <a:r>
              <a:rPr lang="en-US" sz="2400" dirty="0"/>
              <a:t>been largely untouched by prior </a:t>
            </a:r>
            <a:r>
              <a:rPr lang="en-US" sz="2400" dirty="0" smtClean="0"/>
              <a:t>work: </a:t>
            </a:r>
            <a:r>
              <a:rPr lang="en-US" sz="2400" dirty="0"/>
              <a:t>the anaphor that has multiple antecedents, which </a:t>
            </a:r>
            <a:r>
              <a:rPr lang="en-US" sz="2400" dirty="0" smtClean="0"/>
              <a:t>we </a:t>
            </a:r>
            <a:r>
              <a:rPr lang="en-US" sz="2400" dirty="0"/>
              <a:t>call </a:t>
            </a:r>
            <a:r>
              <a:rPr lang="en-US" sz="2400" i="1" dirty="0"/>
              <a:t>multi-antecedent anaphors </a:t>
            </a:r>
            <a:r>
              <a:rPr lang="en-US" sz="2400" dirty="0"/>
              <a:t>or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(sometimes referred to in the literature as </a:t>
            </a:r>
            <a:r>
              <a:rPr lang="en-US" sz="2400" i="1" dirty="0" smtClean="0"/>
              <a:t>split-antecedent</a:t>
            </a:r>
            <a:r>
              <a:rPr lang="en-US" sz="2400" dirty="0" smtClean="0"/>
              <a:t> anaphors). For example,</a:t>
            </a:r>
          </a:p>
          <a:p>
            <a:endParaRPr lang="en-US" sz="2400" dirty="0"/>
          </a:p>
          <a:p>
            <a:r>
              <a:rPr lang="en-US" sz="2400" b="1" i="1" dirty="0"/>
              <a:t> </a:t>
            </a:r>
            <a:r>
              <a:rPr lang="en-US" sz="2400" b="1" i="1" dirty="0" smtClean="0"/>
              <a:t>   </a:t>
            </a:r>
          </a:p>
          <a:p>
            <a:r>
              <a:rPr lang="en-US" sz="2400" b="1" i="1" dirty="0" smtClean="0"/>
              <a:t>    Elizabeth</a:t>
            </a:r>
            <a:r>
              <a:rPr lang="en-US" sz="2400" i="1" dirty="0" smtClean="0"/>
              <a:t> met </a:t>
            </a:r>
            <a:r>
              <a:rPr lang="en-US" sz="2400" b="1" i="1" dirty="0" smtClean="0"/>
              <a:t>Mary</a:t>
            </a:r>
            <a:r>
              <a:rPr lang="en-US" sz="2400" i="1" dirty="0" smtClean="0"/>
              <a:t> at the park and </a:t>
            </a:r>
            <a:r>
              <a:rPr lang="en-US" sz="2400" b="1" i="1" dirty="0" smtClean="0"/>
              <a:t>they</a:t>
            </a:r>
            <a:r>
              <a:rPr lang="en-US" sz="2400" i="1" dirty="0" smtClean="0"/>
              <a:t> began their stroll to the 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river.</a:t>
            </a:r>
          </a:p>
          <a:p>
            <a:endParaRPr lang="en-US" sz="2400" dirty="0"/>
          </a:p>
          <a:p>
            <a:r>
              <a:rPr lang="en-US" sz="2400" dirty="0" smtClean="0"/>
              <a:t>To avoid complexity, state-of-the-art coreference </a:t>
            </a:r>
            <a:r>
              <a:rPr lang="en-US" sz="2400" dirty="0"/>
              <a:t>resolvers restrict anaphors to at most a single </a:t>
            </a:r>
            <a:r>
              <a:rPr lang="en-US" sz="2400" dirty="0" smtClean="0"/>
              <a:t>antecedent</a:t>
            </a:r>
            <a:r>
              <a:rPr lang="en-US" sz="2400" dirty="0"/>
              <a:t>. R</a:t>
            </a:r>
            <a:r>
              <a:rPr lang="en-US" sz="2400" dirty="0" smtClean="0"/>
              <a:t>elaxing </a:t>
            </a:r>
            <a:r>
              <a:rPr lang="en-US" sz="2400" dirty="0"/>
              <a:t>this constraint </a:t>
            </a:r>
            <a:r>
              <a:rPr lang="en-US" sz="2400" dirty="0" smtClean="0"/>
              <a:t>would pose </a:t>
            </a:r>
            <a:r>
              <a:rPr lang="en-US" sz="2400" dirty="0"/>
              <a:t>serious </a:t>
            </a:r>
            <a:r>
              <a:rPr lang="en-US" sz="2400" dirty="0" smtClean="0"/>
              <a:t>problems </a:t>
            </a:r>
            <a:r>
              <a:rPr lang="en-US" sz="2400" dirty="0"/>
              <a:t>in coreference chain-building, where each chain is intended to refer to a single entity</a:t>
            </a:r>
            <a:r>
              <a:rPr lang="en-US" sz="2400" dirty="0" smtClean="0"/>
              <a:t>. Moreover, multi-antecedent cases present a significant challenge given certain features well-suited for the single antecedent case do not apply (e.g. gender).</a:t>
            </a:r>
          </a:p>
          <a:p>
            <a:r>
              <a:rPr lang="en-US" sz="2400" dirty="0" smtClean="0"/>
              <a:t>    This work addresses multi-antecedent anaphors in NP anaphor resolution. While we frame the general question of multi-antecedent inference, we restrict our analyses to resolving the antecedents of the pronouns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. These pronouns best isolate the characteristics of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(see the Scope section for details).</a:t>
            </a:r>
          </a:p>
        </p:txBody>
      </p:sp>
      <p:sp>
        <p:nvSpPr>
          <p:cNvPr id="284" name="Arc 283"/>
          <p:cNvSpPr/>
          <p:nvPr/>
        </p:nvSpPr>
        <p:spPr>
          <a:xfrm>
            <a:off x="2360429" y="8059952"/>
            <a:ext cx="4140828" cy="900565"/>
          </a:xfrm>
          <a:prstGeom prst="arc">
            <a:avLst>
              <a:gd name="adj1" fmla="val 10861172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Arc 284"/>
          <p:cNvSpPr/>
          <p:nvPr/>
        </p:nvSpPr>
        <p:spPr>
          <a:xfrm>
            <a:off x="3955312" y="8257723"/>
            <a:ext cx="2524207" cy="457130"/>
          </a:xfrm>
          <a:prstGeom prst="arc">
            <a:avLst>
              <a:gd name="adj1" fmla="val 10801814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741838" y="15273871"/>
            <a:ext cx="84253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b="1" dirty="0" smtClean="0"/>
              <a:t> generalization of the anaphor resolution problem to permit linking to multiple antecedents.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</a:t>
            </a:r>
            <a:r>
              <a:rPr lang="en-US" sz="2400" b="1" dirty="0" smtClean="0"/>
              <a:t>reliminary insights </a:t>
            </a:r>
            <a:r>
              <a:rPr lang="en-US" sz="2400" b="1" dirty="0"/>
              <a:t>into multi-antecedent </a:t>
            </a:r>
            <a:r>
              <a:rPr lang="en-US" sz="2400" b="1" dirty="0" smtClean="0"/>
              <a:t>anaphors based on their behaviour in linguistic environments. </a:t>
            </a:r>
            <a:r>
              <a:rPr lang="en-US" sz="2400" dirty="0" smtClean="0"/>
              <a:t>(See the paper.)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b="1" dirty="0" smtClean="0"/>
              <a:t>n entity-centric system for specifically resolving 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-anaphors that </a:t>
            </a:r>
            <a:r>
              <a:rPr lang="en-US" sz="2400" b="1" dirty="0"/>
              <a:t>outperforms a number of baseline </a:t>
            </a:r>
            <a:r>
              <a:rPr lang="en-US" sz="2400" b="1" dirty="0" smtClean="0"/>
              <a:t>methods.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 pairing of the proposed system with an existing coreference resolution system for the complete coreference resolution task, showing a gain of 0.6 points (</a:t>
            </a:r>
            <a:r>
              <a:rPr lang="en-US" sz="2400" b="1" dirty="0" err="1" smtClean="0"/>
              <a:t>CoNLL</a:t>
            </a:r>
            <a:r>
              <a:rPr lang="en-US" sz="2400" b="1" dirty="0" smtClean="0"/>
              <a:t> </a:t>
            </a:r>
            <a:r>
              <a:rPr lang="en-US" sz="2400" b="1" dirty="0"/>
              <a:t>F1</a:t>
            </a:r>
            <a:r>
              <a:rPr lang="en-US" sz="2400" b="1" dirty="0" smtClean="0"/>
              <a:t>).</a:t>
            </a:r>
            <a:endParaRPr lang="en-US" sz="2400" b="1" dirty="0"/>
          </a:p>
        </p:txBody>
      </p:sp>
      <p:sp>
        <p:nvSpPr>
          <p:cNvPr id="289" name="TextBox 288"/>
          <p:cNvSpPr txBox="1"/>
          <p:nvPr/>
        </p:nvSpPr>
        <p:spPr>
          <a:xfrm>
            <a:off x="3771126" y="14273078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Contributions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3160909" y="20006801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Terminology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813514" y="20958631"/>
            <a:ext cx="937484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m</a:t>
            </a:r>
            <a:r>
              <a:rPr lang="en-US" sz="2400" b="1" dirty="0" smtClean="0"/>
              <a:t>-anaphor: </a:t>
            </a:r>
            <a:r>
              <a:rPr lang="en-US" sz="2400" dirty="0" smtClean="0"/>
              <a:t>A special case of anaphor that links to multiple antecedents.</a:t>
            </a:r>
          </a:p>
          <a:p>
            <a:endParaRPr lang="en-US" sz="2400" b="1" dirty="0"/>
          </a:p>
          <a:p>
            <a:r>
              <a:rPr lang="en-US" sz="2400" b="1" i="1" dirty="0" smtClean="0"/>
              <a:t>m</a:t>
            </a:r>
            <a:r>
              <a:rPr lang="en-US" sz="2400" b="1" dirty="0" smtClean="0"/>
              <a:t>-antecedent: </a:t>
            </a:r>
            <a:r>
              <a:rPr lang="en-US" sz="2400" dirty="0" smtClean="0"/>
              <a:t>One of multiple antecedents of a particular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b="1" dirty="0" smtClean="0"/>
              <a:t>siblings: </a:t>
            </a:r>
            <a:r>
              <a:rPr lang="en-US" sz="2400" dirty="0" smtClean="0"/>
              <a:t>Two or more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-antecedents linking to the same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b="1" dirty="0" smtClean="0"/>
              <a:t>k-anaphor: </a:t>
            </a:r>
            <a:r>
              <a:rPr lang="en-US" sz="2400" dirty="0" smtClean="0"/>
              <a:t>An anaphor linking to exactly k antecedents (e.g. a 2-anaphor links to exactly  2 antecedents).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b="1" i="1" dirty="0" smtClean="0"/>
              <a:t> </a:t>
            </a:r>
            <a:r>
              <a:rPr lang="en-US" sz="2400" b="1" i="1" dirty="0"/>
              <a:t>Elizabeth</a:t>
            </a:r>
            <a:r>
              <a:rPr lang="en-US" sz="2400" i="1" dirty="0"/>
              <a:t> met </a:t>
            </a:r>
            <a:r>
              <a:rPr lang="en-US" sz="2400" b="1" i="1" dirty="0"/>
              <a:t>Mary</a:t>
            </a:r>
            <a:r>
              <a:rPr lang="en-US" sz="2400" i="1" dirty="0"/>
              <a:t> at the park and </a:t>
            </a:r>
            <a:r>
              <a:rPr lang="en-US" sz="2400" b="1" i="1" dirty="0"/>
              <a:t>they</a:t>
            </a:r>
            <a:r>
              <a:rPr lang="en-US" sz="2400" i="1" dirty="0"/>
              <a:t> began their stroll to the river.</a:t>
            </a:r>
            <a:endParaRPr lang="en-US" sz="2400" dirty="0"/>
          </a:p>
        </p:txBody>
      </p:sp>
      <p:sp>
        <p:nvSpPr>
          <p:cNvPr id="295" name="Rectangle 294"/>
          <p:cNvSpPr/>
          <p:nvPr/>
        </p:nvSpPr>
        <p:spPr>
          <a:xfrm>
            <a:off x="10687216" y="7532160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123261" y="24593859"/>
            <a:ext cx="1237168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5799173" y="25022697"/>
            <a:ext cx="407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4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-anaphor that is a 2-anaphor</a:t>
            </a:r>
            <a:endParaRPr lang="en-US" sz="24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0" name="Arc 299"/>
          <p:cNvSpPr/>
          <p:nvPr/>
        </p:nvSpPr>
        <p:spPr>
          <a:xfrm>
            <a:off x="1811084" y="24224974"/>
            <a:ext cx="4140828" cy="900565"/>
          </a:xfrm>
          <a:prstGeom prst="arc">
            <a:avLst>
              <a:gd name="adj1" fmla="val 10861172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Arc 300"/>
          <p:cNvSpPr/>
          <p:nvPr/>
        </p:nvSpPr>
        <p:spPr>
          <a:xfrm>
            <a:off x="3405967" y="24422745"/>
            <a:ext cx="2524207" cy="457130"/>
          </a:xfrm>
          <a:prstGeom prst="arc">
            <a:avLst>
              <a:gd name="adj1" fmla="val 10801814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891809" y="24597404"/>
            <a:ext cx="792000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574757" y="24600949"/>
            <a:ext cx="720000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29074" y="25024923"/>
            <a:ext cx="43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4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-antecedents that </a:t>
            </a:r>
            <a:r>
              <a:rPr lang="en-US" sz="24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are siblings</a:t>
            </a:r>
            <a:endParaRPr lang="en-US" sz="24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995233" y="25622478"/>
            <a:ext cx="6302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Problem Definition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068956" y="26631699"/>
            <a:ext cx="8157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We define the general NP anaphor resolution problem to account for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as follows: Let 𝓜 denote the set of all identified mentions in a document and let </a:t>
            </a:r>
            <a:r>
              <a:rPr lang="en-US" sz="2400" i="1" dirty="0" smtClean="0"/>
              <a:t>M(x)</a:t>
            </a:r>
            <a:r>
              <a:rPr lang="en-US" sz="2400" dirty="0" smtClean="0"/>
              <a:t> ⊆ 𝓜 denote all mentions preceding a mention </a:t>
            </a:r>
            <a:r>
              <a:rPr lang="en-US" sz="2400" i="1" dirty="0" smtClean="0"/>
              <a:t>x</a:t>
            </a:r>
            <a:r>
              <a:rPr lang="en-US" sz="2400" dirty="0" smtClean="0"/>
              <a:t> ∍ 𝓜. The objective of the task is, for each </a:t>
            </a:r>
            <a:r>
              <a:rPr lang="en-US" sz="2400" i="1" dirty="0"/>
              <a:t>x</a:t>
            </a:r>
            <a:r>
              <a:rPr lang="en-US" sz="2400" dirty="0"/>
              <a:t> ∍ </a:t>
            </a:r>
            <a:r>
              <a:rPr lang="en-US" sz="2400" dirty="0" smtClean="0"/>
              <a:t>𝓜, to find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⊆ </a:t>
            </a:r>
            <a:r>
              <a:rPr lang="en-US" sz="2400" dirty="0" smtClean="0"/>
              <a:t>𝓜 such that all mentions in </a:t>
            </a:r>
            <a:r>
              <a:rPr lang="en-US" sz="2400" i="1" dirty="0" smtClean="0"/>
              <a:t>C</a:t>
            </a:r>
            <a:r>
              <a:rPr lang="en-US" sz="2400" dirty="0" smtClean="0"/>
              <a:t> are antecedent to </a:t>
            </a:r>
            <a:r>
              <a:rPr lang="en-US" sz="2400" i="1" dirty="0" smtClean="0"/>
              <a:t>x</a:t>
            </a:r>
            <a:r>
              <a:rPr lang="en-US" sz="2400" dirty="0" smtClean="0"/>
              <a:t>. If </a:t>
            </a:r>
            <a:r>
              <a:rPr lang="en-US" sz="2400" i="1" dirty="0" smtClean="0"/>
              <a:t>C</a:t>
            </a:r>
            <a:r>
              <a:rPr lang="en-US" sz="2400" dirty="0" smtClean="0"/>
              <a:t> = ∅,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non-anaphoric and if |</a:t>
            </a:r>
            <a:r>
              <a:rPr lang="en-US" sz="2400" i="1" dirty="0" smtClean="0"/>
              <a:t>C</a:t>
            </a:r>
            <a:r>
              <a:rPr lang="en-US" sz="2400" dirty="0" smtClean="0"/>
              <a:t>| ≥ 1,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1-anaphoric, and if |</a:t>
            </a:r>
            <a:r>
              <a:rPr lang="en-US" sz="2400" i="1" dirty="0" smtClean="0"/>
              <a:t>C</a:t>
            </a:r>
            <a:r>
              <a:rPr lang="en-US" sz="2400" dirty="0" smtClean="0"/>
              <a:t>| &gt; 1,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-anaphoric.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641767" y="29557187"/>
            <a:ext cx="6302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Scope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1370027" y="30592805"/>
            <a:ext cx="88393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constrain the scope of the study, we perform all our analyses on gold mentions, leaving the effect of imperfect mention detection as a </a:t>
            </a:r>
            <a:r>
              <a:rPr lang="en-US" sz="2400" dirty="0" smtClean="0"/>
              <a:t>problem </a:t>
            </a:r>
            <a:r>
              <a:rPr lang="en-US" sz="2400" dirty="0"/>
              <a:t>for future </a:t>
            </a:r>
            <a:r>
              <a:rPr lang="en-US" sz="2400" dirty="0" smtClean="0"/>
              <a:t>work. Moreover</a:t>
            </a:r>
            <a:r>
              <a:rPr lang="en-US" sz="2400" dirty="0"/>
              <a:t>, we only consider mentions of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that are known to be </a:t>
            </a:r>
            <a:r>
              <a:rPr lang="en-US" sz="2400" i="1" dirty="0"/>
              <a:t>m</a:t>
            </a:r>
            <a:r>
              <a:rPr lang="en-US" sz="2400" dirty="0"/>
              <a:t>-anaphoric for three </a:t>
            </a:r>
            <a:r>
              <a:rPr lang="en-US" sz="2400" dirty="0" smtClean="0"/>
              <a:t>reasons: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</a:t>
            </a:r>
            <a:r>
              <a:rPr lang="en-US" sz="2400" dirty="0" smtClean="0"/>
              <a:t>on-</a:t>
            </a:r>
            <a:r>
              <a:rPr lang="en-US" sz="2400" dirty="0" err="1" smtClean="0"/>
              <a:t>pronomial</a:t>
            </a:r>
            <a:r>
              <a:rPr lang="en-US" sz="2400" dirty="0" smtClean="0"/>
              <a:t> </a:t>
            </a:r>
            <a:r>
              <a:rPr lang="en-US" sz="2400" i="1" dirty="0"/>
              <a:t>m</a:t>
            </a:r>
            <a:r>
              <a:rPr lang="en-US" sz="2400" dirty="0"/>
              <a:t>-anaphors, i.e. proper and common nouns, are much more </a:t>
            </a:r>
            <a:r>
              <a:rPr lang="en-US" sz="2400" dirty="0" smtClean="0"/>
              <a:t>susceptible </a:t>
            </a:r>
            <a:r>
              <a:rPr lang="en-US" sz="2400" dirty="0"/>
              <a:t>to long-distance effects and may require external knowledge to </a:t>
            </a:r>
            <a:r>
              <a:rPr lang="en-US" sz="2400" dirty="0" smtClean="0"/>
              <a:t>resolve.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host of very </a:t>
            </a:r>
            <a:r>
              <a:rPr lang="en-US" sz="2400" dirty="0" smtClean="0"/>
              <a:t>involved </a:t>
            </a:r>
            <a:r>
              <a:rPr lang="en-US" sz="2400" dirty="0"/>
              <a:t>aspects of the complete </a:t>
            </a:r>
            <a:r>
              <a:rPr lang="en-US" sz="2400" i="1" dirty="0"/>
              <a:t>m</a:t>
            </a:r>
            <a:r>
              <a:rPr lang="en-US" sz="2400" dirty="0"/>
              <a:t>-anaphor </a:t>
            </a:r>
            <a:r>
              <a:rPr lang="en-US" sz="2400" dirty="0" smtClean="0"/>
              <a:t>resolution problem are circumvented, most notably, </a:t>
            </a:r>
            <a:r>
              <a:rPr lang="en-US" sz="2400" dirty="0"/>
              <a:t>determining whether a mention is </a:t>
            </a:r>
            <a:r>
              <a:rPr lang="en-US" sz="2400" i="1" dirty="0"/>
              <a:t>m</a:t>
            </a:r>
            <a:r>
              <a:rPr lang="en-US" sz="2400" dirty="0"/>
              <a:t>-anaphoric, 1-anaphoric, or not anaphoric at all. For example, </a:t>
            </a:r>
            <a:r>
              <a:rPr lang="en-US" sz="2400" i="1" dirty="0"/>
              <a:t>you </a:t>
            </a:r>
            <a:r>
              <a:rPr lang="en-US" sz="2400" dirty="0"/>
              <a:t>may refer to one person or multiple, </a:t>
            </a:r>
            <a:r>
              <a:rPr lang="en-US" sz="2400" i="1" dirty="0"/>
              <a:t>who </a:t>
            </a:r>
            <a:r>
              <a:rPr lang="en-US" sz="2400" dirty="0"/>
              <a:t>can be used as an interrogative (non-anaphoric) or reflexive pronoun (anaphoric</a:t>
            </a:r>
            <a:r>
              <a:rPr lang="en-US" sz="2400" dirty="0" smtClean="0"/>
              <a:t>), </a:t>
            </a:r>
            <a:r>
              <a:rPr lang="en-US" sz="2400" dirty="0"/>
              <a:t>pronouns such as </a:t>
            </a:r>
            <a:r>
              <a:rPr lang="en-US" sz="2400" i="1" dirty="0"/>
              <a:t>anyone </a:t>
            </a:r>
            <a:r>
              <a:rPr lang="en-US" sz="2400" dirty="0"/>
              <a:t>and </a:t>
            </a:r>
            <a:r>
              <a:rPr lang="en-US" sz="2400" i="1" dirty="0"/>
              <a:t>everyone </a:t>
            </a:r>
            <a:r>
              <a:rPr lang="en-US" sz="2400" dirty="0"/>
              <a:t>introduce many scoping difficulties, and pleonastic pronouns must be removed from the inference task </a:t>
            </a:r>
            <a:r>
              <a:rPr lang="en-US" sz="2400" dirty="0" smtClean="0"/>
              <a:t>entirely.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are the most prevalent </a:t>
            </a:r>
            <a:r>
              <a:rPr lang="en-US" sz="2400" dirty="0" smtClean="0"/>
              <a:t>pronouns </a:t>
            </a:r>
            <a:r>
              <a:rPr lang="en-US" sz="2400" dirty="0"/>
              <a:t>in our </a:t>
            </a:r>
            <a:r>
              <a:rPr lang="en-US" sz="2400" dirty="0" smtClean="0"/>
              <a:t>dataset. </a:t>
            </a:r>
            <a:endParaRPr lang="en-US" sz="2400" dirty="0"/>
          </a:p>
        </p:txBody>
      </p:sp>
      <p:graphicFrame>
        <p:nvGraphicFramePr>
          <p:cNvPr id="311" name="Table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74818"/>
              </p:ext>
            </p:extLst>
          </p:nvPr>
        </p:nvGraphicFramePr>
        <p:xfrm>
          <a:off x="3420949" y="36693873"/>
          <a:ext cx="4524808" cy="2956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04"/>
                <a:gridCol w="2262404"/>
              </a:tblGrid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Pronoun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</a:t>
                      </a:r>
                      <a:r>
                        <a:rPr lang="en-US" sz="2400" i="1" dirty="0" smtClean="0"/>
                        <a:t>m</a:t>
                      </a:r>
                      <a:r>
                        <a:rPr lang="en-US" sz="2400" dirty="0" smtClean="0"/>
                        <a:t>-anaphors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they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them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we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you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everybody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2" name="Rectangle 311"/>
          <p:cNvSpPr/>
          <p:nvPr/>
        </p:nvSpPr>
        <p:spPr>
          <a:xfrm>
            <a:off x="1260411" y="39642587"/>
            <a:ext cx="8839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(Counts of the most frequent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 pronouns in P&amp;P)</a:t>
            </a:r>
            <a:endParaRPr lang="en-US" sz="2400" dirty="0"/>
          </a:p>
        </p:txBody>
      </p:sp>
      <p:sp>
        <p:nvSpPr>
          <p:cNvPr id="314" name="TextBox 313"/>
          <p:cNvSpPr txBox="1"/>
          <p:nvPr/>
        </p:nvSpPr>
        <p:spPr>
          <a:xfrm>
            <a:off x="22814881" y="4478773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Data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0552833" y="5465459"/>
            <a:ext cx="9086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Our dataset comprises </a:t>
            </a:r>
            <a:r>
              <a:rPr lang="en-US" sz="2400" dirty="0" smtClean="0"/>
              <a:t>of,</a:t>
            </a:r>
          </a:p>
          <a:p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b="1" i="1" dirty="0"/>
              <a:t>Pride and Prejudice </a:t>
            </a:r>
            <a:r>
              <a:rPr lang="en-US" sz="2400" b="1" dirty="0"/>
              <a:t>novel (P&amp;P) </a:t>
            </a:r>
            <a:r>
              <a:rPr lang="en-US" sz="2400" dirty="0"/>
              <a:t>(121440 </a:t>
            </a:r>
            <a:r>
              <a:rPr lang="en-US" sz="2400" dirty="0" smtClean="0"/>
              <a:t>words) with </a:t>
            </a:r>
            <a:r>
              <a:rPr lang="en-US" sz="2400" dirty="0"/>
              <a:t>all mentions of character </a:t>
            </a:r>
            <a:r>
              <a:rPr lang="en-US" sz="2400" dirty="0" smtClean="0"/>
              <a:t>fully </a:t>
            </a:r>
            <a:r>
              <a:rPr lang="en-US" sz="2400" dirty="0"/>
              <a:t>resolved to their antecedents, including mentions referencing multiple characters. 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36 </a:t>
            </a:r>
            <a:r>
              <a:rPr lang="en-US" sz="2400" dirty="0"/>
              <a:t>short </a:t>
            </a:r>
            <a:r>
              <a:rPr lang="en-US" sz="2400" dirty="0" smtClean="0"/>
              <a:t>stories </a:t>
            </a:r>
            <a:r>
              <a:rPr lang="en-US" sz="2400" dirty="0"/>
              <a:t>from the </a:t>
            </a:r>
            <a:r>
              <a:rPr lang="en-US" sz="2400" b="1" i="1" dirty="0"/>
              <a:t>Scribner Anthology of Contemporary Short Fiction </a:t>
            </a:r>
            <a:r>
              <a:rPr lang="en-US" sz="2400" dirty="0"/>
              <a:t>(</a:t>
            </a:r>
            <a:r>
              <a:rPr lang="en-US" sz="2400" dirty="0" err="1"/>
              <a:t>Martone</a:t>
            </a:r>
            <a:r>
              <a:rPr lang="en-US" sz="2400" dirty="0"/>
              <a:t> et al., 1999) </a:t>
            </a:r>
            <a:r>
              <a:rPr lang="en-US" sz="2400" b="1" dirty="0"/>
              <a:t>(Scribner)</a:t>
            </a:r>
            <a:r>
              <a:rPr lang="en-US" sz="2400" dirty="0"/>
              <a:t> (</a:t>
            </a:r>
            <a:r>
              <a:rPr lang="en-US" sz="2400" dirty="0" smtClean="0"/>
              <a:t>total </a:t>
            </a:r>
            <a:r>
              <a:rPr lang="en-US" sz="2400" dirty="0"/>
              <a:t>of 216901 words), representing an eclectic </a:t>
            </a:r>
            <a:r>
              <a:rPr lang="en-US" sz="2400" dirty="0" smtClean="0"/>
              <a:t>collection </a:t>
            </a:r>
            <a:r>
              <a:rPr lang="en-US" sz="2400" dirty="0"/>
              <a:t>of stories from the modern era. A</a:t>
            </a:r>
            <a:r>
              <a:rPr lang="en-US" sz="2400" dirty="0" smtClean="0"/>
              <a:t>ll </a:t>
            </a:r>
            <a:r>
              <a:rPr lang="en-US" sz="2400" dirty="0"/>
              <a:t>mentions of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 smtClean="0"/>
              <a:t>have been resolved (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-anaphoric, 1-anaphoric, and singleton), </a:t>
            </a:r>
            <a:r>
              <a:rPr lang="en-US" sz="2400" dirty="0"/>
              <a:t>including those of </a:t>
            </a:r>
            <a:r>
              <a:rPr lang="en-US" sz="2400" dirty="0" smtClean="0"/>
              <a:t>non-person </a:t>
            </a:r>
            <a:r>
              <a:rPr lang="en-US" sz="2400" dirty="0"/>
              <a:t>entities. </a:t>
            </a:r>
          </a:p>
          <a:p>
            <a:endParaRPr lang="en-US" sz="2400" dirty="0"/>
          </a:p>
        </p:txBody>
      </p:sp>
      <p:graphicFrame>
        <p:nvGraphicFramePr>
          <p:cNvPr id="316" name="Table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29702"/>
              </p:ext>
            </p:extLst>
          </p:nvPr>
        </p:nvGraphicFramePr>
        <p:xfrm>
          <a:off x="20708311" y="9796459"/>
          <a:ext cx="87458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400"/>
                <a:gridCol w="1249400"/>
                <a:gridCol w="1249400"/>
                <a:gridCol w="1249400"/>
                <a:gridCol w="1249400"/>
                <a:gridCol w="1249400"/>
                <a:gridCol w="12494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they</a:t>
                      </a:r>
                      <a:endParaRPr lang="en-US" sz="2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them</a:t>
                      </a:r>
                      <a:endParaRPr lang="en-US" sz="2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P&amp;P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31.20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19.05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443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51.15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Scribner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12.96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17.17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19.01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27.91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" name="Rectangle 316"/>
          <p:cNvSpPr/>
          <p:nvPr/>
        </p:nvSpPr>
        <p:spPr>
          <a:xfrm>
            <a:off x="20307741" y="12108289"/>
            <a:ext cx="9527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(# of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 mentions and % of all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 mentions that are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-anaphors.)</a:t>
            </a:r>
            <a:endParaRPr lang="en-US" sz="2400" dirty="0"/>
          </a:p>
        </p:txBody>
      </p:sp>
      <p:sp>
        <p:nvSpPr>
          <p:cNvPr id="318" name="Rectangle 317"/>
          <p:cNvSpPr/>
          <p:nvPr/>
        </p:nvSpPr>
        <p:spPr>
          <a:xfrm>
            <a:off x="20560855" y="12884935"/>
            <a:ext cx="90863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These texts were </a:t>
            </a:r>
            <a:r>
              <a:rPr lang="en-US" sz="2400" dirty="0"/>
              <a:t>annotated by three </a:t>
            </a:r>
            <a:r>
              <a:rPr lang="en-US" sz="2400" dirty="0" smtClean="0"/>
              <a:t>annotators and </a:t>
            </a:r>
            <a:r>
              <a:rPr lang="en-US" sz="2400" dirty="0"/>
              <a:t>the </a:t>
            </a:r>
            <a:r>
              <a:rPr lang="en-US" sz="2400" dirty="0" smtClean="0"/>
              <a:t>inter-annotator </a:t>
            </a:r>
            <a:r>
              <a:rPr lang="en-US" sz="2400" dirty="0"/>
              <a:t>agreement on the shared </a:t>
            </a:r>
            <a:r>
              <a:rPr lang="en-US" sz="2400" dirty="0" smtClean="0"/>
              <a:t>portion was </a:t>
            </a:r>
            <a:r>
              <a:rPr lang="en-US" sz="2400" dirty="0"/>
              <a:t>86.5</a:t>
            </a:r>
            <a:r>
              <a:rPr lang="en-US" sz="2400" dirty="0" smtClean="0"/>
              <a:t>%. Moreover, the </a:t>
            </a:r>
            <a:r>
              <a:rPr lang="en-US" sz="2400" dirty="0"/>
              <a:t>dataset is partitioned according to a roughly, 60/20/20 split into training, validation, and testing sets.</a:t>
            </a:r>
          </a:p>
          <a:p>
            <a:r>
              <a:rPr lang="en-US" sz="2400" dirty="0" smtClean="0"/>
              <a:t>    Literary </a:t>
            </a:r>
            <a:r>
              <a:rPr lang="en-US" sz="2400" dirty="0"/>
              <a:t>works were chosen over other </a:t>
            </a:r>
            <a:r>
              <a:rPr lang="en-US" sz="2400" dirty="0" smtClean="0"/>
              <a:t>textual </a:t>
            </a:r>
            <a:r>
              <a:rPr lang="en-US" sz="2400" dirty="0"/>
              <a:t>modalities, e.g. news articles, because they showed a higher density of </a:t>
            </a:r>
            <a:r>
              <a:rPr lang="en-US" sz="2400" i="1" dirty="0"/>
              <a:t>m</a:t>
            </a:r>
            <a:r>
              <a:rPr lang="en-US" sz="2400" dirty="0"/>
              <a:t>-anaphors (a </a:t>
            </a:r>
            <a:r>
              <a:rPr lang="en-US" sz="2400" dirty="0" smtClean="0"/>
              <a:t>preliminary </a:t>
            </a:r>
            <a:r>
              <a:rPr lang="en-US" sz="2400" dirty="0"/>
              <a:t>annotation exercise showed that </a:t>
            </a:r>
            <a:r>
              <a:rPr lang="en-US" sz="2400" dirty="0" smtClean="0"/>
              <a:t>literary </a:t>
            </a:r>
            <a:r>
              <a:rPr lang="en-US" sz="2400" dirty="0"/>
              <a:t>works contained 37% more m-anaphors per word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    The </a:t>
            </a:r>
            <a:r>
              <a:rPr lang="en-US" sz="2400" dirty="0"/>
              <a:t>external corpus was built from texts comparable to our dataset. 651,108 </a:t>
            </a:r>
            <a:r>
              <a:rPr lang="en-US" sz="2400" dirty="0" smtClean="0"/>
              <a:t>sentences </a:t>
            </a:r>
            <a:r>
              <a:rPr lang="en-US" sz="2400" dirty="0"/>
              <a:t>containing one of </a:t>
            </a:r>
            <a:r>
              <a:rPr lang="en-US" sz="2400" i="1" dirty="0"/>
              <a:t>they </a:t>
            </a:r>
            <a:r>
              <a:rPr lang="en-US" sz="2400" dirty="0"/>
              <a:t>or </a:t>
            </a:r>
            <a:r>
              <a:rPr lang="en-US" sz="2400" i="1" dirty="0"/>
              <a:t>them </a:t>
            </a:r>
            <a:r>
              <a:rPr lang="en-US" sz="2400" dirty="0"/>
              <a:t>were mined from a larger corpus of 798 literary texts </a:t>
            </a:r>
            <a:r>
              <a:rPr lang="en-US" sz="2400" dirty="0" smtClean="0"/>
              <a:t>spanning </a:t>
            </a:r>
            <a:r>
              <a:rPr lang="en-US" sz="2400" dirty="0"/>
              <a:t>the nineteenth and twentieth </a:t>
            </a:r>
            <a:r>
              <a:rPr lang="en-US" sz="2400" dirty="0" smtClean="0"/>
              <a:t>centuries.</a:t>
            </a:r>
            <a:endParaRPr lang="en-US" sz="2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22341319" y="17941632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Evaluation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20545266" y="18908017"/>
            <a:ext cx="82038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Accuracy is measured in terms of the </a:t>
            </a:r>
            <a:r>
              <a:rPr lang="en-US" sz="2400" dirty="0" smtClean="0"/>
              <a:t>number </a:t>
            </a:r>
            <a:r>
              <a:rPr lang="en-US" sz="2400" dirty="0"/>
              <a:t>of mention pairs correctly grouped as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-antecedents </a:t>
            </a:r>
            <a:r>
              <a:rPr lang="en-US" sz="2400" dirty="0"/>
              <a:t>for a given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i="1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, . . . , 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N</a:t>
            </a:r>
            <a:r>
              <a:rPr lang="en-US" sz="2400" dirty="0"/>
              <a:t> represent the number of gold </a:t>
            </a:r>
            <a:r>
              <a:rPr lang="en-US" sz="2400" i="1" dirty="0"/>
              <a:t>m</a:t>
            </a:r>
            <a:r>
              <a:rPr lang="en-US" sz="2400" dirty="0"/>
              <a:t>-antecedents for </a:t>
            </a:r>
            <a:r>
              <a:rPr lang="en-US" sz="2400" i="1" dirty="0"/>
              <a:t>m</a:t>
            </a:r>
            <a:r>
              <a:rPr lang="en-US" sz="2400" dirty="0"/>
              <a:t>-anaphors </a:t>
            </a:r>
            <a:r>
              <a:rPr lang="en-US" sz="2400" i="1" dirty="0"/>
              <a:t>g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g</a:t>
            </a:r>
            <a:r>
              <a:rPr lang="en-US" sz="2400" baseline="-25000" dirty="0"/>
              <a:t>2</a:t>
            </a:r>
            <a:r>
              <a:rPr lang="en-US" sz="2400" dirty="0"/>
              <a:t>, . . . , </a:t>
            </a:r>
            <a:r>
              <a:rPr lang="en-US" sz="2400" i="1" dirty="0" err="1"/>
              <a:t>g</a:t>
            </a:r>
            <a:r>
              <a:rPr lang="en-US" sz="2400" i="1" baseline="-25000" dirty="0" err="1"/>
              <a:t>N</a:t>
            </a:r>
            <a:r>
              <a:rPr lang="en-US" sz="2400" dirty="0"/>
              <a:t> in </a:t>
            </a:r>
            <a:r>
              <a:rPr lang="en-US" sz="2400" dirty="0" smtClean="0"/>
              <a:t>a document, and </a:t>
            </a:r>
            <a:r>
              <a:rPr lang="en-US" sz="2400" i="1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/>
              <a:t>, . . . ,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are predicted</a:t>
            </a:r>
            <a:r>
              <a:rPr lang="en-US" sz="2400" dirty="0"/>
              <a:t>, of which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2</a:t>
            </a:r>
            <a:r>
              <a:rPr lang="en-US" sz="2400" dirty="0"/>
              <a:t>, . . . , 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are correct.</a:t>
            </a:r>
          </a:p>
          <a:p>
            <a:endParaRPr lang="en-US" sz="2400" dirty="0"/>
          </a:p>
          <a:p>
            <a:r>
              <a:rPr lang="en-US" sz="2400" b="1" dirty="0" smtClean="0"/>
              <a:t>Precision = </a:t>
            </a:r>
            <a:r>
              <a:rPr lang="en-US" sz="2400" b="1" dirty="0" err="1" smtClean="0"/>
              <a:t>Σ</a:t>
            </a:r>
            <a:r>
              <a:rPr lang="en-US" sz="2400" b="1" i="1" baseline="-25000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k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/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smtClean="0"/>
              <a:t>m</a:t>
            </a:r>
            <a:r>
              <a:rPr lang="en-US" sz="2400" b="1" i="1" baseline="-25000" dirty="0" smtClean="0"/>
              <a:t>i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Recall =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err="1" smtClean="0"/>
              <a:t>k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/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err="1" smtClean="0"/>
              <a:t>n</a:t>
            </a:r>
            <a:r>
              <a:rPr lang="en-US" sz="2400" b="1" i="1" baseline="-25000" dirty="0" err="1" smtClean="0"/>
              <a:t>i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323" name="TextBox 322"/>
          <p:cNvSpPr txBox="1"/>
          <p:nvPr/>
        </p:nvSpPr>
        <p:spPr>
          <a:xfrm>
            <a:off x="22791591" y="22545279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Experiments</a:t>
            </a:r>
          </a:p>
        </p:txBody>
      </p:sp>
      <p:sp>
        <p:nvSpPr>
          <p:cNvPr id="325" name="Oval 324"/>
          <p:cNvSpPr>
            <a:spLocks noChangeAspect="1"/>
          </p:cNvSpPr>
          <p:nvPr/>
        </p:nvSpPr>
        <p:spPr>
          <a:xfrm>
            <a:off x="20515768" y="23497364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19998833" y="23530410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#1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20764069" y="23554229"/>
            <a:ext cx="459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a typeface="Times New Roman" charset="0"/>
                <a:cs typeface="Times New Roman" charset="0"/>
              </a:rPr>
              <a:t>System Comparison</a:t>
            </a:r>
          </a:p>
        </p:txBody>
      </p:sp>
      <p:sp>
        <p:nvSpPr>
          <p:cNvPr id="332" name="Oval 331"/>
          <p:cNvSpPr>
            <a:spLocks noChangeAspect="1"/>
          </p:cNvSpPr>
          <p:nvPr/>
        </p:nvSpPr>
        <p:spPr>
          <a:xfrm>
            <a:off x="20517771" y="3381533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20000836" y="3384837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21314511" y="33850932"/>
            <a:ext cx="486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a typeface="Times New Roman" charset="0"/>
                <a:cs typeface="Times New Roman" charset="0"/>
              </a:rPr>
              <a:t>Full </a:t>
            </a:r>
            <a:r>
              <a:rPr lang="en-US" sz="3200" b="1" smtClean="0">
                <a:ea typeface="Times New Roman" charset="0"/>
                <a:cs typeface="Times New Roman" charset="0"/>
              </a:rPr>
              <a:t>Coreference Resolution</a:t>
            </a:r>
            <a:endParaRPr lang="en-US" sz="32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0539589" y="34556763"/>
            <a:ext cx="9295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proposed system is </a:t>
            </a:r>
            <a:r>
              <a:rPr lang="en-US" sz="2400" dirty="0" smtClean="0"/>
              <a:t>integrated with the coreference </a:t>
            </a:r>
            <a:r>
              <a:rPr lang="en-US" sz="2400" dirty="0" smtClean="0"/>
              <a:t>resolution</a:t>
            </a:r>
            <a:endParaRPr lang="en-US" sz="2400" dirty="0"/>
          </a:p>
        </p:txBody>
      </p:sp>
      <p:sp>
        <p:nvSpPr>
          <p:cNvPr id="336" name="Rectangle 335"/>
          <p:cNvSpPr/>
          <p:nvPr/>
        </p:nvSpPr>
        <p:spPr>
          <a:xfrm>
            <a:off x="20582120" y="24267970"/>
            <a:ext cx="9274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Test </a:t>
            </a:r>
            <a:r>
              <a:rPr lang="en-US" sz="2400" dirty="0"/>
              <a:t>set performance of each system on the m-anaphor resolution </a:t>
            </a:r>
            <a:r>
              <a:rPr lang="en-US" sz="2400"/>
              <a:t>task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337" name="Rectangle 336"/>
          <p:cNvSpPr/>
          <p:nvPr/>
        </p:nvSpPr>
        <p:spPr>
          <a:xfrm>
            <a:off x="17178738" y="34931399"/>
            <a:ext cx="125619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system of Clark and Manning (2015), and its prediction threshold raised to 0.89, at which point </a:t>
            </a:r>
            <a:r>
              <a:rPr lang="en-US" sz="2400" dirty="0"/>
              <a:t>the precision on the validation set is 78.9. </a:t>
            </a:r>
            <a:r>
              <a:rPr lang="en-US" sz="2400" dirty="0" smtClean="0"/>
              <a:t>The </a:t>
            </a:r>
            <a:r>
              <a:rPr lang="en-US" sz="2400" dirty="0"/>
              <a:t>Clark and Manning (2015) system is first run over the test set, producing coreference chains which are then filtered for character entities using the approach of </a:t>
            </a:r>
            <a:r>
              <a:rPr lang="en-US" sz="2400" dirty="0" err="1"/>
              <a:t>Vala</a:t>
            </a:r>
            <a:r>
              <a:rPr lang="en-US" sz="2400" dirty="0"/>
              <a:t> et al. (2015). Our adjusted </a:t>
            </a:r>
            <a:r>
              <a:rPr lang="en-US" sz="2400" dirty="0" smtClean="0"/>
              <a:t>system </a:t>
            </a:r>
            <a:r>
              <a:rPr lang="en-US" sz="2400" dirty="0"/>
              <a:t>is then applied over all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mentions. Each such mention predicted as </a:t>
            </a:r>
            <a:r>
              <a:rPr lang="en-US" sz="2400" i="1" dirty="0"/>
              <a:t>m</a:t>
            </a:r>
            <a:r>
              <a:rPr lang="en-US" sz="2400" dirty="0"/>
              <a:t>-anaphoric is added to the coreference chains of the entities corresponding to the </a:t>
            </a:r>
            <a:r>
              <a:rPr lang="en-US" sz="2400" i="1" dirty="0"/>
              <a:t>m</a:t>
            </a:r>
            <a:r>
              <a:rPr lang="en-US" sz="2400" dirty="0"/>
              <a:t>-antecedent mentions. </a:t>
            </a:r>
            <a:r>
              <a:rPr lang="en-US" sz="2400" dirty="0" smtClean="0"/>
              <a:t>To </a:t>
            </a:r>
            <a:r>
              <a:rPr lang="en-US" sz="2400" dirty="0"/>
              <a:t>evaluate the accuracy against the gold </a:t>
            </a:r>
            <a:r>
              <a:rPr lang="en-US" sz="2400" dirty="0" smtClean="0"/>
              <a:t>mention </a:t>
            </a:r>
            <a:r>
              <a:rPr lang="en-US" sz="2400" dirty="0"/>
              <a:t>clusters, each </a:t>
            </a:r>
            <a:r>
              <a:rPr lang="en-US" sz="2400" i="1" dirty="0"/>
              <a:t>m</a:t>
            </a:r>
            <a:r>
              <a:rPr lang="en-US" sz="2400" dirty="0"/>
              <a:t>-anaphoric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is added to each cluster containing a gold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</a:t>
            </a:r>
            <a:r>
              <a:rPr lang="en-US" sz="2400" dirty="0"/>
              <a:t>. </a:t>
            </a:r>
          </a:p>
        </p:txBody>
      </p:sp>
      <p:graphicFrame>
        <p:nvGraphicFramePr>
          <p:cNvPr id="338" name="Tab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97808"/>
              </p:ext>
            </p:extLst>
          </p:nvPr>
        </p:nvGraphicFramePr>
        <p:xfrm>
          <a:off x="19188690" y="37810694"/>
          <a:ext cx="8294277" cy="167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5909"/>
                <a:gridCol w="1274592"/>
                <a:gridCol w="1274592"/>
                <a:gridCol w="1274592"/>
                <a:gridCol w="1274592"/>
              </a:tblGrid>
              <a:tr h="55871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MUC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B</a:t>
                      </a:r>
                      <a:r>
                        <a:rPr lang="en-US" sz="2800" baseline="30000" dirty="0" smtClean="0"/>
                        <a:t>3</a:t>
                      </a:r>
                      <a:endParaRPr lang="en-US" sz="280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CEAF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Avg.</a:t>
                      </a:r>
                      <a:endParaRPr lang="en-US" sz="2800" dirty="0"/>
                    </a:p>
                  </a:txBody>
                  <a:tcPr/>
                </a:tc>
              </a:tr>
              <a:tr h="558717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CLARK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42.3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39.5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32.4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38.1</a:t>
                      </a:r>
                      <a:endParaRPr lang="en-US" sz="2800" dirty="0"/>
                    </a:p>
                  </a:txBody>
                  <a:tcPr/>
                </a:tc>
              </a:tr>
              <a:tr h="558717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CLARK + PROPOSED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43.4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40.0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31.9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38.7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9" name="Rectangle 338"/>
          <p:cNvSpPr/>
          <p:nvPr/>
        </p:nvSpPr>
        <p:spPr>
          <a:xfrm>
            <a:off x="17178738" y="39509242"/>
            <a:ext cx="12561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CoNLL</a:t>
            </a:r>
            <a:r>
              <a:rPr lang="en-US" sz="2400" dirty="0" smtClean="0"/>
              <a:t> metric scores for coreference resolution on the test portion of P&amp;P for the Clark and Manning (2015) system), with (CLARK + PROPOSED) and without (CLARK) the pairing </a:t>
            </a:r>
            <a:r>
              <a:rPr lang="en-US" sz="2400" dirty="0" smtClean="0"/>
              <a:t>with the proposed system.</a:t>
            </a:r>
            <a:endParaRPr lang="en-US" sz="2400" dirty="0"/>
          </a:p>
        </p:txBody>
      </p:sp>
      <p:sp>
        <p:nvSpPr>
          <p:cNvPr id="342" name="Rectangle 341"/>
          <p:cNvSpPr/>
          <p:nvPr/>
        </p:nvSpPr>
        <p:spPr>
          <a:xfrm>
            <a:off x="10977655" y="35604284"/>
            <a:ext cx="580932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Clark, Kevin, and Christopher D. Manning. "Entity-centric coreference resolution with model stacking." </a:t>
            </a:r>
            <a:r>
              <a:rPr lang="en-US" sz="1400" i="1" dirty="0"/>
              <a:t>Association of Computational Linguistics (ACL)</a:t>
            </a:r>
            <a:r>
              <a:rPr lang="en-US" sz="1400" dirty="0"/>
              <a:t>. 2015.</a:t>
            </a:r>
            <a:endParaRPr lang="en-US" sz="1400" dirty="0" smtClean="0">
              <a:ea typeface="Times New Roman" charset="0"/>
              <a:cs typeface="Times New Roman" charset="0"/>
            </a:endParaRP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Collins, Michael, and Nigel Duffy. "New ranking algorithms for parsing and tagging: Kernels over discrete structures, and the voted </a:t>
            </a:r>
            <a:r>
              <a:rPr lang="en-US" sz="1400" dirty="0" err="1"/>
              <a:t>perceptron."</a:t>
            </a:r>
            <a:r>
              <a:rPr lang="en-US" sz="1400" i="1" dirty="0" err="1"/>
              <a:t>Proceedings</a:t>
            </a:r>
            <a:r>
              <a:rPr lang="en-US" sz="1400" i="1" dirty="0"/>
              <a:t> of the 40th annual meeting on association for computational linguistics</a:t>
            </a:r>
            <a:r>
              <a:rPr lang="en-US" sz="1400" dirty="0"/>
              <a:t>. Association for Computational Linguistics, 2002</a:t>
            </a:r>
            <a:r>
              <a:rPr lang="en-US" sz="1400" dirty="0" smtClean="0"/>
              <a:t>.</a:t>
            </a: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Lee, </a:t>
            </a:r>
            <a:r>
              <a:rPr lang="en-US" sz="1400" dirty="0" err="1"/>
              <a:t>Heeyoung</a:t>
            </a:r>
            <a:r>
              <a:rPr lang="en-US" sz="1400" dirty="0"/>
              <a:t>, et al. "Stanford's multi-pass sieve coreference resolution system at the CoNLL-2011 shared task." </a:t>
            </a:r>
            <a:r>
              <a:rPr lang="en-US" sz="1400" i="1" dirty="0"/>
              <a:t>Proceedings of the Fifteenth Conference on Computational Natural Language Learning: Shared Task</a:t>
            </a:r>
            <a:r>
              <a:rPr lang="en-US" sz="1400" dirty="0"/>
              <a:t>. Association for Computational Linguistics, 2011.</a:t>
            </a:r>
            <a:endParaRPr lang="en-US" sz="1400" dirty="0">
              <a:ea typeface="Times New Roman" charset="0"/>
              <a:cs typeface="Times New Roman" charset="0"/>
            </a:endParaRP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Michael </a:t>
            </a:r>
            <a:r>
              <a:rPr lang="en-US" sz="1400" dirty="0" err="1"/>
              <a:t>Martone</a:t>
            </a:r>
            <a:r>
              <a:rPr lang="en-US" sz="1400" dirty="0"/>
              <a:t>, Lex </a:t>
            </a:r>
            <a:r>
              <a:rPr lang="en-US" sz="1400" dirty="0" err="1"/>
              <a:t>Williford</a:t>
            </a:r>
            <a:r>
              <a:rPr lang="en-US" sz="1400" dirty="0"/>
              <a:t>, and </a:t>
            </a:r>
            <a:r>
              <a:rPr lang="en-US" sz="1400" dirty="0" err="1"/>
              <a:t>Rosellen</a:t>
            </a:r>
            <a:r>
              <a:rPr lang="en-US" sz="1400" dirty="0"/>
              <a:t> Brown. 1999. </a:t>
            </a:r>
            <a:r>
              <a:rPr lang="en-US" sz="1400" i="1" dirty="0"/>
              <a:t>The Scribner Anthology of Contemporary Short Fiction: Fifty North American Stories Since 1970</a:t>
            </a:r>
            <a:r>
              <a:rPr lang="en-US" sz="1400" dirty="0"/>
              <a:t>. Touchstone. </a:t>
            </a: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Alessandro </a:t>
            </a:r>
            <a:r>
              <a:rPr lang="en-US" sz="1400" dirty="0" err="1"/>
              <a:t>Moschitti</a:t>
            </a:r>
            <a:r>
              <a:rPr lang="en-US" sz="1400" dirty="0"/>
              <a:t>. 2006. Making tree kernels </a:t>
            </a:r>
            <a:r>
              <a:rPr lang="en-US" sz="1400" dirty="0" smtClean="0"/>
              <a:t>practical </a:t>
            </a:r>
            <a:r>
              <a:rPr lang="en-US" sz="1400" dirty="0"/>
              <a:t>for natural language learning. In </a:t>
            </a:r>
            <a:r>
              <a:rPr lang="en-US" sz="1400" i="1" dirty="0"/>
              <a:t>EACL</a:t>
            </a:r>
            <a:r>
              <a:rPr lang="en-US" sz="1400" dirty="0"/>
              <a:t>, volume 113, page 24.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/>
              <a:t>Hardik</a:t>
            </a:r>
            <a:r>
              <a:rPr lang="en-US" sz="1400" dirty="0"/>
              <a:t> </a:t>
            </a:r>
            <a:r>
              <a:rPr lang="en-US" sz="1400" dirty="0" err="1"/>
              <a:t>Vala</a:t>
            </a:r>
            <a:r>
              <a:rPr lang="en-US" sz="1400" dirty="0"/>
              <a:t>, David </a:t>
            </a:r>
            <a:r>
              <a:rPr lang="en-US" sz="1400" dirty="0" err="1"/>
              <a:t>Jurgens</a:t>
            </a:r>
            <a:r>
              <a:rPr lang="en-US" sz="1400" dirty="0"/>
              <a:t>, Andrew Piper, and Derek </a:t>
            </a:r>
            <a:r>
              <a:rPr lang="en-US" sz="1400" dirty="0" err="1"/>
              <a:t>Ruths</a:t>
            </a:r>
            <a:r>
              <a:rPr lang="en-US" sz="1400" dirty="0"/>
              <a:t>. 2015. Mr. </a:t>
            </a:r>
            <a:r>
              <a:rPr lang="en-US" sz="1400" dirty="0" err="1"/>
              <a:t>bennet</a:t>
            </a:r>
            <a:r>
              <a:rPr lang="en-US" sz="1400" dirty="0"/>
              <a:t>, his coachman, and the archbishop walk into a bar but only one of them gets recognized: On the difficulty of detecting characters in literary texts. In </a:t>
            </a:r>
            <a:r>
              <a:rPr lang="en-US" sz="1400" i="1" dirty="0"/>
              <a:t>Proceedings of the 2015 </a:t>
            </a:r>
            <a:r>
              <a:rPr lang="en-US" sz="1400" i="1" dirty="0" smtClean="0"/>
              <a:t>Conference </a:t>
            </a:r>
            <a:r>
              <a:rPr lang="en-US" sz="1400" i="1" dirty="0"/>
              <a:t>on Empirical Methods in Natural Language Processing</a:t>
            </a:r>
            <a:r>
              <a:rPr lang="en-US" sz="1400" dirty="0"/>
              <a:t>, pages 769–774. 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0440435" y="2480290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197" name="Rectangle 196"/>
          <p:cNvSpPr/>
          <p:nvPr/>
        </p:nvSpPr>
        <p:spPr>
          <a:xfrm>
            <a:off x="20443980" y="2508289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198" name="Rectangle 197"/>
          <p:cNvSpPr/>
          <p:nvPr/>
        </p:nvSpPr>
        <p:spPr>
          <a:xfrm>
            <a:off x="20426260" y="2536288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835901" y="24788783"/>
            <a:ext cx="0" cy="716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0844093" y="24852856"/>
            <a:ext cx="1980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0847638" y="25132846"/>
            <a:ext cx="1620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0829918" y="25412836"/>
            <a:ext cx="1800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2825673" y="2480644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21.46</a:t>
            </a:r>
            <a:endParaRPr lang="en-US" sz="2000" dirty="0"/>
          </a:p>
        </p:txBody>
      </p:sp>
      <p:sp>
        <p:nvSpPr>
          <p:cNvPr id="209" name="Rectangle 208"/>
          <p:cNvSpPr/>
          <p:nvPr/>
        </p:nvSpPr>
        <p:spPr>
          <a:xfrm>
            <a:off x="22488978" y="2508643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17.68</a:t>
            </a:r>
            <a:endParaRPr lang="en-US" sz="2000" dirty="0"/>
          </a:p>
        </p:txBody>
      </p:sp>
      <p:sp>
        <p:nvSpPr>
          <p:cNvPr id="217" name="Rectangle 216"/>
          <p:cNvSpPr/>
          <p:nvPr/>
        </p:nvSpPr>
        <p:spPr>
          <a:xfrm>
            <a:off x="22641378" y="2536642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19.39</a:t>
            </a:r>
            <a:endParaRPr lang="en-US" sz="2000" dirty="0"/>
          </a:p>
        </p:txBody>
      </p:sp>
      <p:sp>
        <p:nvSpPr>
          <p:cNvPr id="220" name="Rectangle 219"/>
          <p:cNvSpPr/>
          <p:nvPr/>
        </p:nvSpPr>
        <p:spPr>
          <a:xfrm>
            <a:off x="20443980" y="2582717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25" name="Rectangle 224"/>
          <p:cNvSpPr/>
          <p:nvPr/>
        </p:nvSpPr>
        <p:spPr>
          <a:xfrm>
            <a:off x="20447525" y="2610716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226" name="Rectangle 225"/>
          <p:cNvSpPr/>
          <p:nvPr/>
        </p:nvSpPr>
        <p:spPr>
          <a:xfrm>
            <a:off x="20429805" y="2638715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  <a:endParaRPr lang="en-US" sz="2000" dirty="0"/>
          </a:p>
        </p:txBody>
      </p:sp>
      <p:sp>
        <p:nvSpPr>
          <p:cNvPr id="227" name="Rectangle 226"/>
          <p:cNvSpPr/>
          <p:nvPr/>
        </p:nvSpPr>
        <p:spPr>
          <a:xfrm>
            <a:off x="20847638" y="25877123"/>
            <a:ext cx="2196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0829918" y="26157113"/>
            <a:ext cx="2772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0833463" y="26458368"/>
            <a:ext cx="2448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3063133" y="25830715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23.73</a:t>
            </a:r>
            <a:endParaRPr lang="en-US" sz="2000" dirty="0"/>
          </a:p>
        </p:txBody>
      </p:sp>
      <p:sp>
        <p:nvSpPr>
          <p:cNvPr id="241" name="Rectangle 240"/>
          <p:cNvSpPr/>
          <p:nvPr/>
        </p:nvSpPr>
        <p:spPr>
          <a:xfrm>
            <a:off x="23619576" y="26110705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30.10</a:t>
            </a:r>
            <a:endParaRPr lang="en-US" sz="2000" dirty="0"/>
          </a:p>
        </p:txBody>
      </p:sp>
      <p:sp>
        <p:nvSpPr>
          <p:cNvPr id="244" name="Rectangle 243"/>
          <p:cNvSpPr/>
          <p:nvPr/>
        </p:nvSpPr>
        <p:spPr>
          <a:xfrm>
            <a:off x="23304144" y="2641196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26.54</a:t>
            </a:r>
            <a:endParaRPr lang="en-US" sz="2000" dirty="0"/>
          </a:p>
        </p:txBody>
      </p:sp>
      <p:sp>
        <p:nvSpPr>
          <p:cNvPr id="246" name="Rectangle 245"/>
          <p:cNvSpPr/>
          <p:nvPr/>
        </p:nvSpPr>
        <p:spPr>
          <a:xfrm>
            <a:off x="20426260" y="2687270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63" name="Rectangle 262"/>
          <p:cNvSpPr/>
          <p:nvPr/>
        </p:nvSpPr>
        <p:spPr>
          <a:xfrm>
            <a:off x="20429805" y="2715269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264" name="Rectangle 263"/>
          <p:cNvSpPr/>
          <p:nvPr/>
        </p:nvSpPr>
        <p:spPr>
          <a:xfrm>
            <a:off x="20412085" y="2743268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  <a:endParaRPr lang="en-US" sz="2000" dirty="0"/>
          </a:p>
        </p:txBody>
      </p:sp>
      <p:sp>
        <p:nvSpPr>
          <p:cNvPr id="265" name="Rectangle 264"/>
          <p:cNvSpPr/>
          <p:nvPr/>
        </p:nvSpPr>
        <p:spPr>
          <a:xfrm>
            <a:off x="20829918" y="26922653"/>
            <a:ext cx="1980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0833463" y="27202643"/>
            <a:ext cx="3564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0837008" y="27503898"/>
            <a:ext cx="2556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22832757" y="2685498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21.43</a:t>
            </a:r>
            <a:endParaRPr lang="en-US" sz="2000" dirty="0"/>
          </a:p>
        </p:txBody>
      </p:sp>
      <p:sp>
        <p:nvSpPr>
          <p:cNvPr id="286" name="Rectangle 285"/>
          <p:cNvSpPr/>
          <p:nvPr/>
        </p:nvSpPr>
        <p:spPr>
          <a:xfrm>
            <a:off x="24409927" y="2713497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38.82</a:t>
            </a:r>
            <a:endParaRPr lang="en-US" sz="2000" dirty="0"/>
          </a:p>
        </p:txBody>
      </p:sp>
      <p:sp>
        <p:nvSpPr>
          <p:cNvPr id="293" name="Rectangle 292"/>
          <p:cNvSpPr/>
          <p:nvPr/>
        </p:nvSpPr>
        <p:spPr>
          <a:xfrm>
            <a:off x="23414013" y="2745749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27.62</a:t>
            </a:r>
            <a:endParaRPr lang="en-US" sz="2000" dirty="0"/>
          </a:p>
        </p:txBody>
      </p:sp>
      <p:sp>
        <p:nvSpPr>
          <p:cNvPr id="294" name="Rectangle 293"/>
          <p:cNvSpPr/>
          <p:nvPr/>
        </p:nvSpPr>
        <p:spPr>
          <a:xfrm>
            <a:off x="20429805" y="2791823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96" name="Rectangle 295"/>
          <p:cNvSpPr/>
          <p:nvPr/>
        </p:nvSpPr>
        <p:spPr>
          <a:xfrm>
            <a:off x="20433350" y="2819822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297" name="Rectangle 296"/>
          <p:cNvSpPr/>
          <p:nvPr/>
        </p:nvSpPr>
        <p:spPr>
          <a:xfrm>
            <a:off x="20415630" y="2847821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  <a:endParaRPr lang="en-US" sz="2000" dirty="0"/>
          </a:p>
        </p:txBody>
      </p:sp>
      <p:sp>
        <p:nvSpPr>
          <p:cNvPr id="324" name="Rectangle 323"/>
          <p:cNvSpPr/>
          <p:nvPr/>
        </p:nvSpPr>
        <p:spPr>
          <a:xfrm>
            <a:off x="20833463" y="27968185"/>
            <a:ext cx="2772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20837008" y="28269440"/>
            <a:ext cx="2700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20840553" y="28549430"/>
            <a:ext cx="2736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23623115" y="27900512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30.02</a:t>
            </a:r>
            <a:endParaRPr lang="en-US" sz="2000" dirty="0"/>
          </a:p>
        </p:txBody>
      </p:sp>
      <p:sp>
        <p:nvSpPr>
          <p:cNvPr id="343" name="Rectangle 342"/>
          <p:cNvSpPr/>
          <p:nvPr/>
        </p:nvSpPr>
        <p:spPr>
          <a:xfrm>
            <a:off x="23541598" y="2820176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29.11</a:t>
            </a:r>
            <a:endParaRPr lang="en-US" sz="2000" dirty="0"/>
          </a:p>
        </p:txBody>
      </p:sp>
      <p:sp>
        <p:nvSpPr>
          <p:cNvPr id="344" name="Rectangle 343"/>
          <p:cNvSpPr/>
          <p:nvPr/>
        </p:nvSpPr>
        <p:spPr>
          <a:xfrm>
            <a:off x="23608943" y="28503022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29.56</a:t>
            </a:r>
            <a:endParaRPr lang="en-US" sz="2000" dirty="0"/>
          </a:p>
        </p:txBody>
      </p:sp>
      <p:sp>
        <p:nvSpPr>
          <p:cNvPr id="345" name="Rectangle 344"/>
          <p:cNvSpPr/>
          <p:nvPr/>
        </p:nvSpPr>
        <p:spPr>
          <a:xfrm>
            <a:off x="20412085" y="2896376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346" name="Rectangle 345"/>
          <p:cNvSpPr/>
          <p:nvPr/>
        </p:nvSpPr>
        <p:spPr>
          <a:xfrm>
            <a:off x="20415630" y="2924375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347" name="Rectangle 346"/>
          <p:cNvSpPr/>
          <p:nvPr/>
        </p:nvSpPr>
        <p:spPr>
          <a:xfrm>
            <a:off x="20397910" y="2952374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  <a:endParaRPr lang="en-US" sz="2000" dirty="0"/>
          </a:p>
        </p:txBody>
      </p:sp>
      <p:sp>
        <p:nvSpPr>
          <p:cNvPr id="348" name="Rectangle 347"/>
          <p:cNvSpPr/>
          <p:nvPr/>
        </p:nvSpPr>
        <p:spPr>
          <a:xfrm>
            <a:off x="20837008" y="29013715"/>
            <a:ext cx="3600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20840553" y="29293705"/>
            <a:ext cx="1620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20844098" y="29573695"/>
            <a:ext cx="2232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24455999" y="28946042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39.23</a:t>
            </a:r>
            <a:endParaRPr lang="en-US" sz="2000" dirty="0"/>
          </a:p>
        </p:txBody>
      </p:sp>
      <p:sp>
        <p:nvSpPr>
          <p:cNvPr id="352" name="Rectangle 351"/>
          <p:cNvSpPr/>
          <p:nvPr/>
        </p:nvSpPr>
        <p:spPr>
          <a:xfrm>
            <a:off x="22481890" y="2924729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17.45</a:t>
            </a:r>
            <a:endParaRPr lang="en-US" sz="2000" dirty="0"/>
          </a:p>
        </p:txBody>
      </p:sp>
      <p:sp>
        <p:nvSpPr>
          <p:cNvPr id="353" name="Rectangle 352"/>
          <p:cNvSpPr/>
          <p:nvPr/>
        </p:nvSpPr>
        <p:spPr>
          <a:xfrm>
            <a:off x="23102123" y="2952728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24.16</a:t>
            </a:r>
            <a:endParaRPr lang="en-US" sz="2000" dirty="0"/>
          </a:p>
        </p:txBody>
      </p:sp>
      <p:sp>
        <p:nvSpPr>
          <p:cNvPr id="354" name="Rectangle 353"/>
          <p:cNvSpPr/>
          <p:nvPr/>
        </p:nvSpPr>
        <p:spPr>
          <a:xfrm>
            <a:off x="20415630" y="2996676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355" name="Rectangle 354"/>
          <p:cNvSpPr/>
          <p:nvPr/>
        </p:nvSpPr>
        <p:spPr>
          <a:xfrm>
            <a:off x="20419175" y="3024675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356" name="Rectangle 355"/>
          <p:cNvSpPr/>
          <p:nvPr/>
        </p:nvSpPr>
        <p:spPr>
          <a:xfrm>
            <a:off x="20401455" y="3052674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  <a:endParaRPr lang="en-US" sz="2000" dirty="0"/>
          </a:p>
        </p:txBody>
      </p:sp>
      <p:sp>
        <p:nvSpPr>
          <p:cNvPr id="357" name="Rectangle 356"/>
          <p:cNvSpPr/>
          <p:nvPr/>
        </p:nvSpPr>
        <p:spPr>
          <a:xfrm>
            <a:off x="20840553" y="30016715"/>
            <a:ext cx="4320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0844098" y="30296705"/>
            <a:ext cx="900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20847643" y="30576695"/>
            <a:ext cx="1512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5182554" y="2997030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74D24"/>
                </a:solidFill>
              </a:rPr>
              <a:t>46.78</a:t>
            </a:r>
            <a:endParaRPr lang="en-US" sz="2000" b="1" dirty="0">
              <a:solidFill>
                <a:srgbClr val="F74D24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21783684" y="3025029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9.91</a:t>
            </a:r>
            <a:endParaRPr lang="en-US" sz="2000" dirty="0"/>
          </a:p>
        </p:txBody>
      </p:sp>
      <p:sp>
        <p:nvSpPr>
          <p:cNvPr id="362" name="Rectangle 361"/>
          <p:cNvSpPr/>
          <p:nvPr/>
        </p:nvSpPr>
        <p:spPr>
          <a:xfrm>
            <a:off x="22361393" y="3053028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16.36</a:t>
            </a:r>
            <a:endParaRPr lang="en-US" sz="2000" dirty="0"/>
          </a:p>
        </p:txBody>
      </p:sp>
      <p:sp>
        <p:nvSpPr>
          <p:cNvPr id="363" name="Rectangle 362"/>
          <p:cNvSpPr/>
          <p:nvPr/>
        </p:nvSpPr>
        <p:spPr>
          <a:xfrm>
            <a:off x="20419175" y="3096976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364" name="Rectangle 363"/>
          <p:cNvSpPr/>
          <p:nvPr/>
        </p:nvSpPr>
        <p:spPr>
          <a:xfrm>
            <a:off x="20422720" y="3124975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365" name="Rectangle 364"/>
          <p:cNvSpPr/>
          <p:nvPr/>
        </p:nvSpPr>
        <p:spPr>
          <a:xfrm>
            <a:off x="20405000" y="31551009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  <a:endParaRPr lang="en-US" sz="2000" dirty="0"/>
          </a:p>
        </p:txBody>
      </p:sp>
      <p:sp>
        <p:nvSpPr>
          <p:cNvPr id="10" name="8-Point Star 9"/>
          <p:cNvSpPr>
            <a:spLocks noChangeAspect="1"/>
          </p:cNvSpPr>
          <p:nvPr/>
        </p:nvSpPr>
        <p:spPr>
          <a:xfrm rot="1206235">
            <a:off x="24386460" y="30675722"/>
            <a:ext cx="1620000" cy="1620000"/>
          </a:xfrm>
          <a:prstGeom prst="star8">
            <a:avLst/>
          </a:prstGeom>
          <a:solidFill>
            <a:srgbClr val="FEF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20844098" y="31019716"/>
            <a:ext cx="3852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20847643" y="31299706"/>
            <a:ext cx="4140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20829923" y="31579696"/>
            <a:ext cx="4032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4718258" y="30952043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41.94</a:t>
            </a:r>
            <a:endParaRPr lang="en-US" sz="2000" b="1" dirty="0"/>
          </a:p>
        </p:txBody>
      </p:sp>
      <p:sp>
        <p:nvSpPr>
          <p:cNvPr id="370" name="Rectangle 369"/>
          <p:cNvSpPr/>
          <p:nvPr/>
        </p:nvSpPr>
        <p:spPr>
          <a:xfrm>
            <a:off x="24998249" y="3125329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74D24"/>
                </a:solidFill>
              </a:rPr>
              <a:t>44.88</a:t>
            </a:r>
            <a:endParaRPr lang="en-US" sz="2000" b="1" dirty="0">
              <a:solidFill>
                <a:srgbClr val="F74D24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24874213" y="3153328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74D24"/>
                </a:solidFill>
              </a:rPr>
              <a:t>43.36</a:t>
            </a:r>
            <a:endParaRPr lang="en-US" sz="2000" b="1" dirty="0">
              <a:solidFill>
                <a:srgbClr val="F74D24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26504058" y="24747102"/>
            <a:ext cx="333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Predicts </a:t>
            </a:r>
            <a:r>
              <a:rPr lang="en-US" sz="2400" dirty="0" smtClean="0"/>
              <a:t>the most recent </a:t>
            </a:r>
            <a:r>
              <a:rPr lang="en-US" sz="2400" dirty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mentions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373" name="Rectangle 372"/>
          <p:cNvSpPr>
            <a:spLocks noChangeAspect="1"/>
          </p:cNvSpPr>
          <p:nvPr/>
        </p:nvSpPr>
        <p:spPr>
          <a:xfrm>
            <a:off x="26162226" y="24854494"/>
            <a:ext cx="288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26510804" y="25472213"/>
            <a:ext cx="332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Predicts </a:t>
            </a:r>
            <a:r>
              <a:rPr lang="en-US" sz="2400" dirty="0" smtClean="0"/>
              <a:t>the most recent 3</a:t>
            </a:r>
            <a:r>
              <a:rPr lang="en-US" sz="2400" dirty="0" smtClean="0"/>
              <a:t> </a:t>
            </a:r>
            <a:r>
              <a:rPr lang="en-US" sz="2400" dirty="0" smtClean="0"/>
              <a:t>mentions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375" name="Rectangle 374"/>
          <p:cNvSpPr>
            <a:spLocks noChangeAspect="1"/>
          </p:cNvSpPr>
          <p:nvPr/>
        </p:nvSpPr>
        <p:spPr>
          <a:xfrm>
            <a:off x="26168972" y="25579605"/>
            <a:ext cx="288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26514349" y="26177503"/>
            <a:ext cx="3341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Predicts </a:t>
            </a:r>
            <a:r>
              <a:rPr lang="en-US" sz="2400" dirty="0" smtClean="0"/>
              <a:t>the most recent </a:t>
            </a:r>
            <a:r>
              <a:rPr lang="en-US" sz="2400" dirty="0" smtClean="0"/>
              <a:t>4 </a:t>
            </a:r>
            <a:r>
              <a:rPr lang="en-US" sz="2400" dirty="0" smtClean="0"/>
              <a:t>mentions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377" name="Rectangle 376"/>
          <p:cNvSpPr>
            <a:spLocks noChangeAspect="1"/>
          </p:cNvSpPr>
          <p:nvPr/>
        </p:nvSpPr>
        <p:spPr>
          <a:xfrm>
            <a:off x="26172517" y="26284895"/>
            <a:ext cx="288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26517894" y="26904058"/>
            <a:ext cx="3316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Randomly predicts mentions in a 5-sentence pre-window</a:t>
            </a:r>
            <a:endParaRPr lang="en-US" sz="2400" dirty="0" smtClean="0"/>
          </a:p>
        </p:txBody>
      </p:sp>
      <p:sp>
        <p:nvSpPr>
          <p:cNvPr id="379" name="Rectangle 378"/>
          <p:cNvSpPr>
            <a:spLocks noChangeAspect="1"/>
          </p:cNvSpPr>
          <p:nvPr/>
        </p:nvSpPr>
        <p:spPr>
          <a:xfrm>
            <a:off x="26176062" y="27011450"/>
            <a:ext cx="288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26521439" y="27992118"/>
            <a:ext cx="331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simple rule-based method (See the paper for details).</a:t>
            </a:r>
            <a:endParaRPr lang="en-US" sz="2400" dirty="0" smtClean="0"/>
          </a:p>
        </p:txBody>
      </p:sp>
      <p:sp>
        <p:nvSpPr>
          <p:cNvPr id="381" name="Rectangle 380"/>
          <p:cNvSpPr>
            <a:spLocks noChangeAspect="1"/>
          </p:cNvSpPr>
          <p:nvPr/>
        </p:nvSpPr>
        <p:spPr>
          <a:xfrm>
            <a:off x="26179607" y="28099510"/>
            <a:ext cx="288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6524984" y="29080178"/>
            <a:ext cx="33095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system described in Lee et al. (2011), which performs m-anaphor resolution for conjunctive cases.</a:t>
            </a:r>
            <a:endParaRPr lang="en-US" sz="2400" dirty="0" smtClean="0"/>
          </a:p>
        </p:txBody>
      </p:sp>
      <p:sp>
        <p:nvSpPr>
          <p:cNvPr id="383" name="Rectangle 382"/>
          <p:cNvSpPr>
            <a:spLocks noChangeAspect="1"/>
          </p:cNvSpPr>
          <p:nvPr/>
        </p:nvSpPr>
        <p:spPr>
          <a:xfrm>
            <a:off x="26183152" y="29187570"/>
            <a:ext cx="288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26484125" y="30892673"/>
            <a:ext cx="3372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The proposed system of this work.</a:t>
            </a:r>
            <a:endParaRPr lang="en-US" sz="2400" dirty="0" smtClean="0"/>
          </a:p>
        </p:txBody>
      </p:sp>
      <p:sp>
        <p:nvSpPr>
          <p:cNvPr id="385" name="Rectangle 384"/>
          <p:cNvSpPr>
            <a:spLocks noChangeAspect="1"/>
          </p:cNvSpPr>
          <p:nvPr/>
        </p:nvSpPr>
        <p:spPr>
          <a:xfrm>
            <a:off x="26163558" y="31000065"/>
            <a:ext cx="288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 flipH="1">
            <a:off x="20500605" y="32325068"/>
            <a:ext cx="9240066" cy="1274892"/>
          </a:xfrm>
          <a:prstGeom prst="wedgeRoundRectCallout">
            <a:avLst>
              <a:gd name="adj1" fmla="val 22729"/>
              <a:gd name="adj2" fmla="val -78456"/>
              <a:gd name="adj3" fmla="val 16667"/>
            </a:avLst>
          </a:prstGeom>
          <a:solidFill>
            <a:srgbClr val="F1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0583251" y="32374338"/>
            <a:ext cx="9274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proposed system outperforms all other systems, but exhibits a bias towards 2-anaphors, recent mentions, and mentions coordinated by conjunction. This is not surprising given such cases are easiest to resolve.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288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1930</Words>
  <Application>Microsoft Macintosh PowerPoint</Application>
  <PresentationFormat>Custom</PresentationFormat>
  <Paragraphs>242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Big Caslon Medium</vt:lpstr>
      <vt:lpstr>Calibri</vt:lpstr>
      <vt:lpstr>Calibri Light</vt:lpstr>
      <vt:lpstr>Candara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Vala, Mr</dc:creator>
  <cp:lastModifiedBy>Hardik Vala, Mr</cp:lastModifiedBy>
  <cp:revision>96</cp:revision>
  <dcterms:created xsi:type="dcterms:W3CDTF">2016-05-19T01:35:25Z</dcterms:created>
  <dcterms:modified xsi:type="dcterms:W3CDTF">2016-08-06T04:54:05Z</dcterms:modified>
</cp:coreProperties>
</file>