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9E7"/>
    <a:srgbClr val="1A59A1"/>
    <a:srgbClr val="378DC1"/>
    <a:srgbClr val="59B3D5"/>
    <a:srgbClr val="80CCC4"/>
    <a:srgbClr val="ABDDB3"/>
    <a:srgbClr val="CDEBC3"/>
    <a:srgbClr val="FEFDAC"/>
    <a:srgbClr val="F74D24"/>
    <a:srgbClr val="293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4"/>
  </p:normalViewPr>
  <p:slideViewPr>
    <p:cSldViewPr snapToGrid="0" snapToObjects="1">
      <p:cViewPr>
        <p:scale>
          <a:sx n="94" d="100"/>
          <a:sy n="94" d="100"/>
        </p:scale>
        <p:origin x="-10232" y="-15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9D09F-343E-7D48-8732-1006C6EA2875}" type="datetimeFigureOut">
              <a:rPr lang="en-US" smtClean="0"/>
              <a:t>8/6/16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BD6BD-D46A-B841-BF3E-BE042E68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21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BD6BD-D46A-B841-BF3E-BE042E68B8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1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5E25-EFEF-4749-882C-F301310EA604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DA15-E630-4B42-80AB-6C7C78AE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4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5E25-EFEF-4749-882C-F301310EA604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DA15-E630-4B42-80AB-6C7C78AE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0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5E25-EFEF-4749-882C-F301310EA604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DA15-E630-4B42-80AB-6C7C78AE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5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5E25-EFEF-4749-882C-F301310EA604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DA15-E630-4B42-80AB-6C7C78AE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5E25-EFEF-4749-882C-F301310EA604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DA15-E630-4B42-80AB-6C7C78AE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7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5E25-EFEF-4749-882C-F301310EA604}" type="datetimeFigureOut">
              <a:rPr lang="en-US" smtClean="0"/>
              <a:t>8/6/16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DA15-E630-4B42-80AB-6C7C78AE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4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5E25-EFEF-4749-882C-F301310EA604}" type="datetimeFigureOut">
              <a:rPr lang="en-US" smtClean="0"/>
              <a:t>8/6/16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DA15-E630-4B42-80AB-6C7C78AE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5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5E25-EFEF-4749-882C-F301310EA604}" type="datetimeFigureOut">
              <a:rPr lang="en-US" smtClean="0"/>
              <a:t>8/6/16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DA15-E630-4B42-80AB-6C7C78AE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6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5E25-EFEF-4749-882C-F301310EA604}" type="datetimeFigureOut">
              <a:rPr lang="en-US" smtClean="0"/>
              <a:t>8/6/16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DA15-E630-4B42-80AB-6C7C78AE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2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5E25-EFEF-4749-882C-F301310EA604}" type="datetimeFigureOut">
              <a:rPr lang="en-US" smtClean="0"/>
              <a:t>8/6/16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DA15-E630-4B42-80AB-6C7C78AE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6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5E25-EFEF-4749-882C-F301310EA604}" type="datetimeFigureOut">
              <a:rPr lang="en-US" smtClean="0"/>
              <a:t>8/6/16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DA15-E630-4B42-80AB-6C7C78AE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65E25-EFEF-4749-882C-F301310EA604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DA15-E630-4B42-80AB-6C7C78AE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6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tiff"/><Relationship Id="rId6" Type="http://schemas.openxmlformats.org/officeDocument/2006/relationships/image" Target="../media/image4.tiff"/><Relationship Id="rId7" Type="http://schemas.openxmlformats.org/officeDocument/2006/relationships/image" Target="../media/image5.tiff"/><Relationship Id="rId8" Type="http://schemas.openxmlformats.org/officeDocument/2006/relationships/image" Target="../media/image6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Rectangle 340"/>
          <p:cNvSpPr/>
          <p:nvPr/>
        </p:nvSpPr>
        <p:spPr>
          <a:xfrm>
            <a:off x="10636124" y="35244774"/>
            <a:ext cx="6457553" cy="6663484"/>
          </a:xfrm>
          <a:prstGeom prst="rect">
            <a:avLst/>
          </a:prstGeom>
          <a:solidFill>
            <a:srgbClr val="C8E9B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19968296" y="4916866"/>
            <a:ext cx="9917552" cy="14115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20068724" y="18392111"/>
            <a:ext cx="8956530" cy="4885510"/>
          </a:xfrm>
          <a:prstGeom prst="rect">
            <a:avLst/>
          </a:prstGeom>
          <a:solidFill>
            <a:srgbClr val="C8E9B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16927679" y="23018749"/>
            <a:ext cx="13104000" cy="18360000"/>
          </a:xfrm>
          <a:prstGeom prst="rect">
            <a:avLst/>
          </a:prstGeom>
          <a:solidFill>
            <a:srgbClr val="FDE38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1096120" y="29587687"/>
            <a:ext cx="9699907" cy="112169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541656" y="20244204"/>
            <a:ext cx="10059386" cy="64260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1821195" y="26094802"/>
            <a:ext cx="8634697" cy="3930637"/>
          </a:xfrm>
          <a:prstGeom prst="rect">
            <a:avLst/>
          </a:prstGeom>
          <a:solidFill>
            <a:srgbClr val="C8E9B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1479937" y="14455583"/>
            <a:ext cx="9461324" cy="5993909"/>
          </a:xfrm>
          <a:prstGeom prst="rect">
            <a:avLst/>
          </a:prstGeom>
          <a:solidFill>
            <a:srgbClr val="FDE38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1123042" y="5346106"/>
            <a:ext cx="9461324" cy="9361393"/>
          </a:xfrm>
          <a:prstGeom prst="rect">
            <a:avLst/>
          </a:prstGeom>
          <a:solidFill>
            <a:srgbClr val="C8E9B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54496" y="4275042"/>
            <a:ext cx="9853245" cy="31112238"/>
          </a:xfrm>
          <a:prstGeom prst="rect">
            <a:avLst/>
          </a:prstGeom>
          <a:solidFill>
            <a:srgbClr val="84CDB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10613206" y="5531059"/>
            <a:ext cx="720000" cy="720000"/>
          </a:xfrm>
          <a:prstGeom prst="ellipse">
            <a:avLst/>
          </a:prstGeom>
          <a:solidFill>
            <a:srgbClr val="FFF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275213" cy="4451901"/>
          </a:xfrm>
          <a:prstGeom prst="rect">
            <a:avLst/>
          </a:prstGeom>
          <a:solidFill>
            <a:srgbClr val="293597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4828" y="42885"/>
            <a:ext cx="2903078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rgbClr val="FFFDAD"/>
                </a:solidFill>
                <a:latin typeface="Candara" charset="0"/>
                <a:ea typeface="Candara" charset="0"/>
                <a:cs typeface="Candara" charset="0"/>
              </a:rPr>
              <a:t>The More Antecedents, the Merrier: </a:t>
            </a:r>
            <a:r>
              <a:rPr lang="en-US" sz="8800" b="1" dirty="0" smtClean="0">
                <a:solidFill>
                  <a:srgbClr val="FFFDAD"/>
                </a:solidFill>
                <a:latin typeface="Candara" charset="0"/>
                <a:ea typeface="Candara" charset="0"/>
                <a:cs typeface="Candara" charset="0"/>
              </a:rPr>
              <a:t>Resolving</a:t>
            </a:r>
          </a:p>
          <a:p>
            <a:pPr algn="ctr"/>
            <a:r>
              <a:rPr lang="en-US" sz="8800" b="1" dirty="0" smtClean="0">
                <a:solidFill>
                  <a:srgbClr val="FFFDAD"/>
                </a:solidFill>
                <a:latin typeface="Candara" charset="0"/>
                <a:ea typeface="Candara" charset="0"/>
                <a:cs typeface="Candara" charset="0"/>
              </a:rPr>
              <a:t>Multi-Antecedent Anaphors</a:t>
            </a:r>
            <a:endParaRPr lang="en-US" sz="8800" b="1" dirty="0">
              <a:solidFill>
                <a:srgbClr val="FFFDAD"/>
              </a:solidFill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1563" y="2779575"/>
            <a:ext cx="8581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solidFill>
                  <a:srgbClr val="FFFDAD"/>
                </a:solidFill>
                <a:ea typeface="Big Caslon Medium" charset="0"/>
                <a:cs typeface="Big Caslon Medium" charset="0"/>
              </a:rPr>
              <a:t>Hardik</a:t>
            </a:r>
            <a:r>
              <a:rPr lang="en-US" sz="4000" b="1" dirty="0" smtClean="0">
                <a:solidFill>
                  <a:srgbClr val="FFFDAD"/>
                </a:solidFill>
                <a:ea typeface="Big Caslon Medium" charset="0"/>
                <a:cs typeface="Big Caslon Medium" charset="0"/>
              </a:rPr>
              <a:t> </a:t>
            </a:r>
            <a:r>
              <a:rPr lang="en-US" sz="4000" b="1" dirty="0" err="1" smtClean="0">
                <a:solidFill>
                  <a:srgbClr val="FFFDAD"/>
                </a:solidFill>
                <a:ea typeface="Big Caslon Medium" charset="0"/>
                <a:cs typeface="Big Caslon Medium" charset="0"/>
              </a:rPr>
              <a:t>Vala</a:t>
            </a:r>
            <a:r>
              <a:rPr lang="en-US" sz="4000" b="1" dirty="0" smtClean="0">
                <a:solidFill>
                  <a:srgbClr val="FFFDAD"/>
                </a:solidFill>
                <a:ea typeface="Big Caslon Medium" charset="0"/>
                <a:cs typeface="Big Caslon Medium" charset="0"/>
              </a:rPr>
              <a:t>, Andrew Piper, Derek </a:t>
            </a:r>
            <a:r>
              <a:rPr lang="en-US" sz="4000" b="1" dirty="0" err="1" smtClean="0">
                <a:solidFill>
                  <a:srgbClr val="FFFDAD"/>
                </a:solidFill>
                <a:ea typeface="Big Caslon Medium" charset="0"/>
                <a:cs typeface="Big Caslon Medium" charset="0"/>
              </a:rPr>
              <a:t>Ruths</a:t>
            </a:r>
            <a:endParaRPr lang="en-US" sz="4000" b="1" dirty="0">
              <a:solidFill>
                <a:srgbClr val="FFFDAD"/>
              </a:solidFill>
              <a:ea typeface="Big Caslon Medium" charset="0"/>
              <a:cs typeface="Big Caslon Medium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349" y="3427096"/>
            <a:ext cx="143493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solidFill>
                  <a:srgbClr val="FFFDAD"/>
                </a:solidFill>
                <a:ea typeface="Big Caslon Medium" charset="0"/>
                <a:cs typeface="Big Caslon Medium" charset="0"/>
              </a:rPr>
              <a:t>hardik.vala@mail.mcgill.ca</a:t>
            </a:r>
            <a:r>
              <a:rPr lang="en-US" sz="4000" b="1" dirty="0" smtClean="0">
                <a:solidFill>
                  <a:srgbClr val="FFFDAD"/>
                </a:solidFill>
                <a:ea typeface="Big Caslon Medium" charset="0"/>
                <a:cs typeface="Big Caslon Medium" charset="0"/>
              </a:rPr>
              <a:t>, {</a:t>
            </a:r>
            <a:r>
              <a:rPr lang="en-US" sz="4000" b="1" dirty="0" err="1" smtClean="0">
                <a:solidFill>
                  <a:srgbClr val="FFFDAD"/>
                </a:solidFill>
                <a:ea typeface="Big Caslon Medium" charset="0"/>
                <a:cs typeface="Big Caslon Medium" charset="0"/>
              </a:rPr>
              <a:t>andrew.piper</a:t>
            </a:r>
            <a:r>
              <a:rPr lang="en-US" sz="4000" b="1" dirty="0" smtClean="0">
                <a:solidFill>
                  <a:srgbClr val="FFFDAD"/>
                </a:solidFill>
                <a:ea typeface="Big Caslon Medium" charset="0"/>
                <a:cs typeface="Big Caslon Medium" charset="0"/>
              </a:rPr>
              <a:t>, </a:t>
            </a:r>
            <a:r>
              <a:rPr lang="en-US" sz="4000" b="1" dirty="0" err="1" smtClean="0">
                <a:solidFill>
                  <a:srgbClr val="FFFDAD"/>
                </a:solidFill>
                <a:ea typeface="Big Caslon Medium" charset="0"/>
                <a:cs typeface="Big Caslon Medium" charset="0"/>
              </a:rPr>
              <a:t>derek.ruths</a:t>
            </a:r>
            <a:r>
              <a:rPr lang="en-US" sz="4000" b="1" dirty="0" smtClean="0">
                <a:solidFill>
                  <a:srgbClr val="FFFDAD"/>
                </a:solidFill>
                <a:ea typeface="Big Caslon Medium" charset="0"/>
                <a:cs typeface="Big Caslon Medium" charset="0"/>
              </a:rPr>
              <a:t>}@</a:t>
            </a:r>
            <a:r>
              <a:rPr lang="en-US" sz="4000" b="1" dirty="0" err="1" smtClean="0">
                <a:solidFill>
                  <a:srgbClr val="FFFDAD"/>
                </a:solidFill>
                <a:ea typeface="Big Caslon Medium" charset="0"/>
                <a:cs typeface="Big Caslon Medium" charset="0"/>
              </a:rPr>
              <a:t>mcgill.ca</a:t>
            </a:r>
            <a:endParaRPr lang="en-US" sz="4000" b="1" dirty="0">
              <a:solidFill>
                <a:srgbClr val="FFFDAD"/>
              </a:solidFill>
              <a:ea typeface="Big Caslon Medium" charset="0"/>
              <a:cs typeface="Big Caslon Medium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999191" y="4497189"/>
            <a:ext cx="4595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ea typeface="Times New Roman" charset="0"/>
                <a:cs typeface="Times New Roman" charset="0"/>
              </a:rPr>
              <a:t>Method</a:t>
            </a:r>
          </a:p>
        </p:txBody>
      </p:sp>
      <p:sp>
        <p:nvSpPr>
          <p:cNvPr id="37" name="Rectangle 36"/>
          <p:cNvSpPr/>
          <p:nvPr/>
        </p:nvSpPr>
        <p:spPr>
          <a:xfrm>
            <a:off x="0" y="42061262"/>
            <a:ext cx="30275213" cy="720000"/>
          </a:xfrm>
          <a:prstGeom prst="rect">
            <a:avLst/>
          </a:prstGeom>
          <a:solidFill>
            <a:srgbClr val="29359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7315611" y="1713864"/>
            <a:ext cx="2340000" cy="2340000"/>
          </a:xfrm>
          <a:prstGeom prst="ellipse">
            <a:avLst/>
          </a:prstGeom>
          <a:solidFill>
            <a:srgbClr val="BDD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ndl-logo-transparent-backgrou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4109" y="1680569"/>
            <a:ext cx="1980000" cy="1980000"/>
          </a:xfrm>
          <a:prstGeom prst="rect">
            <a:avLst/>
          </a:prstGeom>
        </p:spPr>
      </p:pic>
      <p:sp>
        <p:nvSpPr>
          <p:cNvPr id="59" name="Oval 58"/>
          <p:cNvSpPr/>
          <p:nvPr/>
        </p:nvSpPr>
        <p:spPr>
          <a:xfrm>
            <a:off x="24587853" y="1737927"/>
            <a:ext cx="2340000" cy="2340000"/>
          </a:xfrm>
          <a:prstGeom prst="ellipse">
            <a:avLst/>
          </a:prstGeom>
          <a:solidFill>
            <a:srgbClr val="BDD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0935" y="2311380"/>
            <a:ext cx="2253104" cy="11880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0096271" y="5564105"/>
            <a:ext cx="177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ea typeface="Times New Roman" charset="0"/>
                <a:cs typeface="Times New Roman" charset="0"/>
              </a:rPr>
              <a:t>#1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0666744" y="28830633"/>
            <a:ext cx="792000" cy="504000"/>
          </a:xfrm>
          <a:prstGeom prst="rect">
            <a:avLst/>
          </a:prstGeom>
          <a:noFill/>
          <a:ln w="25400">
            <a:solidFill>
              <a:srgbClr val="FFF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0811586" y="5622785"/>
            <a:ext cx="5632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ea typeface="Times New Roman" charset="0"/>
                <a:cs typeface="Times New Roman" charset="0"/>
              </a:rPr>
              <a:t>Identify candidate mentions.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50526" y="8380364"/>
            <a:ext cx="3423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m</a:t>
            </a:r>
            <a:r>
              <a:rPr lang="en-US" sz="2800" b="1" dirty="0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-anaphor to resolve</a:t>
            </a:r>
            <a:endParaRPr lang="en-US" sz="2800" dirty="0" smtClean="0">
              <a:solidFill>
                <a:srgbClr val="FFFDAD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466701" y="8191703"/>
            <a:ext cx="3423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Candidate mentions</a:t>
            </a:r>
            <a:endParaRPr lang="en-US" sz="2800" dirty="0" smtClean="0">
              <a:solidFill>
                <a:srgbClr val="FFFDAD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10605645" y="9012082"/>
            <a:ext cx="720000" cy="720000"/>
          </a:xfrm>
          <a:prstGeom prst="ellipse">
            <a:avLst/>
          </a:prstGeom>
          <a:solidFill>
            <a:srgbClr val="FFF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10088710" y="9045128"/>
            <a:ext cx="177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ea typeface="Times New Roman" charset="0"/>
                <a:cs typeface="Times New Roman" charset="0"/>
              </a:rPr>
              <a:t>#2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1406577" y="9104838"/>
            <a:ext cx="8775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Times New Roman" charset="0"/>
                <a:cs typeface="Times New Roman" charset="0"/>
              </a:rPr>
              <a:t>Perform agglomerative clustering using avg. linkage and similarity metric, 𝝈(</a:t>
            </a:r>
            <a:r>
              <a:rPr lang="en-US" sz="2800" b="1" dirty="0">
                <a:ea typeface="Times New Roman" charset="0"/>
                <a:cs typeface="Times New Roman" charset="0"/>
              </a:rPr>
              <a:t>w</a:t>
            </a:r>
            <a:r>
              <a:rPr lang="en-US" sz="2800" baseline="30000" dirty="0" smtClean="0">
                <a:ea typeface="Times New Roman" charset="0"/>
                <a:cs typeface="Times New Roman" charset="0"/>
              </a:rPr>
              <a:t>T</a:t>
            </a:r>
            <a:r>
              <a:rPr lang="en-US" sz="2800" b="1" dirty="0" smtClean="0">
                <a:ea typeface="Times New Roman" charset="0"/>
                <a:cs typeface="Times New Roman" charset="0"/>
              </a:rPr>
              <a:t>x).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574576" y="10100182"/>
            <a:ext cx="46258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a typeface="Times New Roman" charset="0"/>
                <a:cs typeface="Times New Roman" charset="0"/>
              </a:rPr>
              <a:t>Weight vector learned using the standard cross-entropy loss function (with L2-regularization) in a maximum entropy model, where the decision variable is whether the pair of mentions are siblings. 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5200404" y="10096966"/>
            <a:ext cx="48674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a typeface="Times New Roman" charset="0"/>
                <a:cs typeface="Times New Roman" charset="0"/>
              </a:rPr>
              <a:t>Feature vector defined over a pair of mentions, including </a:t>
            </a:r>
            <a:r>
              <a:rPr lang="en-US" sz="2000" dirty="0" err="1" smtClean="0">
                <a:ea typeface="Times New Roman" charset="0"/>
                <a:cs typeface="Times New Roman" charset="0"/>
              </a:rPr>
              <a:t>morphosyntactic</a:t>
            </a:r>
            <a:r>
              <a:rPr lang="en-US" sz="2000" dirty="0" smtClean="0">
                <a:ea typeface="Times New Roman" charset="0"/>
                <a:cs typeface="Times New Roman" charset="0"/>
              </a:rPr>
              <a:t>, grammatical, and semantic features, such as head match, word distance, and coordination by “and” (See the paper for details).</a:t>
            </a:r>
          </a:p>
        </p:txBody>
      </p:sp>
      <p:cxnSp>
        <p:nvCxnSpPr>
          <p:cNvPr id="83" name="Straight Connector 82"/>
          <p:cNvCxnSpPr/>
          <p:nvPr/>
        </p:nvCxnSpPr>
        <p:spPr>
          <a:xfrm flipH="1">
            <a:off x="14432310" y="9985792"/>
            <a:ext cx="10800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4893878" y="10010176"/>
            <a:ext cx="324813" cy="1739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11521775" y="13021056"/>
            <a:ext cx="0" cy="1080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 flipV="1">
            <a:off x="13068236" y="13015017"/>
            <a:ext cx="0" cy="648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11509126" y="13015074"/>
            <a:ext cx="1584000" cy="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 flipV="1">
            <a:off x="18317685" y="12631891"/>
            <a:ext cx="0" cy="1908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18306288" y="12612681"/>
            <a:ext cx="612000" cy="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18594686" y="12020391"/>
            <a:ext cx="0" cy="540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12287731" y="12038680"/>
            <a:ext cx="6336000" cy="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12282838" y="11958218"/>
            <a:ext cx="0" cy="972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/>
          <p:cNvSpPr>
            <a:spLocks noChangeAspect="1"/>
          </p:cNvSpPr>
          <p:nvPr/>
        </p:nvSpPr>
        <p:spPr>
          <a:xfrm>
            <a:off x="12178582" y="12902282"/>
            <a:ext cx="216000" cy="216000"/>
          </a:xfrm>
          <a:prstGeom prst="ellipse">
            <a:avLst/>
          </a:prstGeom>
          <a:solidFill>
            <a:srgbClr val="F74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 noChangeAspect="1"/>
          </p:cNvSpPr>
          <p:nvPr/>
        </p:nvSpPr>
        <p:spPr>
          <a:xfrm>
            <a:off x="18500134" y="12512138"/>
            <a:ext cx="216000" cy="216000"/>
          </a:xfrm>
          <a:prstGeom prst="ellipse">
            <a:avLst/>
          </a:prstGeom>
          <a:solidFill>
            <a:srgbClr val="F74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 noChangeAspect="1"/>
          </p:cNvSpPr>
          <p:nvPr/>
        </p:nvSpPr>
        <p:spPr>
          <a:xfrm>
            <a:off x="15356639" y="11932408"/>
            <a:ext cx="216000" cy="216000"/>
          </a:xfrm>
          <a:prstGeom prst="ellipse">
            <a:avLst/>
          </a:prstGeom>
          <a:solidFill>
            <a:srgbClr val="F74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2" name="Group 171"/>
          <p:cNvGrpSpPr/>
          <p:nvPr/>
        </p:nvGrpSpPr>
        <p:grpSpPr>
          <a:xfrm>
            <a:off x="19232063" y="11772199"/>
            <a:ext cx="186096" cy="1980000"/>
            <a:chOff x="10707954" y="11366486"/>
            <a:chExt cx="186096" cy="2646865"/>
          </a:xfrm>
        </p:grpSpPr>
        <p:cxnSp>
          <p:nvCxnSpPr>
            <p:cNvPr id="168" name="Straight Connector 167"/>
            <p:cNvCxnSpPr/>
            <p:nvPr/>
          </p:nvCxnSpPr>
          <p:spPr>
            <a:xfrm>
              <a:off x="10811586" y="11366486"/>
              <a:ext cx="0" cy="261779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H="1">
              <a:off x="10707954" y="14013351"/>
              <a:ext cx="180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>
              <a:off x="10714050" y="11367687"/>
              <a:ext cx="180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TextBox 172"/>
          <p:cNvSpPr txBox="1"/>
          <p:nvPr/>
        </p:nvSpPr>
        <p:spPr>
          <a:xfrm>
            <a:off x="19403847" y="13573482"/>
            <a:ext cx="456105" cy="344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ea typeface="Times New Roman" charset="0"/>
                <a:cs typeface="Times New Roman" charset="0"/>
              </a:rPr>
              <a:t>1.0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19409943" y="11604474"/>
            <a:ext cx="456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a typeface="Times New Roman" charset="0"/>
                <a:cs typeface="Times New Roman" charset="0"/>
              </a:rPr>
              <a:t>0</a:t>
            </a:r>
            <a:r>
              <a:rPr lang="en-US" sz="1600" dirty="0" smtClean="0">
                <a:ea typeface="Times New Roman" charset="0"/>
                <a:cs typeface="Times New Roman" charset="0"/>
              </a:rPr>
              <a:t>.0</a:t>
            </a:r>
          </a:p>
        </p:txBody>
      </p:sp>
      <p:sp>
        <p:nvSpPr>
          <p:cNvPr id="175" name="Oval 174"/>
          <p:cNvSpPr>
            <a:spLocks noChangeAspect="1"/>
          </p:cNvSpPr>
          <p:nvPr/>
        </p:nvSpPr>
        <p:spPr>
          <a:xfrm>
            <a:off x="10593453" y="15583570"/>
            <a:ext cx="720000" cy="720000"/>
          </a:xfrm>
          <a:prstGeom prst="ellipse">
            <a:avLst/>
          </a:prstGeom>
          <a:solidFill>
            <a:srgbClr val="FFF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10076518" y="15598328"/>
            <a:ext cx="177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ea typeface="Times New Roman" charset="0"/>
                <a:cs typeface="Times New Roman" charset="0"/>
              </a:rPr>
              <a:t>#3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11394385" y="15676326"/>
            <a:ext cx="8775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Times New Roman" charset="0"/>
                <a:cs typeface="Times New Roman" charset="0"/>
              </a:rPr>
              <a:t>Score each non-singleton cluster according to the prob. of coreference with the </a:t>
            </a:r>
            <a:r>
              <a:rPr lang="en-US" sz="2800" b="1" i="1" dirty="0" smtClean="0">
                <a:ea typeface="Times New Roman" charset="0"/>
                <a:cs typeface="Times New Roman" charset="0"/>
              </a:rPr>
              <a:t>m</a:t>
            </a:r>
            <a:r>
              <a:rPr lang="en-US" sz="2800" b="1" dirty="0" smtClean="0">
                <a:ea typeface="Times New Roman" charset="0"/>
                <a:cs typeface="Times New Roman" charset="0"/>
              </a:rPr>
              <a:t>-anaphor.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10630029" y="6274948"/>
            <a:ext cx="94447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ea typeface="Times New Roman" charset="0"/>
                <a:cs typeface="Times New Roman" charset="0"/>
              </a:rPr>
              <a:t>However,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Mrs. Bennet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, with the assistance of the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five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daughters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, could not draw sufficient information.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Mr. Bennet 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refused to provide a satisfactory description of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Mr. Bingley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.</a:t>
            </a:r>
          </a:p>
          <a:p>
            <a:endParaRPr lang="en-US" sz="2800" b="1" i="1" dirty="0" smtClean="0">
              <a:ea typeface="Times New Roman" charset="0"/>
              <a:cs typeface="Times New Roman" charset="0"/>
            </a:endParaRPr>
          </a:p>
          <a:p>
            <a:r>
              <a:rPr lang="en-US" sz="2800" b="1" i="1" dirty="0" smtClean="0">
                <a:ea typeface="Times New Roman" charset="0"/>
                <a:cs typeface="Times New Roman" charset="0"/>
              </a:rPr>
              <a:t>They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 attacked him in various ways…</a:t>
            </a:r>
          </a:p>
        </p:txBody>
      </p:sp>
      <p:grpSp>
        <p:nvGrpSpPr>
          <p:cNvPr id="182" name="Group 181"/>
          <p:cNvGrpSpPr/>
          <p:nvPr/>
        </p:nvGrpSpPr>
        <p:grpSpPr>
          <a:xfrm>
            <a:off x="11521775" y="6734793"/>
            <a:ext cx="7788323" cy="1531001"/>
            <a:chOff x="11521775" y="6277593"/>
            <a:chExt cx="7788323" cy="1531001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18178272" y="7465193"/>
              <a:ext cx="0" cy="343401"/>
            </a:xfrm>
            <a:prstGeom prst="line">
              <a:avLst/>
            </a:prstGeom>
            <a:ln w="25400">
              <a:solidFill>
                <a:srgbClr val="FFFD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13071858" y="6277593"/>
              <a:ext cx="0" cy="1203620"/>
            </a:xfrm>
            <a:prstGeom prst="straightConnector1">
              <a:avLst/>
            </a:prstGeom>
            <a:ln w="25400">
              <a:solidFill>
                <a:srgbClr val="FFFDA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1521775" y="7467623"/>
              <a:ext cx="7776000" cy="0"/>
            </a:xfrm>
            <a:prstGeom prst="line">
              <a:avLst/>
            </a:prstGeom>
            <a:ln w="25400">
              <a:solidFill>
                <a:srgbClr val="FFFD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 flipV="1">
              <a:off x="11531602" y="6734793"/>
              <a:ext cx="0" cy="720000"/>
            </a:xfrm>
            <a:prstGeom prst="straightConnector1">
              <a:avLst/>
            </a:prstGeom>
            <a:ln w="25400">
              <a:solidFill>
                <a:srgbClr val="FFFDA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 flipV="1">
              <a:off x="18335973" y="7159481"/>
              <a:ext cx="0" cy="324000"/>
            </a:xfrm>
            <a:prstGeom prst="straightConnector1">
              <a:avLst/>
            </a:prstGeom>
            <a:ln w="25400">
              <a:solidFill>
                <a:srgbClr val="FFFDA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 flipH="1" flipV="1">
              <a:off x="19310098" y="6745193"/>
              <a:ext cx="0" cy="720000"/>
            </a:xfrm>
            <a:prstGeom prst="straightConnector1">
              <a:avLst/>
            </a:prstGeom>
            <a:ln w="25400">
              <a:solidFill>
                <a:srgbClr val="FFFDA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TextBox 182"/>
          <p:cNvSpPr txBox="1"/>
          <p:nvPr/>
        </p:nvSpPr>
        <p:spPr>
          <a:xfrm>
            <a:off x="10617837" y="13632820"/>
            <a:ext cx="94447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ea typeface="Times New Roman" charset="0"/>
                <a:cs typeface="Times New Roman" charset="0"/>
              </a:rPr>
              <a:t>However,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Mrs. Bennet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, with the assistance of the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five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daughters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, could not draw sufficient information.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Mr. Bennet 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refused to provide a satisfactory description of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Mr. Bingley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.</a:t>
            </a:r>
            <a:endParaRPr lang="en-US" sz="2800" b="1" i="1" dirty="0" smtClean="0">
              <a:ea typeface="Times New Roman" charset="0"/>
              <a:cs typeface="Times New Roman" charset="0"/>
            </a:endParaRPr>
          </a:p>
          <a:p>
            <a:r>
              <a:rPr lang="en-US" sz="2800" b="1" i="1" dirty="0" smtClean="0">
                <a:ea typeface="Times New Roman" charset="0"/>
                <a:cs typeface="Times New Roman" charset="0"/>
              </a:rPr>
              <a:t>They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 attacked him in various ways…</a:t>
            </a:r>
          </a:p>
        </p:txBody>
      </p:sp>
      <p:cxnSp>
        <p:nvCxnSpPr>
          <p:cNvPr id="184" name="Straight Connector 183"/>
          <p:cNvCxnSpPr/>
          <p:nvPr/>
        </p:nvCxnSpPr>
        <p:spPr>
          <a:xfrm flipH="1" flipV="1">
            <a:off x="18908997" y="12637987"/>
            <a:ext cx="0" cy="1476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 flipV="1">
            <a:off x="11527871" y="20122896"/>
            <a:ext cx="0" cy="1080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H="1" flipV="1">
            <a:off x="13074332" y="20116857"/>
            <a:ext cx="0" cy="648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11515222" y="20116914"/>
            <a:ext cx="1584000" cy="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 flipV="1">
            <a:off x="18323781" y="19733731"/>
            <a:ext cx="0" cy="1908000"/>
          </a:xfrm>
          <a:prstGeom prst="line">
            <a:avLst/>
          </a:prstGeom>
          <a:ln w="38100">
            <a:solidFill>
              <a:srgbClr val="F74D24">
                <a:alpha val="3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H="1">
            <a:off x="19051509" y="19206578"/>
            <a:ext cx="612000" cy="0"/>
          </a:xfrm>
          <a:prstGeom prst="line">
            <a:avLst/>
          </a:prstGeom>
          <a:ln w="38100">
            <a:solidFill>
              <a:srgbClr val="F74D24">
                <a:alpha val="3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19339907" y="18614288"/>
            <a:ext cx="0" cy="540000"/>
          </a:xfrm>
          <a:prstGeom prst="line">
            <a:avLst/>
          </a:prstGeom>
          <a:ln w="38100">
            <a:solidFill>
              <a:srgbClr val="F74D24">
                <a:alpha val="3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H="1">
            <a:off x="12275539" y="19122232"/>
            <a:ext cx="6336000" cy="0"/>
          </a:xfrm>
          <a:prstGeom prst="line">
            <a:avLst/>
          </a:prstGeom>
          <a:ln w="38100">
            <a:solidFill>
              <a:srgbClr val="F74D24">
                <a:alpha val="3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V="1">
            <a:off x="12288934" y="19060058"/>
            <a:ext cx="0" cy="972000"/>
          </a:xfrm>
          <a:prstGeom prst="line">
            <a:avLst/>
          </a:prstGeom>
          <a:ln w="38100">
            <a:solidFill>
              <a:srgbClr val="F74D24">
                <a:alpha val="3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>
            <a:spLocks noChangeAspect="1"/>
          </p:cNvSpPr>
          <p:nvPr/>
        </p:nvSpPr>
        <p:spPr>
          <a:xfrm>
            <a:off x="12184678" y="20004122"/>
            <a:ext cx="216000" cy="216000"/>
          </a:xfrm>
          <a:prstGeom prst="ellipse">
            <a:avLst/>
          </a:prstGeom>
          <a:solidFill>
            <a:srgbClr val="F74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extBox 200"/>
          <p:cNvSpPr txBox="1"/>
          <p:nvPr/>
        </p:nvSpPr>
        <p:spPr>
          <a:xfrm>
            <a:off x="10623933" y="20734660"/>
            <a:ext cx="94447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ea typeface="Times New Roman" charset="0"/>
                <a:cs typeface="Times New Roman" charset="0"/>
              </a:rPr>
              <a:t>However,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Mrs. Bennet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, with the assistance of the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five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daughters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, could not draw sufficient information. </a:t>
            </a:r>
            <a:r>
              <a:rPr lang="en-US" sz="2800" b="1" i="1" dirty="0" smtClean="0">
                <a:solidFill>
                  <a:srgbClr val="F74D24">
                    <a:alpha val="30000"/>
                  </a:srgbClr>
                </a:solidFill>
                <a:ea typeface="Times New Roman" charset="0"/>
                <a:cs typeface="Times New Roman" charset="0"/>
              </a:rPr>
              <a:t>Mr. Bennet </a:t>
            </a:r>
            <a:r>
              <a:rPr lang="en-US" sz="2800" i="1" dirty="0" smtClean="0">
                <a:solidFill>
                  <a:schemeClr val="tx1">
                    <a:alpha val="30000"/>
                  </a:schemeClr>
                </a:solidFill>
                <a:ea typeface="Times New Roman" charset="0"/>
                <a:cs typeface="Times New Roman" charset="0"/>
              </a:rPr>
              <a:t>refused to provide a satisfactory description of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 </a:t>
            </a:r>
            <a:r>
              <a:rPr lang="en-US" sz="2800" b="1" i="1" dirty="0" smtClean="0">
                <a:solidFill>
                  <a:srgbClr val="F74D24">
                    <a:alpha val="30000"/>
                  </a:srgbClr>
                </a:solidFill>
                <a:ea typeface="Times New Roman" charset="0"/>
                <a:cs typeface="Times New Roman" charset="0"/>
              </a:rPr>
              <a:t>Mr. Bingley</a:t>
            </a:r>
            <a:r>
              <a:rPr lang="en-US" sz="2800" i="1" dirty="0" smtClean="0">
                <a:solidFill>
                  <a:schemeClr val="tx1">
                    <a:alpha val="30000"/>
                  </a:schemeClr>
                </a:solidFill>
                <a:ea typeface="Times New Roman" charset="0"/>
                <a:cs typeface="Times New Roman" charset="0"/>
              </a:rPr>
              <a:t>.</a:t>
            </a:r>
            <a:endParaRPr lang="en-US" sz="2800" b="1" i="1" dirty="0" smtClean="0">
              <a:solidFill>
                <a:schemeClr val="tx1">
                  <a:alpha val="30000"/>
                </a:schemeClr>
              </a:solidFill>
              <a:ea typeface="Times New Roman" charset="0"/>
              <a:cs typeface="Times New Roman" charset="0"/>
            </a:endParaRPr>
          </a:p>
          <a:p>
            <a:r>
              <a:rPr lang="en-US" sz="2800" b="1" i="1" dirty="0" smtClean="0">
                <a:solidFill>
                  <a:schemeClr val="tx1">
                    <a:alpha val="30000"/>
                  </a:schemeClr>
                </a:solidFill>
                <a:ea typeface="Times New Roman" charset="0"/>
                <a:cs typeface="Times New Roman" charset="0"/>
              </a:rPr>
              <a:t>They</a:t>
            </a:r>
            <a:r>
              <a:rPr lang="en-US" sz="2800" i="1" dirty="0" smtClean="0">
                <a:solidFill>
                  <a:schemeClr val="tx1">
                    <a:alpha val="30000"/>
                  </a:schemeClr>
                </a:solidFill>
                <a:ea typeface="Times New Roman" charset="0"/>
                <a:cs typeface="Times New Roman" charset="0"/>
              </a:rPr>
              <a:t> attacked him in various ways…</a:t>
            </a:r>
          </a:p>
        </p:txBody>
      </p:sp>
      <p:cxnSp>
        <p:nvCxnSpPr>
          <p:cNvPr id="202" name="Straight Connector 201"/>
          <p:cNvCxnSpPr/>
          <p:nvPr/>
        </p:nvCxnSpPr>
        <p:spPr>
          <a:xfrm flipH="1" flipV="1">
            <a:off x="18915093" y="19739827"/>
            <a:ext cx="0" cy="1476000"/>
          </a:xfrm>
          <a:prstGeom prst="line">
            <a:avLst/>
          </a:prstGeom>
          <a:ln w="38100">
            <a:solidFill>
              <a:srgbClr val="F74D24">
                <a:alpha val="3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Oval 194"/>
          <p:cNvSpPr>
            <a:spLocks noChangeAspect="1"/>
          </p:cNvSpPr>
          <p:nvPr/>
        </p:nvSpPr>
        <p:spPr>
          <a:xfrm>
            <a:off x="16101860" y="18508017"/>
            <a:ext cx="216000" cy="216000"/>
          </a:xfrm>
          <a:prstGeom prst="ellipse">
            <a:avLst/>
          </a:prstGeom>
          <a:solidFill>
            <a:srgbClr val="F74D2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>
            <a:spLocks noChangeAspect="1"/>
          </p:cNvSpPr>
          <p:nvPr/>
        </p:nvSpPr>
        <p:spPr>
          <a:xfrm>
            <a:off x="19245355" y="19106035"/>
            <a:ext cx="216000" cy="216000"/>
          </a:xfrm>
          <a:prstGeom prst="ellipse">
            <a:avLst/>
          </a:prstGeom>
          <a:solidFill>
            <a:srgbClr val="F74D2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15880141" y="18135647"/>
            <a:ext cx="4194679" cy="1929009"/>
          </a:xfrm>
          <a:prstGeom prst="rect">
            <a:avLst/>
          </a:prstGeom>
          <a:solidFill>
            <a:srgbClr val="7D0E2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>
            <a:spLocks noChangeAspect="1"/>
          </p:cNvSpPr>
          <p:nvPr/>
        </p:nvSpPr>
        <p:spPr>
          <a:xfrm>
            <a:off x="10581261" y="16485778"/>
            <a:ext cx="720000" cy="720000"/>
          </a:xfrm>
          <a:prstGeom prst="ellipse">
            <a:avLst/>
          </a:prstGeom>
          <a:solidFill>
            <a:srgbClr val="FFF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/>
          <p:cNvSpPr txBox="1"/>
          <p:nvPr/>
        </p:nvSpPr>
        <p:spPr>
          <a:xfrm>
            <a:off x="10046038" y="16591976"/>
            <a:ext cx="177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ea typeface="Times New Roman" charset="0"/>
                <a:cs typeface="Times New Roman" charset="0"/>
              </a:rPr>
              <a:t>#3.1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11382193" y="16633398"/>
            <a:ext cx="8775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a typeface="Times New Roman" charset="0"/>
                <a:cs typeface="Times New Roman" charset="0"/>
              </a:rPr>
              <a:t>Score the sentence(s) containing the cluster to each sentence containing </a:t>
            </a:r>
            <a:r>
              <a:rPr lang="en-US" sz="2000" b="1" i="1" dirty="0" smtClean="0">
                <a:ea typeface="Times New Roman" charset="0"/>
                <a:cs typeface="Times New Roman" charset="0"/>
              </a:rPr>
              <a:t>they </a:t>
            </a:r>
            <a:r>
              <a:rPr lang="en-US" sz="2000" b="1" dirty="0" smtClean="0">
                <a:ea typeface="Times New Roman" charset="0"/>
                <a:cs typeface="Times New Roman" charset="0"/>
              </a:rPr>
              <a:t>or </a:t>
            </a:r>
            <a:r>
              <a:rPr lang="en-US" sz="2000" b="1" i="1" dirty="0" smtClean="0">
                <a:ea typeface="Times New Roman" charset="0"/>
                <a:cs typeface="Times New Roman" charset="0"/>
              </a:rPr>
              <a:t>them</a:t>
            </a:r>
            <a:r>
              <a:rPr lang="en-US" sz="2000" b="1" dirty="0" smtClean="0">
                <a:ea typeface="Times New Roman" charset="0"/>
                <a:cs typeface="Times New Roman" charset="0"/>
              </a:rPr>
              <a:t> from an external corpus using a subset tree kernel (Collins and Duffy, 2002) with a bag-of-words-extension (</a:t>
            </a:r>
            <a:r>
              <a:rPr lang="en-US" sz="2000" b="1" dirty="0" err="1" smtClean="0">
                <a:ea typeface="Times New Roman" charset="0"/>
                <a:cs typeface="Times New Roman" charset="0"/>
              </a:rPr>
              <a:t>Moschitti</a:t>
            </a:r>
            <a:r>
              <a:rPr lang="en-US" sz="2000" b="1" dirty="0" smtClean="0">
                <a:ea typeface="Times New Roman" charset="0"/>
                <a:cs typeface="Times New Roman" charset="0"/>
              </a:rPr>
              <a:t>, 2006) (See the paper for details).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15957816" y="18106455"/>
            <a:ext cx="41170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They have none of …</a:t>
            </a:r>
          </a:p>
          <a:p>
            <a:r>
              <a:rPr lang="en-US" sz="20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…you know, they visit no new comers.</a:t>
            </a:r>
          </a:p>
          <a:p>
            <a:r>
              <a:rPr lang="en-US" sz="20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They could not get enough…</a:t>
            </a:r>
          </a:p>
          <a:p>
            <a:r>
              <a:rPr lang="en-US" sz="20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.</a:t>
            </a:r>
          </a:p>
          <a:p>
            <a:r>
              <a:rPr lang="en-US" sz="20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.</a:t>
            </a:r>
          </a:p>
          <a:p>
            <a:r>
              <a:rPr lang="en-US" sz="2000" dirty="0">
                <a:solidFill>
                  <a:schemeClr val="bg1"/>
                </a:solidFill>
                <a:ea typeface="Times New Roman" charset="0"/>
                <a:cs typeface="Times New Roman" charset="0"/>
              </a:rPr>
              <a:t>.</a:t>
            </a:r>
            <a:r>
              <a:rPr lang="en-US" sz="20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211" name="Oval 210"/>
          <p:cNvSpPr>
            <a:spLocks noChangeAspect="1"/>
          </p:cNvSpPr>
          <p:nvPr/>
        </p:nvSpPr>
        <p:spPr>
          <a:xfrm>
            <a:off x="12859194" y="17714798"/>
            <a:ext cx="2393184" cy="2393184"/>
          </a:xfrm>
          <a:prstGeom prst="ellipse">
            <a:avLst/>
          </a:prstGeom>
          <a:solidFill>
            <a:srgbClr val="FFF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 rotWithShape="1">
          <a:blip r:embed="rId5"/>
          <a:srcRect l="4475" t="29696" r="78194" b="25080"/>
          <a:stretch/>
        </p:blipFill>
        <p:spPr>
          <a:xfrm>
            <a:off x="14319569" y="18502921"/>
            <a:ext cx="647564" cy="894816"/>
          </a:xfrm>
          <a:prstGeom prst="rect">
            <a:avLst/>
          </a:prstGeom>
        </p:spPr>
      </p:pic>
      <p:pic>
        <p:nvPicPr>
          <p:cNvPr id="213" name="Picture 212"/>
          <p:cNvPicPr>
            <a:picLocks noChangeAspect="1"/>
          </p:cNvPicPr>
          <p:nvPr/>
        </p:nvPicPr>
        <p:blipFill rotWithShape="1">
          <a:blip r:embed="rId6"/>
          <a:srcRect l="5026" t="30823" r="79219" b="26334"/>
          <a:stretch/>
        </p:blipFill>
        <p:spPr>
          <a:xfrm>
            <a:off x="13618789" y="18540357"/>
            <a:ext cx="569406" cy="819945"/>
          </a:xfrm>
          <a:prstGeom prst="rect">
            <a:avLst/>
          </a:prstGeom>
        </p:spPr>
      </p:pic>
      <p:sp>
        <p:nvSpPr>
          <p:cNvPr id="214" name="TextBox 213"/>
          <p:cNvSpPr txBox="1"/>
          <p:nvPr/>
        </p:nvSpPr>
        <p:spPr>
          <a:xfrm>
            <a:off x="12826985" y="18319201"/>
            <a:ext cx="25071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ea typeface="Times New Roman" charset="0"/>
                <a:cs typeface="Times New Roman" charset="0"/>
              </a:rPr>
              <a:t>K(   ,   )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16334471" y="17616768"/>
            <a:ext cx="3423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External corpus</a:t>
            </a:r>
            <a:endParaRPr lang="en-US" sz="2800" dirty="0" smtClean="0">
              <a:solidFill>
                <a:srgbClr val="FFFDAD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10738093" y="17991331"/>
            <a:ext cx="23028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Subset tree kernel </a:t>
            </a:r>
            <a:r>
              <a:rPr lang="en-US" sz="2800" b="1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with BOW-extension</a:t>
            </a:r>
            <a:endParaRPr lang="en-US" sz="2800" dirty="0" smtClean="0">
              <a:solidFill>
                <a:srgbClr val="FFFDAD"/>
              </a:solidFill>
              <a:ea typeface="Times New Roman" charset="0"/>
              <a:cs typeface="Times New Roman" charset="0"/>
            </a:endParaRPr>
          </a:p>
        </p:txBody>
      </p:sp>
      <p:cxnSp>
        <p:nvCxnSpPr>
          <p:cNvPr id="218" name="Straight Connector 217"/>
          <p:cNvCxnSpPr/>
          <p:nvPr/>
        </p:nvCxnSpPr>
        <p:spPr>
          <a:xfrm flipV="1">
            <a:off x="13924113" y="19434313"/>
            <a:ext cx="0" cy="133054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H="1">
            <a:off x="15021997" y="18919334"/>
            <a:ext cx="930261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Oval 220"/>
          <p:cNvSpPr>
            <a:spLocks noChangeAspect="1"/>
          </p:cNvSpPr>
          <p:nvPr/>
        </p:nvSpPr>
        <p:spPr>
          <a:xfrm>
            <a:off x="10587357" y="22563490"/>
            <a:ext cx="720000" cy="720000"/>
          </a:xfrm>
          <a:prstGeom prst="ellipse">
            <a:avLst/>
          </a:prstGeom>
          <a:solidFill>
            <a:srgbClr val="FFF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/>
          <p:cNvSpPr txBox="1"/>
          <p:nvPr/>
        </p:nvSpPr>
        <p:spPr>
          <a:xfrm>
            <a:off x="10052134" y="22669688"/>
            <a:ext cx="177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ea typeface="Times New Roman" charset="0"/>
                <a:cs typeface="Times New Roman" charset="0"/>
              </a:rPr>
              <a:t>#3.2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11388289" y="22711110"/>
            <a:ext cx="4184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a typeface="Times New Roman" charset="0"/>
                <a:cs typeface="Times New Roman" charset="0"/>
              </a:rPr>
              <a:t>Replace the sentence(s) containing the cluster with the sentence from the external corpus with the highest similarity.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10630029" y="25331044"/>
            <a:ext cx="94447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They</a:t>
            </a:r>
            <a:r>
              <a:rPr lang="en-US" sz="2800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could not get enough information. </a:t>
            </a:r>
            <a:r>
              <a:rPr lang="en-US" sz="2800" b="1" i="1" dirty="0" smtClean="0">
                <a:solidFill>
                  <a:srgbClr val="F74D24">
                    <a:alpha val="30000"/>
                  </a:srgbClr>
                </a:solidFill>
                <a:ea typeface="Times New Roman" charset="0"/>
                <a:cs typeface="Times New Roman" charset="0"/>
              </a:rPr>
              <a:t>Mr. Bennet </a:t>
            </a:r>
            <a:r>
              <a:rPr lang="en-US" sz="2800" i="1" dirty="0" smtClean="0">
                <a:solidFill>
                  <a:schemeClr val="tx1">
                    <a:alpha val="30000"/>
                  </a:schemeClr>
                </a:solidFill>
                <a:ea typeface="Times New Roman" charset="0"/>
                <a:cs typeface="Times New Roman" charset="0"/>
              </a:rPr>
              <a:t>refused to provide a satisfactory description of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 </a:t>
            </a:r>
            <a:r>
              <a:rPr lang="en-US" sz="2800" b="1" i="1" dirty="0" smtClean="0">
                <a:solidFill>
                  <a:srgbClr val="F74D24">
                    <a:alpha val="30000"/>
                  </a:srgbClr>
                </a:solidFill>
                <a:ea typeface="Times New Roman" charset="0"/>
                <a:cs typeface="Times New Roman" charset="0"/>
              </a:rPr>
              <a:t>Mr. Bingley</a:t>
            </a:r>
            <a:r>
              <a:rPr lang="en-US" sz="2800" i="1" dirty="0" smtClean="0">
                <a:solidFill>
                  <a:schemeClr val="tx1">
                    <a:alpha val="30000"/>
                  </a:schemeClr>
                </a:solidFill>
                <a:ea typeface="Times New Roman" charset="0"/>
                <a:cs typeface="Times New Roman" charset="0"/>
              </a:rPr>
              <a:t>.</a:t>
            </a:r>
            <a:endParaRPr lang="en-US" sz="2800" b="1" i="1" dirty="0" smtClean="0">
              <a:solidFill>
                <a:schemeClr val="tx1">
                  <a:alpha val="30000"/>
                </a:schemeClr>
              </a:solidFill>
              <a:ea typeface="Times New Roman" charset="0"/>
              <a:cs typeface="Times New Roman" charset="0"/>
            </a:endParaRPr>
          </a:p>
          <a:p>
            <a:r>
              <a:rPr lang="en-US" sz="2800" b="1" i="1" dirty="0" smtClean="0">
                <a:solidFill>
                  <a:schemeClr val="tx1">
                    <a:alpha val="30000"/>
                  </a:schemeClr>
                </a:solidFill>
                <a:ea typeface="Times New Roman" charset="0"/>
                <a:cs typeface="Times New Roman" charset="0"/>
              </a:rPr>
              <a:t>They</a:t>
            </a:r>
            <a:r>
              <a:rPr lang="en-US" sz="2800" i="1" dirty="0" smtClean="0">
                <a:solidFill>
                  <a:schemeClr val="tx1">
                    <a:alpha val="30000"/>
                  </a:schemeClr>
                </a:solidFill>
                <a:ea typeface="Times New Roman" charset="0"/>
                <a:cs typeface="Times New Roman" charset="0"/>
              </a:rPr>
              <a:t> attacked him in various ways…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15899643" y="23190065"/>
            <a:ext cx="4194679" cy="1929009"/>
          </a:xfrm>
          <a:prstGeom prst="rect">
            <a:avLst/>
          </a:prstGeom>
          <a:solidFill>
            <a:srgbClr val="7D0E2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extBox 229"/>
          <p:cNvSpPr txBox="1"/>
          <p:nvPr/>
        </p:nvSpPr>
        <p:spPr>
          <a:xfrm>
            <a:off x="15977318" y="23160873"/>
            <a:ext cx="41170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They have none of …</a:t>
            </a:r>
          </a:p>
          <a:p>
            <a:r>
              <a:rPr lang="en-US" sz="20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…you know, they visit no new comers.</a:t>
            </a:r>
          </a:p>
          <a:p>
            <a:r>
              <a:rPr lang="en-US" sz="20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They could not get enough…</a:t>
            </a:r>
          </a:p>
          <a:p>
            <a:r>
              <a:rPr lang="en-US" sz="20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.</a:t>
            </a:r>
          </a:p>
          <a:p>
            <a:r>
              <a:rPr lang="en-US" sz="20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.</a:t>
            </a:r>
          </a:p>
          <a:p>
            <a:r>
              <a:rPr lang="en-US" sz="2000" dirty="0">
                <a:solidFill>
                  <a:schemeClr val="bg1"/>
                </a:solidFill>
                <a:ea typeface="Times New Roman" charset="0"/>
                <a:cs typeface="Times New Roman" charset="0"/>
              </a:rPr>
              <a:t>.</a:t>
            </a:r>
            <a:r>
              <a:rPr lang="en-US" sz="20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16353973" y="22671186"/>
            <a:ext cx="3423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External corpus</a:t>
            </a:r>
            <a:endParaRPr lang="en-US" sz="2800" dirty="0" smtClean="0">
              <a:solidFill>
                <a:srgbClr val="FFFDAD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15961521" y="23753370"/>
            <a:ext cx="3126564" cy="406123"/>
          </a:xfrm>
          <a:prstGeom prst="rect">
            <a:avLst/>
          </a:prstGeom>
          <a:noFill/>
          <a:ln w="25400">
            <a:solidFill>
              <a:srgbClr val="FFF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3" name="Straight Connector 232"/>
          <p:cNvCxnSpPr/>
          <p:nvPr/>
        </p:nvCxnSpPr>
        <p:spPr>
          <a:xfrm flipH="1">
            <a:off x="13468430" y="23977549"/>
            <a:ext cx="2520000" cy="0"/>
          </a:xfrm>
          <a:prstGeom prst="line">
            <a:avLst/>
          </a:prstGeom>
          <a:ln w="38100">
            <a:solidFill>
              <a:srgbClr val="FFFDA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13468430" y="23966402"/>
            <a:ext cx="0" cy="1476000"/>
          </a:xfrm>
          <a:prstGeom prst="line">
            <a:avLst/>
          </a:prstGeom>
          <a:ln w="38100">
            <a:solidFill>
              <a:srgbClr val="FFFDAD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l 236"/>
          <p:cNvSpPr>
            <a:spLocks noChangeAspect="1"/>
          </p:cNvSpPr>
          <p:nvPr/>
        </p:nvSpPr>
        <p:spPr>
          <a:xfrm>
            <a:off x="10587357" y="26751442"/>
            <a:ext cx="720000" cy="720000"/>
          </a:xfrm>
          <a:prstGeom prst="ellipse">
            <a:avLst/>
          </a:prstGeom>
          <a:solidFill>
            <a:srgbClr val="FFF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/>
          <p:cNvSpPr txBox="1"/>
          <p:nvPr/>
        </p:nvSpPr>
        <p:spPr>
          <a:xfrm>
            <a:off x="10052134" y="26857640"/>
            <a:ext cx="177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ea typeface="Times New Roman" charset="0"/>
                <a:cs typeface="Times New Roman" charset="0"/>
              </a:rPr>
              <a:t>#3.3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11388289" y="26899062"/>
            <a:ext cx="8775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a typeface="Times New Roman" charset="0"/>
                <a:cs typeface="Times New Roman" charset="0"/>
              </a:rPr>
              <a:t>Calculate the prob. of coreference between the </a:t>
            </a:r>
            <a:r>
              <a:rPr lang="en-US" sz="2000" b="1" i="1" dirty="0" smtClean="0">
                <a:ea typeface="Times New Roman" charset="0"/>
                <a:cs typeface="Times New Roman" charset="0"/>
              </a:rPr>
              <a:t>m</a:t>
            </a:r>
            <a:r>
              <a:rPr lang="en-US" sz="2000" b="1" dirty="0" smtClean="0">
                <a:ea typeface="Times New Roman" charset="0"/>
                <a:cs typeface="Times New Roman" charset="0"/>
              </a:rPr>
              <a:t>-anaphor and the counterpart </a:t>
            </a:r>
            <a:r>
              <a:rPr lang="en-US" sz="2000" b="1" i="1" dirty="0" smtClean="0">
                <a:ea typeface="Times New Roman" charset="0"/>
                <a:cs typeface="Times New Roman" charset="0"/>
              </a:rPr>
              <a:t>they</a:t>
            </a:r>
            <a:r>
              <a:rPr lang="en-US" sz="2000" b="1" dirty="0" smtClean="0">
                <a:ea typeface="Times New Roman" charset="0"/>
                <a:cs typeface="Times New Roman" charset="0"/>
              </a:rPr>
              <a:t> or </a:t>
            </a:r>
            <a:r>
              <a:rPr lang="en-US" sz="2000" b="1" i="1" dirty="0" smtClean="0">
                <a:ea typeface="Times New Roman" charset="0"/>
                <a:cs typeface="Times New Roman" charset="0"/>
              </a:rPr>
              <a:t>them</a:t>
            </a:r>
            <a:r>
              <a:rPr lang="en-US" sz="2000" b="1" dirty="0" smtClean="0">
                <a:ea typeface="Times New Roman" charset="0"/>
                <a:cs typeface="Times New Roman" charset="0"/>
              </a:rPr>
              <a:t> in the new sentence, using the classification mention-pair model described in Clark and Manning (2015).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10636125" y="28830148"/>
            <a:ext cx="94447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They</a:t>
            </a:r>
            <a:r>
              <a:rPr lang="en-US" sz="2800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could not get enough information.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Mr. Bennet 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refused to provide a satisfactory description of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Mr. Bingley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.</a:t>
            </a:r>
            <a:endParaRPr lang="en-US" sz="2800" b="1" i="1" dirty="0" smtClean="0">
              <a:ea typeface="Times New Roman" charset="0"/>
              <a:cs typeface="Times New Roman" charset="0"/>
            </a:endParaRPr>
          </a:p>
          <a:p>
            <a:r>
              <a:rPr lang="en-US" sz="2800" b="1" i="1" dirty="0" smtClean="0">
                <a:ea typeface="Times New Roman" charset="0"/>
                <a:cs typeface="Times New Roman" charset="0"/>
              </a:rPr>
              <a:t>They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 attacked him in various ways…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10672840" y="29696265"/>
            <a:ext cx="792000" cy="504000"/>
          </a:xfrm>
          <a:prstGeom prst="rect">
            <a:avLst/>
          </a:prstGeom>
          <a:noFill/>
          <a:ln w="25400">
            <a:solidFill>
              <a:srgbClr val="FFF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 flipV="1">
            <a:off x="11039209" y="28273248"/>
            <a:ext cx="0" cy="556900"/>
          </a:xfrm>
          <a:prstGeom prst="line">
            <a:avLst/>
          </a:prstGeom>
          <a:ln w="50800">
            <a:solidFill>
              <a:srgbClr val="FFFDA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V="1">
            <a:off x="11493475" y="29940441"/>
            <a:ext cx="362116" cy="0"/>
          </a:xfrm>
          <a:prstGeom prst="line">
            <a:avLst/>
          </a:prstGeom>
          <a:ln w="50800">
            <a:solidFill>
              <a:srgbClr val="FFFDA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V="1">
            <a:off x="11849977" y="28315920"/>
            <a:ext cx="0" cy="1620000"/>
          </a:xfrm>
          <a:prstGeom prst="line">
            <a:avLst/>
          </a:prstGeom>
          <a:ln w="50800">
            <a:solidFill>
              <a:srgbClr val="FFFDA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/>
          <p:cNvSpPr/>
          <p:nvPr/>
        </p:nvSpPr>
        <p:spPr>
          <a:xfrm>
            <a:off x="10835322" y="27993434"/>
            <a:ext cx="4267738" cy="594554"/>
          </a:xfrm>
          <a:prstGeom prst="rect">
            <a:avLst/>
          </a:prstGeom>
          <a:solidFill>
            <a:srgbClr val="FFFDA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Calculate coreference prob. 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49" name="Oval 248"/>
          <p:cNvSpPr>
            <a:spLocks noChangeAspect="1"/>
          </p:cNvSpPr>
          <p:nvPr/>
        </p:nvSpPr>
        <p:spPr>
          <a:xfrm>
            <a:off x="10599549" y="30457810"/>
            <a:ext cx="720000" cy="720000"/>
          </a:xfrm>
          <a:prstGeom prst="ellipse">
            <a:avLst/>
          </a:prstGeom>
          <a:solidFill>
            <a:srgbClr val="FFF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TextBox 249"/>
          <p:cNvSpPr txBox="1"/>
          <p:nvPr/>
        </p:nvSpPr>
        <p:spPr>
          <a:xfrm>
            <a:off x="10082614" y="30472568"/>
            <a:ext cx="177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ea typeface="Times New Roman" charset="0"/>
                <a:cs typeface="Times New Roman" charset="0"/>
              </a:rPr>
              <a:t>#4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11400481" y="30550566"/>
            <a:ext cx="8775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Times New Roman" charset="0"/>
                <a:cs typeface="Times New Roman" charset="0"/>
              </a:rPr>
              <a:t>Predict the cluster yielding the highest coreference prob. as the </a:t>
            </a:r>
            <a:r>
              <a:rPr lang="en-US" sz="2800" b="1" i="1" dirty="0" smtClean="0">
                <a:ea typeface="Times New Roman" charset="0"/>
                <a:cs typeface="Times New Roman" charset="0"/>
              </a:rPr>
              <a:t>m</a:t>
            </a:r>
            <a:r>
              <a:rPr lang="en-US" sz="2800" b="1" dirty="0" smtClean="0">
                <a:ea typeface="Times New Roman" charset="0"/>
                <a:cs typeface="Times New Roman" charset="0"/>
              </a:rPr>
              <a:t>-antecedents</a:t>
            </a:r>
          </a:p>
        </p:txBody>
      </p:sp>
      <p:cxnSp>
        <p:nvCxnSpPr>
          <p:cNvPr id="252" name="Straight Connector 251"/>
          <p:cNvCxnSpPr/>
          <p:nvPr/>
        </p:nvCxnSpPr>
        <p:spPr>
          <a:xfrm flipH="1" flipV="1">
            <a:off x="11527871" y="32595312"/>
            <a:ext cx="0" cy="1080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H="1" flipV="1">
            <a:off x="13074332" y="32589273"/>
            <a:ext cx="0" cy="648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H="1">
            <a:off x="11515222" y="32589330"/>
            <a:ext cx="1584000" cy="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H="1" flipV="1">
            <a:off x="18323781" y="32206147"/>
            <a:ext cx="0" cy="1908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H="1">
            <a:off x="18312384" y="32186937"/>
            <a:ext cx="612000" cy="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V="1">
            <a:off x="18600782" y="31594647"/>
            <a:ext cx="0" cy="540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H="1">
            <a:off x="12293827" y="31612936"/>
            <a:ext cx="6336000" cy="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12288934" y="31532474"/>
            <a:ext cx="0" cy="972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/>
          <p:cNvSpPr>
            <a:spLocks noChangeAspect="1"/>
          </p:cNvSpPr>
          <p:nvPr/>
        </p:nvSpPr>
        <p:spPr>
          <a:xfrm>
            <a:off x="12184678" y="32476538"/>
            <a:ext cx="216000" cy="216000"/>
          </a:xfrm>
          <a:prstGeom prst="ellipse">
            <a:avLst/>
          </a:prstGeom>
          <a:solidFill>
            <a:srgbClr val="F74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>
            <a:spLocks noChangeAspect="1"/>
          </p:cNvSpPr>
          <p:nvPr/>
        </p:nvSpPr>
        <p:spPr>
          <a:xfrm>
            <a:off x="18506230" y="32086394"/>
            <a:ext cx="216000" cy="216000"/>
          </a:xfrm>
          <a:prstGeom prst="ellipse">
            <a:avLst/>
          </a:prstGeom>
          <a:solidFill>
            <a:srgbClr val="F74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>
            <a:spLocks noChangeAspect="1"/>
          </p:cNvSpPr>
          <p:nvPr/>
        </p:nvSpPr>
        <p:spPr>
          <a:xfrm>
            <a:off x="15362735" y="31506664"/>
            <a:ext cx="216000" cy="216000"/>
          </a:xfrm>
          <a:prstGeom prst="ellipse">
            <a:avLst/>
          </a:prstGeom>
          <a:solidFill>
            <a:srgbClr val="F74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TextBox 268"/>
          <p:cNvSpPr txBox="1"/>
          <p:nvPr/>
        </p:nvSpPr>
        <p:spPr>
          <a:xfrm>
            <a:off x="10623933" y="33207076"/>
            <a:ext cx="94447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ea typeface="Times New Roman" charset="0"/>
                <a:cs typeface="Times New Roman" charset="0"/>
              </a:rPr>
              <a:t>However,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Mrs. Bennet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, with the assistance of the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five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daughters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, could not draw sufficient information.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Mr. Bennet 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refused to provide a satisfactory description of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Mr. Bingley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.</a:t>
            </a:r>
            <a:endParaRPr lang="en-US" sz="2800" b="1" i="1" dirty="0" smtClean="0">
              <a:ea typeface="Times New Roman" charset="0"/>
              <a:cs typeface="Times New Roman" charset="0"/>
            </a:endParaRPr>
          </a:p>
          <a:p>
            <a:r>
              <a:rPr lang="en-US" sz="2800" b="1" i="1" dirty="0" smtClean="0">
                <a:ea typeface="Times New Roman" charset="0"/>
                <a:cs typeface="Times New Roman" charset="0"/>
              </a:rPr>
              <a:t>They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 attacked him in various ways…</a:t>
            </a:r>
          </a:p>
        </p:txBody>
      </p:sp>
      <p:cxnSp>
        <p:nvCxnSpPr>
          <p:cNvPr id="270" name="Straight Connector 269"/>
          <p:cNvCxnSpPr/>
          <p:nvPr/>
        </p:nvCxnSpPr>
        <p:spPr>
          <a:xfrm flipH="1" flipV="1">
            <a:off x="18915093" y="32212243"/>
            <a:ext cx="0" cy="1476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13652458" y="31654619"/>
            <a:ext cx="3650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Coreference prob. = 0.2</a:t>
            </a:r>
            <a:endParaRPr lang="en-US" sz="2800" dirty="0" smtClean="0">
              <a:solidFill>
                <a:srgbClr val="FFFDAD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8590518" y="31675858"/>
            <a:ext cx="730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0.6</a:t>
            </a:r>
            <a:endParaRPr lang="en-US" sz="2800" dirty="0" smtClean="0">
              <a:solidFill>
                <a:srgbClr val="FFFDAD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1935665" y="32633375"/>
            <a:ext cx="730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0.7</a:t>
            </a:r>
            <a:endParaRPr lang="en-US" sz="2800" dirty="0" smtClean="0">
              <a:solidFill>
                <a:srgbClr val="FFFDAD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10678936" y="34512105"/>
            <a:ext cx="792000" cy="504000"/>
          </a:xfrm>
          <a:prstGeom prst="rect">
            <a:avLst/>
          </a:prstGeom>
          <a:noFill/>
          <a:ln w="25400">
            <a:solidFill>
              <a:srgbClr val="FFF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10623933" y="33678466"/>
            <a:ext cx="1651606" cy="504000"/>
          </a:xfrm>
          <a:prstGeom prst="rect">
            <a:avLst/>
          </a:prstGeom>
          <a:noFill/>
          <a:ln w="50800">
            <a:solidFill>
              <a:srgbClr val="FFF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12043024" y="33229019"/>
            <a:ext cx="2000646" cy="504000"/>
          </a:xfrm>
          <a:prstGeom prst="rect">
            <a:avLst/>
          </a:prstGeom>
          <a:noFill/>
          <a:ln w="50800">
            <a:solidFill>
              <a:srgbClr val="FFF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Connector 276"/>
          <p:cNvCxnSpPr/>
          <p:nvPr/>
        </p:nvCxnSpPr>
        <p:spPr>
          <a:xfrm flipV="1">
            <a:off x="11063593" y="34182883"/>
            <a:ext cx="0" cy="324000"/>
          </a:xfrm>
          <a:prstGeom prst="line">
            <a:avLst/>
          </a:prstGeom>
          <a:ln w="50800">
            <a:solidFill>
              <a:srgbClr val="FFFDA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flipV="1">
            <a:off x="13063081" y="33735264"/>
            <a:ext cx="0" cy="1008000"/>
          </a:xfrm>
          <a:prstGeom prst="line">
            <a:avLst/>
          </a:prstGeom>
          <a:ln w="50800">
            <a:solidFill>
              <a:srgbClr val="FFFDA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V="1">
            <a:off x="11462995" y="34774569"/>
            <a:ext cx="1620000" cy="0"/>
          </a:xfrm>
          <a:prstGeom prst="line">
            <a:avLst/>
          </a:prstGeom>
          <a:ln w="50800">
            <a:solidFill>
              <a:srgbClr val="FFFDA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10950395" y="35397274"/>
            <a:ext cx="583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References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3507598" y="5358898"/>
            <a:ext cx="4595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ea typeface="Times New Roman" charset="0"/>
                <a:cs typeface="Times New Roman" charset="0"/>
              </a:rPr>
              <a:t>Introduction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1412811" y="6309349"/>
            <a:ext cx="8765763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 One sub-problem of anaphor resolution has </a:t>
            </a:r>
            <a:r>
              <a:rPr lang="en-US" sz="2400" dirty="0"/>
              <a:t>been largely untouched by prior </a:t>
            </a:r>
            <a:r>
              <a:rPr lang="en-US" sz="2400" dirty="0" smtClean="0"/>
              <a:t>work: </a:t>
            </a:r>
            <a:r>
              <a:rPr lang="en-US" sz="2400" dirty="0"/>
              <a:t>the anaphor that has multiple antecedents, which </a:t>
            </a:r>
            <a:r>
              <a:rPr lang="en-US" sz="2400" dirty="0" smtClean="0"/>
              <a:t>we </a:t>
            </a:r>
            <a:r>
              <a:rPr lang="en-US" sz="2400" dirty="0"/>
              <a:t>call </a:t>
            </a:r>
            <a:r>
              <a:rPr lang="en-US" sz="2400" i="1" dirty="0"/>
              <a:t>multi-antecedent anaphors </a:t>
            </a:r>
            <a:r>
              <a:rPr lang="en-US" sz="2400" dirty="0"/>
              <a:t>or </a:t>
            </a:r>
            <a:r>
              <a:rPr lang="en-US" sz="2400" i="1" dirty="0" smtClean="0"/>
              <a:t>m</a:t>
            </a:r>
            <a:r>
              <a:rPr lang="en-US" sz="2400" dirty="0" smtClean="0"/>
              <a:t>-anaphors (sometimes referred to in the literature as </a:t>
            </a:r>
            <a:r>
              <a:rPr lang="en-US" sz="2400" i="1" dirty="0" smtClean="0"/>
              <a:t>split-antecedent</a:t>
            </a:r>
            <a:r>
              <a:rPr lang="en-US" sz="2400" dirty="0" smtClean="0"/>
              <a:t> anaphors). For example,</a:t>
            </a:r>
          </a:p>
          <a:p>
            <a:endParaRPr lang="en-US" sz="2400" dirty="0"/>
          </a:p>
          <a:p>
            <a:r>
              <a:rPr lang="en-US" sz="2400" b="1" i="1" dirty="0"/>
              <a:t> </a:t>
            </a:r>
            <a:r>
              <a:rPr lang="en-US" sz="2400" b="1" i="1" dirty="0" smtClean="0"/>
              <a:t>   </a:t>
            </a:r>
          </a:p>
          <a:p>
            <a:r>
              <a:rPr lang="en-US" sz="2400" b="1" i="1" dirty="0" smtClean="0"/>
              <a:t>    Elizabeth</a:t>
            </a:r>
            <a:r>
              <a:rPr lang="en-US" sz="2400" i="1" dirty="0" smtClean="0"/>
              <a:t> met </a:t>
            </a:r>
            <a:r>
              <a:rPr lang="en-US" sz="2400" b="1" i="1" dirty="0" smtClean="0"/>
              <a:t>Mary</a:t>
            </a:r>
            <a:r>
              <a:rPr lang="en-US" sz="2400" i="1" dirty="0" smtClean="0"/>
              <a:t> at the park and </a:t>
            </a:r>
            <a:r>
              <a:rPr lang="en-US" sz="2400" b="1" i="1" dirty="0" smtClean="0"/>
              <a:t>they</a:t>
            </a:r>
            <a:r>
              <a:rPr lang="en-US" sz="2400" i="1" dirty="0" smtClean="0"/>
              <a:t> began their stroll to the </a:t>
            </a:r>
          </a:p>
          <a:p>
            <a:r>
              <a:rPr lang="en-US" sz="2400" i="1" dirty="0"/>
              <a:t> </a:t>
            </a:r>
            <a:r>
              <a:rPr lang="en-US" sz="2400" i="1" dirty="0" smtClean="0"/>
              <a:t>   river.</a:t>
            </a:r>
          </a:p>
          <a:p>
            <a:endParaRPr lang="en-US" sz="2400" dirty="0"/>
          </a:p>
          <a:p>
            <a:r>
              <a:rPr lang="en-US" sz="2400" dirty="0" smtClean="0"/>
              <a:t>To avoid complexity, state-of-the-art coreference </a:t>
            </a:r>
            <a:r>
              <a:rPr lang="en-US" sz="2400" dirty="0"/>
              <a:t>resolvers restrict anaphors to at most a single </a:t>
            </a:r>
            <a:r>
              <a:rPr lang="en-US" sz="2400" dirty="0" smtClean="0"/>
              <a:t>antecedent</a:t>
            </a:r>
            <a:r>
              <a:rPr lang="en-US" sz="2400" dirty="0"/>
              <a:t>. R</a:t>
            </a:r>
            <a:r>
              <a:rPr lang="en-US" sz="2400" dirty="0" smtClean="0"/>
              <a:t>elaxing </a:t>
            </a:r>
            <a:r>
              <a:rPr lang="en-US" sz="2400" dirty="0"/>
              <a:t>this constraint </a:t>
            </a:r>
            <a:r>
              <a:rPr lang="en-US" sz="2400" dirty="0" smtClean="0"/>
              <a:t>would pose </a:t>
            </a:r>
            <a:r>
              <a:rPr lang="en-US" sz="2400" dirty="0"/>
              <a:t>serious </a:t>
            </a:r>
            <a:r>
              <a:rPr lang="en-US" sz="2400" dirty="0" smtClean="0"/>
              <a:t>problems </a:t>
            </a:r>
            <a:r>
              <a:rPr lang="en-US" sz="2400" dirty="0"/>
              <a:t>in coreference chain-building, where each chain is intended to refer to a single entity</a:t>
            </a:r>
            <a:r>
              <a:rPr lang="en-US" sz="2400" dirty="0" smtClean="0"/>
              <a:t>. Moreover, multi-antecedent cases present a significant challenge given certain features well-suited for the single antecedent case do not apply (e.g. gender).</a:t>
            </a:r>
          </a:p>
          <a:p>
            <a:r>
              <a:rPr lang="en-US" sz="2400" dirty="0" smtClean="0"/>
              <a:t>    This work addresses multi-antecedent anaphors in NP anaphor resolution. While we frame the general question of multi-antecedent inference, we restrict our analyses to resolving the antecedents of the pronouns </a:t>
            </a:r>
            <a:r>
              <a:rPr lang="en-US" sz="2400" i="1" dirty="0" smtClean="0"/>
              <a:t>they</a:t>
            </a:r>
            <a:r>
              <a:rPr lang="en-US" sz="2400" dirty="0" smtClean="0"/>
              <a:t> and </a:t>
            </a:r>
            <a:r>
              <a:rPr lang="en-US" sz="2400" i="1" dirty="0" smtClean="0"/>
              <a:t>them</a:t>
            </a:r>
            <a:r>
              <a:rPr lang="en-US" sz="2400" dirty="0" smtClean="0"/>
              <a:t>. These pronouns best isolate the characteristics of </a:t>
            </a:r>
            <a:r>
              <a:rPr lang="en-US" sz="2400" i="1" dirty="0" smtClean="0"/>
              <a:t>m</a:t>
            </a:r>
            <a:r>
              <a:rPr lang="en-US" sz="2400" dirty="0" smtClean="0"/>
              <a:t>-anaphors (see the Scope section for details).</a:t>
            </a:r>
          </a:p>
        </p:txBody>
      </p:sp>
      <p:sp>
        <p:nvSpPr>
          <p:cNvPr id="284" name="Arc 283"/>
          <p:cNvSpPr/>
          <p:nvPr/>
        </p:nvSpPr>
        <p:spPr>
          <a:xfrm>
            <a:off x="2360429" y="8517152"/>
            <a:ext cx="4140828" cy="900565"/>
          </a:xfrm>
          <a:prstGeom prst="arc">
            <a:avLst>
              <a:gd name="adj1" fmla="val 10861172"/>
              <a:gd name="adj2" fmla="val 0"/>
            </a:avLst>
          </a:prstGeom>
          <a:ln w="3175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Arc 284"/>
          <p:cNvSpPr/>
          <p:nvPr/>
        </p:nvSpPr>
        <p:spPr>
          <a:xfrm>
            <a:off x="3955312" y="8714923"/>
            <a:ext cx="2524207" cy="457130"/>
          </a:xfrm>
          <a:prstGeom prst="arc">
            <a:avLst>
              <a:gd name="adj1" fmla="val 10801814"/>
              <a:gd name="adj2" fmla="val 0"/>
            </a:avLst>
          </a:prstGeom>
          <a:ln w="3175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1741838" y="15731071"/>
            <a:ext cx="84253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A</a:t>
            </a:r>
            <a:r>
              <a:rPr lang="en-US" sz="2400" b="1" dirty="0" smtClean="0"/>
              <a:t> generalization of the anaphor resolution problem to permit linking to multiple antecedents.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P</a:t>
            </a:r>
            <a:r>
              <a:rPr lang="en-US" sz="2400" b="1" dirty="0" smtClean="0"/>
              <a:t>reliminary insights </a:t>
            </a:r>
            <a:r>
              <a:rPr lang="en-US" sz="2400" b="1" dirty="0"/>
              <a:t>into multi-antecedent </a:t>
            </a:r>
            <a:r>
              <a:rPr lang="en-US" sz="2400" b="1" dirty="0" smtClean="0"/>
              <a:t>anaphors based on their behaviour in linguistic environments. </a:t>
            </a:r>
            <a:r>
              <a:rPr lang="en-US" sz="2400" dirty="0" smtClean="0"/>
              <a:t>(See the paper.)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A</a:t>
            </a:r>
            <a:r>
              <a:rPr lang="en-US" sz="2400" b="1" dirty="0" smtClean="0"/>
              <a:t>n entity-centric system for specifically resolving </a:t>
            </a:r>
            <a:r>
              <a:rPr lang="en-US" sz="2400" b="1" i="1" dirty="0" smtClean="0"/>
              <a:t>m</a:t>
            </a:r>
            <a:r>
              <a:rPr lang="en-US" sz="2400" b="1" dirty="0" smtClean="0"/>
              <a:t>-anaphors that </a:t>
            </a:r>
            <a:r>
              <a:rPr lang="en-US" sz="2400" b="1" dirty="0"/>
              <a:t>outperforms a number of baseline </a:t>
            </a:r>
            <a:r>
              <a:rPr lang="en-US" sz="2400" b="1" dirty="0" smtClean="0"/>
              <a:t>methods.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A pairing of the proposed system with an existing coreference resolution system for the complete coreference resolution task, showing a gain of 0.6 points (</a:t>
            </a:r>
            <a:r>
              <a:rPr lang="en-US" sz="2400" b="1" dirty="0" err="1" smtClean="0"/>
              <a:t>CoNLL</a:t>
            </a:r>
            <a:r>
              <a:rPr lang="en-US" sz="2400" b="1" dirty="0" smtClean="0"/>
              <a:t> </a:t>
            </a:r>
            <a:r>
              <a:rPr lang="en-US" sz="2400" b="1" dirty="0"/>
              <a:t>F1</a:t>
            </a:r>
            <a:r>
              <a:rPr lang="en-US" sz="2400" b="1" dirty="0" smtClean="0"/>
              <a:t>).</a:t>
            </a:r>
            <a:endParaRPr lang="en-US" sz="2400" b="1" dirty="0"/>
          </a:p>
        </p:txBody>
      </p:sp>
      <p:sp>
        <p:nvSpPr>
          <p:cNvPr id="289" name="TextBox 288"/>
          <p:cNvSpPr txBox="1"/>
          <p:nvPr/>
        </p:nvSpPr>
        <p:spPr>
          <a:xfrm>
            <a:off x="3771126" y="14730278"/>
            <a:ext cx="4595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ea typeface="Times New Roman" charset="0"/>
                <a:cs typeface="Times New Roman" charset="0"/>
              </a:rPr>
              <a:t>Contributions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3160909" y="20464001"/>
            <a:ext cx="4595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mtClean="0">
                <a:ea typeface="Times New Roman" charset="0"/>
                <a:cs typeface="Times New Roman" charset="0"/>
              </a:rPr>
              <a:t>Terminology</a:t>
            </a:r>
            <a:endParaRPr lang="en-US" sz="6000" b="1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813514" y="21415831"/>
            <a:ext cx="937484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/>
              <a:t>m</a:t>
            </a:r>
            <a:r>
              <a:rPr lang="en-US" sz="2400" b="1" dirty="0" smtClean="0"/>
              <a:t>-anaphor: </a:t>
            </a:r>
            <a:r>
              <a:rPr lang="en-US" sz="2400" dirty="0" smtClean="0"/>
              <a:t>A special case of anaphor that links to multiple antecedents.</a:t>
            </a:r>
          </a:p>
          <a:p>
            <a:endParaRPr lang="en-US" sz="2400" b="1" dirty="0"/>
          </a:p>
          <a:p>
            <a:r>
              <a:rPr lang="en-US" sz="2400" b="1" i="1" dirty="0" smtClean="0"/>
              <a:t>m</a:t>
            </a:r>
            <a:r>
              <a:rPr lang="en-US" sz="2400" b="1" dirty="0" smtClean="0"/>
              <a:t>-antecedent: </a:t>
            </a:r>
            <a:r>
              <a:rPr lang="en-US" sz="2400" dirty="0" smtClean="0"/>
              <a:t>One of multiple antecedents of a particular </a:t>
            </a:r>
            <a:r>
              <a:rPr lang="en-US" sz="2400" i="1" dirty="0" smtClean="0"/>
              <a:t>m</a:t>
            </a:r>
            <a:r>
              <a:rPr lang="en-US" sz="2400" dirty="0" smtClean="0"/>
              <a:t>-anaphor.</a:t>
            </a:r>
          </a:p>
          <a:p>
            <a:endParaRPr lang="en-US" sz="2400" dirty="0"/>
          </a:p>
          <a:p>
            <a:r>
              <a:rPr lang="en-US" sz="2400" b="1" dirty="0" smtClean="0"/>
              <a:t>siblings: </a:t>
            </a:r>
            <a:r>
              <a:rPr lang="en-US" sz="2400" dirty="0" smtClean="0"/>
              <a:t>Two or more </a:t>
            </a:r>
            <a:r>
              <a:rPr lang="en-US" sz="2400" i="1" dirty="0" smtClean="0"/>
              <a:t>m</a:t>
            </a:r>
            <a:r>
              <a:rPr lang="en-US" sz="2400" dirty="0" smtClean="0"/>
              <a:t>-antecedents linking to the same </a:t>
            </a:r>
            <a:r>
              <a:rPr lang="en-US" sz="2400" i="1" dirty="0" smtClean="0"/>
              <a:t>m</a:t>
            </a:r>
            <a:r>
              <a:rPr lang="en-US" sz="2400" dirty="0" smtClean="0"/>
              <a:t>-anaphor.</a:t>
            </a:r>
          </a:p>
          <a:p>
            <a:endParaRPr lang="en-US" sz="2400" dirty="0"/>
          </a:p>
          <a:p>
            <a:r>
              <a:rPr lang="en-US" sz="2400" b="1" dirty="0" smtClean="0"/>
              <a:t>k-anaphor: </a:t>
            </a:r>
            <a:r>
              <a:rPr lang="en-US" sz="2400" dirty="0" smtClean="0"/>
              <a:t>An anaphor linking to exactly k antecedents (e.g. a 2-anaphor links to exactly  2 antecedents).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   </a:t>
            </a:r>
            <a:r>
              <a:rPr lang="en-US" sz="2400" b="1" i="1" dirty="0" smtClean="0"/>
              <a:t> </a:t>
            </a:r>
            <a:r>
              <a:rPr lang="en-US" sz="2400" b="1" i="1" dirty="0"/>
              <a:t>Elizabeth</a:t>
            </a:r>
            <a:r>
              <a:rPr lang="en-US" sz="2400" i="1" dirty="0"/>
              <a:t> met </a:t>
            </a:r>
            <a:r>
              <a:rPr lang="en-US" sz="2400" b="1" i="1" dirty="0"/>
              <a:t>Mary</a:t>
            </a:r>
            <a:r>
              <a:rPr lang="en-US" sz="2400" i="1" dirty="0"/>
              <a:t> at the park and </a:t>
            </a:r>
            <a:r>
              <a:rPr lang="en-US" sz="2400" b="1" i="1" dirty="0"/>
              <a:t>they</a:t>
            </a:r>
            <a:r>
              <a:rPr lang="en-US" sz="2400" i="1" dirty="0"/>
              <a:t> began their stroll to the river.</a:t>
            </a:r>
            <a:endParaRPr lang="en-US" sz="2400" dirty="0"/>
          </a:p>
        </p:txBody>
      </p:sp>
      <p:sp>
        <p:nvSpPr>
          <p:cNvPr id="295" name="Rectangle 294"/>
          <p:cNvSpPr/>
          <p:nvPr/>
        </p:nvSpPr>
        <p:spPr>
          <a:xfrm>
            <a:off x="10687216" y="7989360"/>
            <a:ext cx="792000" cy="504000"/>
          </a:xfrm>
          <a:prstGeom prst="rect">
            <a:avLst/>
          </a:prstGeom>
          <a:noFill/>
          <a:ln w="25400">
            <a:solidFill>
              <a:srgbClr val="FFF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1123261" y="25051059"/>
            <a:ext cx="1237168" cy="442522"/>
          </a:xfrm>
          <a:prstGeom prst="rect">
            <a:avLst/>
          </a:prstGeom>
          <a:noFill/>
          <a:ln w="25400">
            <a:solidFill>
              <a:srgbClr val="FFF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/>
          <p:cNvSpPr txBox="1"/>
          <p:nvPr/>
        </p:nvSpPr>
        <p:spPr>
          <a:xfrm>
            <a:off x="5799173" y="25479897"/>
            <a:ext cx="407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m</a:t>
            </a:r>
            <a:r>
              <a:rPr lang="en-US" sz="2400" b="1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-anaphor that is a 2-anaphor</a:t>
            </a:r>
            <a:endParaRPr lang="en-US" sz="2400" dirty="0" smtClean="0">
              <a:solidFill>
                <a:srgbClr val="FFFDAD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300" name="Arc 299"/>
          <p:cNvSpPr/>
          <p:nvPr/>
        </p:nvSpPr>
        <p:spPr>
          <a:xfrm>
            <a:off x="1811084" y="24682174"/>
            <a:ext cx="4140828" cy="900565"/>
          </a:xfrm>
          <a:prstGeom prst="arc">
            <a:avLst>
              <a:gd name="adj1" fmla="val 10861172"/>
              <a:gd name="adj2" fmla="val 0"/>
            </a:avLst>
          </a:prstGeom>
          <a:ln w="3175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Arc 300"/>
          <p:cNvSpPr/>
          <p:nvPr/>
        </p:nvSpPr>
        <p:spPr>
          <a:xfrm>
            <a:off x="3405967" y="24879945"/>
            <a:ext cx="2524207" cy="457130"/>
          </a:xfrm>
          <a:prstGeom prst="arc">
            <a:avLst>
              <a:gd name="adj1" fmla="val 10801814"/>
              <a:gd name="adj2" fmla="val 0"/>
            </a:avLst>
          </a:prstGeom>
          <a:ln w="3175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2891809" y="25054604"/>
            <a:ext cx="792000" cy="442522"/>
          </a:xfrm>
          <a:prstGeom prst="rect">
            <a:avLst/>
          </a:prstGeom>
          <a:noFill/>
          <a:ln w="25400">
            <a:solidFill>
              <a:srgbClr val="FFF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5574757" y="25058149"/>
            <a:ext cx="720000" cy="442522"/>
          </a:xfrm>
          <a:prstGeom prst="rect">
            <a:avLst/>
          </a:prstGeom>
          <a:noFill/>
          <a:ln w="25400">
            <a:solidFill>
              <a:srgbClr val="FFF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TextBox 303"/>
          <p:cNvSpPr txBox="1"/>
          <p:nvPr/>
        </p:nvSpPr>
        <p:spPr>
          <a:xfrm>
            <a:off x="629074" y="25482123"/>
            <a:ext cx="434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m</a:t>
            </a:r>
            <a:r>
              <a:rPr lang="en-US" sz="2400" b="1" dirty="0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-antecedents that </a:t>
            </a:r>
            <a:r>
              <a:rPr lang="en-US" sz="2400" b="1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are siblings</a:t>
            </a:r>
            <a:endParaRPr lang="en-US" sz="2400" dirty="0" smtClean="0">
              <a:solidFill>
                <a:srgbClr val="FFFDAD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2995233" y="26079678"/>
            <a:ext cx="6302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mtClean="0">
                <a:ea typeface="Times New Roman" charset="0"/>
                <a:cs typeface="Times New Roman" charset="0"/>
              </a:rPr>
              <a:t>Problem Definition</a:t>
            </a:r>
            <a:endParaRPr lang="en-US" sz="6000" b="1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2068956" y="27088899"/>
            <a:ext cx="81579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We define the general NP anaphor resolution problem to account for </a:t>
            </a:r>
            <a:r>
              <a:rPr lang="en-US" sz="2400" i="1" dirty="0" smtClean="0"/>
              <a:t>m</a:t>
            </a:r>
            <a:r>
              <a:rPr lang="en-US" sz="2400" dirty="0" smtClean="0"/>
              <a:t>-anaphors as follows: Let 𝓜 denote the set of all identified mentions in a document and let </a:t>
            </a:r>
            <a:r>
              <a:rPr lang="en-US" sz="2400" i="1" dirty="0" smtClean="0"/>
              <a:t>M(x)</a:t>
            </a:r>
            <a:r>
              <a:rPr lang="en-US" sz="2400" dirty="0" smtClean="0"/>
              <a:t> ⊆ 𝓜 denote all mentions preceding a mention </a:t>
            </a:r>
            <a:r>
              <a:rPr lang="en-US" sz="2400" i="1" dirty="0" smtClean="0"/>
              <a:t>x</a:t>
            </a:r>
            <a:r>
              <a:rPr lang="en-US" sz="2400" dirty="0" smtClean="0"/>
              <a:t> ∍ 𝓜. The objective of the task is, for each </a:t>
            </a:r>
            <a:r>
              <a:rPr lang="en-US" sz="2400" i="1" dirty="0"/>
              <a:t>x</a:t>
            </a:r>
            <a:r>
              <a:rPr lang="en-US" sz="2400" dirty="0"/>
              <a:t> ∍ </a:t>
            </a:r>
            <a:r>
              <a:rPr lang="en-US" sz="2400" dirty="0" smtClean="0"/>
              <a:t>𝓜, to find </a:t>
            </a:r>
            <a:r>
              <a:rPr lang="en-US" sz="2400" i="1" dirty="0" smtClean="0"/>
              <a:t>C</a:t>
            </a:r>
            <a:r>
              <a:rPr lang="en-US" sz="2400" dirty="0" smtClean="0"/>
              <a:t> </a:t>
            </a:r>
            <a:r>
              <a:rPr lang="en-US" sz="2400" dirty="0"/>
              <a:t>⊆ </a:t>
            </a:r>
            <a:r>
              <a:rPr lang="en-US" sz="2400" dirty="0" smtClean="0"/>
              <a:t>𝓜 such that all mentions in </a:t>
            </a:r>
            <a:r>
              <a:rPr lang="en-US" sz="2400" i="1" dirty="0" smtClean="0"/>
              <a:t>C</a:t>
            </a:r>
            <a:r>
              <a:rPr lang="en-US" sz="2400" dirty="0" smtClean="0"/>
              <a:t> are antecedent to </a:t>
            </a:r>
            <a:r>
              <a:rPr lang="en-US" sz="2400" i="1" dirty="0" smtClean="0"/>
              <a:t>x</a:t>
            </a:r>
            <a:r>
              <a:rPr lang="en-US" sz="2400" dirty="0" smtClean="0"/>
              <a:t>. If </a:t>
            </a:r>
            <a:r>
              <a:rPr lang="en-US" sz="2400" i="1" dirty="0" smtClean="0"/>
              <a:t>C</a:t>
            </a:r>
            <a:r>
              <a:rPr lang="en-US" sz="2400" dirty="0" smtClean="0"/>
              <a:t> = ∅, then </a:t>
            </a:r>
            <a:r>
              <a:rPr lang="en-US" sz="2400" i="1" dirty="0" smtClean="0"/>
              <a:t>x</a:t>
            </a:r>
            <a:r>
              <a:rPr lang="en-US" sz="2400" dirty="0" smtClean="0"/>
              <a:t> is non-anaphoric and if |</a:t>
            </a:r>
            <a:r>
              <a:rPr lang="en-US" sz="2400" i="1" dirty="0" smtClean="0"/>
              <a:t>C</a:t>
            </a:r>
            <a:r>
              <a:rPr lang="en-US" sz="2400" dirty="0" smtClean="0"/>
              <a:t>| ≥ 1, then </a:t>
            </a:r>
            <a:r>
              <a:rPr lang="en-US" sz="2400" i="1" dirty="0" smtClean="0"/>
              <a:t>x</a:t>
            </a:r>
            <a:r>
              <a:rPr lang="en-US" sz="2400" dirty="0" smtClean="0"/>
              <a:t> is 1-anaphoric, and if |</a:t>
            </a:r>
            <a:r>
              <a:rPr lang="en-US" sz="2400" i="1" dirty="0" smtClean="0"/>
              <a:t>C</a:t>
            </a:r>
            <a:r>
              <a:rPr lang="en-US" sz="2400" dirty="0" smtClean="0"/>
              <a:t>| &gt; 1, then </a:t>
            </a:r>
            <a:r>
              <a:rPr lang="en-US" sz="2400" i="1" dirty="0" smtClean="0"/>
              <a:t>x</a:t>
            </a:r>
            <a:r>
              <a:rPr lang="en-US" sz="2400" dirty="0" smtClean="0"/>
              <a:t> is </a:t>
            </a:r>
            <a:r>
              <a:rPr lang="en-US" sz="2400" i="1" dirty="0" smtClean="0"/>
              <a:t>m</a:t>
            </a:r>
            <a:r>
              <a:rPr lang="en-US" sz="2400" dirty="0" smtClean="0"/>
              <a:t>-anaphoric.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2641767" y="30014387"/>
            <a:ext cx="6302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mtClean="0">
                <a:ea typeface="Times New Roman" charset="0"/>
                <a:cs typeface="Times New Roman" charset="0"/>
              </a:rPr>
              <a:t>Scope</a:t>
            </a:r>
            <a:endParaRPr lang="en-US" sz="6000" b="1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1370027" y="31050005"/>
            <a:ext cx="883937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To constrain the scope of the study, we perform all our analyses on gold mentions, leaving the effect of imperfect mention detection as a </a:t>
            </a:r>
            <a:r>
              <a:rPr lang="en-US" sz="2400" dirty="0" smtClean="0"/>
              <a:t>problem </a:t>
            </a:r>
            <a:r>
              <a:rPr lang="en-US" sz="2400" dirty="0"/>
              <a:t>for future </a:t>
            </a:r>
            <a:r>
              <a:rPr lang="en-US" sz="2400" dirty="0" smtClean="0"/>
              <a:t>work. Moreover</a:t>
            </a:r>
            <a:r>
              <a:rPr lang="en-US" sz="2400" dirty="0"/>
              <a:t>, we only consider mentions of </a:t>
            </a:r>
            <a:r>
              <a:rPr lang="en-US" sz="2400" i="1" dirty="0"/>
              <a:t>they </a:t>
            </a:r>
            <a:r>
              <a:rPr lang="en-US" sz="2400" dirty="0"/>
              <a:t>and </a:t>
            </a:r>
            <a:r>
              <a:rPr lang="en-US" sz="2400" i="1" dirty="0"/>
              <a:t>them </a:t>
            </a:r>
            <a:r>
              <a:rPr lang="en-US" sz="2400" dirty="0"/>
              <a:t>that are known to be </a:t>
            </a:r>
            <a:r>
              <a:rPr lang="en-US" sz="2400" i="1" dirty="0"/>
              <a:t>m</a:t>
            </a:r>
            <a:r>
              <a:rPr lang="en-US" sz="2400" dirty="0"/>
              <a:t>-anaphoric for three </a:t>
            </a:r>
            <a:r>
              <a:rPr lang="en-US" sz="2400" dirty="0" smtClean="0"/>
              <a:t>reasons: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</a:t>
            </a:r>
            <a:r>
              <a:rPr lang="en-US" sz="2400" dirty="0" smtClean="0"/>
              <a:t>on-</a:t>
            </a:r>
            <a:r>
              <a:rPr lang="en-US" sz="2400" dirty="0" err="1" smtClean="0"/>
              <a:t>pronomial</a:t>
            </a:r>
            <a:r>
              <a:rPr lang="en-US" sz="2400" dirty="0" smtClean="0"/>
              <a:t> </a:t>
            </a:r>
            <a:r>
              <a:rPr lang="en-US" sz="2400" i="1" dirty="0"/>
              <a:t>m</a:t>
            </a:r>
            <a:r>
              <a:rPr lang="en-US" sz="2400" dirty="0"/>
              <a:t>-anaphors, i.e. proper and common nouns, are much more </a:t>
            </a:r>
            <a:r>
              <a:rPr lang="en-US" sz="2400" dirty="0" smtClean="0"/>
              <a:t>susceptible </a:t>
            </a:r>
            <a:r>
              <a:rPr lang="en-US" sz="2400" dirty="0"/>
              <a:t>to long-distance effects and may require external knowledge to </a:t>
            </a:r>
            <a:r>
              <a:rPr lang="en-US" sz="2400" dirty="0" smtClean="0"/>
              <a:t>resolve.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host of very </a:t>
            </a:r>
            <a:r>
              <a:rPr lang="en-US" sz="2400" dirty="0" smtClean="0"/>
              <a:t>involved </a:t>
            </a:r>
            <a:r>
              <a:rPr lang="en-US" sz="2400" dirty="0"/>
              <a:t>aspects of the complete </a:t>
            </a:r>
            <a:r>
              <a:rPr lang="en-US" sz="2400" i="1" dirty="0"/>
              <a:t>m</a:t>
            </a:r>
            <a:r>
              <a:rPr lang="en-US" sz="2400" dirty="0"/>
              <a:t>-anaphor </a:t>
            </a:r>
            <a:r>
              <a:rPr lang="en-US" sz="2400" dirty="0" smtClean="0"/>
              <a:t>resolution problem are circumvented, most notably, </a:t>
            </a:r>
            <a:r>
              <a:rPr lang="en-US" sz="2400" dirty="0"/>
              <a:t>determining whether a mention is </a:t>
            </a:r>
            <a:r>
              <a:rPr lang="en-US" sz="2400" i="1" dirty="0"/>
              <a:t>m</a:t>
            </a:r>
            <a:r>
              <a:rPr lang="en-US" sz="2400" dirty="0"/>
              <a:t>-anaphoric, 1-anaphoric, or not anaphoric at all. For example, </a:t>
            </a:r>
            <a:r>
              <a:rPr lang="en-US" sz="2400" i="1" dirty="0"/>
              <a:t>you </a:t>
            </a:r>
            <a:r>
              <a:rPr lang="en-US" sz="2400" dirty="0"/>
              <a:t>may refer to one person or multiple, </a:t>
            </a:r>
            <a:r>
              <a:rPr lang="en-US" sz="2400" i="1" dirty="0"/>
              <a:t>who </a:t>
            </a:r>
            <a:r>
              <a:rPr lang="en-US" sz="2400" dirty="0"/>
              <a:t>can be used as an interrogative (non-anaphoric) or reflexive pronoun (anaphoric</a:t>
            </a:r>
            <a:r>
              <a:rPr lang="en-US" sz="2400" dirty="0" smtClean="0"/>
              <a:t>), </a:t>
            </a:r>
            <a:r>
              <a:rPr lang="en-US" sz="2400" dirty="0"/>
              <a:t>pronouns such as </a:t>
            </a:r>
            <a:r>
              <a:rPr lang="en-US" sz="2400" i="1" dirty="0"/>
              <a:t>anyone </a:t>
            </a:r>
            <a:r>
              <a:rPr lang="en-US" sz="2400" dirty="0"/>
              <a:t>and </a:t>
            </a:r>
            <a:r>
              <a:rPr lang="en-US" sz="2400" i="1" dirty="0"/>
              <a:t>everyone </a:t>
            </a:r>
            <a:r>
              <a:rPr lang="en-US" sz="2400" dirty="0"/>
              <a:t>introduce many scoping difficulties, and pleonastic pronouns must be removed from the inference task </a:t>
            </a:r>
            <a:r>
              <a:rPr lang="en-US" sz="2400" dirty="0" smtClean="0"/>
              <a:t>entirely.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 smtClean="0"/>
              <a:t>they </a:t>
            </a:r>
            <a:r>
              <a:rPr lang="en-US" sz="2400" dirty="0"/>
              <a:t>and </a:t>
            </a:r>
            <a:r>
              <a:rPr lang="en-US" sz="2400" i="1" dirty="0"/>
              <a:t>them </a:t>
            </a:r>
            <a:r>
              <a:rPr lang="en-US" sz="2400" dirty="0"/>
              <a:t>are the most prevalent </a:t>
            </a:r>
            <a:r>
              <a:rPr lang="en-US" sz="2400" dirty="0" smtClean="0"/>
              <a:t>pronouns </a:t>
            </a:r>
            <a:r>
              <a:rPr lang="en-US" sz="2400" dirty="0"/>
              <a:t>in our </a:t>
            </a:r>
            <a:r>
              <a:rPr lang="en-US" sz="2400" dirty="0" smtClean="0"/>
              <a:t>dataset. </a:t>
            </a:r>
            <a:endParaRPr lang="en-US" sz="2400" dirty="0"/>
          </a:p>
        </p:txBody>
      </p:sp>
      <p:graphicFrame>
        <p:nvGraphicFramePr>
          <p:cNvPr id="311" name="Table 3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620195"/>
              </p:ext>
            </p:extLst>
          </p:nvPr>
        </p:nvGraphicFramePr>
        <p:xfrm>
          <a:off x="3420949" y="37151073"/>
          <a:ext cx="4524808" cy="2956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2404"/>
                <a:gridCol w="2262404"/>
              </a:tblGrid>
              <a:tr h="4927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Pronoun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# </a:t>
                      </a:r>
                      <a:r>
                        <a:rPr lang="en-US" sz="2400" i="1" dirty="0" smtClean="0"/>
                        <a:t>m</a:t>
                      </a:r>
                      <a:r>
                        <a:rPr lang="en-US" sz="2400" dirty="0" smtClean="0"/>
                        <a:t>-anaphors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726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/>
                        <a:t>they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278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92726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/>
                        <a:t>them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92726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/>
                        <a:t>we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92726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/>
                        <a:t>you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92726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/>
                        <a:t>everybody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2" name="Rectangle 311"/>
          <p:cNvSpPr/>
          <p:nvPr/>
        </p:nvSpPr>
        <p:spPr>
          <a:xfrm>
            <a:off x="1260411" y="40099787"/>
            <a:ext cx="8839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(Counts of the most frequent </a:t>
            </a:r>
            <a:r>
              <a:rPr lang="en-US" sz="2400" i="1" dirty="0" smtClean="0"/>
              <a:t>m</a:t>
            </a:r>
            <a:r>
              <a:rPr lang="en-US" sz="2400" dirty="0" smtClean="0"/>
              <a:t>-anaphoric pronouns in </a:t>
            </a:r>
            <a:r>
              <a:rPr lang="en-US" sz="2400" dirty="0" smtClean="0"/>
              <a:t>P&amp;P.)</a:t>
            </a:r>
            <a:endParaRPr lang="en-US" sz="2400" dirty="0"/>
          </a:p>
        </p:txBody>
      </p:sp>
      <p:sp>
        <p:nvSpPr>
          <p:cNvPr id="314" name="TextBox 313"/>
          <p:cNvSpPr txBox="1"/>
          <p:nvPr/>
        </p:nvSpPr>
        <p:spPr>
          <a:xfrm>
            <a:off x="22814881" y="4935973"/>
            <a:ext cx="4595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mtClean="0">
                <a:ea typeface="Times New Roman" charset="0"/>
                <a:cs typeface="Times New Roman" charset="0"/>
              </a:rPr>
              <a:t>Data</a:t>
            </a:r>
            <a:endParaRPr lang="en-US" sz="6000" b="1" dirty="0" smtClean="0">
              <a:ea typeface="Times New Roman" charset="0"/>
              <a:cs typeface="Times New Roman" charset="0"/>
            </a:endParaRPr>
          </a:p>
        </p:txBody>
      </p:sp>
      <p:graphicFrame>
        <p:nvGraphicFramePr>
          <p:cNvPr id="316" name="Table 3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833061"/>
              </p:ext>
            </p:extLst>
          </p:nvPr>
        </p:nvGraphicFramePr>
        <p:xfrm>
          <a:off x="20721959" y="10253659"/>
          <a:ext cx="87458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9400"/>
                <a:gridCol w="1249400"/>
                <a:gridCol w="1249400"/>
                <a:gridCol w="1249400"/>
                <a:gridCol w="1249400"/>
                <a:gridCol w="1249400"/>
                <a:gridCol w="1249400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i="1" dirty="0" smtClean="0"/>
                        <a:t>they</a:t>
                      </a:r>
                      <a:endParaRPr lang="en-US" sz="240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i="1" dirty="0" smtClean="0"/>
                        <a:t>them</a:t>
                      </a:r>
                      <a:endParaRPr lang="en-US" sz="240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#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#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#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%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P&amp;P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278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31.20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165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19.05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443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51.15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Scribner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243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12.96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79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4.21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322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17.17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521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19.01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244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8.90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765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27.91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7" name="Rectangle 316"/>
          <p:cNvSpPr/>
          <p:nvPr/>
        </p:nvSpPr>
        <p:spPr>
          <a:xfrm>
            <a:off x="20307741" y="12565489"/>
            <a:ext cx="95273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(# of </a:t>
            </a:r>
            <a:r>
              <a:rPr lang="en-US" sz="2400" i="1" dirty="0" smtClean="0"/>
              <a:t>m</a:t>
            </a:r>
            <a:r>
              <a:rPr lang="en-US" sz="2400" dirty="0" smtClean="0"/>
              <a:t>-anaphoric </a:t>
            </a:r>
            <a:r>
              <a:rPr lang="en-US" sz="2400" i="1" dirty="0" smtClean="0"/>
              <a:t>they</a:t>
            </a:r>
            <a:r>
              <a:rPr lang="en-US" sz="2400" dirty="0" smtClean="0"/>
              <a:t> and </a:t>
            </a:r>
            <a:r>
              <a:rPr lang="en-US" sz="2400" i="1" dirty="0" smtClean="0"/>
              <a:t>them</a:t>
            </a:r>
            <a:r>
              <a:rPr lang="en-US" sz="2400" dirty="0" smtClean="0"/>
              <a:t> mentions and % of all </a:t>
            </a:r>
            <a:r>
              <a:rPr lang="en-US" sz="2400" i="1" dirty="0" smtClean="0"/>
              <a:t>they</a:t>
            </a:r>
            <a:r>
              <a:rPr lang="en-US" sz="2400" dirty="0" smtClean="0"/>
              <a:t> and </a:t>
            </a:r>
            <a:r>
              <a:rPr lang="en-US" sz="2400" i="1" dirty="0" smtClean="0"/>
              <a:t>them</a:t>
            </a:r>
            <a:r>
              <a:rPr lang="en-US" sz="2400" dirty="0" smtClean="0"/>
              <a:t> mentions that are </a:t>
            </a:r>
            <a:r>
              <a:rPr lang="en-US" sz="2400" i="1" dirty="0" smtClean="0"/>
              <a:t>m</a:t>
            </a:r>
            <a:r>
              <a:rPr lang="en-US" sz="2400" dirty="0" smtClean="0"/>
              <a:t>-anaphors.)</a:t>
            </a:r>
            <a:endParaRPr lang="en-US" sz="2400" dirty="0"/>
          </a:p>
        </p:txBody>
      </p:sp>
      <p:sp>
        <p:nvSpPr>
          <p:cNvPr id="318" name="Rectangle 317"/>
          <p:cNvSpPr/>
          <p:nvPr/>
        </p:nvSpPr>
        <p:spPr>
          <a:xfrm>
            <a:off x="20560855" y="13342135"/>
            <a:ext cx="908636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   These texts were </a:t>
            </a:r>
            <a:r>
              <a:rPr lang="en-US" sz="2400" dirty="0"/>
              <a:t>annotated by three </a:t>
            </a:r>
            <a:r>
              <a:rPr lang="en-US" sz="2400" dirty="0" smtClean="0"/>
              <a:t>annotators and </a:t>
            </a:r>
            <a:r>
              <a:rPr lang="en-US" sz="2400" dirty="0"/>
              <a:t>the </a:t>
            </a:r>
            <a:r>
              <a:rPr lang="en-US" sz="2400" dirty="0" smtClean="0"/>
              <a:t>inter-annotator </a:t>
            </a:r>
            <a:r>
              <a:rPr lang="en-US" sz="2400" dirty="0"/>
              <a:t>agreement on the shared </a:t>
            </a:r>
            <a:r>
              <a:rPr lang="en-US" sz="2400" dirty="0" smtClean="0"/>
              <a:t>portion was </a:t>
            </a:r>
            <a:r>
              <a:rPr lang="en-US" sz="2400" dirty="0"/>
              <a:t>86.5</a:t>
            </a:r>
            <a:r>
              <a:rPr lang="en-US" sz="2400" dirty="0" smtClean="0"/>
              <a:t>%. Moreover, the </a:t>
            </a:r>
            <a:r>
              <a:rPr lang="en-US" sz="2400" dirty="0"/>
              <a:t>dataset is partitioned according to a roughly, 60/20/20 split into training, validation, and testing sets.</a:t>
            </a:r>
          </a:p>
          <a:p>
            <a:r>
              <a:rPr lang="en-US" sz="2400" dirty="0" smtClean="0"/>
              <a:t>    Literary </a:t>
            </a:r>
            <a:r>
              <a:rPr lang="en-US" sz="2400" dirty="0"/>
              <a:t>works were chosen over other </a:t>
            </a:r>
            <a:r>
              <a:rPr lang="en-US" sz="2400" dirty="0" smtClean="0"/>
              <a:t>textual </a:t>
            </a:r>
            <a:r>
              <a:rPr lang="en-US" sz="2400" dirty="0"/>
              <a:t>modalities, e.g. news articles, because they showed a higher density of </a:t>
            </a:r>
            <a:r>
              <a:rPr lang="en-US" sz="2400" i="1" dirty="0"/>
              <a:t>m</a:t>
            </a:r>
            <a:r>
              <a:rPr lang="en-US" sz="2400" dirty="0"/>
              <a:t>-anaphors (a </a:t>
            </a:r>
            <a:r>
              <a:rPr lang="en-US" sz="2400" dirty="0" smtClean="0"/>
              <a:t>preliminary </a:t>
            </a:r>
            <a:r>
              <a:rPr lang="en-US" sz="2400" dirty="0"/>
              <a:t>annotation exercise showed that </a:t>
            </a:r>
            <a:r>
              <a:rPr lang="en-US" sz="2400" dirty="0" smtClean="0"/>
              <a:t>literary </a:t>
            </a:r>
            <a:r>
              <a:rPr lang="en-US" sz="2400" dirty="0"/>
              <a:t>works contained 37% more m-anaphors per word</a:t>
            </a:r>
            <a:r>
              <a:rPr lang="en-US" sz="2400" dirty="0" smtClean="0"/>
              <a:t>).</a:t>
            </a:r>
          </a:p>
          <a:p>
            <a:endParaRPr lang="en-US" sz="2400" dirty="0"/>
          </a:p>
          <a:p>
            <a:r>
              <a:rPr lang="en-US" sz="2400" dirty="0" smtClean="0"/>
              <a:t>    The </a:t>
            </a:r>
            <a:r>
              <a:rPr lang="en-US" sz="2400" dirty="0"/>
              <a:t>external corpus was built from texts comparable to our dataset. 651,108 </a:t>
            </a:r>
            <a:r>
              <a:rPr lang="en-US" sz="2400" dirty="0" smtClean="0"/>
              <a:t>sentences </a:t>
            </a:r>
            <a:r>
              <a:rPr lang="en-US" sz="2400" dirty="0"/>
              <a:t>containing one of </a:t>
            </a:r>
            <a:r>
              <a:rPr lang="en-US" sz="2400" i="1" dirty="0"/>
              <a:t>they </a:t>
            </a:r>
            <a:r>
              <a:rPr lang="en-US" sz="2400" dirty="0"/>
              <a:t>or </a:t>
            </a:r>
            <a:r>
              <a:rPr lang="en-US" sz="2400" i="1" dirty="0"/>
              <a:t>them </a:t>
            </a:r>
            <a:r>
              <a:rPr lang="en-US" sz="2400" dirty="0"/>
              <a:t>were mined from a larger corpus of 798 literary texts </a:t>
            </a:r>
            <a:r>
              <a:rPr lang="en-US" sz="2400" dirty="0" smtClean="0"/>
              <a:t>spanning </a:t>
            </a:r>
            <a:r>
              <a:rPr lang="en-US" sz="2400" dirty="0"/>
              <a:t>the nineteenth and twentieth </a:t>
            </a:r>
            <a:r>
              <a:rPr lang="en-US" sz="2400" dirty="0" smtClean="0"/>
              <a:t>centuries.</a:t>
            </a:r>
            <a:endParaRPr lang="en-US" sz="2400" dirty="0"/>
          </a:p>
        </p:txBody>
      </p:sp>
      <p:sp>
        <p:nvSpPr>
          <p:cNvPr id="320" name="TextBox 319"/>
          <p:cNvSpPr txBox="1"/>
          <p:nvPr/>
        </p:nvSpPr>
        <p:spPr>
          <a:xfrm>
            <a:off x="22341319" y="18398832"/>
            <a:ext cx="4595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mtClean="0">
                <a:ea typeface="Times New Roman" charset="0"/>
                <a:cs typeface="Times New Roman" charset="0"/>
              </a:rPr>
              <a:t>Evaluation</a:t>
            </a:r>
            <a:endParaRPr lang="en-US" sz="6000" b="1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321" name="Rectangle 320"/>
          <p:cNvSpPr/>
          <p:nvPr/>
        </p:nvSpPr>
        <p:spPr>
          <a:xfrm>
            <a:off x="20545266" y="19365217"/>
            <a:ext cx="82038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Accuracy is measured in terms of the </a:t>
            </a:r>
            <a:r>
              <a:rPr lang="en-US" sz="2400" dirty="0" smtClean="0"/>
              <a:t>number </a:t>
            </a:r>
            <a:r>
              <a:rPr lang="en-US" sz="2400" dirty="0"/>
              <a:t>of mention pairs correctly grouped as </a:t>
            </a:r>
            <a:r>
              <a:rPr lang="en-US" sz="2400" i="1" dirty="0" smtClean="0"/>
              <a:t>m</a:t>
            </a:r>
            <a:r>
              <a:rPr lang="en-US" sz="2400" dirty="0" smtClean="0"/>
              <a:t>-antecedents </a:t>
            </a:r>
            <a:r>
              <a:rPr lang="en-US" sz="2400" dirty="0"/>
              <a:t>for a given </a:t>
            </a:r>
            <a:r>
              <a:rPr lang="en-US" sz="2400" i="1" dirty="0" smtClean="0"/>
              <a:t>m</a:t>
            </a:r>
            <a:r>
              <a:rPr lang="en-US" sz="2400" dirty="0" smtClean="0"/>
              <a:t>-anaphor.</a:t>
            </a:r>
          </a:p>
          <a:p>
            <a:endParaRPr lang="en-US" sz="2400" dirty="0"/>
          </a:p>
          <a:p>
            <a:r>
              <a:rPr lang="en-US" sz="2400" dirty="0" smtClean="0"/>
              <a:t>Let </a:t>
            </a:r>
            <a:r>
              <a:rPr lang="en-US" sz="2400" i="1" dirty="0"/>
              <a:t>n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i="1" dirty="0"/>
              <a:t>n</a:t>
            </a:r>
            <a:r>
              <a:rPr lang="en-US" sz="2400" baseline="-25000" dirty="0"/>
              <a:t>2</a:t>
            </a:r>
            <a:r>
              <a:rPr lang="en-US" sz="2400" dirty="0"/>
              <a:t>, . . . , </a:t>
            </a:r>
            <a:r>
              <a:rPr lang="en-US" sz="2400" i="1" dirty="0" err="1"/>
              <a:t>n</a:t>
            </a:r>
            <a:r>
              <a:rPr lang="en-US" sz="2400" i="1" baseline="-25000" dirty="0" err="1"/>
              <a:t>N</a:t>
            </a:r>
            <a:r>
              <a:rPr lang="en-US" sz="2400" dirty="0"/>
              <a:t> represent the number of gold </a:t>
            </a:r>
            <a:r>
              <a:rPr lang="en-US" sz="2400" i="1" dirty="0"/>
              <a:t>m</a:t>
            </a:r>
            <a:r>
              <a:rPr lang="en-US" sz="2400" dirty="0"/>
              <a:t>-antecedents for </a:t>
            </a:r>
            <a:r>
              <a:rPr lang="en-US" sz="2400" i="1" dirty="0"/>
              <a:t>m</a:t>
            </a:r>
            <a:r>
              <a:rPr lang="en-US" sz="2400" dirty="0"/>
              <a:t>-anaphors </a:t>
            </a:r>
            <a:r>
              <a:rPr lang="en-US" sz="2400" i="1" dirty="0"/>
              <a:t>g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i="1" dirty="0"/>
              <a:t>g</a:t>
            </a:r>
            <a:r>
              <a:rPr lang="en-US" sz="2400" baseline="-25000" dirty="0"/>
              <a:t>2</a:t>
            </a:r>
            <a:r>
              <a:rPr lang="en-US" sz="2400" dirty="0"/>
              <a:t>, . . . , </a:t>
            </a:r>
            <a:r>
              <a:rPr lang="en-US" sz="2400" i="1" dirty="0" err="1"/>
              <a:t>g</a:t>
            </a:r>
            <a:r>
              <a:rPr lang="en-US" sz="2400" i="1" baseline="-25000" dirty="0" err="1"/>
              <a:t>N</a:t>
            </a:r>
            <a:r>
              <a:rPr lang="en-US" sz="2400" dirty="0"/>
              <a:t> in </a:t>
            </a:r>
            <a:r>
              <a:rPr lang="en-US" sz="2400" dirty="0" smtClean="0"/>
              <a:t>a document, </a:t>
            </a:r>
            <a:r>
              <a:rPr lang="en-US" sz="2400" dirty="0" smtClean="0"/>
              <a:t>and let </a:t>
            </a:r>
            <a:r>
              <a:rPr lang="en-US" sz="2400" i="1" dirty="0" smtClean="0"/>
              <a:t>m</a:t>
            </a:r>
            <a:r>
              <a:rPr lang="en-US" sz="2400" baseline="-25000" dirty="0" smtClean="0"/>
              <a:t>1</a:t>
            </a:r>
            <a:r>
              <a:rPr lang="en-US" sz="2400" dirty="0"/>
              <a:t>, </a:t>
            </a:r>
            <a:r>
              <a:rPr lang="en-US" sz="2400" i="1" dirty="0" smtClean="0"/>
              <a:t>m</a:t>
            </a:r>
            <a:r>
              <a:rPr lang="en-US" sz="2400" baseline="-25000" dirty="0" smtClean="0"/>
              <a:t>2</a:t>
            </a:r>
            <a:r>
              <a:rPr lang="en-US" sz="2400" dirty="0"/>
              <a:t>, . . . , </a:t>
            </a:r>
            <a:r>
              <a:rPr lang="en-US" sz="2400" i="1" dirty="0" err="1" smtClean="0"/>
              <a:t>m</a:t>
            </a:r>
            <a:r>
              <a:rPr lang="en-US" sz="2400" i="1" baseline="-25000" dirty="0" err="1" smtClean="0"/>
              <a:t>N</a:t>
            </a:r>
            <a:r>
              <a:rPr lang="en-US" sz="2400" i="1" baseline="-25000" dirty="0" smtClean="0"/>
              <a:t> </a:t>
            </a:r>
            <a:r>
              <a:rPr lang="en-US" sz="2400" i="1" dirty="0" smtClean="0"/>
              <a:t> </a:t>
            </a:r>
            <a:r>
              <a:rPr lang="en-US" sz="2400" dirty="0" smtClean="0"/>
              <a:t>represent the </a:t>
            </a:r>
            <a:r>
              <a:rPr lang="en-US" sz="2400" dirty="0" smtClean="0"/>
              <a:t>p</a:t>
            </a:r>
            <a:r>
              <a:rPr lang="en-US" sz="2400" dirty="0" smtClean="0"/>
              <a:t>redicted number, </a:t>
            </a:r>
            <a:r>
              <a:rPr lang="en-US" sz="2400" dirty="0"/>
              <a:t>of which </a:t>
            </a:r>
            <a:r>
              <a:rPr lang="en-US" sz="2400" i="1" dirty="0" smtClean="0"/>
              <a:t>k</a:t>
            </a:r>
            <a:r>
              <a:rPr lang="en-US" sz="2400" baseline="-25000" dirty="0" smtClean="0"/>
              <a:t>1</a:t>
            </a:r>
            <a:r>
              <a:rPr lang="en-US" sz="2400" dirty="0"/>
              <a:t>, </a:t>
            </a:r>
            <a:r>
              <a:rPr lang="en-US" sz="2400" i="1" dirty="0" smtClean="0"/>
              <a:t>k</a:t>
            </a:r>
            <a:r>
              <a:rPr lang="en-US" sz="2400" baseline="-25000" dirty="0" smtClean="0"/>
              <a:t>2</a:t>
            </a:r>
            <a:r>
              <a:rPr lang="en-US" sz="2400" dirty="0"/>
              <a:t>, . . . , </a:t>
            </a:r>
            <a:r>
              <a:rPr lang="en-US" sz="2400" i="1" dirty="0" err="1" smtClean="0"/>
              <a:t>k</a:t>
            </a:r>
            <a:r>
              <a:rPr lang="en-US" sz="2400" i="1" baseline="-25000" dirty="0" err="1" smtClean="0"/>
              <a:t>N</a:t>
            </a:r>
            <a:r>
              <a:rPr lang="en-US" sz="2400" i="1" baseline="-25000" dirty="0" smtClean="0"/>
              <a:t> </a:t>
            </a:r>
            <a:r>
              <a:rPr lang="en-US" sz="2400" dirty="0" smtClean="0"/>
              <a:t>are correct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sp>
        <p:nvSpPr>
          <p:cNvPr id="323" name="TextBox 322"/>
          <p:cNvSpPr txBox="1"/>
          <p:nvPr/>
        </p:nvSpPr>
        <p:spPr>
          <a:xfrm>
            <a:off x="22791591" y="23002479"/>
            <a:ext cx="4595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ea typeface="Times New Roman" charset="0"/>
                <a:cs typeface="Times New Roman" charset="0"/>
              </a:rPr>
              <a:t>Experiments</a:t>
            </a:r>
          </a:p>
        </p:txBody>
      </p:sp>
      <p:sp>
        <p:nvSpPr>
          <p:cNvPr id="325" name="Oval 324"/>
          <p:cNvSpPr>
            <a:spLocks noChangeAspect="1"/>
          </p:cNvSpPr>
          <p:nvPr/>
        </p:nvSpPr>
        <p:spPr>
          <a:xfrm>
            <a:off x="20515768" y="23954564"/>
            <a:ext cx="720000" cy="720000"/>
          </a:xfrm>
          <a:prstGeom prst="ellipse">
            <a:avLst/>
          </a:prstGeom>
          <a:solidFill>
            <a:srgbClr val="FFF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TextBox 325"/>
          <p:cNvSpPr txBox="1"/>
          <p:nvPr/>
        </p:nvSpPr>
        <p:spPr>
          <a:xfrm>
            <a:off x="19998833" y="23987610"/>
            <a:ext cx="177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ea typeface="Times New Roman" charset="0"/>
                <a:cs typeface="Times New Roman" charset="0"/>
              </a:rPr>
              <a:t>#1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20764069" y="24011429"/>
            <a:ext cx="4595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a typeface="Times New Roman" charset="0"/>
                <a:cs typeface="Times New Roman" charset="0"/>
              </a:rPr>
              <a:t>System Comparison</a:t>
            </a:r>
          </a:p>
        </p:txBody>
      </p:sp>
      <p:sp>
        <p:nvSpPr>
          <p:cNvPr id="332" name="Oval 331"/>
          <p:cNvSpPr>
            <a:spLocks noChangeAspect="1"/>
          </p:cNvSpPr>
          <p:nvPr/>
        </p:nvSpPr>
        <p:spPr>
          <a:xfrm>
            <a:off x="20517771" y="34272532"/>
            <a:ext cx="720000" cy="720000"/>
          </a:xfrm>
          <a:prstGeom prst="ellipse">
            <a:avLst/>
          </a:prstGeom>
          <a:solidFill>
            <a:srgbClr val="FFF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TextBox 332"/>
          <p:cNvSpPr txBox="1"/>
          <p:nvPr/>
        </p:nvSpPr>
        <p:spPr>
          <a:xfrm>
            <a:off x="20000836" y="34305578"/>
            <a:ext cx="177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ea typeface="Times New Roman" charset="0"/>
                <a:cs typeface="Times New Roman" charset="0"/>
              </a:rPr>
              <a:t>#2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21314511" y="34308132"/>
            <a:ext cx="4864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a typeface="Times New Roman" charset="0"/>
                <a:cs typeface="Times New Roman" charset="0"/>
              </a:rPr>
              <a:t>Full </a:t>
            </a:r>
            <a:r>
              <a:rPr lang="en-US" sz="3200" b="1" smtClean="0">
                <a:ea typeface="Times New Roman" charset="0"/>
                <a:cs typeface="Times New Roman" charset="0"/>
              </a:rPr>
              <a:t>Coreference Resolution</a:t>
            </a:r>
            <a:endParaRPr lang="en-US" sz="3200" b="1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20539589" y="35013963"/>
            <a:ext cx="92954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proposed system is integrated with the coreference resolution</a:t>
            </a:r>
            <a:endParaRPr lang="en-US" sz="2400" dirty="0"/>
          </a:p>
        </p:txBody>
      </p:sp>
      <p:sp>
        <p:nvSpPr>
          <p:cNvPr id="336" name="Rectangle 335"/>
          <p:cNvSpPr/>
          <p:nvPr/>
        </p:nvSpPr>
        <p:spPr>
          <a:xfrm>
            <a:off x="20582120" y="24725170"/>
            <a:ext cx="92741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/>
              <a:t>Test </a:t>
            </a:r>
            <a:r>
              <a:rPr lang="en-US" sz="2400" dirty="0"/>
              <a:t>set performance of each system on the m-anaphor resolution </a:t>
            </a:r>
            <a:r>
              <a:rPr lang="en-US" sz="2400"/>
              <a:t>task</a:t>
            </a:r>
            <a:r>
              <a:rPr lang="en-US" sz="2400" smtClean="0"/>
              <a:t>.</a:t>
            </a:r>
            <a:endParaRPr lang="en-US" sz="2400" dirty="0"/>
          </a:p>
        </p:txBody>
      </p:sp>
      <p:sp>
        <p:nvSpPr>
          <p:cNvPr id="337" name="Rectangle 336"/>
          <p:cNvSpPr/>
          <p:nvPr/>
        </p:nvSpPr>
        <p:spPr>
          <a:xfrm>
            <a:off x="17178738" y="35388599"/>
            <a:ext cx="125619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system of Clark and Manning (2015), and its prediction threshold raised to 0.89, at which point the precision on the validation set is 78.9. </a:t>
            </a:r>
            <a:r>
              <a:rPr lang="en-US" sz="2400" dirty="0" smtClean="0"/>
              <a:t>The </a:t>
            </a:r>
            <a:r>
              <a:rPr lang="en-US" sz="2400" dirty="0"/>
              <a:t>Clark and Manning (2015) system is first run over the test set, producing coreference chains which are then filtered for character entities using the approach of </a:t>
            </a:r>
            <a:r>
              <a:rPr lang="en-US" sz="2400" dirty="0" err="1"/>
              <a:t>Vala</a:t>
            </a:r>
            <a:r>
              <a:rPr lang="en-US" sz="2400" dirty="0"/>
              <a:t> et al. (2015). Our adjusted </a:t>
            </a:r>
            <a:r>
              <a:rPr lang="en-US" sz="2400" dirty="0" smtClean="0"/>
              <a:t>system </a:t>
            </a:r>
            <a:r>
              <a:rPr lang="en-US" sz="2400" dirty="0"/>
              <a:t>is then applied over all </a:t>
            </a:r>
            <a:r>
              <a:rPr lang="en-US" sz="2400" i="1" dirty="0"/>
              <a:t>they </a:t>
            </a:r>
            <a:r>
              <a:rPr lang="en-US" sz="2400" dirty="0"/>
              <a:t>and </a:t>
            </a:r>
            <a:r>
              <a:rPr lang="en-US" sz="2400" i="1" dirty="0"/>
              <a:t>them </a:t>
            </a:r>
            <a:r>
              <a:rPr lang="en-US" sz="2400" dirty="0"/>
              <a:t>mentions. Each such mention predicted as </a:t>
            </a:r>
            <a:r>
              <a:rPr lang="en-US" sz="2400" i="1" dirty="0"/>
              <a:t>m</a:t>
            </a:r>
            <a:r>
              <a:rPr lang="en-US" sz="2400" dirty="0"/>
              <a:t>-anaphoric is added to the coreference chains of the entities corresponding to the </a:t>
            </a:r>
            <a:r>
              <a:rPr lang="en-US" sz="2400" i="1" dirty="0"/>
              <a:t>m</a:t>
            </a:r>
            <a:r>
              <a:rPr lang="en-US" sz="2400" dirty="0"/>
              <a:t>-antecedent mentions. </a:t>
            </a:r>
            <a:r>
              <a:rPr lang="en-US" sz="2400" dirty="0" smtClean="0"/>
              <a:t>To </a:t>
            </a:r>
            <a:r>
              <a:rPr lang="en-US" sz="2400" dirty="0"/>
              <a:t>evaluate the accuracy against the gold </a:t>
            </a:r>
            <a:r>
              <a:rPr lang="en-US" sz="2400" dirty="0" smtClean="0"/>
              <a:t>mention </a:t>
            </a:r>
            <a:r>
              <a:rPr lang="en-US" sz="2400" dirty="0"/>
              <a:t>clusters, each </a:t>
            </a:r>
            <a:r>
              <a:rPr lang="en-US" sz="2400" i="1" dirty="0"/>
              <a:t>m</a:t>
            </a:r>
            <a:r>
              <a:rPr lang="en-US" sz="2400" dirty="0"/>
              <a:t>-anaphoric </a:t>
            </a:r>
            <a:r>
              <a:rPr lang="en-US" sz="2400" i="1" dirty="0"/>
              <a:t>they </a:t>
            </a:r>
            <a:r>
              <a:rPr lang="en-US" sz="2400" dirty="0"/>
              <a:t>and </a:t>
            </a:r>
            <a:r>
              <a:rPr lang="en-US" sz="2400" i="1" dirty="0"/>
              <a:t>them </a:t>
            </a:r>
            <a:r>
              <a:rPr lang="en-US" sz="2400" dirty="0"/>
              <a:t>is added to each cluster containing a gold </a:t>
            </a:r>
            <a:r>
              <a:rPr lang="en-US" sz="2400" i="1" dirty="0" smtClean="0"/>
              <a:t>m</a:t>
            </a:r>
            <a:r>
              <a:rPr lang="en-US" sz="2400" dirty="0" smtClean="0"/>
              <a:t>-antecedent</a:t>
            </a:r>
            <a:r>
              <a:rPr lang="en-US" sz="2400" dirty="0"/>
              <a:t>. </a:t>
            </a:r>
          </a:p>
        </p:txBody>
      </p:sp>
      <p:graphicFrame>
        <p:nvGraphicFramePr>
          <p:cNvPr id="338" name="Table 3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811772"/>
              </p:ext>
            </p:extLst>
          </p:nvPr>
        </p:nvGraphicFramePr>
        <p:xfrm>
          <a:off x="19188690" y="38267894"/>
          <a:ext cx="8294277" cy="16761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5909"/>
                <a:gridCol w="1274592"/>
                <a:gridCol w="1274592"/>
                <a:gridCol w="1274592"/>
                <a:gridCol w="1274592"/>
              </a:tblGrid>
              <a:tr h="558717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MUC</a:t>
                      </a:r>
                      <a:endParaRPr lang="en-US" sz="2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B</a:t>
                      </a:r>
                      <a:r>
                        <a:rPr lang="en-US" sz="2800" baseline="30000" dirty="0" smtClean="0"/>
                        <a:t>3</a:t>
                      </a:r>
                      <a:endParaRPr lang="en-US" sz="2800" baseline="30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CEAF</a:t>
                      </a:r>
                      <a:r>
                        <a:rPr lang="en-US" sz="2800" baseline="-25000" dirty="0" err="1" smtClean="0"/>
                        <a:t>e</a:t>
                      </a:r>
                      <a:endParaRPr lang="en-US" sz="2800" baseline="-25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Avg.</a:t>
                      </a:r>
                      <a:endParaRPr lang="en-US" sz="2800" dirty="0"/>
                    </a:p>
                  </a:txBody>
                  <a:tcPr/>
                </a:tc>
              </a:tr>
              <a:tr h="558717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CLARK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42.3</a:t>
                      </a:r>
                      <a:endParaRPr lang="en-US" sz="2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39.5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74D24"/>
                          </a:solidFill>
                        </a:rPr>
                        <a:t>32.4</a:t>
                      </a:r>
                      <a:endParaRPr lang="en-US" sz="2800" b="1" dirty="0">
                        <a:solidFill>
                          <a:srgbClr val="F74D2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38.1</a:t>
                      </a:r>
                      <a:endParaRPr lang="en-US" sz="2800" dirty="0"/>
                    </a:p>
                  </a:txBody>
                  <a:tcPr/>
                </a:tc>
              </a:tr>
              <a:tr h="558717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CLARK + PROPOSED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74D24"/>
                          </a:solidFill>
                        </a:rPr>
                        <a:t>43.4</a:t>
                      </a:r>
                      <a:endParaRPr lang="en-US" sz="2800" b="1" dirty="0">
                        <a:solidFill>
                          <a:srgbClr val="F74D24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74D24"/>
                          </a:solidFill>
                        </a:rPr>
                        <a:t>40.0</a:t>
                      </a:r>
                      <a:endParaRPr lang="en-US" sz="2800" b="1" dirty="0">
                        <a:solidFill>
                          <a:srgbClr val="F74D2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31.9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74D24"/>
                          </a:solidFill>
                        </a:rPr>
                        <a:t>38.7</a:t>
                      </a:r>
                      <a:endParaRPr lang="en-US" sz="2800" b="1" dirty="0">
                        <a:solidFill>
                          <a:srgbClr val="F74D24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9" name="Rectangle 338"/>
          <p:cNvSpPr/>
          <p:nvPr/>
        </p:nvSpPr>
        <p:spPr>
          <a:xfrm>
            <a:off x="17178738" y="39966442"/>
            <a:ext cx="125619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(</a:t>
            </a:r>
            <a:r>
              <a:rPr lang="en-US" sz="2400" dirty="0" err="1" smtClean="0"/>
              <a:t>CoNLL</a:t>
            </a:r>
            <a:r>
              <a:rPr lang="en-US" sz="2400" dirty="0" smtClean="0"/>
              <a:t> metric scores for coreference resolution on the test portion of P&amp;P for the Clark and Manning (2015) system), with (CLARK + PROPOSED) and without (CLARK) the pairing with the proposed system</a:t>
            </a:r>
            <a:r>
              <a:rPr lang="en-US" sz="2400" dirty="0" smtClean="0"/>
              <a:t>.)</a:t>
            </a:r>
            <a:endParaRPr lang="en-US" sz="2400" dirty="0"/>
          </a:p>
        </p:txBody>
      </p:sp>
      <p:sp>
        <p:nvSpPr>
          <p:cNvPr id="342" name="Rectangle 341"/>
          <p:cNvSpPr/>
          <p:nvPr/>
        </p:nvSpPr>
        <p:spPr>
          <a:xfrm>
            <a:off x="10977655" y="36061484"/>
            <a:ext cx="580932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Clark, Kevin, and Christopher D. Manning. "Entity-centric coreference resolution with model stacking." </a:t>
            </a:r>
            <a:r>
              <a:rPr lang="en-US" sz="1400" i="1" dirty="0"/>
              <a:t>Association of Computational Linguistics (ACL)</a:t>
            </a:r>
            <a:r>
              <a:rPr lang="en-US" sz="1400" dirty="0"/>
              <a:t>. 2015.</a:t>
            </a:r>
            <a:endParaRPr lang="en-US" sz="1400" dirty="0" smtClean="0">
              <a:ea typeface="Times New Roman" charset="0"/>
              <a:cs typeface="Times New Roman" charset="0"/>
            </a:endParaRPr>
          </a:p>
          <a:p>
            <a:endParaRPr lang="en-US" sz="1400" dirty="0" smtClean="0">
              <a:ea typeface="Times New Roman" charset="0"/>
              <a:cs typeface="Times New Roman" charset="0"/>
            </a:endParaRPr>
          </a:p>
          <a:p>
            <a:r>
              <a:rPr lang="en-US" sz="1400" dirty="0"/>
              <a:t>Collins, Michael, and Nigel Duffy. "New ranking algorithms for parsing and tagging: Kernels over discrete structures, and the voted </a:t>
            </a:r>
            <a:r>
              <a:rPr lang="en-US" sz="1400" dirty="0" err="1"/>
              <a:t>perceptron."</a:t>
            </a:r>
            <a:r>
              <a:rPr lang="en-US" sz="1400" i="1" dirty="0" err="1"/>
              <a:t>Proceedings</a:t>
            </a:r>
            <a:r>
              <a:rPr lang="en-US" sz="1400" i="1" dirty="0"/>
              <a:t> of the 40th annual meeting on association for computational linguistics</a:t>
            </a:r>
            <a:r>
              <a:rPr lang="en-US" sz="1400" dirty="0"/>
              <a:t>. Association for Computational Linguistics, 2002</a:t>
            </a:r>
            <a:r>
              <a:rPr lang="en-US" sz="1400" dirty="0" smtClean="0"/>
              <a:t>.</a:t>
            </a:r>
          </a:p>
          <a:p>
            <a:endParaRPr lang="en-US" sz="1400" dirty="0" smtClean="0">
              <a:ea typeface="Times New Roman" charset="0"/>
              <a:cs typeface="Times New Roman" charset="0"/>
            </a:endParaRPr>
          </a:p>
          <a:p>
            <a:r>
              <a:rPr lang="en-US" sz="1400" dirty="0"/>
              <a:t>Lee, </a:t>
            </a:r>
            <a:r>
              <a:rPr lang="en-US" sz="1400" dirty="0" err="1"/>
              <a:t>Heeyoung</a:t>
            </a:r>
            <a:r>
              <a:rPr lang="en-US" sz="1400" dirty="0"/>
              <a:t>, et al. "Stanford's multi-pass sieve coreference resolution system at the CoNLL-2011 shared task." </a:t>
            </a:r>
            <a:r>
              <a:rPr lang="en-US" sz="1400" i="1" dirty="0"/>
              <a:t>Proceedings of the Fifteenth Conference on Computational Natural Language Learning: Shared Task</a:t>
            </a:r>
            <a:r>
              <a:rPr lang="en-US" sz="1400" dirty="0"/>
              <a:t>. Association for Computational Linguistics, 2011.</a:t>
            </a:r>
            <a:endParaRPr lang="en-US" sz="1400" dirty="0">
              <a:ea typeface="Times New Roman" charset="0"/>
              <a:cs typeface="Times New Roman" charset="0"/>
            </a:endParaRPr>
          </a:p>
          <a:p>
            <a:endParaRPr lang="en-US" sz="1400" dirty="0" smtClean="0">
              <a:ea typeface="Times New Roman" charset="0"/>
              <a:cs typeface="Times New Roman" charset="0"/>
            </a:endParaRPr>
          </a:p>
          <a:p>
            <a:r>
              <a:rPr lang="en-US" sz="1400" dirty="0"/>
              <a:t>Michael </a:t>
            </a:r>
            <a:r>
              <a:rPr lang="en-US" sz="1400" dirty="0" err="1"/>
              <a:t>Martone</a:t>
            </a:r>
            <a:r>
              <a:rPr lang="en-US" sz="1400" dirty="0"/>
              <a:t>, Lex </a:t>
            </a:r>
            <a:r>
              <a:rPr lang="en-US" sz="1400" dirty="0" err="1"/>
              <a:t>Williford</a:t>
            </a:r>
            <a:r>
              <a:rPr lang="en-US" sz="1400" dirty="0"/>
              <a:t>, and </a:t>
            </a:r>
            <a:r>
              <a:rPr lang="en-US" sz="1400" dirty="0" err="1"/>
              <a:t>Rosellen</a:t>
            </a:r>
            <a:r>
              <a:rPr lang="en-US" sz="1400" dirty="0"/>
              <a:t> Brown. 1999. </a:t>
            </a:r>
            <a:r>
              <a:rPr lang="en-US" sz="1400" i="1" dirty="0"/>
              <a:t>The Scribner Anthology of Contemporary Short Fiction: Fifty North American Stories Since 1970</a:t>
            </a:r>
            <a:r>
              <a:rPr lang="en-US" sz="1400" dirty="0"/>
              <a:t>. Touchstone. </a:t>
            </a:r>
          </a:p>
          <a:p>
            <a:endParaRPr lang="en-US" sz="1400" dirty="0" smtClean="0">
              <a:ea typeface="Times New Roman" charset="0"/>
              <a:cs typeface="Times New Roman" charset="0"/>
            </a:endParaRPr>
          </a:p>
          <a:p>
            <a:r>
              <a:rPr lang="en-US" sz="1400" dirty="0"/>
              <a:t>Alessandro </a:t>
            </a:r>
            <a:r>
              <a:rPr lang="en-US" sz="1400" dirty="0" err="1"/>
              <a:t>Moschitti</a:t>
            </a:r>
            <a:r>
              <a:rPr lang="en-US" sz="1400" dirty="0"/>
              <a:t>. 2006. Making tree kernels </a:t>
            </a:r>
            <a:r>
              <a:rPr lang="en-US" sz="1400" dirty="0" smtClean="0"/>
              <a:t>practical </a:t>
            </a:r>
            <a:r>
              <a:rPr lang="en-US" sz="1400" dirty="0"/>
              <a:t>for natural language learning. In </a:t>
            </a:r>
            <a:r>
              <a:rPr lang="en-US" sz="1400" i="1" dirty="0"/>
              <a:t>EACL</a:t>
            </a:r>
            <a:r>
              <a:rPr lang="en-US" sz="1400" dirty="0"/>
              <a:t>, volume 113, page 24. 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err="1"/>
              <a:t>Hardik</a:t>
            </a:r>
            <a:r>
              <a:rPr lang="en-US" sz="1400" dirty="0"/>
              <a:t> </a:t>
            </a:r>
            <a:r>
              <a:rPr lang="en-US" sz="1400" dirty="0" err="1"/>
              <a:t>Vala</a:t>
            </a:r>
            <a:r>
              <a:rPr lang="en-US" sz="1400" dirty="0"/>
              <a:t>, David </a:t>
            </a:r>
            <a:r>
              <a:rPr lang="en-US" sz="1400" dirty="0" err="1"/>
              <a:t>Jurgens</a:t>
            </a:r>
            <a:r>
              <a:rPr lang="en-US" sz="1400" dirty="0"/>
              <a:t>, Andrew Piper, and Derek </a:t>
            </a:r>
            <a:r>
              <a:rPr lang="en-US" sz="1400" dirty="0" err="1"/>
              <a:t>Ruths</a:t>
            </a:r>
            <a:r>
              <a:rPr lang="en-US" sz="1400" dirty="0"/>
              <a:t>. 2015. Mr. </a:t>
            </a:r>
            <a:r>
              <a:rPr lang="en-US" sz="1400" dirty="0" err="1"/>
              <a:t>bennet</a:t>
            </a:r>
            <a:r>
              <a:rPr lang="en-US" sz="1400" dirty="0"/>
              <a:t>, his coachman, and the archbishop walk into a bar but only one of them gets recognized: On the difficulty of detecting characters in literary texts. In </a:t>
            </a:r>
            <a:r>
              <a:rPr lang="en-US" sz="1400" i="1" dirty="0"/>
              <a:t>Proceedings of the 2015 </a:t>
            </a:r>
            <a:r>
              <a:rPr lang="en-US" sz="1400" i="1" dirty="0" smtClean="0"/>
              <a:t>Conference </a:t>
            </a:r>
            <a:r>
              <a:rPr lang="en-US" sz="1400" i="1" dirty="0"/>
              <a:t>on Empirical Methods in Natural Language Processing</a:t>
            </a:r>
            <a:r>
              <a:rPr lang="en-US" sz="1400" dirty="0"/>
              <a:t>, pages 769–774. 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20440435" y="25260104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P</a:t>
            </a:r>
            <a:endParaRPr lang="en-US" sz="2000" dirty="0"/>
          </a:p>
        </p:txBody>
      </p:sp>
      <p:sp>
        <p:nvSpPr>
          <p:cNvPr id="197" name="Rectangle 196"/>
          <p:cNvSpPr/>
          <p:nvPr/>
        </p:nvSpPr>
        <p:spPr>
          <a:xfrm>
            <a:off x="20443980" y="25540094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mtClean="0"/>
              <a:t>R</a:t>
            </a:r>
            <a:endParaRPr lang="en-US" sz="2000" dirty="0"/>
          </a:p>
        </p:txBody>
      </p:sp>
      <p:sp>
        <p:nvSpPr>
          <p:cNvPr id="198" name="Rectangle 197"/>
          <p:cNvSpPr/>
          <p:nvPr/>
        </p:nvSpPr>
        <p:spPr>
          <a:xfrm>
            <a:off x="20426260" y="25820084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835901" y="25245983"/>
            <a:ext cx="0" cy="716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20827764" y="25310056"/>
            <a:ext cx="1980000" cy="288000"/>
          </a:xfrm>
          <a:prstGeom prst="rect">
            <a:avLst/>
          </a:prstGeom>
          <a:solidFill>
            <a:srgbClr val="F1F9E7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20831309" y="25590046"/>
            <a:ext cx="1620000" cy="288000"/>
          </a:xfrm>
          <a:prstGeom prst="rect">
            <a:avLst/>
          </a:prstGeom>
          <a:solidFill>
            <a:srgbClr val="F1F9E7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20829918" y="25870036"/>
            <a:ext cx="1800000" cy="288000"/>
          </a:xfrm>
          <a:prstGeom prst="rect">
            <a:avLst/>
          </a:prstGeom>
          <a:solidFill>
            <a:srgbClr val="F1F9E7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22825673" y="25263648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mtClean="0"/>
              <a:t>21.46</a:t>
            </a:r>
            <a:endParaRPr lang="en-US" sz="2000" dirty="0"/>
          </a:p>
        </p:txBody>
      </p:sp>
      <p:sp>
        <p:nvSpPr>
          <p:cNvPr id="209" name="Rectangle 208"/>
          <p:cNvSpPr/>
          <p:nvPr/>
        </p:nvSpPr>
        <p:spPr>
          <a:xfrm>
            <a:off x="22488978" y="25543638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17.68</a:t>
            </a:r>
            <a:endParaRPr lang="en-US" sz="2000" dirty="0"/>
          </a:p>
        </p:txBody>
      </p:sp>
      <p:sp>
        <p:nvSpPr>
          <p:cNvPr id="217" name="Rectangle 216"/>
          <p:cNvSpPr/>
          <p:nvPr/>
        </p:nvSpPr>
        <p:spPr>
          <a:xfrm>
            <a:off x="22641378" y="25823628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19.39</a:t>
            </a:r>
            <a:endParaRPr lang="en-US" sz="2000" dirty="0"/>
          </a:p>
        </p:txBody>
      </p:sp>
      <p:sp>
        <p:nvSpPr>
          <p:cNvPr id="220" name="Rectangle 219"/>
          <p:cNvSpPr/>
          <p:nvPr/>
        </p:nvSpPr>
        <p:spPr>
          <a:xfrm>
            <a:off x="20443980" y="26284371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P</a:t>
            </a:r>
            <a:endParaRPr lang="en-US" sz="2000" dirty="0"/>
          </a:p>
        </p:txBody>
      </p:sp>
      <p:sp>
        <p:nvSpPr>
          <p:cNvPr id="225" name="Rectangle 224"/>
          <p:cNvSpPr/>
          <p:nvPr/>
        </p:nvSpPr>
        <p:spPr>
          <a:xfrm>
            <a:off x="20447525" y="26564361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mtClean="0"/>
              <a:t>R</a:t>
            </a:r>
            <a:endParaRPr lang="en-US" sz="2000" dirty="0"/>
          </a:p>
        </p:txBody>
      </p:sp>
      <p:sp>
        <p:nvSpPr>
          <p:cNvPr id="226" name="Rectangle 225"/>
          <p:cNvSpPr/>
          <p:nvPr/>
        </p:nvSpPr>
        <p:spPr>
          <a:xfrm>
            <a:off x="20429805" y="26844351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20831309" y="26334323"/>
            <a:ext cx="2196000" cy="288000"/>
          </a:xfrm>
          <a:prstGeom prst="rect">
            <a:avLst/>
          </a:prstGeom>
          <a:solidFill>
            <a:srgbClr val="CDEBC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20829918" y="26614313"/>
            <a:ext cx="2772000" cy="288000"/>
          </a:xfrm>
          <a:prstGeom prst="rect">
            <a:avLst/>
          </a:prstGeom>
          <a:solidFill>
            <a:srgbClr val="CDEBC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20833463" y="26915568"/>
            <a:ext cx="2448000" cy="288000"/>
          </a:xfrm>
          <a:prstGeom prst="rect">
            <a:avLst/>
          </a:prstGeom>
          <a:solidFill>
            <a:srgbClr val="CDEBC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23063133" y="26287915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mtClean="0"/>
              <a:t>23.73</a:t>
            </a:r>
            <a:endParaRPr lang="en-US" sz="2000" dirty="0"/>
          </a:p>
        </p:txBody>
      </p:sp>
      <p:sp>
        <p:nvSpPr>
          <p:cNvPr id="241" name="Rectangle 240"/>
          <p:cNvSpPr/>
          <p:nvPr/>
        </p:nvSpPr>
        <p:spPr>
          <a:xfrm>
            <a:off x="23619576" y="26567905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30.10</a:t>
            </a:r>
            <a:endParaRPr lang="en-US" sz="2000" dirty="0"/>
          </a:p>
        </p:txBody>
      </p:sp>
      <p:sp>
        <p:nvSpPr>
          <p:cNvPr id="244" name="Rectangle 243"/>
          <p:cNvSpPr/>
          <p:nvPr/>
        </p:nvSpPr>
        <p:spPr>
          <a:xfrm>
            <a:off x="23304144" y="26869160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26.54</a:t>
            </a:r>
            <a:endParaRPr lang="en-US" sz="2000" dirty="0"/>
          </a:p>
        </p:txBody>
      </p:sp>
      <p:sp>
        <p:nvSpPr>
          <p:cNvPr id="246" name="Rectangle 245"/>
          <p:cNvSpPr/>
          <p:nvPr/>
        </p:nvSpPr>
        <p:spPr>
          <a:xfrm>
            <a:off x="20426260" y="27329901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P</a:t>
            </a:r>
            <a:endParaRPr lang="en-US" sz="2000" dirty="0"/>
          </a:p>
        </p:txBody>
      </p:sp>
      <p:sp>
        <p:nvSpPr>
          <p:cNvPr id="263" name="Rectangle 262"/>
          <p:cNvSpPr/>
          <p:nvPr/>
        </p:nvSpPr>
        <p:spPr>
          <a:xfrm>
            <a:off x="20429805" y="27609891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mtClean="0"/>
              <a:t>R</a:t>
            </a:r>
            <a:endParaRPr lang="en-US" sz="2000" dirty="0"/>
          </a:p>
        </p:txBody>
      </p:sp>
      <p:sp>
        <p:nvSpPr>
          <p:cNvPr id="264" name="Rectangle 263"/>
          <p:cNvSpPr/>
          <p:nvPr/>
        </p:nvSpPr>
        <p:spPr>
          <a:xfrm>
            <a:off x="20412085" y="27889881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</a:t>
            </a:r>
          </a:p>
        </p:txBody>
      </p:sp>
      <p:sp>
        <p:nvSpPr>
          <p:cNvPr id="265" name="Rectangle 264"/>
          <p:cNvSpPr/>
          <p:nvPr/>
        </p:nvSpPr>
        <p:spPr>
          <a:xfrm>
            <a:off x="20829918" y="27379853"/>
            <a:ext cx="1980000" cy="288000"/>
          </a:xfrm>
          <a:prstGeom prst="rect">
            <a:avLst/>
          </a:prstGeom>
          <a:solidFill>
            <a:srgbClr val="ABDDB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20833463" y="27659843"/>
            <a:ext cx="3564000" cy="288000"/>
          </a:xfrm>
          <a:prstGeom prst="rect">
            <a:avLst/>
          </a:prstGeom>
          <a:solidFill>
            <a:srgbClr val="ABDDB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20837008" y="27961098"/>
            <a:ext cx="2556000" cy="288000"/>
          </a:xfrm>
          <a:prstGeom prst="rect">
            <a:avLst/>
          </a:prstGeom>
          <a:solidFill>
            <a:srgbClr val="ABDDB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22832757" y="27312180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21.43</a:t>
            </a:r>
            <a:endParaRPr lang="en-US" sz="2000" dirty="0"/>
          </a:p>
        </p:txBody>
      </p:sp>
      <p:sp>
        <p:nvSpPr>
          <p:cNvPr id="286" name="Rectangle 285"/>
          <p:cNvSpPr/>
          <p:nvPr/>
        </p:nvSpPr>
        <p:spPr>
          <a:xfrm>
            <a:off x="24409927" y="27592170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38.82</a:t>
            </a:r>
            <a:endParaRPr lang="en-US" sz="2000" dirty="0"/>
          </a:p>
        </p:txBody>
      </p:sp>
      <p:sp>
        <p:nvSpPr>
          <p:cNvPr id="293" name="Rectangle 292"/>
          <p:cNvSpPr/>
          <p:nvPr/>
        </p:nvSpPr>
        <p:spPr>
          <a:xfrm>
            <a:off x="23414013" y="27914690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27.62</a:t>
            </a:r>
            <a:endParaRPr lang="en-US" sz="2000" dirty="0"/>
          </a:p>
        </p:txBody>
      </p:sp>
      <p:sp>
        <p:nvSpPr>
          <p:cNvPr id="294" name="Rectangle 293"/>
          <p:cNvSpPr/>
          <p:nvPr/>
        </p:nvSpPr>
        <p:spPr>
          <a:xfrm>
            <a:off x="20429805" y="28375433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P</a:t>
            </a:r>
            <a:endParaRPr lang="en-US" sz="2000" dirty="0"/>
          </a:p>
        </p:txBody>
      </p:sp>
      <p:sp>
        <p:nvSpPr>
          <p:cNvPr id="296" name="Rectangle 295"/>
          <p:cNvSpPr/>
          <p:nvPr/>
        </p:nvSpPr>
        <p:spPr>
          <a:xfrm>
            <a:off x="20433350" y="28655423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mtClean="0"/>
              <a:t>R</a:t>
            </a:r>
            <a:endParaRPr lang="en-US" sz="2000" dirty="0"/>
          </a:p>
        </p:txBody>
      </p:sp>
      <p:sp>
        <p:nvSpPr>
          <p:cNvPr id="297" name="Rectangle 296"/>
          <p:cNvSpPr/>
          <p:nvPr/>
        </p:nvSpPr>
        <p:spPr>
          <a:xfrm>
            <a:off x="20415630" y="28935413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</a:t>
            </a:r>
          </a:p>
        </p:txBody>
      </p:sp>
      <p:sp>
        <p:nvSpPr>
          <p:cNvPr id="324" name="Rectangle 323"/>
          <p:cNvSpPr/>
          <p:nvPr/>
        </p:nvSpPr>
        <p:spPr>
          <a:xfrm>
            <a:off x="20833463" y="28425385"/>
            <a:ext cx="2772000" cy="288000"/>
          </a:xfrm>
          <a:prstGeom prst="rect">
            <a:avLst/>
          </a:prstGeom>
          <a:solidFill>
            <a:srgbClr val="80CCC4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20837008" y="28726640"/>
            <a:ext cx="2700000" cy="288000"/>
          </a:xfrm>
          <a:prstGeom prst="rect">
            <a:avLst/>
          </a:prstGeom>
          <a:solidFill>
            <a:srgbClr val="80CCC4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20840553" y="29006630"/>
            <a:ext cx="2736000" cy="288000"/>
          </a:xfrm>
          <a:prstGeom prst="rect">
            <a:avLst/>
          </a:prstGeom>
          <a:solidFill>
            <a:srgbClr val="80CCC4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23623115" y="28357712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30.02</a:t>
            </a:r>
            <a:endParaRPr lang="en-US" sz="2000" dirty="0"/>
          </a:p>
        </p:txBody>
      </p:sp>
      <p:sp>
        <p:nvSpPr>
          <p:cNvPr id="343" name="Rectangle 342"/>
          <p:cNvSpPr/>
          <p:nvPr/>
        </p:nvSpPr>
        <p:spPr>
          <a:xfrm>
            <a:off x="23541598" y="28658967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29.11</a:t>
            </a:r>
            <a:endParaRPr lang="en-US" sz="2000" dirty="0"/>
          </a:p>
        </p:txBody>
      </p:sp>
      <p:sp>
        <p:nvSpPr>
          <p:cNvPr id="344" name="Rectangle 343"/>
          <p:cNvSpPr/>
          <p:nvPr/>
        </p:nvSpPr>
        <p:spPr>
          <a:xfrm>
            <a:off x="23608943" y="28960222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29.56</a:t>
            </a:r>
            <a:endParaRPr lang="en-US" sz="2000" dirty="0"/>
          </a:p>
        </p:txBody>
      </p:sp>
      <p:sp>
        <p:nvSpPr>
          <p:cNvPr id="345" name="Rectangle 344"/>
          <p:cNvSpPr/>
          <p:nvPr/>
        </p:nvSpPr>
        <p:spPr>
          <a:xfrm>
            <a:off x="20412085" y="29420963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P</a:t>
            </a:r>
            <a:endParaRPr lang="en-US" sz="2000" dirty="0"/>
          </a:p>
        </p:txBody>
      </p:sp>
      <p:sp>
        <p:nvSpPr>
          <p:cNvPr id="346" name="Rectangle 345"/>
          <p:cNvSpPr/>
          <p:nvPr/>
        </p:nvSpPr>
        <p:spPr>
          <a:xfrm>
            <a:off x="20415630" y="29700953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mtClean="0"/>
              <a:t>R</a:t>
            </a:r>
            <a:endParaRPr lang="en-US" sz="2000" dirty="0"/>
          </a:p>
        </p:txBody>
      </p:sp>
      <p:sp>
        <p:nvSpPr>
          <p:cNvPr id="347" name="Rectangle 346"/>
          <p:cNvSpPr/>
          <p:nvPr/>
        </p:nvSpPr>
        <p:spPr>
          <a:xfrm>
            <a:off x="20397910" y="29980943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</a:t>
            </a:r>
          </a:p>
        </p:txBody>
      </p:sp>
      <p:sp>
        <p:nvSpPr>
          <p:cNvPr id="348" name="Rectangle 347"/>
          <p:cNvSpPr/>
          <p:nvPr/>
        </p:nvSpPr>
        <p:spPr>
          <a:xfrm>
            <a:off x="20837008" y="29470915"/>
            <a:ext cx="3600000" cy="288000"/>
          </a:xfrm>
          <a:prstGeom prst="rect">
            <a:avLst/>
          </a:prstGeom>
          <a:solidFill>
            <a:srgbClr val="59B3D5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>
            <a:off x="20840553" y="29750905"/>
            <a:ext cx="1620000" cy="288000"/>
          </a:xfrm>
          <a:prstGeom prst="rect">
            <a:avLst/>
          </a:prstGeom>
          <a:solidFill>
            <a:srgbClr val="59B3D5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/>
          <p:cNvSpPr/>
          <p:nvPr/>
        </p:nvSpPr>
        <p:spPr>
          <a:xfrm>
            <a:off x="20844098" y="30030895"/>
            <a:ext cx="2232000" cy="288000"/>
          </a:xfrm>
          <a:prstGeom prst="rect">
            <a:avLst/>
          </a:prstGeom>
          <a:solidFill>
            <a:srgbClr val="59B3D5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/>
          <p:cNvSpPr/>
          <p:nvPr/>
        </p:nvSpPr>
        <p:spPr>
          <a:xfrm>
            <a:off x="24455999" y="29403242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mtClean="0"/>
              <a:t>39.23</a:t>
            </a:r>
            <a:endParaRPr lang="en-US" sz="2000" dirty="0"/>
          </a:p>
        </p:txBody>
      </p:sp>
      <p:sp>
        <p:nvSpPr>
          <p:cNvPr id="352" name="Rectangle 351"/>
          <p:cNvSpPr/>
          <p:nvPr/>
        </p:nvSpPr>
        <p:spPr>
          <a:xfrm>
            <a:off x="22481890" y="29704497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17.45</a:t>
            </a:r>
            <a:endParaRPr lang="en-US" sz="2000" dirty="0"/>
          </a:p>
        </p:txBody>
      </p:sp>
      <p:sp>
        <p:nvSpPr>
          <p:cNvPr id="353" name="Rectangle 352"/>
          <p:cNvSpPr/>
          <p:nvPr/>
        </p:nvSpPr>
        <p:spPr>
          <a:xfrm>
            <a:off x="23102123" y="29984487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24.16</a:t>
            </a:r>
            <a:endParaRPr lang="en-US" sz="2000" dirty="0"/>
          </a:p>
        </p:txBody>
      </p:sp>
      <p:sp>
        <p:nvSpPr>
          <p:cNvPr id="354" name="Rectangle 353"/>
          <p:cNvSpPr/>
          <p:nvPr/>
        </p:nvSpPr>
        <p:spPr>
          <a:xfrm>
            <a:off x="20415630" y="30423963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P</a:t>
            </a:r>
            <a:endParaRPr lang="en-US" sz="2000" dirty="0"/>
          </a:p>
        </p:txBody>
      </p:sp>
      <p:sp>
        <p:nvSpPr>
          <p:cNvPr id="355" name="Rectangle 354"/>
          <p:cNvSpPr/>
          <p:nvPr/>
        </p:nvSpPr>
        <p:spPr>
          <a:xfrm>
            <a:off x="20419175" y="30703953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mtClean="0"/>
              <a:t>R</a:t>
            </a:r>
            <a:endParaRPr lang="en-US" sz="2000" dirty="0"/>
          </a:p>
        </p:txBody>
      </p:sp>
      <p:sp>
        <p:nvSpPr>
          <p:cNvPr id="356" name="Rectangle 355"/>
          <p:cNvSpPr/>
          <p:nvPr/>
        </p:nvSpPr>
        <p:spPr>
          <a:xfrm>
            <a:off x="20401455" y="30983943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</a:t>
            </a:r>
          </a:p>
        </p:txBody>
      </p:sp>
      <p:sp>
        <p:nvSpPr>
          <p:cNvPr id="357" name="Rectangle 356"/>
          <p:cNvSpPr/>
          <p:nvPr/>
        </p:nvSpPr>
        <p:spPr>
          <a:xfrm>
            <a:off x="20840553" y="30473915"/>
            <a:ext cx="4320000" cy="288000"/>
          </a:xfrm>
          <a:prstGeom prst="rect">
            <a:avLst/>
          </a:prstGeom>
          <a:solidFill>
            <a:srgbClr val="378DC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20844098" y="30753905"/>
            <a:ext cx="900000" cy="288000"/>
          </a:xfrm>
          <a:prstGeom prst="rect">
            <a:avLst/>
          </a:prstGeom>
          <a:solidFill>
            <a:srgbClr val="378DC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/>
          <p:cNvSpPr/>
          <p:nvPr/>
        </p:nvSpPr>
        <p:spPr>
          <a:xfrm>
            <a:off x="20847643" y="31033895"/>
            <a:ext cx="1512000" cy="288000"/>
          </a:xfrm>
          <a:prstGeom prst="rect">
            <a:avLst/>
          </a:prstGeom>
          <a:solidFill>
            <a:srgbClr val="378DC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>
            <a:off x="25182554" y="30427507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74D24"/>
                </a:solidFill>
              </a:rPr>
              <a:t>46.78</a:t>
            </a:r>
            <a:endParaRPr lang="en-US" sz="2000" b="1" dirty="0">
              <a:solidFill>
                <a:srgbClr val="F74D24"/>
              </a:solidFill>
            </a:endParaRPr>
          </a:p>
        </p:txBody>
      </p:sp>
      <p:sp>
        <p:nvSpPr>
          <p:cNvPr id="361" name="Rectangle 360"/>
          <p:cNvSpPr/>
          <p:nvPr/>
        </p:nvSpPr>
        <p:spPr>
          <a:xfrm>
            <a:off x="21783684" y="30707497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9.91</a:t>
            </a:r>
            <a:endParaRPr lang="en-US" sz="2000" dirty="0"/>
          </a:p>
        </p:txBody>
      </p:sp>
      <p:sp>
        <p:nvSpPr>
          <p:cNvPr id="362" name="Rectangle 361"/>
          <p:cNvSpPr/>
          <p:nvPr/>
        </p:nvSpPr>
        <p:spPr>
          <a:xfrm>
            <a:off x="22361393" y="30987487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16.36</a:t>
            </a:r>
            <a:endParaRPr lang="en-US" sz="2000" dirty="0"/>
          </a:p>
        </p:txBody>
      </p:sp>
      <p:sp>
        <p:nvSpPr>
          <p:cNvPr id="363" name="Rectangle 362"/>
          <p:cNvSpPr/>
          <p:nvPr/>
        </p:nvSpPr>
        <p:spPr>
          <a:xfrm>
            <a:off x="20419175" y="31426964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P</a:t>
            </a:r>
            <a:endParaRPr lang="en-US" sz="2000" dirty="0"/>
          </a:p>
        </p:txBody>
      </p:sp>
      <p:sp>
        <p:nvSpPr>
          <p:cNvPr id="364" name="Rectangle 363"/>
          <p:cNvSpPr/>
          <p:nvPr/>
        </p:nvSpPr>
        <p:spPr>
          <a:xfrm>
            <a:off x="20422720" y="31706954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mtClean="0"/>
              <a:t>R</a:t>
            </a:r>
            <a:endParaRPr lang="en-US" sz="2000" dirty="0"/>
          </a:p>
        </p:txBody>
      </p:sp>
      <p:sp>
        <p:nvSpPr>
          <p:cNvPr id="365" name="Rectangle 364"/>
          <p:cNvSpPr/>
          <p:nvPr/>
        </p:nvSpPr>
        <p:spPr>
          <a:xfrm>
            <a:off x="20405000" y="32008209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</a:t>
            </a:r>
          </a:p>
        </p:txBody>
      </p:sp>
      <p:sp>
        <p:nvSpPr>
          <p:cNvPr id="10" name="8-Point Star 9"/>
          <p:cNvSpPr>
            <a:spLocks noChangeAspect="1"/>
          </p:cNvSpPr>
          <p:nvPr/>
        </p:nvSpPr>
        <p:spPr>
          <a:xfrm rot="1206235">
            <a:off x="24386460" y="31132922"/>
            <a:ext cx="1620000" cy="1620000"/>
          </a:xfrm>
          <a:prstGeom prst="star8">
            <a:avLst/>
          </a:prstGeom>
          <a:solidFill>
            <a:srgbClr val="FEF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/>
          <p:cNvSpPr/>
          <p:nvPr/>
        </p:nvSpPr>
        <p:spPr>
          <a:xfrm>
            <a:off x="20844098" y="31476916"/>
            <a:ext cx="3852000" cy="288000"/>
          </a:xfrm>
          <a:prstGeom prst="rect">
            <a:avLst/>
          </a:prstGeom>
          <a:solidFill>
            <a:srgbClr val="1A59A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/>
          <p:cNvSpPr/>
          <p:nvPr/>
        </p:nvSpPr>
        <p:spPr>
          <a:xfrm>
            <a:off x="20847643" y="31756906"/>
            <a:ext cx="4140000" cy="288000"/>
          </a:xfrm>
          <a:prstGeom prst="rect">
            <a:avLst/>
          </a:prstGeom>
          <a:solidFill>
            <a:srgbClr val="1A59A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20829923" y="32036896"/>
            <a:ext cx="4032000" cy="288000"/>
          </a:xfrm>
          <a:prstGeom prst="rect">
            <a:avLst/>
          </a:prstGeom>
          <a:solidFill>
            <a:srgbClr val="1A59A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24718258" y="31409243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41.94</a:t>
            </a:r>
            <a:endParaRPr lang="en-US" sz="2000" b="1" dirty="0"/>
          </a:p>
        </p:txBody>
      </p:sp>
      <p:sp>
        <p:nvSpPr>
          <p:cNvPr id="370" name="Rectangle 369"/>
          <p:cNvSpPr/>
          <p:nvPr/>
        </p:nvSpPr>
        <p:spPr>
          <a:xfrm>
            <a:off x="24998249" y="31710498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74D24"/>
                </a:solidFill>
              </a:rPr>
              <a:t>44.88</a:t>
            </a:r>
            <a:endParaRPr lang="en-US" sz="2000" b="1" dirty="0">
              <a:solidFill>
                <a:srgbClr val="F74D24"/>
              </a:solidFill>
            </a:endParaRPr>
          </a:p>
        </p:txBody>
      </p:sp>
      <p:sp>
        <p:nvSpPr>
          <p:cNvPr id="371" name="Rectangle 370"/>
          <p:cNvSpPr/>
          <p:nvPr/>
        </p:nvSpPr>
        <p:spPr>
          <a:xfrm>
            <a:off x="24874213" y="31990488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74D24"/>
                </a:solidFill>
              </a:rPr>
              <a:t>43.36</a:t>
            </a:r>
            <a:endParaRPr lang="en-US" sz="2000" b="1" dirty="0">
              <a:solidFill>
                <a:srgbClr val="F74D24"/>
              </a:solidFill>
            </a:endParaRPr>
          </a:p>
        </p:txBody>
      </p:sp>
      <p:sp>
        <p:nvSpPr>
          <p:cNvPr id="372" name="Rectangle 371"/>
          <p:cNvSpPr/>
          <p:nvPr/>
        </p:nvSpPr>
        <p:spPr>
          <a:xfrm>
            <a:off x="26504058" y="25204302"/>
            <a:ext cx="33309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Predicts the most recent </a:t>
            </a:r>
            <a:r>
              <a:rPr lang="en-US" sz="2400" dirty="0"/>
              <a:t>2</a:t>
            </a:r>
            <a:r>
              <a:rPr lang="en-US" sz="2400" dirty="0" smtClean="0"/>
              <a:t> mentions.</a:t>
            </a:r>
          </a:p>
        </p:txBody>
      </p:sp>
      <p:sp>
        <p:nvSpPr>
          <p:cNvPr id="373" name="Rectangle 372"/>
          <p:cNvSpPr>
            <a:spLocks noChangeAspect="1"/>
          </p:cNvSpPr>
          <p:nvPr/>
        </p:nvSpPr>
        <p:spPr>
          <a:xfrm>
            <a:off x="26162226" y="25311694"/>
            <a:ext cx="288000" cy="288000"/>
          </a:xfrm>
          <a:prstGeom prst="rect">
            <a:avLst/>
          </a:prstGeom>
          <a:solidFill>
            <a:srgbClr val="F1F9E7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/>
          <p:cNvSpPr/>
          <p:nvPr/>
        </p:nvSpPr>
        <p:spPr>
          <a:xfrm>
            <a:off x="26510804" y="25929413"/>
            <a:ext cx="33242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Predicts the most recent 3 mentions.</a:t>
            </a:r>
          </a:p>
        </p:txBody>
      </p:sp>
      <p:sp>
        <p:nvSpPr>
          <p:cNvPr id="375" name="Rectangle 374"/>
          <p:cNvSpPr>
            <a:spLocks noChangeAspect="1"/>
          </p:cNvSpPr>
          <p:nvPr/>
        </p:nvSpPr>
        <p:spPr>
          <a:xfrm>
            <a:off x="26168972" y="26036805"/>
            <a:ext cx="288000" cy="288000"/>
          </a:xfrm>
          <a:prstGeom prst="rect">
            <a:avLst/>
          </a:prstGeom>
          <a:solidFill>
            <a:srgbClr val="CDEBC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/>
          <p:cNvSpPr/>
          <p:nvPr/>
        </p:nvSpPr>
        <p:spPr>
          <a:xfrm>
            <a:off x="26514349" y="26634703"/>
            <a:ext cx="33419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Predicts the most recent 4 mentions.</a:t>
            </a:r>
          </a:p>
        </p:txBody>
      </p:sp>
      <p:sp>
        <p:nvSpPr>
          <p:cNvPr id="377" name="Rectangle 376"/>
          <p:cNvSpPr>
            <a:spLocks noChangeAspect="1"/>
          </p:cNvSpPr>
          <p:nvPr/>
        </p:nvSpPr>
        <p:spPr>
          <a:xfrm>
            <a:off x="26172517" y="26742095"/>
            <a:ext cx="288000" cy="288000"/>
          </a:xfrm>
          <a:prstGeom prst="rect">
            <a:avLst/>
          </a:prstGeom>
          <a:solidFill>
            <a:srgbClr val="ABDDB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/>
          <p:cNvSpPr/>
          <p:nvPr/>
        </p:nvSpPr>
        <p:spPr>
          <a:xfrm>
            <a:off x="26517894" y="27361258"/>
            <a:ext cx="33166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Randomly predicts mentions in a 5-sentence pre-window</a:t>
            </a:r>
          </a:p>
        </p:txBody>
      </p:sp>
      <p:sp>
        <p:nvSpPr>
          <p:cNvPr id="379" name="Rectangle 378"/>
          <p:cNvSpPr>
            <a:spLocks noChangeAspect="1"/>
          </p:cNvSpPr>
          <p:nvPr/>
        </p:nvSpPr>
        <p:spPr>
          <a:xfrm>
            <a:off x="26176062" y="27468650"/>
            <a:ext cx="288000" cy="288000"/>
          </a:xfrm>
          <a:prstGeom prst="rect">
            <a:avLst/>
          </a:prstGeom>
          <a:solidFill>
            <a:srgbClr val="80CCC4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/>
          <p:cNvSpPr/>
          <p:nvPr/>
        </p:nvSpPr>
        <p:spPr>
          <a:xfrm>
            <a:off x="26521439" y="28449318"/>
            <a:ext cx="33131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 simple rule-based method (See the paper for details).</a:t>
            </a:r>
          </a:p>
        </p:txBody>
      </p:sp>
      <p:sp>
        <p:nvSpPr>
          <p:cNvPr id="381" name="Rectangle 380"/>
          <p:cNvSpPr>
            <a:spLocks noChangeAspect="1"/>
          </p:cNvSpPr>
          <p:nvPr/>
        </p:nvSpPr>
        <p:spPr>
          <a:xfrm>
            <a:off x="26179607" y="28556710"/>
            <a:ext cx="288000" cy="288000"/>
          </a:xfrm>
          <a:prstGeom prst="rect">
            <a:avLst/>
          </a:prstGeom>
          <a:solidFill>
            <a:srgbClr val="59B3D5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26524984" y="29537378"/>
            <a:ext cx="330959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system described in Lee et al. (2011), which performs m-anaphor resolution </a:t>
            </a:r>
            <a:r>
              <a:rPr lang="en-US" sz="2400" dirty="0" smtClean="0"/>
              <a:t>solely for </a:t>
            </a:r>
            <a:r>
              <a:rPr lang="en-US" sz="2400" dirty="0" smtClean="0"/>
              <a:t>conjunctive cases.</a:t>
            </a:r>
          </a:p>
        </p:txBody>
      </p:sp>
      <p:sp>
        <p:nvSpPr>
          <p:cNvPr id="383" name="Rectangle 382"/>
          <p:cNvSpPr>
            <a:spLocks noChangeAspect="1"/>
          </p:cNvSpPr>
          <p:nvPr/>
        </p:nvSpPr>
        <p:spPr>
          <a:xfrm>
            <a:off x="26183152" y="29644770"/>
            <a:ext cx="288000" cy="288000"/>
          </a:xfrm>
          <a:prstGeom prst="rect">
            <a:avLst/>
          </a:prstGeom>
          <a:solidFill>
            <a:srgbClr val="378DC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>
            <a:off x="26484125" y="31349873"/>
            <a:ext cx="33721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/>
              <a:t>The proposed system of this work.</a:t>
            </a:r>
            <a:endParaRPr lang="en-US" sz="2400" dirty="0" smtClean="0"/>
          </a:p>
        </p:txBody>
      </p:sp>
      <p:sp>
        <p:nvSpPr>
          <p:cNvPr id="385" name="Rectangle 384"/>
          <p:cNvSpPr>
            <a:spLocks noChangeAspect="1"/>
          </p:cNvSpPr>
          <p:nvPr/>
        </p:nvSpPr>
        <p:spPr>
          <a:xfrm>
            <a:off x="26163558" y="31457265"/>
            <a:ext cx="288000" cy="288000"/>
          </a:xfrm>
          <a:prstGeom prst="rect">
            <a:avLst/>
          </a:prstGeom>
          <a:solidFill>
            <a:srgbClr val="1A59A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 flipH="1">
            <a:off x="20500605" y="32782268"/>
            <a:ext cx="9240066" cy="1274892"/>
          </a:xfrm>
          <a:prstGeom prst="wedgeRoundRectCallout">
            <a:avLst>
              <a:gd name="adj1" fmla="val 22729"/>
              <a:gd name="adj2" fmla="val -78456"/>
              <a:gd name="adj3" fmla="val 16667"/>
            </a:avLst>
          </a:prstGeom>
          <a:solidFill>
            <a:srgbClr val="F1F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20583251" y="32831538"/>
            <a:ext cx="92741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proposed system outperforms all other systems, but exhibits a bias towards 2-anaphors, recent mentions, and mentions coordinated by conjunction. This is not surprising given such cases are easiest to </a:t>
            </a:r>
            <a:r>
              <a:rPr lang="en-US" sz="2400" dirty="0" smtClean="0"/>
              <a:t>resolve!</a:t>
            </a:r>
            <a:endParaRPr lang="en-US" sz="2400" dirty="0"/>
          </a:p>
        </p:txBody>
      </p:sp>
      <p:sp>
        <p:nvSpPr>
          <p:cNvPr id="330" name="TextBox 329"/>
          <p:cNvSpPr txBox="1"/>
          <p:nvPr/>
        </p:nvSpPr>
        <p:spPr>
          <a:xfrm>
            <a:off x="6565278" y="42097576"/>
            <a:ext cx="16239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1F9E7"/>
                </a:solidFill>
                <a:ea typeface="Big Caslon Medium" charset="0"/>
                <a:cs typeface="Big Caslon Medium" charset="0"/>
              </a:rPr>
              <a:t>Software and Data: </a:t>
            </a:r>
            <a:r>
              <a:rPr lang="en-US" sz="3600" b="1" dirty="0">
                <a:solidFill>
                  <a:srgbClr val="F1F9E7"/>
                </a:solidFill>
              </a:rPr>
              <a:t>http://</a:t>
            </a:r>
            <a:r>
              <a:rPr lang="en-US" sz="3600" b="1" dirty="0" err="1">
                <a:solidFill>
                  <a:srgbClr val="F1F9E7"/>
                </a:solidFill>
              </a:rPr>
              <a:t>www.github.com</a:t>
            </a:r>
            <a:r>
              <a:rPr lang="en-US" sz="3600" b="1" dirty="0">
                <a:solidFill>
                  <a:srgbClr val="F1F9E7"/>
                </a:solidFill>
              </a:rPr>
              <a:t>/ </a:t>
            </a:r>
            <a:r>
              <a:rPr lang="en-US" sz="3600" b="1" dirty="0" err="1">
                <a:solidFill>
                  <a:srgbClr val="F1F9E7"/>
                </a:solidFill>
              </a:rPr>
              <a:t>networkdynamics</a:t>
            </a:r>
            <a:r>
              <a:rPr lang="en-US" sz="3600" b="1" dirty="0">
                <a:solidFill>
                  <a:srgbClr val="F1F9E7"/>
                </a:solidFill>
              </a:rPr>
              <a:t>/manaphor-acl2016 </a:t>
            </a:r>
            <a:endParaRPr lang="en-US" sz="3600" b="1" dirty="0">
              <a:solidFill>
                <a:srgbClr val="F1F9E7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28648502" y="6502176"/>
            <a:ext cx="923984" cy="15186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alphaModFix amt="30000"/>
          </a:blip>
          <a:stretch>
            <a:fillRect/>
          </a:stretch>
        </p:blipFill>
        <p:spPr>
          <a:xfrm>
            <a:off x="28383810" y="8196159"/>
            <a:ext cx="1223185" cy="1853596"/>
          </a:xfrm>
          <a:prstGeom prst="rect">
            <a:avLst/>
          </a:prstGeom>
        </p:spPr>
      </p:pic>
      <p:sp>
        <p:nvSpPr>
          <p:cNvPr id="315" name="Rectangle 314"/>
          <p:cNvSpPr/>
          <p:nvPr/>
        </p:nvSpPr>
        <p:spPr>
          <a:xfrm>
            <a:off x="20552833" y="5922659"/>
            <a:ext cx="908636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Our dataset comprises </a:t>
            </a:r>
            <a:r>
              <a:rPr lang="en-US" sz="2400" dirty="0" smtClean="0"/>
              <a:t>of,</a:t>
            </a:r>
          </a:p>
          <a:p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b="1" i="1" dirty="0"/>
              <a:t>Pride and Prejudice </a:t>
            </a:r>
            <a:r>
              <a:rPr lang="en-US" sz="2400" b="1" dirty="0"/>
              <a:t>novel (P&amp;P) </a:t>
            </a:r>
            <a:r>
              <a:rPr lang="en-US" sz="2400" dirty="0"/>
              <a:t>(121440 </a:t>
            </a:r>
            <a:r>
              <a:rPr lang="en-US" sz="2400" dirty="0" smtClean="0"/>
              <a:t>words) with </a:t>
            </a:r>
            <a:r>
              <a:rPr lang="en-US" sz="2400" dirty="0"/>
              <a:t>all mentions of character </a:t>
            </a:r>
            <a:r>
              <a:rPr lang="en-US" sz="2400" dirty="0" smtClean="0"/>
              <a:t>fully </a:t>
            </a:r>
            <a:r>
              <a:rPr lang="en-US" sz="2400" dirty="0"/>
              <a:t>resolved to their antecedents, including mentions referencing multiple characters. </a:t>
            </a: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36 </a:t>
            </a:r>
            <a:r>
              <a:rPr lang="en-US" sz="2400" dirty="0"/>
              <a:t>short </a:t>
            </a:r>
            <a:r>
              <a:rPr lang="en-US" sz="2400" dirty="0" smtClean="0"/>
              <a:t>stories </a:t>
            </a:r>
            <a:r>
              <a:rPr lang="en-US" sz="2400" dirty="0"/>
              <a:t>from the </a:t>
            </a:r>
            <a:r>
              <a:rPr lang="en-US" sz="2400" b="1" i="1" dirty="0"/>
              <a:t>Scribner Anthology of Contemporary Short Fiction </a:t>
            </a:r>
            <a:r>
              <a:rPr lang="en-US" sz="2400" dirty="0"/>
              <a:t>(</a:t>
            </a:r>
            <a:r>
              <a:rPr lang="en-US" sz="2400" dirty="0" err="1"/>
              <a:t>Martone</a:t>
            </a:r>
            <a:r>
              <a:rPr lang="en-US" sz="2400" dirty="0"/>
              <a:t> et al., 1999) </a:t>
            </a:r>
            <a:r>
              <a:rPr lang="en-US" sz="2400" b="1" dirty="0"/>
              <a:t>(Scribner)</a:t>
            </a:r>
            <a:r>
              <a:rPr lang="en-US" sz="2400" dirty="0"/>
              <a:t> (</a:t>
            </a:r>
            <a:r>
              <a:rPr lang="en-US" sz="2400" dirty="0" smtClean="0"/>
              <a:t>total </a:t>
            </a:r>
            <a:r>
              <a:rPr lang="en-US" sz="2400" dirty="0"/>
              <a:t>of 216901 words), representing an eclectic </a:t>
            </a:r>
            <a:r>
              <a:rPr lang="en-US" sz="2400" dirty="0" smtClean="0"/>
              <a:t>collection </a:t>
            </a:r>
            <a:r>
              <a:rPr lang="en-US" sz="2400" dirty="0"/>
              <a:t>of stories from the modern era. A</a:t>
            </a:r>
            <a:r>
              <a:rPr lang="en-US" sz="2400" dirty="0" smtClean="0"/>
              <a:t>ll </a:t>
            </a:r>
            <a:r>
              <a:rPr lang="en-US" sz="2400" dirty="0"/>
              <a:t>mentions of </a:t>
            </a:r>
            <a:r>
              <a:rPr lang="en-US" sz="2400" i="1" dirty="0"/>
              <a:t>they </a:t>
            </a:r>
            <a:r>
              <a:rPr lang="en-US" sz="2400" dirty="0"/>
              <a:t>and </a:t>
            </a:r>
            <a:r>
              <a:rPr lang="en-US" sz="2400" i="1" dirty="0"/>
              <a:t>them </a:t>
            </a:r>
            <a:r>
              <a:rPr lang="en-US" sz="2400" dirty="0" smtClean="0"/>
              <a:t>have been resolved (</a:t>
            </a:r>
            <a:r>
              <a:rPr lang="en-US" sz="2400" i="1" dirty="0" smtClean="0"/>
              <a:t>m</a:t>
            </a:r>
            <a:r>
              <a:rPr lang="en-US" sz="2400" dirty="0" smtClean="0"/>
              <a:t>-anaphoric, 1-anaphoric, and singleton), </a:t>
            </a:r>
            <a:r>
              <a:rPr lang="en-US" sz="2400" dirty="0"/>
              <a:t>including those of </a:t>
            </a:r>
            <a:r>
              <a:rPr lang="en-US" sz="2400" dirty="0" smtClean="0"/>
              <a:t>non-person </a:t>
            </a:r>
            <a:r>
              <a:rPr lang="en-US" sz="2400" dirty="0"/>
              <a:t>entities. </a:t>
            </a:r>
          </a:p>
          <a:p>
            <a:endParaRPr lang="en-US" sz="2400" dirty="0"/>
          </a:p>
        </p:txBody>
      </p:sp>
      <p:sp>
        <p:nvSpPr>
          <p:cNvPr id="331" name="Rectangle 330"/>
          <p:cNvSpPr/>
          <p:nvPr/>
        </p:nvSpPr>
        <p:spPr>
          <a:xfrm>
            <a:off x="20545265" y="22000448"/>
            <a:ext cx="82038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Precision </a:t>
            </a:r>
            <a:r>
              <a:rPr lang="en-US" sz="2400" b="1" dirty="0" smtClean="0"/>
              <a:t>= </a:t>
            </a:r>
            <a:r>
              <a:rPr lang="en-US" sz="2400" b="1" dirty="0" err="1" smtClean="0"/>
              <a:t>Σ</a:t>
            </a:r>
            <a:r>
              <a:rPr lang="en-US" sz="2400" b="1" i="1" baseline="-25000" dirty="0" err="1" smtClean="0"/>
              <a:t>i</a:t>
            </a:r>
            <a:r>
              <a:rPr lang="en-US" sz="2400" b="1" dirty="0" smtClean="0"/>
              <a:t> </a:t>
            </a:r>
            <a:r>
              <a:rPr lang="en-US" sz="2400" b="1" i="1" dirty="0" err="1" smtClean="0"/>
              <a:t>k</a:t>
            </a:r>
            <a:r>
              <a:rPr lang="en-US" sz="2400" b="1" i="1" baseline="-25000" dirty="0" err="1" smtClean="0"/>
              <a:t>i</a:t>
            </a:r>
            <a:r>
              <a:rPr lang="en-US" sz="2400" b="1" i="1" dirty="0" smtClean="0"/>
              <a:t> </a:t>
            </a:r>
            <a:r>
              <a:rPr lang="en-US" sz="2400" b="1" dirty="0" smtClean="0"/>
              <a:t>/ </a:t>
            </a:r>
            <a:r>
              <a:rPr lang="en-US" sz="2400" b="1" dirty="0" err="1"/>
              <a:t>Σ</a:t>
            </a:r>
            <a:r>
              <a:rPr lang="en-US" sz="2400" b="1" i="1" baseline="-25000" dirty="0" err="1"/>
              <a:t>i</a:t>
            </a:r>
            <a:r>
              <a:rPr lang="en-US" sz="2400" b="1" dirty="0"/>
              <a:t> </a:t>
            </a:r>
            <a:r>
              <a:rPr lang="en-US" sz="2400" b="1" i="1" dirty="0" smtClean="0"/>
              <a:t>m</a:t>
            </a:r>
            <a:r>
              <a:rPr lang="en-US" sz="2400" b="1" i="1" baseline="-25000" dirty="0" smtClean="0"/>
              <a:t>i</a:t>
            </a:r>
            <a:r>
              <a:rPr lang="en-US" sz="2400" b="1" dirty="0" smtClean="0"/>
              <a:t> </a:t>
            </a:r>
          </a:p>
          <a:p>
            <a:r>
              <a:rPr lang="en-US" sz="2400" b="1" dirty="0" smtClean="0"/>
              <a:t>Recall = </a:t>
            </a:r>
            <a:r>
              <a:rPr lang="en-US" sz="2400" b="1" dirty="0" err="1"/>
              <a:t>Σ</a:t>
            </a:r>
            <a:r>
              <a:rPr lang="en-US" sz="2400" b="1" i="1" baseline="-25000" dirty="0" err="1"/>
              <a:t>i</a:t>
            </a:r>
            <a:r>
              <a:rPr lang="en-US" sz="2400" b="1" dirty="0"/>
              <a:t> </a:t>
            </a:r>
            <a:r>
              <a:rPr lang="en-US" sz="2400" b="1" i="1" dirty="0" err="1" smtClean="0"/>
              <a:t>k</a:t>
            </a:r>
            <a:r>
              <a:rPr lang="en-US" sz="2400" b="1" i="1" baseline="-25000" dirty="0" err="1" smtClean="0"/>
              <a:t>i</a:t>
            </a:r>
            <a:r>
              <a:rPr lang="en-US" sz="2400" b="1" i="1" dirty="0" smtClean="0"/>
              <a:t> </a:t>
            </a:r>
            <a:r>
              <a:rPr lang="en-US" sz="2400" b="1" dirty="0" smtClean="0"/>
              <a:t>/ </a:t>
            </a:r>
            <a:r>
              <a:rPr lang="en-US" sz="2400" b="1" dirty="0" err="1"/>
              <a:t>Σ</a:t>
            </a:r>
            <a:r>
              <a:rPr lang="en-US" sz="2400" b="1" i="1" baseline="-25000" dirty="0" err="1"/>
              <a:t>i</a:t>
            </a:r>
            <a:r>
              <a:rPr lang="en-US" sz="2400" b="1" dirty="0"/>
              <a:t> </a:t>
            </a:r>
            <a:r>
              <a:rPr lang="en-US" sz="2400" b="1" i="1" dirty="0" err="1" smtClean="0"/>
              <a:t>n</a:t>
            </a:r>
            <a:r>
              <a:rPr lang="en-US" sz="2400" b="1" i="1" baseline="-25000" dirty="0" err="1" smtClean="0"/>
              <a:t>i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6288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2139</TotalTime>
  <Words>1943</Words>
  <Application>Microsoft Macintosh PowerPoint</Application>
  <PresentationFormat>Custom</PresentationFormat>
  <Paragraphs>242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Big Caslon Medium</vt:lpstr>
      <vt:lpstr>Calibri</vt:lpstr>
      <vt:lpstr>Calibri Light</vt:lpstr>
      <vt:lpstr>Candara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Hardik Vala, Mr</dc:creator>
  <cp:lastModifiedBy>Hardik Vala, Mr</cp:lastModifiedBy>
  <cp:revision>100</cp:revision>
  <dcterms:created xsi:type="dcterms:W3CDTF">2016-05-19T01:35:25Z</dcterms:created>
  <dcterms:modified xsi:type="dcterms:W3CDTF">2016-08-06T14:33:25Z</dcterms:modified>
</cp:coreProperties>
</file>