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</p:sldIdLst>
  <p:sldSz cx="9118600" cy="6845300"/>
  <p:notesSz cx="9118600" cy="68453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0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ik chauhan" userId="1246b5ce175cb9a7" providerId="LiveId" clId="{45CA95F7-A36F-4F60-B3DF-45B3363B0E36}"/>
    <pc:docChg chg="modSld">
      <pc:chgData name="hardik chauhan" userId="1246b5ce175cb9a7" providerId="LiveId" clId="{45CA95F7-A36F-4F60-B3DF-45B3363B0E36}" dt="2023-09-25T04:15:12.856" v="11" actId="20577"/>
      <pc:docMkLst>
        <pc:docMk/>
      </pc:docMkLst>
      <pc:sldChg chg="modSp mod">
        <pc:chgData name="hardik chauhan" userId="1246b5ce175cb9a7" providerId="LiveId" clId="{45CA95F7-A36F-4F60-B3DF-45B3363B0E36}" dt="2023-09-25T04:15:12.856" v="11" actId="20577"/>
        <pc:sldMkLst>
          <pc:docMk/>
          <pc:sldMk cId="0" sldId="272"/>
        </pc:sldMkLst>
        <pc:spChg chg="mod">
          <ac:chgData name="hardik chauhan" userId="1246b5ce175cb9a7" providerId="LiveId" clId="{45CA95F7-A36F-4F60-B3DF-45B3363B0E36}" dt="2023-09-25T04:15:12.856" v="11" actId="20577"/>
          <ac:spMkLst>
            <pc:docMk/>
            <pc:sldMk cId="0" sldId="272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22043"/>
            <a:ext cx="7750810" cy="1437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33368"/>
            <a:ext cx="6383020" cy="171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E5E5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E5E5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E5E5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533"/>
                </a:solidFill>
                <a:latin typeface="Georgia" panose="02040502050405020303"/>
                <a:cs typeface="Georgia" panose="02040502050405020303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E5E5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E5E5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E5E5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533"/>
                </a:solidFill>
                <a:latin typeface="Georgia" panose="02040502050405020303"/>
                <a:cs typeface="Georgia" panose="02040502050405020303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4419"/>
            <a:ext cx="3966591" cy="4517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9" y="1574419"/>
            <a:ext cx="3966591" cy="4517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E5E5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E5E5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E5E5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533"/>
                </a:solidFill>
                <a:latin typeface="Georgia" panose="02040502050405020303"/>
                <a:cs typeface="Georgia" panose="02040502050405020303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E5E5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E5E5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E5E5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E5E5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E5E5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E5E5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8439" y="2219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587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44639" y="6165596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5769" y="256540"/>
            <a:ext cx="7527061" cy="727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6533"/>
                </a:solidFill>
                <a:latin typeface="Georgia" panose="02040502050405020303"/>
                <a:cs typeface="Georgia" panose="02040502050405020303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453" y="1184960"/>
            <a:ext cx="8406765" cy="2731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4141" y="6378858"/>
            <a:ext cx="1828164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E5E5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39401" y="6378858"/>
            <a:ext cx="1986279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E5E5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28825" y="6378858"/>
            <a:ext cx="229234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E5E5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CP/IP_mode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d.uoc.gr/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039" y="1212596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787" y="0"/>
                </a:lnTo>
              </a:path>
            </a:pathLst>
          </a:custGeom>
          <a:ln w="254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8639" y="3955796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02752" y="1613661"/>
            <a:ext cx="58178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54760">
              <a:lnSpc>
                <a:spcPct val="100000"/>
              </a:lnSpc>
              <a:spcBef>
                <a:spcPts val="100"/>
              </a:spcBef>
            </a:pPr>
            <a:r>
              <a:rPr b="1" spc="-30" dirty="0">
                <a:latin typeface="Times New Roman" panose="02020603050405020304"/>
                <a:cs typeface="Times New Roman" panose="02020603050405020304"/>
              </a:rPr>
              <a:t>Introduction </a:t>
            </a:r>
            <a:r>
              <a:rPr b="1" spc="5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Sockets </a:t>
            </a:r>
            <a:r>
              <a:rPr b="1" spc="-35" dirty="0">
                <a:latin typeface="Times New Roman" panose="02020603050405020304"/>
                <a:cs typeface="Times New Roman" panose="02020603050405020304"/>
              </a:rPr>
              <a:t>Programming </a:t>
            </a:r>
            <a:r>
              <a:rPr b="1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spc="-180" dirty="0">
                <a:latin typeface="Times New Roman" panose="02020603050405020304"/>
                <a:cs typeface="Times New Roman" panose="02020603050405020304"/>
              </a:rPr>
              <a:t>C</a:t>
            </a:r>
          </a:p>
          <a:p>
            <a:pPr algn="ctr">
              <a:lnSpc>
                <a:spcPct val="100000"/>
              </a:lnSpc>
            </a:pPr>
            <a:r>
              <a:rPr b="1" spc="45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spc="175" dirty="0">
                <a:latin typeface="Times New Roman" panose="02020603050405020304"/>
                <a:cs typeface="Times New Roman" panose="02020603050405020304"/>
              </a:rPr>
              <a:t>TCP/IP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0619" y="261873"/>
            <a:ext cx="3279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70" dirty="0"/>
              <a:t>Berkley</a:t>
            </a:r>
            <a:r>
              <a:rPr sz="4200" spc="-30" dirty="0"/>
              <a:t> </a:t>
            </a:r>
            <a:r>
              <a:rPr sz="4200" spc="-245" dirty="0"/>
              <a:t>Sockets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01453" y="1184656"/>
            <a:ext cx="5207000" cy="27089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8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400" spc="-20" dirty="0">
                <a:latin typeface="Arial" panose="020B0604020202020204"/>
                <a:cs typeface="Arial" panose="020B0604020202020204"/>
              </a:rPr>
              <a:t>Universally 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known </a:t>
            </a:r>
            <a:r>
              <a:rPr sz="2400" spc="-310" dirty="0">
                <a:latin typeface="Arial" panose="020B0604020202020204"/>
                <a:cs typeface="Arial" panose="020B0604020202020204"/>
              </a:rPr>
              <a:t>as</a:t>
            </a:r>
            <a:r>
              <a:rPr sz="24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25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Sockets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marR="5080" indent="-343535">
              <a:lnSpc>
                <a:spcPts val="2590"/>
              </a:lnSpc>
              <a:spcBef>
                <a:spcPts val="61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400" spc="150" dirty="0">
                <a:latin typeface="Arial" panose="020B0604020202020204"/>
                <a:cs typeface="Arial" panose="020B0604020202020204"/>
              </a:rPr>
              <a:t>It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is 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an 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abstraction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through </a:t>
            </a:r>
            <a:r>
              <a:rPr sz="2400" spc="40" dirty="0">
                <a:latin typeface="Arial" panose="020B0604020202020204"/>
                <a:cs typeface="Arial" panose="020B0604020202020204"/>
              </a:rPr>
              <a:t>which 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an  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application </a:t>
            </a:r>
            <a:r>
              <a:rPr sz="2400" spc="-90" dirty="0">
                <a:latin typeface="Arial" panose="020B0604020202020204"/>
                <a:cs typeface="Arial" panose="020B0604020202020204"/>
              </a:rPr>
              <a:t>may </a:t>
            </a:r>
            <a:r>
              <a:rPr sz="2400" spc="-155" dirty="0">
                <a:latin typeface="Arial" panose="020B0604020202020204"/>
                <a:cs typeface="Arial" panose="020B0604020202020204"/>
              </a:rPr>
              <a:t>send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receive</a:t>
            </a:r>
            <a:r>
              <a:rPr sz="24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data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marR="37465" indent="-342900">
              <a:lnSpc>
                <a:spcPts val="2580"/>
              </a:lnSpc>
              <a:spcBef>
                <a:spcPts val="58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400" spc="-45" dirty="0">
                <a:latin typeface="Arial" panose="020B0604020202020204"/>
                <a:cs typeface="Arial" panose="020B0604020202020204"/>
              </a:rPr>
              <a:t>Provide </a:t>
            </a:r>
            <a:r>
              <a:rPr sz="2400" b="1" spc="-17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generic </a:t>
            </a:r>
            <a:r>
              <a:rPr sz="2400" b="1" spc="-33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access </a:t>
            </a: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interprocess 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communication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services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27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500" spc="-150" dirty="0">
                <a:latin typeface="Arial" panose="020B0604020202020204"/>
                <a:cs typeface="Arial" panose="020B0604020202020204"/>
              </a:rPr>
              <a:t>e.g. </a:t>
            </a:r>
            <a:r>
              <a:rPr sz="2500" spc="-95" dirty="0">
                <a:latin typeface="Arial" panose="020B0604020202020204"/>
                <a:cs typeface="Arial" panose="020B0604020202020204"/>
              </a:rPr>
              <a:t>IPX/SPX, </a:t>
            </a:r>
            <a:r>
              <a:rPr sz="2500" spc="-20" dirty="0">
                <a:latin typeface="Arial" panose="020B0604020202020204"/>
                <a:cs typeface="Arial" panose="020B0604020202020204"/>
              </a:rPr>
              <a:t>Appletalk,</a:t>
            </a:r>
            <a:r>
              <a:rPr sz="25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-60" dirty="0">
                <a:latin typeface="Arial" panose="020B0604020202020204"/>
                <a:cs typeface="Arial" panose="020B0604020202020204"/>
              </a:rPr>
              <a:t>TCP/IP</a:t>
            </a:r>
            <a:endParaRPr sz="25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400" spc="-110" dirty="0">
                <a:latin typeface="Arial" panose="020B0604020202020204"/>
                <a:cs typeface="Arial" panose="020B0604020202020204"/>
              </a:rPr>
              <a:t>Standard </a:t>
            </a:r>
            <a:r>
              <a:rPr sz="2400" spc="30" dirty="0">
                <a:latin typeface="Arial" panose="020B0604020202020204"/>
                <a:cs typeface="Arial" panose="020B0604020202020204"/>
              </a:rPr>
              <a:t>API for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networking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4193" y="1505966"/>
            <a:ext cx="2117323" cy="2044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91921" y="3998277"/>
            <a:ext cx="1407160" cy="1911985"/>
            <a:chOff x="791921" y="3998277"/>
            <a:chExt cx="1407160" cy="1911985"/>
          </a:xfrm>
        </p:grpSpPr>
        <p:sp>
          <p:nvSpPr>
            <p:cNvPr id="6" name="object 6"/>
            <p:cNvSpPr/>
            <p:nvPr/>
          </p:nvSpPr>
          <p:spPr>
            <a:xfrm>
              <a:off x="797445" y="4003802"/>
              <a:ext cx="1397000" cy="1901189"/>
            </a:xfrm>
            <a:custGeom>
              <a:avLst/>
              <a:gdLst/>
              <a:ahLst/>
              <a:cxnLst/>
              <a:rect l="l" t="t" r="r" b="b"/>
              <a:pathLst>
                <a:path w="1397000" h="1901189">
                  <a:moveTo>
                    <a:pt x="1396746" y="1901189"/>
                  </a:moveTo>
                  <a:lnTo>
                    <a:pt x="1396746" y="0"/>
                  </a:lnTo>
                  <a:lnTo>
                    <a:pt x="0" y="0"/>
                  </a:lnTo>
                  <a:lnTo>
                    <a:pt x="0" y="1901189"/>
                  </a:lnTo>
                  <a:lnTo>
                    <a:pt x="1396746" y="1901189"/>
                  </a:lnTo>
                  <a:close/>
                </a:path>
              </a:pathLst>
            </a:custGeom>
            <a:solidFill>
              <a:srgbClr val="AFBF39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6683" y="4003040"/>
              <a:ext cx="1397635" cy="1902460"/>
            </a:xfrm>
            <a:custGeom>
              <a:avLst/>
              <a:gdLst/>
              <a:ahLst/>
              <a:cxnLst/>
              <a:rect l="l" t="t" r="r" b="b"/>
              <a:pathLst>
                <a:path w="1397635" h="1902460">
                  <a:moveTo>
                    <a:pt x="0" y="0"/>
                  </a:moveTo>
                  <a:lnTo>
                    <a:pt x="0" y="1901952"/>
                  </a:lnTo>
                  <a:lnTo>
                    <a:pt x="1397508" y="1901952"/>
                  </a:lnTo>
                  <a:lnTo>
                    <a:pt x="139750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2413" y="4103624"/>
              <a:ext cx="1178560" cy="356870"/>
            </a:xfrm>
            <a:custGeom>
              <a:avLst/>
              <a:gdLst/>
              <a:ahLst/>
              <a:cxnLst/>
              <a:rect l="l" t="t" r="r" b="b"/>
              <a:pathLst>
                <a:path w="1178560" h="356870">
                  <a:moveTo>
                    <a:pt x="1178052" y="178308"/>
                  </a:moveTo>
                  <a:lnTo>
                    <a:pt x="1162498" y="137479"/>
                  </a:lnTo>
                  <a:lnTo>
                    <a:pt x="1118193" y="99970"/>
                  </a:lnTo>
                  <a:lnTo>
                    <a:pt x="1048669" y="66860"/>
                  </a:lnTo>
                  <a:lnTo>
                    <a:pt x="1005554" y="52292"/>
                  </a:lnTo>
                  <a:lnTo>
                    <a:pt x="957458" y="39228"/>
                  </a:lnTo>
                  <a:lnTo>
                    <a:pt x="904824" y="27804"/>
                  </a:lnTo>
                  <a:lnTo>
                    <a:pt x="848092" y="18154"/>
                  </a:lnTo>
                  <a:lnTo>
                    <a:pt x="787705" y="10414"/>
                  </a:lnTo>
                  <a:lnTo>
                    <a:pt x="724104" y="4718"/>
                  </a:lnTo>
                  <a:lnTo>
                    <a:pt x="657730" y="1202"/>
                  </a:lnTo>
                  <a:lnTo>
                    <a:pt x="589026" y="0"/>
                  </a:lnTo>
                  <a:lnTo>
                    <a:pt x="520321" y="1202"/>
                  </a:lnTo>
                  <a:lnTo>
                    <a:pt x="453947" y="4718"/>
                  </a:lnTo>
                  <a:lnTo>
                    <a:pt x="390346" y="10414"/>
                  </a:lnTo>
                  <a:lnTo>
                    <a:pt x="329959" y="18154"/>
                  </a:lnTo>
                  <a:lnTo>
                    <a:pt x="273227" y="27804"/>
                  </a:lnTo>
                  <a:lnTo>
                    <a:pt x="220593" y="39228"/>
                  </a:lnTo>
                  <a:lnTo>
                    <a:pt x="172497" y="52292"/>
                  </a:lnTo>
                  <a:lnTo>
                    <a:pt x="129382" y="66860"/>
                  </a:lnTo>
                  <a:lnTo>
                    <a:pt x="91688" y="82798"/>
                  </a:lnTo>
                  <a:lnTo>
                    <a:pt x="34332" y="118243"/>
                  </a:lnTo>
                  <a:lnTo>
                    <a:pt x="3961" y="157546"/>
                  </a:lnTo>
                  <a:lnTo>
                    <a:pt x="0" y="178308"/>
                  </a:lnTo>
                  <a:lnTo>
                    <a:pt x="3961" y="199210"/>
                  </a:lnTo>
                  <a:lnTo>
                    <a:pt x="34332" y="238675"/>
                  </a:lnTo>
                  <a:lnTo>
                    <a:pt x="91688" y="274155"/>
                  </a:lnTo>
                  <a:lnTo>
                    <a:pt x="129382" y="290075"/>
                  </a:lnTo>
                  <a:lnTo>
                    <a:pt x="172497" y="304609"/>
                  </a:lnTo>
                  <a:lnTo>
                    <a:pt x="220593" y="317627"/>
                  </a:lnTo>
                  <a:lnTo>
                    <a:pt x="273227" y="328999"/>
                  </a:lnTo>
                  <a:lnTo>
                    <a:pt x="329959" y="338594"/>
                  </a:lnTo>
                  <a:lnTo>
                    <a:pt x="390346" y="346284"/>
                  </a:lnTo>
                  <a:lnTo>
                    <a:pt x="453947" y="351937"/>
                  </a:lnTo>
                  <a:lnTo>
                    <a:pt x="520321" y="355424"/>
                  </a:lnTo>
                  <a:lnTo>
                    <a:pt x="589026" y="356615"/>
                  </a:lnTo>
                  <a:lnTo>
                    <a:pt x="657730" y="355424"/>
                  </a:lnTo>
                  <a:lnTo>
                    <a:pt x="724104" y="351937"/>
                  </a:lnTo>
                  <a:lnTo>
                    <a:pt x="787705" y="346284"/>
                  </a:lnTo>
                  <a:lnTo>
                    <a:pt x="848092" y="338594"/>
                  </a:lnTo>
                  <a:lnTo>
                    <a:pt x="904824" y="328999"/>
                  </a:lnTo>
                  <a:lnTo>
                    <a:pt x="957458" y="317627"/>
                  </a:lnTo>
                  <a:lnTo>
                    <a:pt x="1005554" y="304609"/>
                  </a:lnTo>
                  <a:lnTo>
                    <a:pt x="1048669" y="290075"/>
                  </a:lnTo>
                  <a:lnTo>
                    <a:pt x="1086363" y="274155"/>
                  </a:lnTo>
                  <a:lnTo>
                    <a:pt x="1143719" y="238675"/>
                  </a:lnTo>
                  <a:lnTo>
                    <a:pt x="1174090" y="199210"/>
                  </a:lnTo>
                  <a:lnTo>
                    <a:pt x="1178052" y="178308"/>
                  </a:lnTo>
                  <a:close/>
                </a:path>
              </a:pathLst>
            </a:custGeom>
            <a:solidFill>
              <a:srgbClr val="3B812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2413" y="4103624"/>
              <a:ext cx="1178560" cy="356870"/>
            </a:xfrm>
            <a:custGeom>
              <a:avLst/>
              <a:gdLst/>
              <a:ahLst/>
              <a:cxnLst/>
              <a:rect l="l" t="t" r="r" b="b"/>
              <a:pathLst>
                <a:path w="1178560" h="356870">
                  <a:moveTo>
                    <a:pt x="589026" y="0"/>
                  </a:moveTo>
                  <a:lnTo>
                    <a:pt x="520321" y="1202"/>
                  </a:lnTo>
                  <a:lnTo>
                    <a:pt x="453947" y="4718"/>
                  </a:lnTo>
                  <a:lnTo>
                    <a:pt x="390346" y="10414"/>
                  </a:lnTo>
                  <a:lnTo>
                    <a:pt x="329959" y="18154"/>
                  </a:lnTo>
                  <a:lnTo>
                    <a:pt x="273227" y="27804"/>
                  </a:lnTo>
                  <a:lnTo>
                    <a:pt x="220593" y="39228"/>
                  </a:lnTo>
                  <a:lnTo>
                    <a:pt x="172497" y="52292"/>
                  </a:lnTo>
                  <a:lnTo>
                    <a:pt x="129382" y="66860"/>
                  </a:lnTo>
                  <a:lnTo>
                    <a:pt x="91688" y="82798"/>
                  </a:lnTo>
                  <a:lnTo>
                    <a:pt x="34332" y="118243"/>
                  </a:lnTo>
                  <a:lnTo>
                    <a:pt x="3961" y="157546"/>
                  </a:lnTo>
                  <a:lnTo>
                    <a:pt x="0" y="178308"/>
                  </a:lnTo>
                  <a:lnTo>
                    <a:pt x="3961" y="199210"/>
                  </a:lnTo>
                  <a:lnTo>
                    <a:pt x="34332" y="238675"/>
                  </a:lnTo>
                  <a:lnTo>
                    <a:pt x="91688" y="274155"/>
                  </a:lnTo>
                  <a:lnTo>
                    <a:pt x="129382" y="290075"/>
                  </a:lnTo>
                  <a:lnTo>
                    <a:pt x="172497" y="304609"/>
                  </a:lnTo>
                  <a:lnTo>
                    <a:pt x="220593" y="317627"/>
                  </a:lnTo>
                  <a:lnTo>
                    <a:pt x="273227" y="328999"/>
                  </a:lnTo>
                  <a:lnTo>
                    <a:pt x="329959" y="338594"/>
                  </a:lnTo>
                  <a:lnTo>
                    <a:pt x="390346" y="346284"/>
                  </a:lnTo>
                  <a:lnTo>
                    <a:pt x="453947" y="351937"/>
                  </a:lnTo>
                  <a:lnTo>
                    <a:pt x="520321" y="355424"/>
                  </a:lnTo>
                  <a:lnTo>
                    <a:pt x="589026" y="356615"/>
                  </a:lnTo>
                  <a:lnTo>
                    <a:pt x="657730" y="355424"/>
                  </a:lnTo>
                  <a:lnTo>
                    <a:pt x="724104" y="351937"/>
                  </a:lnTo>
                  <a:lnTo>
                    <a:pt x="787705" y="346284"/>
                  </a:lnTo>
                  <a:lnTo>
                    <a:pt x="848092" y="338594"/>
                  </a:lnTo>
                  <a:lnTo>
                    <a:pt x="904824" y="328999"/>
                  </a:lnTo>
                  <a:lnTo>
                    <a:pt x="957458" y="317627"/>
                  </a:lnTo>
                  <a:lnTo>
                    <a:pt x="1005554" y="304609"/>
                  </a:lnTo>
                  <a:lnTo>
                    <a:pt x="1048669" y="290075"/>
                  </a:lnTo>
                  <a:lnTo>
                    <a:pt x="1086363" y="274155"/>
                  </a:lnTo>
                  <a:lnTo>
                    <a:pt x="1143719" y="238675"/>
                  </a:lnTo>
                  <a:lnTo>
                    <a:pt x="1174090" y="199210"/>
                  </a:lnTo>
                  <a:lnTo>
                    <a:pt x="1178052" y="178308"/>
                  </a:lnTo>
                  <a:lnTo>
                    <a:pt x="1174090" y="157546"/>
                  </a:lnTo>
                  <a:lnTo>
                    <a:pt x="1143719" y="118243"/>
                  </a:lnTo>
                  <a:lnTo>
                    <a:pt x="1086363" y="82798"/>
                  </a:lnTo>
                  <a:lnTo>
                    <a:pt x="1048669" y="66860"/>
                  </a:lnTo>
                  <a:lnTo>
                    <a:pt x="1005554" y="52292"/>
                  </a:lnTo>
                  <a:lnTo>
                    <a:pt x="957458" y="39228"/>
                  </a:lnTo>
                  <a:lnTo>
                    <a:pt x="904824" y="27804"/>
                  </a:lnTo>
                  <a:lnTo>
                    <a:pt x="848092" y="18154"/>
                  </a:lnTo>
                  <a:lnTo>
                    <a:pt x="787705" y="10414"/>
                  </a:lnTo>
                  <a:lnTo>
                    <a:pt x="724104" y="4718"/>
                  </a:lnTo>
                  <a:lnTo>
                    <a:pt x="657730" y="1202"/>
                  </a:lnTo>
                  <a:lnTo>
                    <a:pt x="58902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8707" y="5918200"/>
            <a:ext cx="3740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95" dirty="0">
                <a:latin typeface="Arial" panose="020B0604020202020204"/>
                <a:cs typeface="Arial" panose="020B0604020202020204"/>
              </a:rPr>
              <a:t>Host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8115" y="4146550"/>
            <a:ext cx="9010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70" dirty="0">
                <a:latin typeface="Arial" panose="020B0604020202020204"/>
                <a:cs typeface="Arial" panose="020B0604020202020204"/>
              </a:rPr>
              <a:t>Application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55929" y="4676457"/>
            <a:ext cx="1302385" cy="282575"/>
            <a:chOff x="855929" y="4676457"/>
            <a:chExt cx="1302385" cy="282575"/>
          </a:xfrm>
        </p:grpSpPr>
        <p:sp>
          <p:nvSpPr>
            <p:cNvPr id="13" name="object 13"/>
            <p:cNvSpPr/>
            <p:nvPr/>
          </p:nvSpPr>
          <p:spPr>
            <a:xfrm>
              <a:off x="860691" y="4681220"/>
              <a:ext cx="1292860" cy="273050"/>
            </a:xfrm>
            <a:custGeom>
              <a:avLst/>
              <a:gdLst/>
              <a:ahLst/>
              <a:cxnLst/>
              <a:rect l="l" t="t" r="r" b="b"/>
              <a:pathLst>
                <a:path w="1292860" h="273050">
                  <a:moveTo>
                    <a:pt x="1292352" y="227837"/>
                  </a:moveTo>
                  <a:lnTo>
                    <a:pt x="1292352" y="45719"/>
                  </a:lnTo>
                  <a:lnTo>
                    <a:pt x="1288744" y="27967"/>
                  </a:lnTo>
                  <a:lnTo>
                    <a:pt x="1278921" y="13430"/>
                  </a:lnTo>
                  <a:lnTo>
                    <a:pt x="1264384" y="3607"/>
                  </a:lnTo>
                  <a:lnTo>
                    <a:pt x="1246632" y="0"/>
                  </a:lnTo>
                  <a:lnTo>
                    <a:pt x="45720" y="0"/>
                  </a:lnTo>
                  <a:lnTo>
                    <a:pt x="27967" y="3607"/>
                  </a:lnTo>
                  <a:lnTo>
                    <a:pt x="13430" y="13430"/>
                  </a:lnTo>
                  <a:lnTo>
                    <a:pt x="3607" y="27967"/>
                  </a:lnTo>
                  <a:lnTo>
                    <a:pt x="0" y="45719"/>
                  </a:lnTo>
                  <a:lnTo>
                    <a:pt x="0" y="227837"/>
                  </a:lnTo>
                  <a:lnTo>
                    <a:pt x="3607" y="245471"/>
                  </a:lnTo>
                  <a:lnTo>
                    <a:pt x="13430" y="259746"/>
                  </a:lnTo>
                  <a:lnTo>
                    <a:pt x="27967" y="269307"/>
                  </a:lnTo>
                  <a:lnTo>
                    <a:pt x="45720" y="272795"/>
                  </a:lnTo>
                  <a:lnTo>
                    <a:pt x="1246632" y="272795"/>
                  </a:lnTo>
                  <a:lnTo>
                    <a:pt x="1264384" y="269307"/>
                  </a:lnTo>
                  <a:lnTo>
                    <a:pt x="1278921" y="259746"/>
                  </a:lnTo>
                  <a:lnTo>
                    <a:pt x="1288744" y="245471"/>
                  </a:lnTo>
                  <a:lnTo>
                    <a:pt x="1292352" y="227837"/>
                  </a:lnTo>
                  <a:close/>
                </a:path>
              </a:pathLst>
            </a:custGeom>
            <a:solidFill>
              <a:srgbClr val="A5002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0691" y="4681220"/>
              <a:ext cx="1292860" cy="273050"/>
            </a:xfrm>
            <a:custGeom>
              <a:avLst/>
              <a:gdLst/>
              <a:ahLst/>
              <a:cxnLst/>
              <a:rect l="l" t="t" r="r" b="b"/>
              <a:pathLst>
                <a:path w="1292860" h="273050">
                  <a:moveTo>
                    <a:pt x="45720" y="0"/>
                  </a:moveTo>
                  <a:lnTo>
                    <a:pt x="27967" y="3607"/>
                  </a:lnTo>
                  <a:lnTo>
                    <a:pt x="13430" y="13430"/>
                  </a:lnTo>
                  <a:lnTo>
                    <a:pt x="3607" y="27967"/>
                  </a:lnTo>
                  <a:lnTo>
                    <a:pt x="0" y="45719"/>
                  </a:lnTo>
                  <a:lnTo>
                    <a:pt x="0" y="227837"/>
                  </a:lnTo>
                  <a:lnTo>
                    <a:pt x="3607" y="245471"/>
                  </a:lnTo>
                  <a:lnTo>
                    <a:pt x="13430" y="259746"/>
                  </a:lnTo>
                  <a:lnTo>
                    <a:pt x="27967" y="269307"/>
                  </a:lnTo>
                  <a:lnTo>
                    <a:pt x="45720" y="272795"/>
                  </a:lnTo>
                  <a:lnTo>
                    <a:pt x="1246632" y="272795"/>
                  </a:lnTo>
                  <a:lnTo>
                    <a:pt x="1264384" y="269307"/>
                  </a:lnTo>
                  <a:lnTo>
                    <a:pt x="1278921" y="259746"/>
                  </a:lnTo>
                  <a:lnTo>
                    <a:pt x="1288744" y="245471"/>
                  </a:lnTo>
                  <a:lnTo>
                    <a:pt x="1292352" y="227837"/>
                  </a:lnTo>
                  <a:lnTo>
                    <a:pt x="1292352" y="45719"/>
                  </a:lnTo>
                  <a:lnTo>
                    <a:pt x="1288744" y="27967"/>
                  </a:lnTo>
                  <a:lnTo>
                    <a:pt x="1278921" y="13430"/>
                  </a:lnTo>
                  <a:lnTo>
                    <a:pt x="1264384" y="3607"/>
                  </a:lnTo>
                  <a:lnTo>
                    <a:pt x="1246632" y="0"/>
                  </a:lnTo>
                  <a:lnTo>
                    <a:pt x="4572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4709" y="4690316"/>
            <a:ext cx="887730" cy="255270"/>
          </a:xfrm>
          <a:prstGeom prst="rect">
            <a:avLst/>
          </a:prstGeom>
          <a:solidFill>
            <a:srgbClr val="AFBF39">
              <a:alpha val="5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62255">
              <a:lnSpc>
                <a:spcPts val="1670"/>
              </a:lnSpc>
            </a:pPr>
            <a:r>
              <a:rPr sz="1400" b="1" spc="-130" dirty="0">
                <a:latin typeface="Arial" panose="020B0604020202020204"/>
                <a:cs typeface="Arial" panose="020B0604020202020204"/>
              </a:rPr>
              <a:t>Socket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57453" y="5038407"/>
            <a:ext cx="1306830" cy="751205"/>
            <a:chOff x="857453" y="5038407"/>
            <a:chExt cx="1306830" cy="751205"/>
          </a:xfrm>
        </p:grpSpPr>
        <p:sp>
          <p:nvSpPr>
            <p:cNvPr id="17" name="object 17"/>
            <p:cNvSpPr/>
            <p:nvPr/>
          </p:nvSpPr>
          <p:spPr>
            <a:xfrm>
              <a:off x="866787" y="5043170"/>
              <a:ext cx="1292860" cy="337185"/>
            </a:xfrm>
            <a:custGeom>
              <a:avLst/>
              <a:gdLst/>
              <a:ahLst/>
              <a:cxnLst/>
              <a:rect l="l" t="t" r="r" b="b"/>
              <a:pathLst>
                <a:path w="1292860" h="337185">
                  <a:moveTo>
                    <a:pt x="1292352" y="280415"/>
                  </a:moveTo>
                  <a:lnTo>
                    <a:pt x="1292352" y="56387"/>
                  </a:lnTo>
                  <a:lnTo>
                    <a:pt x="1287934" y="34397"/>
                  </a:lnTo>
                  <a:lnTo>
                    <a:pt x="1275873" y="16478"/>
                  </a:lnTo>
                  <a:lnTo>
                    <a:pt x="1257954" y="4417"/>
                  </a:lnTo>
                  <a:lnTo>
                    <a:pt x="1235964" y="0"/>
                  </a:lnTo>
                  <a:lnTo>
                    <a:pt x="56387" y="0"/>
                  </a:lnTo>
                  <a:lnTo>
                    <a:pt x="34397" y="4417"/>
                  </a:lnTo>
                  <a:lnTo>
                    <a:pt x="16478" y="16478"/>
                  </a:lnTo>
                  <a:lnTo>
                    <a:pt x="4417" y="34397"/>
                  </a:lnTo>
                  <a:lnTo>
                    <a:pt x="0" y="56387"/>
                  </a:lnTo>
                  <a:lnTo>
                    <a:pt x="0" y="280415"/>
                  </a:lnTo>
                  <a:lnTo>
                    <a:pt x="4417" y="302406"/>
                  </a:lnTo>
                  <a:lnTo>
                    <a:pt x="16478" y="320325"/>
                  </a:lnTo>
                  <a:lnTo>
                    <a:pt x="34397" y="332386"/>
                  </a:lnTo>
                  <a:lnTo>
                    <a:pt x="56387" y="336803"/>
                  </a:lnTo>
                  <a:lnTo>
                    <a:pt x="1235964" y="336803"/>
                  </a:lnTo>
                  <a:lnTo>
                    <a:pt x="1257954" y="332386"/>
                  </a:lnTo>
                  <a:lnTo>
                    <a:pt x="1275873" y="320325"/>
                  </a:lnTo>
                  <a:lnTo>
                    <a:pt x="1287934" y="302406"/>
                  </a:lnTo>
                  <a:lnTo>
                    <a:pt x="1292352" y="280415"/>
                  </a:lnTo>
                  <a:close/>
                </a:path>
              </a:pathLst>
            </a:custGeom>
            <a:solidFill>
              <a:srgbClr val="CC99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6787" y="5043170"/>
              <a:ext cx="1292860" cy="337185"/>
            </a:xfrm>
            <a:custGeom>
              <a:avLst/>
              <a:gdLst/>
              <a:ahLst/>
              <a:cxnLst/>
              <a:rect l="l" t="t" r="r" b="b"/>
              <a:pathLst>
                <a:path w="1292860" h="337185">
                  <a:moveTo>
                    <a:pt x="56387" y="0"/>
                  </a:moveTo>
                  <a:lnTo>
                    <a:pt x="34397" y="4417"/>
                  </a:lnTo>
                  <a:lnTo>
                    <a:pt x="16478" y="16478"/>
                  </a:lnTo>
                  <a:lnTo>
                    <a:pt x="4417" y="34397"/>
                  </a:lnTo>
                  <a:lnTo>
                    <a:pt x="0" y="56387"/>
                  </a:lnTo>
                  <a:lnTo>
                    <a:pt x="0" y="280415"/>
                  </a:lnTo>
                  <a:lnTo>
                    <a:pt x="4417" y="302406"/>
                  </a:lnTo>
                  <a:lnTo>
                    <a:pt x="16478" y="320325"/>
                  </a:lnTo>
                  <a:lnTo>
                    <a:pt x="34397" y="332386"/>
                  </a:lnTo>
                  <a:lnTo>
                    <a:pt x="56387" y="336803"/>
                  </a:lnTo>
                  <a:lnTo>
                    <a:pt x="1235964" y="336803"/>
                  </a:lnTo>
                  <a:lnTo>
                    <a:pt x="1257954" y="332386"/>
                  </a:lnTo>
                  <a:lnTo>
                    <a:pt x="1275873" y="320325"/>
                  </a:lnTo>
                  <a:lnTo>
                    <a:pt x="1287934" y="302406"/>
                  </a:lnTo>
                  <a:lnTo>
                    <a:pt x="1292352" y="280415"/>
                  </a:lnTo>
                  <a:lnTo>
                    <a:pt x="1292352" y="56387"/>
                  </a:lnTo>
                  <a:lnTo>
                    <a:pt x="1287934" y="34397"/>
                  </a:lnTo>
                  <a:lnTo>
                    <a:pt x="1275873" y="16478"/>
                  </a:lnTo>
                  <a:lnTo>
                    <a:pt x="1257954" y="4417"/>
                  </a:lnTo>
                  <a:lnTo>
                    <a:pt x="1235964" y="0"/>
                  </a:lnTo>
                  <a:lnTo>
                    <a:pt x="5638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2215" y="5447792"/>
              <a:ext cx="1292860" cy="337185"/>
            </a:xfrm>
            <a:custGeom>
              <a:avLst/>
              <a:gdLst/>
              <a:ahLst/>
              <a:cxnLst/>
              <a:rect l="l" t="t" r="r" b="b"/>
              <a:pathLst>
                <a:path w="1292860" h="337185">
                  <a:moveTo>
                    <a:pt x="1292352" y="280416"/>
                  </a:moveTo>
                  <a:lnTo>
                    <a:pt x="1292352" y="56387"/>
                  </a:lnTo>
                  <a:lnTo>
                    <a:pt x="1287934" y="34397"/>
                  </a:lnTo>
                  <a:lnTo>
                    <a:pt x="1275873" y="16478"/>
                  </a:lnTo>
                  <a:lnTo>
                    <a:pt x="1257954" y="4417"/>
                  </a:lnTo>
                  <a:lnTo>
                    <a:pt x="1235964" y="0"/>
                  </a:lnTo>
                  <a:lnTo>
                    <a:pt x="55625" y="0"/>
                  </a:lnTo>
                  <a:lnTo>
                    <a:pt x="34075" y="4417"/>
                  </a:lnTo>
                  <a:lnTo>
                    <a:pt x="16383" y="16478"/>
                  </a:lnTo>
                  <a:lnTo>
                    <a:pt x="4405" y="34397"/>
                  </a:lnTo>
                  <a:lnTo>
                    <a:pt x="0" y="56387"/>
                  </a:lnTo>
                  <a:lnTo>
                    <a:pt x="0" y="280416"/>
                  </a:lnTo>
                  <a:lnTo>
                    <a:pt x="4405" y="302406"/>
                  </a:lnTo>
                  <a:lnTo>
                    <a:pt x="16383" y="320325"/>
                  </a:lnTo>
                  <a:lnTo>
                    <a:pt x="34075" y="332386"/>
                  </a:lnTo>
                  <a:lnTo>
                    <a:pt x="55625" y="336804"/>
                  </a:lnTo>
                  <a:lnTo>
                    <a:pt x="1235964" y="336804"/>
                  </a:lnTo>
                  <a:lnTo>
                    <a:pt x="1257954" y="332386"/>
                  </a:lnTo>
                  <a:lnTo>
                    <a:pt x="1275873" y="320325"/>
                  </a:lnTo>
                  <a:lnTo>
                    <a:pt x="1287934" y="302406"/>
                  </a:lnTo>
                  <a:lnTo>
                    <a:pt x="1292352" y="280416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2215" y="5447792"/>
              <a:ext cx="1292860" cy="337185"/>
            </a:xfrm>
            <a:custGeom>
              <a:avLst/>
              <a:gdLst/>
              <a:ahLst/>
              <a:cxnLst/>
              <a:rect l="l" t="t" r="r" b="b"/>
              <a:pathLst>
                <a:path w="1292860" h="337185">
                  <a:moveTo>
                    <a:pt x="55625" y="0"/>
                  </a:moveTo>
                  <a:lnTo>
                    <a:pt x="34075" y="4417"/>
                  </a:lnTo>
                  <a:lnTo>
                    <a:pt x="16383" y="16478"/>
                  </a:lnTo>
                  <a:lnTo>
                    <a:pt x="4405" y="34397"/>
                  </a:lnTo>
                  <a:lnTo>
                    <a:pt x="0" y="56387"/>
                  </a:lnTo>
                  <a:lnTo>
                    <a:pt x="0" y="280416"/>
                  </a:lnTo>
                  <a:lnTo>
                    <a:pt x="4405" y="302406"/>
                  </a:lnTo>
                  <a:lnTo>
                    <a:pt x="16383" y="320325"/>
                  </a:lnTo>
                  <a:lnTo>
                    <a:pt x="34075" y="332386"/>
                  </a:lnTo>
                  <a:lnTo>
                    <a:pt x="55625" y="336804"/>
                  </a:lnTo>
                  <a:lnTo>
                    <a:pt x="1235964" y="336804"/>
                  </a:lnTo>
                  <a:lnTo>
                    <a:pt x="1257954" y="332386"/>
                  </a:lnTo>
                  <a:lnTo>
                    <a:pt x="1275873" y="320325"/>
                  </a:lnTo>
                  <a:lnTo>
                    <a:pt x="1287934" y="302406"/>
                  </a:lnTo>
                  <a:lnTo>
                    <a:pt x="1292352" y="280416"/>
                  </a:lnTo>
                  <a:lnTo>
                    <a:pt x="1292352" y="56387"/>
                  </a:lnTo>
                  <a:lnTo>
                    <a:pt x="1287934" y="34397"/>
                  </a:lnTo>
                  <a:lnTo>
                    <a:pt x="1275873" y="16478"/>
                  </a:lnTo>
                  <a:lnTo>
                    <a:pt x="1257954" y="4417"/>
                  </a:lnTo>
                  <a:lnTo>
                    <a:pt x="1235964" y="0"/>
                  </a:lnTo>
                  <a:lnTo>
                    <a:pt x="5562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70202" y="5047932"/>
            <a:ext cx="892810" cy="327660"/>
          </a:xfrm>
          <a:prstGeom prst="rect">
            <a:avLst/>
          </a:prstGeom>
          <a:solidFill>
            <a:srgbClr val="AFBF39">
              <a:alpha val="59999"/>
            </a:srgbClr>
          </a:solidFill>
        </p:spPr>
        <p:txBody>
          <a:bodyPr vert="horz" wrap="square" lIns="0" tIns="48895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385"/>
              </a:spcBef>
            </a:pPr>
            <a:r>
              <a:rPr sz="1400" b="1" spc="-75" dirty="0">
                <a:latin typeface="Arial" panose="020B0604020202020204"/>
                <a:cs typeface="Arial" panose="020B0604020202020204"/>
              </a:rPr>
              <a:t>TCP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82319" y="5484621"/>
            <a:ext cx="1943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 panose="020B0604020202020204"/>
                <a:cs typeface="Arial" panose="020B0604020202020204"/>
              </a:rPr>
              <a:t>IP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60867" y="3951033"/>
            <a:ext cx="6527800" cy="1911985"/>
            <a:chOff x="1760867" y="3951033"/>
            <a:chExt cx="6527800" cy="1911985"/>
          </a:xfrm>
        </p:grpSpPr>
        <p:sp>
          <p:nvSpPr>
            <p:cNvPr id="24" name="object 24"/>
            <p:cNvSpPr/>
            <p:nvPr/>
          </p:nvSpPr>
          <p:spPr>
            <a:xfrm>
              <a:off x="1773567" y="4439666"/>
              <a:ext cx="829944" cy="1165860"/>
            </a:xfrm>
            <a:custGeom>
              <a:avLst/>
              <a:gdLst/>
              <a:ahLst/>
              <a:cxnLst/>
              <a:rect l="l" t="t" r="r" b="b"/>
              <a:pathLst>
                <a:path w="829944" h="1165860">
                  <a:moveTo>
                    <a:pt x="1523" y="0"/>
                  </a:moveTo>
                  <a:lnTo>
                    <a:pt x="1523" y="1165860"/>
                  </a:lnTo>
                </a:path>
                <a:path w="829944" h="1165860">
                  <a:moveTo>
                    <a:pt x="0" y="1165860"/>
                  </a:moveTo>
                  <a:lnTo>
                    <a:pt x="829818" y="11658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95943" y="5475224"/>
              <a:ext cx="967740" cy="252729"/>
            </a:xfrm>
            <a:custGeom>
              <a:avLst/>
              <a:gdLst/>
              <a:ahLst/>
              <a:cxnLst/>
              <a:rect l="l" t="t" r="r" b="b"/>
              <a:pathLst>
                <a:path w="967739" h="252729">
                  <a:moveTo>
                    <a:pt x="967739" y="125729"/>
                  </a:moveTo>
                  <a:lnTo>
                    <a:pt x="958250" y="76831"/>
                  </a:lnTo>
                  <a:lnTo>
                    <a:pt x="932402" y="36861"/>
                  </a:lnTo>
                  <a:lnTo>
                    <a:pt x="894123" y="9894"/>
                  </a:lnTo>
                  <a:lnTo>
                    <a:pt x="847343" y="0"/>
                  </a:lnTo>
                  <a:lnTo>
                    <a:pt x="120395" y="0"/>
                  </a:lnTo>
                  <a:lnTo>
                    <a:pt x="73616" y="9894"/>
                  </a:lnTo>
                  <a:lnTo>
                    <a:pt x="35337" y="36861"/>
                  </a:lnTo>
                  <a:lnTo>
                    <a:pt x="9489" y="76831"/>
                  </a:lnTo>
                  <a:lnTo>
                    <a:pt x="0" y="125729"/>
                  </a:lnTo>
                  <a:lnTo>
                    <a:pt x="9489" y="175069"/>
                  </a:lnTo>
                  <a:lnTo>
                    <a:pt x="35337" y="215265"/>
                  </a:lnTo>
                  <a:lnTo>
                    <a:pt x="73616" y="242316"/>
                  </a:lnTo>
                  <a:lnTo>
                    <a:pt x="120396" y="252222"/>
                  </a:lnTo>
                  <a:lnTo>
                    <a:pt x="847343" y="252222"/>
                  </a:lnTo>
                  <a:lnTo>
                    <a:pt x="894123" y="242316"/>
                  </a:lnTo>
                  <a:lnTo>
                    <a:pt x="932402" y="215265"/>
                  </a:lnTo>
                  <a:lnTo>
                    <a:pt x="958250" y="175069"/>
                  </a:lnTo>
                  <a:lnTo>
                    <a:pt x="967739" y="125729"/>
                  </a:lnTo>
                  <a:close/>
                </a:path>
              </a:pathLst>
            </a:custGeom>
            <a:solidFill>
              <a:srgbClr val="5F5F5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95943" y="5475224"/>
              <a:ext cx="241553" cy="2522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95943" y="5475224"/>
              <a:ext cx="967740" cy="252729"/>
            </a:xfrm>
            <a:custGeom>
              <a:avLst/>
              <a:gdLst/>
              <a:ahLst/>
              <a:cxnLst/>
              <a:rect l="l" t="t" r="r" b="b"/>
              <a:pathLst>
                <a:path w="967739" h="252729">
                  <a:moveTo>
                    <a:pt x="0" y="125729"/>
                  </a:moveTo>
                  <a:lnTo>
                    <a:pt x="9489" y="175069"/>
                  </a:lnTo>
                  <a:lnTo>
                    <a:pt x="35337" y="215265"/>
                  </a:lnTo>
                  <a:lnTo>
                    <a:pt x="73616" y="242316"/>
                  </a:lnTo>
                  <a:lnTo>
                    <a:pt x="120396" y="252222"/>
                  </a:lnTo>
                  <a:lnTo>
                    <a:pt x="847343" y="252222"/>
                  </a:lnTo>
                  <a:lnTo>
                    <a:pt x="894123" y="242316"/>
                  </a:lnTo>
                  <a:lnTo>
                    <a:pt x="932402" y="215265"/>
                  </a:lnTo>
                  <a:lnTo>
                    <a:pt x="958250" y="175069"/>
                  </a:lnTo>
                  <a:lnTo>
                    <a:pt x="967739" y="125729"/>
                  </a:lnTo>
                  <a:lnTo>
                    <a:pt x="958250" y="76831"/>
                  </a:lnTo>
                  <a:lnTo>
                    <a:pt x="932402" y="36861"/>
                  </a:lnTo>
                  <a:lnTo>
                    <a:pt x="894123" y="9894"/>
                  </a:lnTo>
                  <a:lnTo>
                    <a:pt x="847343" y="0"/>
                  </a:lnTo>
                  <a:lnTo>
                    <a:pt x="120395" y="0"/>
                  </a:lnTo>
                  <a:lnTo>
                    <a:pt x="73616" y="9894"/>
                  </a:lnTo>
                  <a:lnTo>
                    <a:pt x="35337" y="36861"/>
                  </a:lnTo>
                  <a:lnTo>
                    <a:pt x="9489" y="76831"/>
                  </a:lnTo>
                  <a:lnTo>
                    <a:pt x="0" y="125729"/>
                  </a:lnTo>
                  <a:close/>
                </a:path>
                <a:path w="967739" h="252729">
                  <a:moveTo>
                    <a:pt x="120396" y="252222"/>
                  </a:moveTo>
                  <a:lnTo>
                    <a:pt x="167616" y="242316"/>
                  </a:lnTo>
                  <a:lnTo>
                    <a:pt x="206121" y="215265"/>
                  </a:lnTo>
                  <a:lnTo>
                    <a:pt x="232052" y="175069"/>
                  </a:lnTo>
                  <a:lnTo>
                    <a:pt x="241553" y="125729"/>
                  </a:lnTo>
                  <a:lnTo>
                    <a:pt x="232052" y="76831"/>
                  </a:lnTo>
                  <a:lnTo>
                    <a:pt x="206120" y="36861"/>
                  </a:lnTo>
                  <a:lnTo>
                    <a:pt x="167616" y="9894"/>
                  </a:lnTo>
                  <a:lnTo>
                    <a:pt x="12039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62159" y="5600192"/>
              <a:ext cx="410209" cy="0"/>
            </a:xfrm>
            <a:custGeom>
              <a:avLst/>
              <a:gdLst/>
              <a:ahLst/>
              <a:cxnLst/>
              <a:rect l="l" t="t" r="r" b="b"/>
              <a:pathLst>
                <a:path w="410210">
                  <a:moveTo>
                    <a:pt x="0" y="0"/>
                  </a:moveTo>
                  <a:lnTo>
                    <a:pt x="40995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73648" y="5446268"/>
              <a:ext cx="969010" cy="252729"/>
            </a:xfrm>
            <a:custGeom>
              <a:avLst/>
              <a:gdLst/>
              <a:ahLst/>
              <a:cxnLst/>
              <a:rect l="l" t="t" r="r" b="b"/>
              <a:pathLst>
                <a:path w="969009" h="252729">
                  <a:moveTo>
                    <a:pt x="968501" y="126492"/>
                  </a:moveTo>
                  <a:lnTo>
                    <a:pt x="959001" y="77152"/>
                  </a:lnTo>
                  <a:lnTo>
                    <a:pt x="933070" y="36956"/>
                  </a:lnTo>
                  <a:lnTo>
                    <a:pt x="894569" y="9905"/>
                  </a:lnTo>
                  <a:lnTo>
                    <a:pt x="847356" y="0"/>
                  </a:lnTo>
                  <a:lnTo>
                    <a:pt x="121157" y="0"/>
                  </a:lnTo>
                  <a:lnTo>
                    <a:pt x="73937" y="9905"/>
                  </a:lnTo>
                  <a:lnTo>
                    <a:pt x="35432" y="36956"/>
                  </a:lnTo>
                  <a:lnTo>
                    <a:pt x="9501" y="77152"/>
                  </a:lnTo>
                  <a:lnTo>
                    <a:pt x="0" y="126492"/>
                  </a:lnTo>
                  <a:lnTo>
                    <a:pt x="9501" y="175390"/>
                  </a:lnTo>
                  <a:lnTo>
                    <a:pt x="35433" y="215360"/>
                  </a:lnTo>
                  <a:lnTo>
                    <a:pt x="73937" y="242327"/>
                  </a:lnTo>
                  <a:lnTo>
                    <a:pt x="121158" y="252222"/>
                  </a:lnTo>
                  <a:lnTo>
                    <a:pt x="847356" y="252222"/>
                  </a:lnTo>
                  <a:lnTo>
                    <a:pt x="894569" y="242327"/>
                  </a:lnTo>
                  <a:lnTo>
                    <a:pt x="933070" y="215360"/>
                  </a:lnTo>
                  <a:lnTo>
                    <a:pt x="959001" y="175390"/>
                  </a:lnTo>
                  <a:lnTo>
                    <a:pt x="968501" y="126492"/>
                  </a:lnTo>
                  <a:close/>
                </a:path>
              </a:pathLst>
            </a:custGeom>
            <a:solidFill>
              <a:srgbClr val="5F5F5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73648" y="5446268"/>
              <a:ext cx="242328" cy="2522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73648" y="5446268"/>
              <a:ext cx="969010" cy="252729"/>
            </a:xfrm>
            <a:custGeom>
              <a:avLst/>
              <a:gdLst/>
              <a:ahLst/>
              <a:cxnLst/>
              <a:rect l="l" t="t" r="r" b="b"/>
              <a:pathLst>
                <a:path w="969009" h="252729">
                  <a:moveTo>
                    <a:pt x="0" y="126492"/>
                  </a:moveTo>
                  <a:lnTo>
                    <a:pt x="9501" y="175390"/>
                  </a:lnTo>
                  <a:lnTo>
                    <a:pt x="35433" y="215360"/>
                  </a:lnTo>
                  <a:lnTo>
                    <a:pt x="73937" y="242327"/>
                  </a:lnTo>
                  <a:lnTo>
                    <a:pt x="121158" y="252222"/>
                  </a:lnTo>
                  <a:lnTo>
                    <a:pt x="847356" y="252222"/>
                  </a:lnTo>
                  <a:lnTo>
                    <a:pt x="894569" y="242327"/>
                  </a:lnTo>
                  <a:lnTo>
                    <a:pt x="933070" y="215360"/>
                  </a:lnTo>
                  <a:lnTo>
                    <a:pt x="959001" y="175390"/>
                  </a:lnTo>
                  <a:lnTo>
                    <a:pt x="968501" y="126492"/>
                  </a:lnTo>
                  <a:lnTo>
                    <a:pt x="959001" y="77152"/>
                  </a:lnTo>
                  <a:lnTo>
                    <a:pt x="933070" y="36956"/>
                  </a:lnTo>
                  <a:lnTo>
                    <a:pt x="894569" y="9905"/>
                  </a:lnTo>
                  <a:lnTo>
                    <a:pt x="847356" y="0"/>
                  </a:lnTo>
                  <a:lnTo>
                    <a:pt x="121157" y="0"/>
                  </a:lnTo>
                  <a:lnTo>
                    <a:pt x="73937" y="9905"/>
                  </a:lnTo>
                  <a:lnTo>
                    <a:pt x="35432" y="36956"/>
                  </a:lnTo>
                  <a:lnTo>
                    <a:pt x="9501" y="77152"/>
                  </a:lnTo>
                  <a:lnTo>
                    <a:pt x="0" y="126492"/>
                  </a:lnTo>
                  <a:close/>
                </a:path>
                <a:path w="969009" h="252729">
                  <a:moveTo>
                    <a:pt x="121158" y="252222"/>
                  </a:moveTo>
                  <a:lnTo>
                    <a:pt x="168380" y="242327"/>
                  </a:lnTo>
                  <a:lnTo>
                    <a:pt x="206889" y="215360"/>
                  </a:lnTo>
                  <a:lnTo>
                    <a:pt x="232825" y="175390"/>
                  </a:lnTo>
                  <a:lnTo>
                    <a:pt x="242328" y="126492"/>
                  </a:lnTo>
                  <a:lnTo>
                    <a:pt x="232825" y="77152"/>
                  </a:lnTo>
                  <a:lnTo>
                    <a:pt x="206889" y="36956"/>
                  </a:lnTo>
                  <a:lnTo>
                    <a:pt x="168380" y="9905"/>
                  </a:lnTo>
                  <a:lnTo>
                    <a:pt x="12115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68861" y="5573522"/>
              <a:ext cx="416559" cy="0"/>
            </a:xfrm>
            <a:custGeom>
              <a:avLst/>
              <a:gdLst/>
              <a:ahLst/>
              <a:cxnLst/>
              <a:rect l="l" t="t" r="r" b="b"/>
              <a:pathLst>
                <a:path w="416560">
                  <a:moveTo>
                    <a:pt x="0" y="0"/>
                  </a:moveTo>
                  <a:lnTo>
                    <a:pt x="41603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86575" y="3955796"/>
              <a:ext cx="1397635" cy="1902460"/>
            </a:xfrm>
            <a:custGeom>
              <a:avLst/>
              <a:gdLst/>
              <a:ahLst/>
              <a:cxnLst/>
              <a:rect l="l" t="t" r="r" b="b"/>
              <a:pathLst>
                <a:path w="1397634" h="1902460">
                  <a:moveTo>
                    <a:pt x="1397507" y="1901952"/>
                  </a:moveTo>
                  <a:lnTo>
                    <a:pt x="1397507" y="0"/>
                  </a:lnTo>
                  <a:lnTo>
                    <a:pt x="0" y="0"/>
                  </a:lnTo>
                  <a:lnTo>
                    <a:pt x="0" y="1901952"/>
                  </a:lnTo>
                  <a:lnTo>
                    <a:pt x="1397507" y="1901952"/>
                  </a:lnTo>
                  <a:close/>
                </a:path>
              </a:pathLst>
            </a:custGeom>
            <a:solidFill>
              <a:srgbClr val="AFBF39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86575" y="3955796"/>
              <a:ext cx="1397000" cy="1902460"/>
            </a:xfrm>
            <a:custGeom>
              <a:avLst/>
              <a:gdLst/>
              <a:ahLst/>
              <a:cxnLst/>
              <a:rect l="l" t="t" r="r" b="b"/>
              <a:pathLst>
                <a:path w="1397000" h="1902460">
                  <a:moveTo>
                    <a:pt x="0" y="0"/>
                  </a:moveTo>
                  <a:lnTo>
                    <a:pt x="0" y="1901952"/>
                  </a:lnTo>
                  <a:lnTo>
                    <a:pt x="1396746" y="1901952"/>
                  </a:lnTo>
                  <a:lnTo>
                    <a:pt x="139674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428610" y="5870194"/>
            <a:ext cx="3740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95" dirty="0">
                <a:latin typeface="Arial" panose="020B0604020202020204"/>
                <a:cs typeface="Arial" panose="020B0604020202020204"/>
              </a:rPr>
              <a:t>Host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007555" y="4050855"/>
            <a:ext cx="1188085" cy="367030"/>
            <a:chOff x="7007555" y="4050855"/>
            <a:chExt cx="1188085" cy="367030"/>
          </a:xfrm>
        </p:grpSpPr>
        <p:sp>
          <p:nvSpPr>
            <p:cNvPr id="37" name="object 37"/>
            <p:cNvSpPr/>
            <p:nvPr/>
          </p:nvSpPr>
          <p:spPr>
            <a:xfrm>
              <a:off x="7012317" y="4055617"/>
              <a:ext cx="1178560" cy="357505"/>
            </a:xfrm>
            <a:custGeom>
              <a:avLst/>
              <a:gdLst/>
              <a:ahLst/>
              <a:cxnLst/>
              <a:rect l="l" t="t" r="r" b="b"/>
              <a:pathLst>
                <a:path w="1178559" h="357504">
                  <a:moveTo>
                    <a:pt x="1178052" y="179070"/>
                  </a:moveTo>
                  <a:lnTo>
                    <a:pt x="1162498" y="137959"/>
                  </a:lnTo>
                  <a:lnTo>
                    <a:pt x="1118193" y="100248"/>
                  </a:lnTo>
                  <a:lnTo>
                    <a:pt x="1048669" y="67002"/>
                  </a:lnTo>
                  <a:lnTo>
                    <a:pt x="1005554" y="52387"/>
                  </a:lnTo>
                  <a:lnTo>
                    <a:pt x="957458" y="39288"/>
                  </a:lnTo>
                  <a:lnTo>
                    <a:pt x="904824" y="27839"/>
                  </a:lnTo>
                  <a:lnTo>
                    <a:pt x="848092" y="18172"/>
                  </a:lnTo>
                  <a:lnTo>
                    <a:pt x="787705" y="10421"/>
                  </a:lnTo>
                  <a:lnTo>
                    <a:pt x="724104" y="4720"/>
                  </a:lnTo>
                  <a:lnTo>
                    <a:pt x="657730" y="1202"/>
                  </a:lnTo>
                  <a:lnTo>
                    <a:pt x="589026" y="0"/>
                  </a:lnTo>
                  <a:lnTo>
                    <a:pt x="520321" y="1202"/>
                  </a:lnTo>
                  <a:lnTo>
                    <a:pt x="453947" y="4720"/>
                  </a:lnTo>
                  <a:lnTo>
                    <a:pt x="390346" y="10421"/>
                  </a:lnTo>
                  <a:lnTo>
                    <a:pt x="329959" y="18172"/>
                  </a:lnTo>
                  <a:lnTo>
                    <a:pt x="273227" y="27839"/>
                  </a:lnTo>
                  <a:lnTo>
                    <a:pt x="220593" y="39288"/>
                  </a:lnTo>
                  <a:lnTo>
                    <a:pt x="172497" y="52387"/>
                  </a:lnTo>
                  <a:lnTo>
                    <a:pt x="129382" y="67002"/>
                  </a:lnTo>
                  <a:lnTo>
                    <a:pt x="91688" y="83000"/>
                  </a:lnTo>
                  <a:lnTo>
                    <a:pt x="34332" y="118612"/>
                  </a:lnTo>
                  <a:lnTo>
                    <a:pt x="3961" y="158156"/>
                  </a:lnTo>
                  <a:lnTo>
                    <a:pt x="0" y="179070"/>
                  </a:lnTo>
                  <a:lnTo>
                    <a:pt x="3961" y="199831"/>
                  </a:lnTo>
                  <a:lnTo>
                    <a:pt x="34332" y="239134"/>
                  </a:lnTo>
                  <a:lnTo>
                    <a:pt x="91688" y="274579"/>
                  </a:lnTo>
                  <a:lnTo>
                    <a:pt x="129382" y="290517"/>
                  </a:lnTo>
                  <a:lnTo>
                    <a:pt x="172497" y="305085"/>
                  </a:lnTo>
                  <a:lnTo>
                    <a:pt x="220593" y="318149"/>
                  </a:lnTo>
                  <a:lnTo>
                    <a:pt x="273227" y="329573"/>
                  </a:lnTo>
                  <a:lnTo>
                    <a:pt x="329959" y="339223"/>
                  </a:lnTo>
                  <a:lnTo>
                    <a:pt x="390346" y="346963"/>
                  </a:lnTo>
                  <a:lnTo>
                    <a:pt x="453947" y="352659"/>
                  </a:lnTo>
                  <a:lnTo>
                    <a:pt x="520321" y="356175"/>
                  </a:lnTo>
                  <a:lnTo>
                    <a:pt x="589026" y="357378"/>
                  </a:lnTo>
                  <a:lnTo>
                    <a:pt x="657730" y="356175"/>
                  </a:lnTo>
                  <a:lnTo>
                    <a:pt x="724104" y="352659"/>
                  </a:lnTo>
                  <a:lnTo>
                    <a:pt x="787705" y="346963"/>
                  </a:lnTo>
                  <a:lnTo>
                    <a:pt x="848092" y="339223"/>
                  </a:lnTo>
                  <a:lnTo>
                    <a:pt x="904824" y="329573"/>
                  </a:lnTo>
                  <a:lnTo>
                    <a:pt x="957458" y="318149"/>
                  </a:lnTo>
                  <a:lnTo>
                    <a:pt x="1005554" y="305085"/>
                  </a:lnTo>
                  <a:lnTo>
                    <a:pt x="1048669" y="290517"/>
                  </a:lnTo>
                  <a:lnTo>
                    <a:pt x="1086363" y="274579"/>
                  </a:lnTo>
                  <a:lnTo>
                    <a:pt x="1143719" y="239134"/>
                  </a:lnTo>
                  <a:lnTo>
                    <a:pt x="1174090" y="199831"/>
                  </a:lnTo>
                  <a:lnTo>
                    <a:pt x="1178052" y="179070"/>
                  </a:lnTo>
                  <a:close/>
                </a:path>
              </a:pathLst>
            </a:custGeom>
            <a:solidFill>
              <a:srgbClr val="3B812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12317" y="4055617"/>
              <a:ext cx="1178560" cy="357505"/>
            </a:xfrm>
            <a:custGeom>
              <a:avLst/>
              <a:gdLst/>
              <a:ahLst/>
              <a:cxnLst/>
              <a:rect l="l" t="t" r="r" b="b"/>
              <a:pathLst>
                <a:path w="1178559" h="357504">
                  <a:moveTo>
                    <a:pt x="589026" y="0"/>
                  </a:moveTo>
                  <a:lnTo>
                    <a:pt x="520321" y="1202"/>
                  </a:lnTo>
                  <a:lnTo>
                    <a:pt x="453947" y="4720"/>
                  </a:lnTo>
                  <a:lnTo>
                    <a:pt x="390346" y="10421"/>
                  </a:lnTo>
                  <a:lnTo>
                    <a:pt x="329959" y="18172"/>
                  </a:lnTo>
                  <a:lnTo>
                    <a:pt x="273227" y="27839"/>
                  </a:lnTo>
                  <a:lnTo>
                    <a:pt x="220593" y="39288"/>
                  </a:lnTo>
                  <a:lnTo>
                    <a:pt x="172497" y="52387"/>
                  </a:lnTo>
                  <a:lnTo>
                    <a:pt x="129382" y="67002"/>
                  </a:lnTo>
                  <a:lnTo>
                    <a:pt x="91688" y="83000"/>
                  </a:lnTo>
                  <a:lnTo>
                    <a:pt x="34332" y="118612"/>
                  </a:lnTo>
                  <a:lnTo>
                    <a:pt x="3961" y="158156"/>
                  </a:lnTo>
                  <a:lnTo>
                    <a:pt x="0" y="179070"/>
                  </a:lnTo>
                  <a:lnTo>
                    <a:pt x="3961" y="199831"/>
                  </a:lnTo>
                  <a:lnTo>
                    <a:pt x="34332" y="239134"/>
                  </a:lnTo>
                  <a:lnTo>
                    <a:pt x="91688" y="274579"/>
                  </a:lnTo>
                  <a:lnTo>
                    <a:pt x="129382" y="290517"/>
                  </a:lnTo>
                  <a:lnTo>
                    <a:pt x="172497" y="305085"/>
                  </a:lnTo>
                  <a:lnTo>
                    <a:pt x="220593" y="318149"/>
                  </a:lnTo>
                  <a:lnTo>
                    <a:pt x="273227" y="329573"/>
                  </a:lnTo>
                  <a:lnTo>
                    <a:pt x="329959" y="339223"/>
                  </a:lnTo>
                  <a:lnTo>
                    <a:pt x="390346" y="346963"/>
                  </a:lnTo>
                  <a:lnTo>
                    <a:pt x="453947" y="352659"/>
                  </a:lnTo>
                  <a:lnTo>
                    <a:pt x="520321" y="356175"/>
                  </a:lnTo>
                  <a:lnTo>
                    <a:pt x="589026" y="357378"/>
                  </a:lnTo>
                  <a:lnTo>
                    <a:pt x="657730" y="356175"/>
                  </a:lnTo>
                  <a:lnTo>
                    <a:pt x="724104" y="352659"/>
                  </a:lnTo>
                  <a:lnTo>
                    <a:pt x="787705" y="346963"/>
                  </a:lnTo>
                  <a:lnTo>
                    <a:pt x="848092" y="339223"/>
                  </a:lnTo>
                  <a:lnTo>
                    <a:pt x="904824" y="329573"/>
                  </a:lnTo>
                  <a:lnTo>
                    <a:pt x="957458" y="318149"/>
                  </a:lnTo>
                  <a:lnTo>
                    <a:pt x="1005554" y="305085"/>
                  </a:lnTo>
                  <a:lnTo>
                    <a:pt x="1048669" y="290517"/>
                  </a:lnTo>
                  <a:lnTo>
                    <a:pt x="1086363" y="274579"/>
                  </a:lnTo>
                  <a:lnTo>
                    <a:pt x="1143719" y="239134"/>
                  </a:lnTo>
                  <a:lnTo>
                    <a:pt x="1174090" y="199831"/>
                  </a:lnTo>
                  <a:lnTo>
                    <a:pt x="1178052" y="179070"/>
                  </a:lnTo>
                  <a:lnTo>
                    <a:pt x="1174090" y="158156"/>
                  </a:lnTo>
                  <a:lnTo>
                    <a:pt x="1143719" y="118612"/>
                  </a:lnTo>
                  <a:lnTo>
                    <a:pt x="1086363" y="83000"/>
                  </a:lnTo>
                  <a:lnTo>
                    <a:pt x="1048669" y="67002"/>
                  </a:lnTo>
                  <a:lnTo>
                    <a:pt x="1005554" y="52387"/>
                  </a:lnTo>
                  <a:lnTo>
                    <a:pt x="957458" y="39288"/>
                  </a:lnTo>
                  <a:lnTo>
                    <a:pt x="904824" y="27839"/>
                  </a:lnTo>
                  <a:lnTo>
                    <a:pt x="848092" y="18172"/>
                  </a:lnTo>
                  <a:lnTo>
                    <a:pt x="787705" y="10421"/>
                  </a:lnTo>
                  <a:lnTo>
                    <a:pt x="724104" y="4720"/>
                  </a:lnTo>
                  <a:lnTo>
                    <a:pt x="657730" y="1202"/>
                  </a:lnTo>
                  <a:lnTo>
                    <a:pt x="58902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68006" y="4098544"/>
            <a:ext cx="9010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70" dirty="0">
                <a:latin typeface="Arial" panose="020B0604020202020204"/>
                <a:cs typeface="Arial" panose="020B0604020202020204"/>
              </a:rPr>
              <a:t>Application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945058" y="4629213"/>
            <a:ext cx="1302385" cy="282575"/>
            <a:chOff x="6945058" y="4629213"/>
            <a:chExt cx="1302385" cy="282575"/>
          </a:xfrm>
        </p:grpSpPr>
        <p:sp>
          <p:nvSpPr>
            <p:cNvPr id="41" name="object 41"/>
            <p:cNvSpPr/>
            <p:nvPr/>
          </p:nvSpPr>
          <p:spPr>
            <a:xfrm>
              <a:off x="6949820" y="4633976"/>
              <a:ext cx="1292860" cy="273050"/>
            </a:xfrm>
            <a:custGeom>
              <a:avLst/>
              <a:gdLst/>
              <a:ahLst/>
              <a:cxnLst/>
              <a:rect l="l" t="t" r="r" b="b"/>
              <a:pathLst>
                <a:path w="1292859" h="273050">
                  <a:moveTo>
                    <a:pt x="1292352" y="227075"/>
                  </a:moveTo>
                  <a:lnTo>
                    <a:pt x="1292352" y="44958"/>
                  </a:lnTo>
                  <a:lnTo>
                    <a:pt x="1288865" y="27324"/>
                  </a:lnTo>
                  <a:lnTo>
                    <a:pt x="1279309" y="13049"/>
                  </a:lnTo>
                  <a:lnTo>
                    <a:pt x="1265037" y="3488"/>
                  </a:lnTo>
                  <a:lnTo>
                    <a:pt x="1247406" y="0"/>
                  </a:lnTo>
                  <a:lnTo>
                    <a:pt x="45732" y="0"/>
                  </a:lnTo>
                  <a:lnTo>
                    <a:pt x="27978" y="3488"/>
                  </a:lnTo>
                  <a:lnTo>
                    <a:pt x="13436" y="13049"/>
                  </a:lnTo>
                  <a:lnTo>
                    <a:pt x="3609" y="27324"/>
                  </a:lnTo>
                  <a:lnTo>
                    <a:pt x="0" y="44958"/>
                  </a:lnTo>
                  <a:lnTo>
                    <a:pt x="0" y="227075"/>
                  </a:lnTo>
                  <a:lnTo>
                    <a:pt x="3609" y="244828"/>
                  </a:lnTo>
                  <a:lnTo>
                    <a:pt x="13436" y="259365"/>
                  </a:lnTo>
                  <a:lnTo>
                    <a:pt x="27978" y="269188"/>
                  </a:lnTo>
                  <a:lnTo>
                    <a:pt x="45732" y="272796"/>
                  </a:lnTo>
                  <a:lnTo>
                    <a:pt x="1247406" y="272796"/>
                  </a:lnTo>
                  <a:lnTo>
                    <a:pt x="1265037" y="269188"/>
                  </a:lnTo>
                  <a:lnTo>
                    <a:pt x="1279309" y="259365"/>
                  </a:lnTo>
                  <a:lnTo>
                    <a:pt x="1288865" y="244828"/>
                  </a:lnTo>
                  <a:lnTo>
                    <a:pt x="1292352" y="227075"/>
                  </a:lnTo>
                  <a:close/>
                </a:path>
              </a:pathLst>
            </a:custGeom>
            <a:solidFill>
              <a:srgbClr val="A5002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49820" y="4633976"/>
              <a:ext cx="1292860" cy="273050"/>
            </a:xfrm>
            <a:custGeom>
              <a:avLst/>
              <a:gdLst/>
              <a:ahLst/>
              <a:cxnLst/>
              <a:rect l="l" t="t" r="r" b="b"/>
              <a:pathLst>
                <a:path w="1292859" h="273050">
                  <a:moveTo>
                    <a:pt x="45732" y="0"/>
                  </a:moveTo>
                  <a:lnTo>
                    <a:pt x="27978" y="3488"/>
                  </a:lnTo>
                  <a:lnTo>
                    <a:pt x="13436" y="13049"/>
                  </a:lnTo>
                  <a:lnTo>
                    <a:pt x="3609" y="27324"/>
                  </a:lnTo>
                  <a:lnTo>
                    <a:pt x="0" y="44958"/>
                  </a:lnTo>
                  <a:lnTo>
                    <a:pt x="0" y="227075"/>
                  </a:lnTo>
                  <a:lnTo>
                    <a:pt x="3609" y="244828"/>
                  </a:lnTo>
                  <a:lnTo>
                    <a:pt x="13436" y="259365"/>
                  </a:lnTo>
                  <a:lnTo>
                    <a:pt x="27978" y="269188"/>
                  </a:lnTo>
                  <a:lnTo>
                    <a:pt x="45732" y="272796"/>
                  </a:lnTo>
                  <a:lnTo>
                    <a:pt x="1247406" y="272796"/>
                  </a:lnTo>
                  <a:lnTo>
                    <a:pt x="1265037" y="269188"/>
                  </a:lnTo>
                  <a:lnTo>
                    <a:pt x="1279309" y="259365"/>
                  </a:lnTo>
                  <a:lnTo>
                    <a:pt x="1288865" y="244828"/>
                  </a:lnTo>
                  <a:lnTo>
                    <a:pt x="1292352" y="227075"/>
                  </a:lnTo>
                  <a:lnTo>
                    <a:pt x="1292352" y="44958"/>
                  </a:lnTo>
                  <a:lnTo>
                    <a:pt x="1288865" y="27324"/>
                  </a:lnTo>
                  <a:lnTo>
                    <a:pt x="1279309" y="13049"/>
                  </a:lnTo>
                  <a:lnTo>
                    <a:pt x="1265037" y="3488"/>
                  </a:lnTo>
                  <a:lnTo>
                    <a:pt x="1247406" y="0"/>
                  </a:lnTo>
                  <a:lnTo>
                    <a:pt x="4573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366393" y="4628896"/>
            <a:ext cx="91249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95"/>
              </a:spcBef>
            </a:pPr>
            <a:r>
              <a:rPr sz="1400" b="1" spc="-130" dirty="0">
                <a:latin typeface="Arial" panose="020B0604020202020204"/>
                <a:cs typeface="Arial" panose="020B0604020202020204"/>
              </a:rPr>
              <a:t>Socket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947357" y="4991163"/>
            <a:ext cx="1306830" cy="750570"/>
            <a:chOff x="6947357" y="4991163"/>
            <a:chExt cx="1306830" cy="750570"/>
          </a:xfrm>
        </p:grpSpPr>
        <p:sp>
          <p:nvSpPr>
            <p:cNvPr id="45" name="object 45"/>
            <p:cNvSpPr/>
            <p:nvPr/>
          </p:nvSpPr>
          <p:spPr>
            <a:xfrm>
              <a:off x="6956691" y="4995926"/>
              <a:ext cx="1292860" cy="336550"/>
            </a:xfrm>
            <a:custGeom>
              <a:avLst/>
              <a:gdLst/>
              <a:ahLst/>
              <a:cxnLst/>
              <a:rect l="l" t="t" r="r" b="b"/>
              <a:pathLst>
                <a:path w="1292859" h="336550">
                  <a:moveTo>
                    <a:pt x="1292352" y="280415"/>
                  </a:moveTo>
                  <a:lnTo>
                    <a:pt x="1292352" y="55625"/>
                  </a:lnTo>
                  <a:lnTo>
                    <a:pt x="1287934" y="34075"/>
                  </a:lnTo>
                  <a:lnTo>
                    <a:pt x="1275873" y="16383"/>
                  </a:lnTo>
                  <a:lnTo>
                    <a:pt x="1257954" y="4405"/>
                  </a:lnTo>
                  <a:lnTo>
                    <a:pt x="1235964" y="0"/>
                  </a:lnTo>
                  <a:lnTo>
                    <a:pt x="55625" y="0"/>
                  </a:lnTo>
                  <a:lnTo>
                    <a:pt x="34070" y="4405"/>
                  </a:lnTo>
                  <a:lnTo>
                    <a:pt x="16378" y="16383"/>
                  </a:lnTo>
                  <a:lnTo>
                    <a:pt x="4403" y="34075"/>
                  </a:lnTo>
                  <a:lnTo>
                    <a:pt x="0" y="55625"/>
                  </a:lnTo>
                  <a:lnTo>
                    <a:pt x="0" y="280415"/>
                  </a:lnTo>
                  <a:lnTo>
                    <a:pt x="4403" y="301966"/>
                  </a:lnTo>
                  <a:lnTo>
                    <a:pt x="16378" y="319659"/>
                  </a:lnTo>
                  <a:lnTo>
                    <a:pt x="34070" y="331636"/>
                  </a:lnTo>
                  <a:lnTo>
                    <a:pt x="55625" y="336041"/>
                  </a:lnTo>
                  <a:lnTo>
                    <a:pt x="1235964" y="336041"/>
                  </a:lnTo>
                  <a:lnTo>
                    <a:pt x="1257954" y="331636"/>
                  </a:lnTo>
                  <a:lnTo>
                    <a:pt x="1275873" y="319658"/>
                  </a:lnTo>
                  <a:lnTo>
                    <a:pt x="1287934" y="301966"/>
                  </a:lnTo>
                  <a:lnTo>
                    <a:pt x="1292352" y="280415"/>
                  </a:lnTo>
                  <a:close/>
                </a:path>
              </a:pathLst>
            </a:custGeom>
            <a:solidFill>
              <a:srgbClr val="CC99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56691" y="4995926"/>
              <a:ext cx="1292860" cy="336550"/>
            </a:xfrm>
            <a:custGeom>
              <a:avLst/>
              <a:gdLst/>
              <a:ahLst/>
              <a:cxnLst/>
              <a:rect l="l" t="t" r="r" b="b"/>
              <a:pathLst>
                <a:path w="1292859" h="336550">
                  <a:moveTo>
                    <a:pt x="55625" y="0"/>
                  </a:moveTo>
                  <a:lnTo>
                    <a:pt x="34070" y="4405"/>
                  </a:lnTo>
                  <a:lnTo>
                    <a:pt x="16378" y="16383"/>
                  </a:lnTo>
                  <a:lnTo>
                    <a:pt x="4403" y="34075"/>
                  </a:lnTo>
                  <a:lnTo>
                    <a:pt x="0" y="55625"/>
                  </a:lnTo>
                  <a:lnTo>
                    <a:pt x="0" y="280415"/>
                  </a:lnTo>
                  <a:lnTo>
                    <a:pt x="4403" y="301966"/>
                  </a:lnTo>
                  <a:lnTo>
                    <a:pt x="16378" y="319659"/>
                  </a:lnTo>
                  <a:lnTo>
                    <a:pt x="34070" y="331636"/>
                  </a:lnTo>
                  <a:lnTo>
                    <a:pt x="55625" y="336041"/>
                  </a:lnTo>
                  <a:lnTo>
                    <a:pt x="1235964" y="336041"/>
                  </a:lnTo>
                  <a:lnTo>
                    <a:pt x="1257954" y="331636"/>
                  </a:lnTo>
                  <a:lnTo>
                    <a:pt x="1275873" y="319658"/>
                  </a:lnTo>
                  <a:lnTo>
                    <a:pt x="1287934" y="301966"/>
                  </a:lnTo>
                  <a:lnTo>
                    <a:pt x="1292352" y="280415"/>
                  </a:lnTo>
                  <a:lnTo>
                    <a:pt x="1292352" y="55625"/>
                  </a:lnTo>
                  <a:lnTo>
                    <a:pt x="1287934" y="34075"/>
                  </a:lnTo>
                  <a:lnTo>
                    <a:pt x="1275873" y="16383"/>
                  </a:lnTo>
                  <a:lnTo>
                    <a:pt x="1257954" y="4405"/>
                  </a:lnTo>
                  <a:lnTo>
                    <a:pt x="1235964" y="0"/>
                  </a:lnTo>
                  <a:lnTo>
                    <a:pt x="5562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52119" y="5400548"/>
              <a:ext cx="1291590" cy="336550"/>
            </a:xfrm>
            <a:custGeom>
              <a:avLst/>
              <a:gdLst/>
              <a:ahLst/>
              <a:cxnLst/>
              <a:rect l="l" t="t" r="r" b="b"/>
              <a:pathLst>
                <a:path w="1291590" h="336550">
                  <a:moveTo>
                    <a:pt x="1291577" y="280415"/>
                  </a:moveTo>
                  <a:lnTo>
                    <a:pt x="1291577" y="55625"/>
                  </a:lnTo>
                  <a:lnTo>
                    <a:pt x="1287171" y="34075"/>
                  </a:lnTo>
                  <a:lnTo>
                    <a:pt x="1275194" y="16383"/>
                  </a:lnTo>
                  <a:lnTo>
                    <a:pt x="1257501" y="4405"/>
                  </a:lnTo>
                  <a:lnTo>
                    <a:pt x="1235951" y="0"/>
                  </a:lnTo>
                  <a:lnTo>
                    <a:pt x="55626" y="0"/>
                  </a:lnTo>
                  <a:lnTo>
                    <a:pt x="34075" y="4405"/>
                  </a:lnTo>
                  <a:lnTo>
                    <a:pt x="16382" y="16383"/>
                  </a:lnTo>
                  <a:lnTo>
                    <a:pt x="4405" y="34075"/>
                  </a:lnTo>
                  <a:lnTo>
                    <a:pt x="0" y="55625"/>
                  </a:lnTo>
                  <a:lnTo>
                    <a:pt x="0" y="280415"/>
                  </a:lnTo>
                  <a:lnTo>
                    <a:pt x="4405" y="302287"/>
                  </a:lnTo>
                  <a:lnTo>
                    <a:pt x="16382" y="319944"/>
                  </a:lnTo>
                  <a:lnTo>
                    <a:pt x="34075" y="331743"/>
                  </a:lnTo>
                  <a:lnTo>
                    <a:pt x="55626" y="336041"/>
                  </a:lnTo>
                  <a:lnTo>
                    <a:pt x="1235951" y="336041"/>
                  </a:lnTo>
                  <a:lnTo>
                    <a:pt x="1257501" y="331743"/>
                  </a:lnTo>
                  <a:lnTo>
                    <a:pt x="1275194" y="319944"/>
                  </a:lnTo>
                  <a:lnTo>
                    <a:pt x="1287171" y="302287"/>
                  </a:lnTo>
                  <a:lnTo>
                    <a:pt x="1291577" y="280415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52119" y="5400548"/>
              <a:ext cx="1291590" cy="336550"/>
            </a:xfrm>
            <a:custGeom>
              <a:avLst/>
              <a:gdLst/>
              <a:ahLst/>
              <a:cxnLst/>
              <a:rect l="l" t="t" r="r" b="b"/>
              <a:pathLst>
                <a:path w="1291590" h="336550">
                  <a:moveTo>
                    <a:pt x="55626" y="0"/>
                  </a:moveTo>
                  <a:lnTo>
                    <a:pt x="34075" y="4405"/>
                  </a:lnTo>
                  <a:lnTo>
                    <a:pt x="16382" y="16383"/>
                  </a:lnTo>
                  <a:lnTo>
                    <a:pt x="4405" y="34075"/>
                  </a:lnTo>
                  <a:lnTo>
                    <a:pt x="0" y="55625"/>
                  </a:lnTo>
                  <a:lnTo>
                    <a:pt x="0" y="280415"/>
                  </a:lnTo>
                  <a:lnTo>
                    <a:pt x="4405" y="302287"/>
                  </a:lnTo>
                  <a:lnTo>
                    <a:pt x="16382" y="319944"/>
                  </a:lnTo>
                  <a:lnTo>
                    <a:pt x="34075" y="331743"/>
                  </a:lnTo>
                  <a:lnTo>
                    <a:pt x="55626" y="336041"/>
                  </a:lnTo>
                  <a:lnTo>
                    <a:pt x="1235951" y="336041"/>
                  </a:lnTo>
                  <a:lnTo>
                    <a:pt x="1257501" y="331743"/>
                  </a:lnTo>
                  <a:lnTo>
                    <a:pt x="1275194" y="319944"/>
                  </a:lnTo>
                  <a:lnTo>
                    <a:pt x="1287171" y="302287"/>
                  </a:lnTo>
                  <a:lnTo>
                    <a:pt x="1291577" y="280415"/>
                  </a:lnTo>
                  <a:lnTo>
                    <a:pt x="1291577" y="55625"/>
                  </a:lnTo>
                  <a:lnTo>
                    <a:pt x="1287171" y="34075"/>
                  </a:lnTo>
                  <a:lnTo>
                    <a:pt x="1275194" y="16383"/>
                  </a:lnTo>
                  <a:lnTo>
                    <a:pt x="1257501" y="4405"/>
                  </a:lnTo>
                  <a:lnTo>
                    <a:pt x="1235951" y="0"/>
                  </a:lnTo>
                  <a:lnTo>
                    <a:pt x="5562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366393" y="5036565"/>
            <a:ext cx="91249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95"/>
              </a:spcBef>
            </a:pPr>
            <a:r>
              <a:rPr sz="1400" b="1" spc="-75" dirty="0">
                <a:latin typeface="Arial" panose="020B0604020202020204"/>
                <a:cs typeface="Arial" panose="020B0604020202020204"/>
              </a:rPr>
              <a:t>TCP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15884" y="5436615"/>
            <a:ext cx="1943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 panose="020B0604020202020204"/>
                <a:cs typeface="Arial" panose="020B0604020202020204"/>
              </a:rPr>
              <a:t>IP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867353" y="4379721"/>
            <a:ext cx="3499485" cy="1485900"/>
            <a:chOff x="3867353" y="4379721"/>
            <a:chExt cx="3499485" cy="1485900"/>
          </a:xfrm>
        </p:grpSpPr>
        <p:sp>
          <p:nvSpPr>
            <p:cNvPr id="52" name="object 52"/>
            <p:cNvSpPr/>
            <p:nvPr/>
          </p:nvSpPr>
          <p:spPr>
            <a:xfrm>
              <a:off x="3872115" y="5262625"/>
              <a:ext cx="1397000" cy="598170"/>
            </a:xfrm>
            <a:custGeom>
              <a:avLst/>
              <a:gdLst/>
              <a:ahLst/>
              <a:cxnLst/>
              <a:rect l="l" t="t" r="r" b="b"/>
              <a:pathLst>
                <a:path w="1397000" h="598170">
                  <a:moveTo>
                    <a:pt x="1396746" y="598170"/>
                  </a:moveTo>
                  <a:lnTo>
                    <a:pt x="1396746" y="0"/>
                  </a:lnTo>
                  <a:lnTo>
                    <a:pt x="0" y="0"/>
                  </a:lnTo>
                  <a:lnTo>
                    <a:pt x="0" y="598170"/>
                  </a:lnTo>
                  <a:lnTo>
                    <a:pt x="1396746" y="59817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72115" y="5262625"/>
              <a:ext cx="1397000" cy="598170"/>
            </a:xfrm>
            <a:custGeom>
              <a:avLst/>
              <a:gdLst/>
              <a:ahLst/>
              <a:cxnLst/>
              <a:rect l="l" t="t" r="r" b="b"/>
              <a:pathLst>
                <a:path w="1397000" h="598170">
                  <a:moveTo>
                    <a:pt x="0" y="0"/>
                  </a:moveTo>
                  <a:lnTo>
                    <a:pt x="0" y="598170"/>
                  </a:lnTo>
                  <a:lnTo>
                    <a:pt x="1396746" y="598170"/>
                  </a:lnTo>
                  <a:lnTo>
                    <a:pt x="1396745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53693" y="4392421"/>
              <a:ext cx="0" cy="1165225"/>
            </a:xfrm>
            <a:custGeom>
              <a:avLst/>
              <a:gdLst/>
              <a:ahLst/>
              <a:cxnLst/>
              <a:rect l="l" t="t" r="r" b="b"/>
              <a:pathLst>
                <a:path h="1165225">
                  <a:moveTo>
                    <a:pt x="0" y="0"/>
                  </a:moveTo>
                  <a:lnTo>
                    <a:pt x="0" y="11650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333366" y="5873241"/>
            <a:ext cx="5372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5" dirty="0">
                <a:latin typeface="Arial" panose="020B0604020202020204"/>
                <a:cs typeface="Arial" panose="020B0604020202020204"/>
              </a:rPr>
              <a:t>Router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932123" y="5398833"/>
            <a:ext cx="1302385" cy="346710"/>
            <a:chOff x="3932123" y="5398833"/>
            <a:chExt cx="1302385" cy="346710"/>
          </a:xfrm>
        </p:grpSpPr>
        <p:sp>
          <p:nvSpPr>
            <p:cNvPr id="57" name="object 57"/>
            <p:cNvSpPr/>
            <p:nvPr/>
          </p:nvSpPr>
          <p:spPr>
            <a:xfrm>
              <a:off x="3936885" y="5403596"/>
              <a:ext cx="1292860" cy="337185"/>
            </a:xfrm>
            <a:custGeom>
              <a:avLst/>
              <a:gdLst/>
              <a:ahLst/>
              <a:cxnLst/>
              <a:rect l="l" t="t" r="r" b="b"/>
              <a:pathLst>
                <a:path w="1292860" h="337185">
                  <a:moveTo>
                    <a:pt x="1292352" y="280415"/>
                  </a:moveTo>
                  <a:lnTo>
                    <a:pt x="1292352" y="56387"/>
                  </a:lnTo>
                  <a:lnTo>
                    <a:pt x="1275968" y="16478"/>
                  </a:lnTo>
                  <a:lnTo>
                    <a:pt x="1236726" y="0"/>
                  </a:lnTo>
                  <a:lnTo>
                    <a:pt x="56387" y="0"/>
                  </a:lnTo>
                  <a:lnTo>
                    <a:pt x="34397" y="4417"/>
                  </a:lnTo>
                  <a:lnTo>
                    <a:pt x="16478" y="16478"/>
                  </a:lnTo>
                  <a:lnTo>
                    <a:pt x="4417" y="34397"/>
                  </a:lnTo>
                  <a:lnTo>
                    <a:pt x="0" y="56388"/>
                  </a:lnTo>
                  <a:lnTo>
                    <a:pt x="0" y="280416"/>
                  </a:lnTo>
                  <a:lnTo>
                    <a:pt x="4417" y="302406"/>
                  </a:lnTo>
                  <a:lnTo>
                    <a:pt x="16478" y="320325"/>
                  </a:lnTo>
                  <a:lnTo>
                    <a:pt x="34397" y="332386"/>
                  </a:lnTo>
                  <a:lnTo>
                    <a:pt x="56388" y="336804"/>
                  </a:lnTo>
                  <a:lnTo>
                    <a:pt x="1236726" y="336803"/>
                  </a:lnTo>
                  <a:lnTo>
                    <a:pt x="1258276" y="332386"/>
                  </a:lnTo>
                  <a:lnTo>
                    <a:pt x="1275969" y="320325"/>
                  </a:lnTo>
                  <a:lnTo>
                    <a:pt x="1287946" y="302406"/>
                  </a:lnTo>
                  <a:lnTo>
                    <a:pt x="1292352" y="280415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936885" y="5403596"/>
              <a:ext cx="1292860" cy="337185"/>
            </a:xfrm>
            <a:custGeom>
              <a:avLst/>
              <a:gdLst/>
              <a:ahLst/>
              <a:cxnLst/>
              <a:rect l="l" t="t" r="r" b="b"/>
              <a:pathLst>
                <a:path w="1292860" h="337185">
                  <a:moveTo>
                    <a:pt x="56387" y="0"/>
                  </a:moveTo>
                  <a:lnTo>
                    <a:pt x="34397" y="4417"/>
                  </a:lnTo>
                  <a:lnTo>
                    <a:pt x="16478" y="16478"/>
                  </a:lnTo>
                  <a:lnTo>
                    <a:pt x="4417" y="34397"/>
                  </a:lnTo>
                  <a:lnTo>
                    <a:pt x="0" y="56388"/>
                  </a:lnTo>
                  <a:lnTo>
                    <a:pt x="0" y="280416"/>
                  </a:lnTo>
                  <a:lnTo>
                    <a:pt x="4417" y="302406"/>
                  </a:lnTo>
                  <a:lnTo>
                    <a:pt x="16478" y="320325"/>
                  </a:lnTo>
                  <a:lnTo>
                    <a:pt x="34397" y="332386"/>
                  </a:lnTo>
                  <a:lnTo>
                    <a:pt x="56388" y="336804"/>
                  </a:lnTo>
                  <a:lnTo>
                    <a:pt x="1236726" y="336803"/>
                  </a:lnTo>
                  <a:lnTo>
                    <a:pt x="1258276" y="332386"/>
                  </a:lnTo>
                  <a:lnTo>
                    <a:pt x="1275969" y="320325"/>
                  </a:lnTo>
                  <a:lnTo>
                    <a:pt x="1287946" y="302406"/>
                  </a:lnTo>
                  <a:lnTo>
                    <a:pt x="1292352" y="280415"/>
                  </a:lnTo>
                  <a:lnTo>
                    <a:pt x="1292352" y="56387"/>
                  </a:lnTo>
                  <a:lnTo>
                    <a:pt x="1287946" y="34397"/>
                  </a:lnTo>
                  <a:lnTo>
                    <a:pt x="1275968" y="16478"/>
                  </a:lnTo>
                  <a:lnTo>
                    <a:pt x="1258276" y="4417"/>
                  </a:lnTo>
                  <a:lnTo>
                    <a:pt x="1236726" y="0"/>
                  </a:lnTo>
                  <a:lnTo>
                    <a:pt x="5638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480940" y="5428996"/>
            <a:ext cx="1816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 panose="020B0604020202020204"/>
                <a:cs typeface="Arial" panose="020B0604020202020204"/>
              </a:rPr>
              <a:t>IP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780410" y="5483097"/>
            <a:ext cx="565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latin typeface="Arial" panose="020B0604020202020204"/>
                <a:cs typeface="Arial" panose="020B0604020202020204"/>
              </a:rPr>
              <a:t>Channel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863475" y="5449570"/>
            <a:ext cx="565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latin typeface="Arial" panose="020B0604020202020204"/>
                <a:cs typeface="Arial" panose="020B0604020202020204"/>
              </a:rPr>
              <a:t>Channel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540627" y="5571997"/>
            <a:ext cx="831215" cy="0"/>
          </a:xfrm>
          <a:custGeom>
            <a:avLst/>
            <a:gdLst/>
            <a:ahLst/>
            <a:cxnLst/>
            <a:rect l="l" t="t" r="r" b="b"/>
            <a:pathLst>
              <a:path w="831215">
                <a:moveTo>
                  <a:pt x="0" y="0"/>
                </a:moveTo>
                <a:lnTo>
                  <a:pt x="83059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10</a:t>
            </a:fld>
            <a:endParaRPr spc="-7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452" y="261873"/>
            <a:ext cx="44119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0" dirty="0"/>
              <a:t>The </a:t>
            </a:r>
            <a:r>
              <a:rPr sz="4200" spc="-220" dirty="0"/>
              <a:t>End </a:t>
            </a:r>
            <a:r>
              <a:rPr sz="4200" spc="-260" dirty="0"/>
              <a:t>-</a:t>
            </a:r>
            <a:r>
              <a:rPr sz="4200" spc="459" dirty="0"/>
              <a:t> </a:t>
            </a:r>
            <a:r>
              <a:rPr sz="4200" spc="-229" dirty="0"/>
              <a:t>Questions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3488067" y="2351023"/>
            <a:ext cx="2142744" cy="2057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100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0342" y="261873"/>
            <a:ext cx="15982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45" dirty="0"/>
              <a:t>Sockets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392309" y="906499"/>
            <a:ext cx="5151120" cy="152908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4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Uniquely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identified</a:t>
            </a:r>
            <a:r>
              <a:rPr sz="22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by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05" dirty="0">
                <a:latin typeface="Arial" panose="020B0604020202020204"/>
                <a:cs typeface="Arial" panose="020B0604020202020204"/>
              </a:rPr>
              <a:t>an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internet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address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05" dirty="0">
                <a:latin typeface="Arial" panose="020B0604020202020204"/>
                <a:cs typeface="Arial" panose="020B0604020202020204"/>
              </a:rPr>
              <a:t>an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end-to-end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protocol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(e.g.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TCP </a:t>
            </a:r>
            <a:r>
              <a:rPr sz="2000" dirty="0">
                <a:latin typeface="Arial" panose="020B0604020202020204"/>
                <a:cs typeface="Arial" panose="020B0604020202020204"/>
              </a:rPr>
              <a:t>or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UDP)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8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port</a:t>
            </a:r>
            <a:r>
              <a:rPr sz="20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number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309" y="2407209"/>
            <a:ext cx="4872355" cy="232791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2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10" dirty="0">
                <a:latin typeface="Arial" panose="020B0604020202020204"/>
                <a:cs typeface="Arial" panose="020B0604020202020204"/>
              </a:rPr>
              <a:t>Two </a:t>
            </a:r>
            <a:r>
              <a:rPr sz="2200" spc="-95" dirty="0">
                <a:latin typeface="Arial" panose="020B0604020202020204"/>
                <a:cs typeface="Arial" panose="020B0604020202020204"/>
              </a:rPr>
              <a:t>types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of 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(TCP/IP)</a:t>
            </a:r>
            <a:r>
              <a:rPr sz="22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30" dirty="0">
                <a:latin typeface="Arial" panose="020B0604020202020204"/>
                <a:cs typeface="Arial" panose="020B0604020202020204"/>
              </a:rPr>
              <a:t>sockets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520"/>
              </a:spcBef>
              <a:buClr>
                <a:srgbClr val="9A6500"/>
              </a:buClr>
              <a:buSzPct val="59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200" b="1" spc="-17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Stream </a:t>
            </a:r>
            <a:r>
              <a:rPr sz="2200" spc="-130" dirty="0">
                <a:latin typeface="Arial" panose="020B0604020202020204"/>
                <a:cs typeface="Arial" panose="020B0604020202020204"/>
              </a:rPr>
              <a:t>sockets </a:t>
            </a:r>
            <a:r>
              <a:rPr sz="2200" spc="-110" dirty="0">
                <a:latin typeface="Arial" panose="020B0604020202020204"/>
                <a:cs typeface="Arial" panose="020B0604020202020204"/>
              </a:rPr>
              <a:t>(e.g. </a:t>
            </a:r>
            <a:r>
              <a:rPr sz="2200" spc="-220" dirty="0">
                <a:latin typeface="Arial" panose="020B0604020202020204"/>
                <a:cs typeface="Arial" panose="020B0604020202020204"/>
              </a:rPr>
              <a:t>uses</a:t>
            </a:r>
            <a:r>
              <a:rPr sz="220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TCP)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035050" lvl="2" indent="-351790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5000"/>
              <a:buFont typeface="Wingdings" panose="05000000000000000000"/>
              <a:buChar char=""/>
              <a:tabLst>
                <a:tab pos="1035050" algn="l"/>
                <a:tab pos="1035685" algn="l"/>
              </a:tabLst>
            </a:pPr>
            <a:r>
              <a:rPr sz="2000" spc="-35" dirty="0">
                <a:latin typeface="Arial" panose="020B0604020202020204"/>
                <a:cs typeface="Arial" panose="020B0604020202020204"/>
              </a:rPr>
              <a:t>provide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reliable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byte-stream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service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505"/>
              </a:spcBef>
              <a:buSzPct val="59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200" b="1" spc="-155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Datagram </a:t>
            </a:r>
            <a:r>
              <a:rPr sz="2200" spc="-130" dirty="0">
                <a:latin typeface="Arial" panose="020B0604020202020204"/>
                <a:cs typeface="Arial" panose="020B0604020202020204"/>
              </a:rPr>
              <a:t>sockets </a:t>
            </a:r>
            <a:r>
              <a:rPr sz="2200" spc="-110" dirty="0">
                <a:latin typeface="Arial" panose="020B0604020202020204"/>
                <a:cs typeface="Arial" panose="020B0604020202020204"/>
              </a:rPr>
              <a:t>(e.g. </a:t>
            </a:r>
            <a:r>
              <a:rPr sz="2200" spc="-220" dirty="0">
                <a:latin typeface="Arial" panose="020B0604020202020204"/>
                <a:cs typeface="Arial" panose="020B0604020202020204"/>
              </a:rPr>
              <a:t>uses</a:t>
            </a:r>
            <a:r>
              <a:rPr sz="2200" spc="1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UDP)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035050" lvl="2" indent="-351790">
              <a:lnSpc>
                <a:spcPct val="100000"/>
              </a:lnSpc>
              <a:spcBef>
                <a:spcPts val="490"/>
              </a:spcBef>
              <a:buClr>
                <a:srgbClr val="9A6500"/>
              </a:buClr>
              <a:buSzPct val="65000"/>
              <a:buFont typeface="Wingdings" panose="05000000000000000000"/>
              <a:buChar char=""/>
              <a:tabLst>
                <a:tab pos="1035050" algn="l"/>
                <a:tab pos="1035685" algn="l"/>
              </a:tabLst>
            </a:pPr>
            <a:r>
              <a:rPr sz="2000" spc="-35" dirty="0">
                <a:latin typeface="Arial" panose="020B0604020202020204"/>
                <a:cs typeface="Arial" panose="020B0604020202020204"/>
              </a:rPr>
              <a:t>provide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best-effort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datagram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 service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35050" lvl="2" indent="-351790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5000"/>
              <a:buFont typeface="Wingdings" panose="05000000000000000000"/>
              <a:buChar char=""/>
              <a:tabLst>
                <a:tab pos="1035050" algn="l"/>
                <a:tab pos="1035685" algn="l"/>
              </a:tabLst>
            </a:pPr>
            <a:r>
              <a:rPr sz="2000" spc="-210" dirty="0">
                <a:latin typeface="Arial" panose="020B0604020202020204"/>
                <a:cs typeface="Arial" panose="020B0604020202020204"/>
              </a:rPr>
              <a:t>messages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up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65.500</a:t>
            </a:r>
            <a:r>
              <a:rPr sz="2000" spc="-3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bytes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309" y="4702706"/>
            <a:ext cx="6278245" cy="116459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114" dirty="0">
                <a:latin typeface="Arial" panose="020B0604020202020204"/>
                <a:cs typeface="Arial" panose="020B0604020202020204"/>
              </a:rPr>
              <a:t>Socket 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extend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convectional </a:t>
            </a:r>
            <a:r>
              <a:rPr sz="2200" spc="30" dirty="0">
                <a:latin typeface="Arial" panose="020B0604020202020204"/>
                <a:cs typeface="Arial" panose="020B0604020202020204"/>
              </a:rPr>
              <a:t>UNIX </a:t>
            </a:r>
            <a:r>
              <a:rPr sz="2200" spc="60" dirty="0">
                <a:latin typeface="Arial" panose="020B0604020202020204"/>
                <a:cs typeface="Arial" panose="020B0604020202020204"/>
              </a:rPr>
              <a:t>I/O</a:t>
            </a:r>
            <a:r>
              <a:rPr sz="22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facilities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50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30" dirty="0">
                <a:latin typeface="Arial" panose="020B0604020202020204"/>
                <a:cs typeface="Arial" panose="020B0604020202020204"/>
              </a:rPr>
              <a:t>file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descriptors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network</a:t>
            </a:r>
            <a:r>
              <a:rPr sz="20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communication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80" dirty="0">
                <a:latin typeface="Arial" panose="020B0604020202020204"/>
                <a:cs typeface="Arial" panose="020B0604020202020204"/>
              </a:rPr>
              <a:t>extended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read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40" dirty="0">
                <a:latin typeface="Arial" panose="020B0604020202020204"/>
                <a:cs typeface="Arial" panose="020B0604020202020204"/>
              </a:rPr>
              <a:t>write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system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calls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63031" y="2916237"/>
            <a:ext cx="1338580" cy="1616075"/>
            <a:chOff x="5863031" y="2916237"/>
            <a:chExt cx="1338580" cy="1616075"/>
          </a:xfrm>
        </p:grpSpPr>
        <p:sp>
          <p:nvSpPr>
            <p:cNvPr id="7" name="object 7"/>
            <p:cNvSpPr/>
            <p:nvPr/>
          </p:nvSpPr>
          <p:spPr>
            <a:xfrm>
              <a:off x="6177165" y="2987293"/>
              <a:ext cx="1024255" cy="76200"/>
            </a:xfrm>
            <a:custGeom>
              <a:avLst/>
              <a:gdLst/>
              <a:ahLst/>
              <a:cxnLst/>
              <a:rect l="l" t="t" r="r" b="b"/>
              <a:pathLst>
                <a:path w="1024254" h="76200">
                  <a:moveTo>
                    <a:pt x="965453" y="38100"/>
                  </a:moveTo>
                  <a:lnTo>
                    <a:pt x="963930" y="35051"/>
                  </a:lnTo>
                  <a:lnTo>
                    <a:pt x="960107" y="33527"/>
                  </a:lnTo>
                  <a:lnTo>
                    <a:pt x="4559" y="33527"/>
                  </a:lnTo>
                  <a:lnTo>
                    <a:pt x="1511" y="35051"/>
                  </a:lnTo>
                  <a:lnTo>
                    <a:pt x="0" y="38100"/>
                  </a:lnTo>
                  <a:lnTo>
                    <a:pt x="1511" y="41909"/>
                  </a:lnTo>
                  <a:lnTo>
                    <a:pt x="4559" y="42671"/>
                  </a:lnTo>
                  <a:lnTo>
                    <a:pt x="960107" y="42671"/>
                  </a:lnTo>
                  <a:lnTo>
                    <a:pt x="963930" y="41909"/>
                  </a:lnTo>
                  <a:lnTo>
                    <a:pt x="965453" y="38100"/>
                  </a:lnTo>
                  <a:close/>
                </a:path>
                <a:path w="1024254" h="76200">
                  <a:moveTo>
                    <a:pt x="1024127" y="38100"/>
                  </a:moveTo>
                  <a:lnTo>
                    <a:pt x="947927" y="0"/>
                  </a:lnTo>
                  <a:lnTo>
                    <a:pt x="947927" y="33527"/>
                  </a:lnTo>
                  <a:lnTo>
                    <a:pt x="960107" y="33527"/>
                  </a:lnTo>
                  <a:lnTo>
                    <a:pt x="963930" y="35051"/>
                  </a:lnTo>
                  <a:lnTo>
                    <a:pt x="965453" y="38100"/>
                  </a:lnTo>
                  <a:lnTo>
                    <a:pt x="965453" y="67437"/>
                  </a:lnTo>
                  <a:lnTo>
                    <a:pt x="1024127" y="38100"/>
                  </a:lnTo>
                  <a:close/>
                </a:path>
                <a:path w="1024254" h="76200">
                  <a:moveTo>
                    <a:pt x="965453" y="67437"/>
                  </a:moveTo>
                  <a:lnTo>
                    <a:pt x="965453" y="38100"/>
                  </a:lnTo>
                  <a:lnTo>
                    <a:pt x="963930" y="41909"/>
                  </a:lnTo>
                  <a:lnTo>
                    <a:pt x="960107" y="42671"/>
                  </a:lnTo>
                  <a:lnTo>
                    <a:pt x="947927" y="42671"/>
                  </a:lnTo>
                  <a:lnTo>
                    <a:pt x="947927" y="76200"/>
                  </a:lnTo>
                  <a:lnTo>
                    <a:pt x="965453" y="67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67793" y="2921000"/>
              <a:ext cx="683260" cy="1606550"/>
            </a:xfrm>
            <a:custGeom>
              <a:avLst/>
              <a:gdLst/>
              <a:ahLst/>
              <a:cxnLst/>
              <a:rect l="l" t="t" r="r" b="b"/>
              <a:pathLst>
                <a:path w="683259" h="1606550">
                  <a:moveTo>
                    <a:pt x="682751" y="1606296"/>
                  </a:moveTo>
                  <a:lnTo>
                    <a:pt x="682751" y="0"/>
                  </a:lnTo>
                  <a:lnTo>
                    <a:pt x="0" y="0"/>
                  </a:lnTo>
                  <a:lnTo>
                    <a:pt x="0" y="1606296"/>
                  </a:lnTo>
                  <a:lnTo>
                    <a:pt x="682751" y="1606296"/>
                  </a:lnTo>
                  <a:close/>
                </a:path>
              </a:pathLst>
            </a:custGeom>
            <a:solidFill>
              <a:srgbClr val="CC99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7793" y="2921000"/>
              <a:ext cx="681990" cy="1606550"/>
            </a:xfrm>
            <a:custGeom>
              <a:avLst/>
              <a:gdLst/>
              <a:ahLst/>
              <a:cxnLst/>
              <a:rect l="l" t="t" r="r" b="b"/>
              <a:pathLst>
                <a:path w="681990" h="1606550">
                  <a:moveTo>
                    <a:pt x="0" y="0"/>
                  </a:moveTo>
                  <a:lnTo>
                    <a:pt x="0" y="1606296"/>
                  </a:lnTo>
                  <a:lnTo>
                    <a:pt x="681990" y="1606296"/>
                  </a:lnTo>
                  <a:lnTo>
                    <a:pt x="68199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73877" y="3189224"/>
              <a:ext cx="681355" cy="782955"/>
            </a:xfrm>
            <a:custGeom>
              <a:avLst/>
              <a:gdLst/>
              <a:ahLst/>
              <a:cxnLst/>
              <a:rect l="l" t="t" r="r" b="b"/>
              <a:pathLst>
                <a:path w="681354" h="782954">
                  <a:moveTo>
                    <a:pt x="3048" y="0"/>
                  </a:moveTo>
                  <a:lnTo>
                    <a:pt x="675894" y="0"/>
                  </a:lnTo>
                </a:path>
                <a:path w="681354" h="782954">
                  <a:moveTo>
                    <a:pt x="0" y="263651"/>
                  </a:moveTo>
                  <a:lnTo>
                    <a:pt x="672846" y="263651"/>
                  </a:lnTo>
                </a:path>
                <a:path w="681354" h="782954">
                  <a:moveTo>
                    <a:pt x="0" y="530351"/>
                  </a:moveTo>
                  <a:lnTo>
                    <a:pt x="672846" y="530351"/>
                  </a:lnTo>
                </a:path>
                <a:path w="681354" h="782954">
                  <a:moveTo>
                    <a:pt x="7620" y="782574"/>
                  </a:moveTo>
                  <a:lnTo>
                    <a:pt x="681240" y="7825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13323" y="4287266"/>
              <a:ext cx="421005" cy="0"/>
            </a:xfrm>
            <a:custGeom>
              <a:avLst/>
              <a:gdLst/>
              <a:ahLst/>
              <a:cxnLst/>
              <a:rect l="l" t="t" r="r" b="b"/>
              <a:pathLst>
                <a:path w="421004">
                  <a:moveTo>
                    <a:pt x="0" y="0"/>
                  </a:moveTo>
                  <a:lnTo>
                    <a:pt x="420624" y="0"/>
                  </a:lnTo>
                </a:path>
              </a:pathLst>
            </a:custGeom>
            <a:ln w="285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50103" y="2878277"/>
            <a:ext cx="132080" cy="80899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0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3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1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2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35825" y="2758948"/>
            <a:ext cx="1393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internal data  structure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for file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1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032688" y="3698811"/>
          <a:ext cx="2001520" cy="1687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26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Family: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PF_INET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Service: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 SOCK_STREAM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Local_IP: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Remote_IP: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59"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Local_Port: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Remote_Port: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Arial" panose="020B0604020202020204"/>
                          <a:cs typeface="Arial" panose="020B0604020202020204"/>
                        </a:rPr>
                        <a:t>…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202298" y="3801871"/>
            <a:ext cx="794385" cy="76200"/>
          </a:xfrm>
          <a:custGeom>
            <a:avLst/>
            <a:gdLst/>
            <a:ahLst/>
            <a:cxnLst/>
            <a:rect l="l" t="t" r="r" b="b"/>
            <a:pathLst>
              <a:path w="794384" h="76200">
                <a:moveTo>
                  <a:pt x="735342" y="38100"/>
                </a:moveTo>
                <a:lnTo>
                  <a:pt x="733818" y="34289"/>
                </a:lnTo>
                <a:lnTo>
                  <a:pt x="73077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730770" y="42672"/>
                </a:lnTo>
                <a:lnTo>
                  <a:pt x="733818" y="41148"/>
                </a:lnTo>
                <a:lnTo>
                  <a:pt x="735342" y="38100"/>
                </a:lnTo>
                <a:close/>
              </a:path>
              <a:path w="794384" h="76200">
                <a:moveTo>
                  <a:pt x="794016" y="38100"/>
                </a:moveTo>
                <a:lnTo>
                  <a:pt x="717816" y="0"/>
                </a:lnTo>
                <a:lnTo>
                  <a:pt x="717816" y="33527"/>
                </a:lnTo>
                <a:lnTo>
                  <a:pt x="730770" y="33527"/>
                </a:lnTo>
                <a:lnTo>
                  <a:pt x="733818" y="34289"/>
                </a:lnTo>
                <a:lnTo>
                  <a:pt x="735342" y="38100"/>
                </a:lnTo>
                <a:lnTo>
                  <a:pt x="735342" y="67437"/>
                </a:lnTo>
                <a:lnTo>
                  <a:pt x="794016" y="38100"/>
                </a:lnTo>
                <a:close/>
              </a:path>
              <a:path w="794384" h="76200">
                <a:moveTo>
                  <a:pt x="735342" y="67437"/>
                </a:moveTo>
                <a:lnTo>
                  <a:pt x="735342" y="38100"/>
                </a:lnTo>
                <a:lnTo>
                  <a:pt x="733818" y="41148"/>
                </a:lnTo>
                <a:lnTo>
                  <a:pt x="730770" y="42672"/>
                </a:lnTo>
                <a:lnTo>
                  <a:pt x="717816" y="42672"/>
                </a:lnTo>
                <a:lnTo>
                  <a:pt x="717816" y="76200"/>
                </a:lnTo>
                <a:lnTo>
                  <a:pt x="73534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38672" y="2668270"/>
            <a:ext cx="1141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 panose="020B0604020202020204"/>
                <a:cs typeface="Arial" panose="020B0604020202020204"/>
              </a:rPr>
              <a:t>Descriptor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Table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11</a:t>
            </a:fld>
            <a:endParaRPr spc="-7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0342" y="261873"/>
            <a:ext cx="15982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45" dirty="0"/>
              <a:t>Sockets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1544777" y="1839531"/>
            <a:ext cx="6319634" cy="2608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5398" y="4060444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TCP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3127" y="4055871"/>
            <a:ext cx="50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UDP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95297" y="4603305"/>
            <a:ext cx="5969635" cy="462280"/>
            <a:chOff x="1895297" y="4603305"/>
            <a:chExt cx="5969635" cy="462280"/>
          </a:xfrm>
        </p:grpSpPr>
        <p:sp>
          <p:nvSpPr>
            <p:cNvPr id="7" name="object 7"/>
            <p:cNvSpPr/>
            <p:nvPr/>
          </p:nvSpPr>
          <p:spPr>
            <a:xfrm>
              <a:off x="1900059" y="4608067"/>
              <a:ext cx="5960110" cy="452755"/>
            </a:xfrm>
            <a:custGeom>
              <a:avLst/>
              <a:gdLst/>
              <a:ahLst/>
              <a:cxnLst/>
              <a:rect l="l" t="t" r="r" b="b"/>
              <a:pathLst>
                <a:path w="5960109" h="452754">
                  <a:moveTo>
                    <a:pt x="5959589" y="377190"/>
                  </a:moveTo>
                  <a:lnTo>
                    <a:pt x="5959589" y="75437"/>
                  </a:lnTo>
                  <a:lnTo>
                    <a:pt x="5953695" y="46291"/>
                  </a:lnTo>
                  <a:lnTo>
                    <a:pt x="5937588" y="22288"/>
                  </a:lnTo>
                  <a:lnTo>
                    <a:pt x="5913624" y="6000"/>
                  </a:lnTo>
                  <a:lnTo>
                    <a:pt x="5884164" y="0"/>
                  </a:lnTo>
                  <a:lnTo>
                    <a:pt x="75437" y="0"/>
                  </a:lnTo>
                  <a:lnTo>
                    <a:pt x="46291" y="6000"/>
                  </a:lnTo>
                  <a:lnTo>
                    <a:pt x="22288" y="22288"/>
                  </a:lnTo>
                  <a:lnTo>
                    <a:pt x="6000" y="46291"/>
                  </a:lnTo>
                  <a:lnTo>
                    <a:pt x="0" y="75438"/>
                  </a:lnTo>
                  <a:lnTo>
                    <a:pt x="0" y="377190"/>
                  </a:lnTo>
                  <a:lnTo>
                    <a:pt x="6000" y="406657"/>
                  </a:lnTo>
                  <a:lnTo>
                    <a:pt x="22288" y="430625"/>
                  </a:lnTo>
                  <a:lnTo>
                    <a:pt x="46291" y="446734"/>
                  </a:lnTo>
                  <a:lnTo>
                    <a:pt x="75437" y="452628"/>
                  </a:lnTo>
                  <a:lnTo>
                    <a:pt x="5884164" y="452628"/>
                  </a:lnTo>
                  <a:lnTo>
                    <a:pt x="5913624" y="446734"/>
                  </a:lnTo>
                  <a:lnTo>
                    <a:pt x="5937588" y="430625"/>
                  </a:lnTo>
                  <a:lnTo>
                    <a:pt x="5953695" y="406657"/>
                  </a:lnTo>
                  <a:lnTo>
                    <a:pt x="5959589" y="37719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0059" y="4608067"/>
              <a:ext cx="5960110" cy="452755"/>
            </a:xfrm>
            <a:custGeom>
              <a:avLst/>
              <a:gdLst/>
              <a:ahLst/>
              <a:cxnLst/>
              <a:rect l="l" t="t" r="r" b="b"/>
              <a:pathLst>
                <a:path w="5960109" h="452754">
                  <a:moveTo>
                    <a:pt x="75437" y="0"/>
                  </a:moveTo>
                  <a:lnTo>
                    <a:pt x="46291" y="6000"/>
                  </a:lnTo>
                  <a:lnTo>
                    <a:pt x="22288" y="22288"/>
                  </a:lnTo>
                  <a:lnTo>
                    <a:pt x="6000" y="46291"/>
                  </a:lnTo>
                  <a:lnTo>
                    <a:pt x="0" y="75438"/>
                  </a:lnTo>
                  <a:lnTo>
                    <a:pt x="0" y="377190"/>
                  </a:lnTo>
                  <a:lnTo>
                    <a:pt x="6000" y="406657"/>
                  </a:lnTo>
                  <a:lnTo>
                    <a:pt x="22288" y="430625"/>
                  </a:lnTo>
                  <a:lnTo>
                    <a:pt x="46291" y="446734"/>
                  </a:lnTo>
                  <a:lnTo>
                    <a:pt x="75437" y="452628"/>
                  </a:lnTo>
                  <a:lnTo>
                    <a:pt x="5884164" y="452628"/>
                  </a:lnTo>
                  <a:lnTo>
                    <a:pt x="5913624" y="446734"/>
                  </a:lnTo>
                  <a:lnTo>
                    <a:pt x="5937588" y="430625"/>
                  </a:lnTo>
                  <a:lnTo>
                    <a:pt x="5953695" y="406657"/>
                  </a:lnTo>
                  <a:lnTo>
                    <a:pt x="5959589" y="377190"/>
                  </a:lnTo>
                  <a:lnTo>
                    <a:pt x="5959589" y="75437"/>
                  </a:lnTo>
                  <a:lnTo>
                    <a:pt x="5953695" y="46291"/>
                  </a:lnTo>
                  <a:lnTo>
                    <a:pt x="5937588" y="22288"/>
                  </a:lnTo>
                  <a:lnTo>
                    <a:pt x="5913624" y="6000"/>
                  </a:lnTo>
                  <a:lnTo>
                    <a:pt x="5884164" y="0"/>
                  </a:lnTo>
                  <a:lnTo>
                    <a:pt x="7543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59337" y="4677664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IP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95993" y="2906522"/>
            <a:ext cx="3996690" cy="28575"/>
          </a:xfrm>
          <a:custGeom>
            <a:avLst/>
            <a:gdLst/>
            <a:ahLst/>
            <a:cxnLst/>
            <a:rect l="l" t="t" r="r" b="b"/>
            <a:pathLst>
              <a:path w="3996690" h="28575">
                <a:moveTo>
                  <a:pt x="0" y="28194"/>
                </a:moveTo>
                <a:lnTo>
                  <a:pt x="755141" y="28194"/>
                </a:lnTo>
              </a:path>
              <a:path w="3996690" h="28575">
                <a:moveTo>
                  <a:pt x="3241547" y="0"/>
                </a:moveTo>
                <a:lnTo>
                  <a:pt x="3996677" y="0"/>
                </a:lnTo>
              </a:path>
            </a:pathLst>
          </a:custGeom>
          <a:ln w="3175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71929" y="3677158"/>
            <a:ext cx="39814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325" algn="l"/>
              </a:tabLst>
            </a:pPr>
            <a:r>
              <a:rPr sz="1000" b="1" dirty="0">
                <a:latin typeface="Arial" panose="020B0604020202020204"/>
                <a:cs typeface="Arial" panose="020B0604020202020204"/>
              </a:rPr>
              <a:t>1	2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12</a:t>
            </a:fld>
            <a:endParaRPr spc="-70" dirty="0"/>
          </a:p>
        </p:txBody>
      </p:sp>
      <p:sp>
        <p:nvSpPr>
          <p:cNvPr id="12" name="object 12"/>
          <p:cNvSpPr txBox="1"/>
          <p:nvPr/>
        </p:nvSpPr>
        <p:spPr>
          <a:xfrm>
            <a:off x="4102480" y="3669538"/>
            <a:ext cx="3759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Arial" panose="020B0604020202020204"/>
                <a:cs typeface="Arial" panose="020B0604020202020204"/>
              </a:rPr>
              <a:t>655</a:t>
            </a:r>
            <a:r>
              <a:rPr sz="1000" b="1" spc="-15" dirty="0">
                <a:latin typeface="Arial" panose="020B0604020202020204"/>
                <a:cs typeface="Arial" panose="020B0604020202020204"/>
              </a:rPr>
              <a:t>3</a:t>
            </a:r>
            <a:r>
              <a:rPr sz="1000" b="1" dirty="0">
                <a:latin typeface="Arial" panose="020B0604020202020204"/>
                <a:cs typeface="Arial" panose="020B0604020202020204"/>
              </a:rPr>
              <a:t>5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53278" y="3687064"/>
            <a:ext cx="39814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325" algn="l"/>
              </a:tabLst>
            </a:pPr>
            <a:r>
              <a:rPr sz="1000" b="1" dirty="0">
                <a:latin typeface="Arial" panose="020B0604020202020204"/>
                <a:cs typeface="Arial" panose="020B0604020202020204"/>
              </a:rPr>
              <a:t>1	2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5665" y="1935988"/>
            <a:ext cx="842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 panose="020B0604020202020204"/>
                <a:cs typeface="Arial" panose="020B0604020202020204"/>
              </a:rPr>
              <a:t>Applications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0643" y="2823717"/>
            <a:ext cx="889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 panose="020B0604020202020204"/>
                <a:cs typeface="Arial" panose="020B0604020202020204"/>
              </a:rPr>
              <a:t>TCP</a:t>
            </a:r>
            <a:r>
              <a:rPr sz="12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sockets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24622" y="2787141"/>
            <a:ext cx="905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 panose="020B0604020202020204"/>
                <a:cs typeface="Arial" panose="020B0604020202020204"/>
              </a:rPr>
              <a:t>UDP</a:t>
            </a:r>
            <a:r>
              <a:rPr sz="12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latin typeface="Arial" panose="020B0604020202020204"/>
                <a:cs typeface="Arial" panose="020B0604020202020204"/>
              </a:rPr>
              <a:t>sockets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2299" y="3642867"/>
            <a:ext cx="711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 panose="020B0604020202020204"/>
                <a:cs typeface="Arial" panose="020B0604020202020204"/>
              </a:rPr>
              <a:t>TCP</a:t>
            </a:r>
            <a:r>
              <a:rPr sz="12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ports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83831" y="3653535"/>
            <a:ext cx="1336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0395" algn="l"/>
              </a:tabLst>
            </a:pPr>
            <a:r>
              <a:rPr sz="1000" b="1" spc="-10" dirty="0">
                <a:latin typeface="Arial" panose="020B0604020202020204"/>
                <a:cs typeface="Arial" panose="020B0604020202020204"/>
              </a:rPr>
              <a:t>65535	</a:t>
            </a:r>
            <a:r>
              <a:rPr sz="1800" spc="-7" baseline="2000" dirty="0">
                <a:latin typeface="Arial" panose="020B0604020202020204"/>
                <a:cs typeface="Arial" panose="020B0604020202020204"/>
              </a:rPr>
              <a:t>UDP</a:t>
            </a:r>
            <a:r>
              <a:rPr sz="1800" spc="-97" baseline="2000" dirty="0">
                <a:latin typeface="Arial" panose="020B0604020202020204"/>
                <a:cs typeface="Arial" panose="020B0604020202020204"/>
              </a:rPr>
              <a:t> </a:t>
            </a:r>
            <a:r>
              <a:rPr sz="1800" baseline="2000" dirty="0">
                <a:latin typeface="Arial" panose="020B0604020202020204"/>
                <a:cs typeface="Arial" panose="020B0604020202020204"/>
              </a:rPr>
              <a:t>ports</a:t>
            </a:r>
            <a:endParaRPr sz="1800" baseline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88059" y="1425447"/>
            <a:ext cx="74422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 panose="020B0604020202020204"/>
                <a:cs typeface="Arial" panose="020B0604020202020204"/>
              </a:rPr>
              <a:t>Descriptor  </a:t>
            </a:r>
            <a:r>
              <a:rPr sz="1200" dirty="0">
                <a:latin typeface="Arial" panose="020B0604020202020204"/>
                <a:cs typeface="Arial" panose="020B0604020202020204"/>
              </a:rPr>
              <a:t>ref</a:t>
            </a:r>
            <a:r>
              <a:rPr sz="1200" spc="-15" dirty="0">
                <a:latin typeface="Arial" panose="020B0604020202020204"/>
                <a:cs typeface="Arial" panose="020B0604020202020204"/>
              </a:rPr>
              <a:t>e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r</a:t>
            </a:r>
            <a:r>
              <a:rPr sz="1200" spc="-15" dirty="0">
                <a:latin typeface="Arial" panose="020B0604020202020204"/>
                <a:cs typeface="Arial" panose="020B0604020202020204"/>
              </a:rPr>
              <a:t>e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nces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42277" y="3222244"/>
            <a:ext cx="1582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 panose="020B0604020202020204"/>
                <a:cs typeface="Arial" panose="020B0604020202020204"/>
              </a:rPr>
              <a:t>Sockets bound to</a:t>
            </a:r>
            <a:r>
              <a:rPr sz="1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ports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1979" y="261873"/>
            <a:ext cx="4378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40" dirty="0"/>
              <a:t>Socket</a:t>
            </a:r>
            <a:r>
              <a:rPr sz="4200" spc="-5" dirty="0"/>
              <a:t> </a:t>
            </a:r>
            <a:r>
              <a:rPr sz="4200" spc="-315" dirty="0"/>
              <a:t>Programming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1155784" y="1159317"/>
            <a:ext cx="6774180" cy="4930775"/>
            <a:chOff x="1155784" y="1159317"/>
            <a:chExt cx="6774180" cy="4930775"/>
          </a:xfrm>
        </p:grpSpPr>
        <p:sp>
          <p:nvSpPr>
            <p:cNvPr id="4" name="object 4"/>
            <p:cNvSpPr/>
            <p:nvPr/>
          </p:nvSpPr>
          <p:spPr>
            <a:xfrm>
              <a:off x="1155784" y="1159317"/>
              <a:ext cx="6469827" cy="49307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4406" y="5756438"/>
              <a:ext cx="2178685" cy="201930"/>
            </a:xfrm>
            <a:custGeom>
              <a:avLst/>
              <a:gdLst/>
              <a:ahLst/>
              <a:cxnLst/>
              <a:rect l="l" t="t" r="r" b="b"/>
              <a:pathLst>
                <a:path w="2178684" h="201929">
                  <a:moveTo>
                    <a:pt x="0" y="0"/>
                  </a:moveTo>
                  <a:lnTo>
                    <a:pt x="108959" y="40388"/>
                  </a:lnTo>
                  <a:lnTo>
                    <a:pt x="240019" y="80777"/>
                  </a:lnTo>
                  <a:lnTo>
                    <a:pt x="348991" y="101351"/>
                  </a:lnTo>
                  <a:lnTo>
                    <a:pt x="479286" y="141727"/>
                  </a:lnTo>
                  <a:lnTo>
                    <a:pt x="631694" y="161542"/>
                  </a:lnTo>
                  <a:lnTo>
                    <a:pt x="762754" y="161542"/>
                  </a:lnTo>
                  <a:lnTo>
                    <a:pt x="893062" y="182116"/>
                  </a:lnTo>
                  <a:lnTo>
                    <a:pt x="1089659" y="201931"/>
                  </a:lnTo>
                  <a:lnTo>
                    <a:pt x="1328926" y="182116"/>
                  </a:lnTo>
                  <a:lnTo>
                    <a:pt x="1481321" y="161542"/>
                  </a:lnTo>
                  <a:lnTo>
                    <a:pt x="1721354" y="141727"/>
                  </a:lnTo>
                  <a:lnTo>
                    <a:pt x="1851648" y="121154"/>
                  </a:lnTo>
                  <a:lnTo>
                    <a:pt x="1960621" y="80777"/>
                  </a:lnTo>
                  <a:lnTo>
                    <a:pt x="2091681" y="40388"/>
                  </a:lnTo>
                  <a:lnTo>
                    <a:pt x="2178553" y="0"/>
                  </a:lnTo>
                </a:path>
              </a:pathLst>
            </a:custGeom>
            <a:ln w="20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61997" y="3392703"/>
              <a:ext cx="2658110" cy="342900"/>
            </a:xfrm>
            <a:custGeom>
              <a:avLst/>
              <a:gdLst/>
              <a:ahLst/>
              <a:cxnLst/>
              <a:rect l="l" t="t" r="r" b="b"/>
              <a:pathLst>
                <a:path w="2658109" h="342900">
                  <a:moveTo>
                    <a:pt x="2657852" y="342900"/>
                  </a:moveTo>
                  <a:lnTo>
                    <a:pt x="0" y="342900"/>
                  </a:lnTo>
                  <a:lnTo>
                    <a:pt x="0" y="0"/>
                  </a:lnTo>
                  <a:lnTo>
                    <a:pt x="2657852" y="0"/>
                  </a:lnTo>
                  <a:lnTo>
                    <a:pt x="2657852" y="3429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1997" y="3149625"/>
              <a:ext cx="2658110" cy="586105"/>
            </a:xfrm>
            <a:custGeom>
              <a:avLst/>
              <a:gdLst/>
              <a:ahLst/>
              <a:cxnLst/>
              <a:rect l="l" t="t" r="r" b="b"/>
              <a:pathLst>
                <a:path w="2658109" h="586104">
                  <a:moveTo>
                    <a:pt x="0" y="243078"/>
                  </a:moveTo>
                  <a:lnTo>
                    <a:pt x="2657852" y="243078"/>
                  </a:lnTo>
                  <a:lnTo>
                    <a:pt x="2657852" y="585979"/>
                  </a:lnTo>
                  <a:lnTo>
                    <a:pt x="0" y="585979"/>
                  </a:lnTo>
                  <a:lnTo>
                    <a:pt x="0" y="243078"/>
                  </a:lnTo>
                  <a:close/>
                </a:path>
                <a:path w="2658109" h="586104">
                  <a:moveTo>
                    <a:pt x="131059" y="101338"/>
                  </a:moveTo>
                  <a:lnTo>
                    <a:pt x="435863" y="80765"/>
                  </a:lnTo>
                  <a:lnTo>
                    <a:pt x="827539" y="0"/>
                  </a:lnTo>
                  <a:lnTo>
                    <a:pt x="827539" y="121154"/>
                  </a:lnTo>
                  <a:lnTo>
                    <a:pt x="413763" y="182116"/>
                  </a:lnTo>
                  <a:lnTo>
                    <a:pt x="131059" y="182116"/>
                  </a:lnTo>
                  <a:lnTo>
                    <a:pt x="131059" y="101338"/>
                  </a:lnTo>
                  <a:close/>
                </a:path>
              </a:pathLst>
            </a:custGeom>
            <a:ln w="20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20597" y="3291352"/>
              <a:ext cx="66040" cy="101600"/>
            </a:xfrm>
            <a:custGeom>
              <a:avLst/>
              <a:gdLst/>
              <a:ahLst/>
              <a:cxnLst/>
              <a:rect l="l" t="t" r="r" b="b"/>
              <a:pathLst>
                <a:path w="66039" h="101600">
                  <a:moveTo>
                    <a:pt x="0" y="0"/>
                  </a:moveTo>
                  <a:lnTo>
                    <a:pt x="65536" y="0"/>
                  </a:lnTo>
                  <a:lnTo>
                    <a:pt x="65536" y="101351"/>
                  </a:lnTo>
                  <a:lnTo>
                    <a:pt x="0" y="101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20597" y="3291352"/>
              <a:ext cx="66040" cy="101600"/>
            </a:xfrm>
            <a:custGeom>
              <a:avLst/>
              <a:gdLst/>
              <a:ahLst/>
              <a:cxnLst/>
              <a:rect l="l" t="t" r="r" b="b"/>
              <a:pathLst>
                <a:path w="66039" h="101600">
                  <a:moveTo>
                    <a:pt x="0" y="0"/>
                  </a:moveTo>
                  <a:lnTo>
                    <a:pt x="65536" y="0"/>
                  </a:lnTo>
                  <a:lnTo>
                    <a:pt x="65536" y="101351"/>
                  </a:lnTo>
                  <a:lnTo>
                    <a:pt x="0" y="101351"/>
                  </a:lnTo>
                  <a:lnTo>
                    <a:pt x="0" y="0"/>
                  </a:lnTo>
                  <a:close/>
                </a:path>
              </a:pathLst>
            </a:custGeom>
            <a:ln w="21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27534" y="3170198"/>
              <a:ext cx="1002030" cy="222885"/>
            </a:xfrm>
            <a:custGeom>
              <a:avLst/>
              <a:gdLst/>
              <a:ahLst/>
              <a:cxnLst/>
              <a:rect l="l" t="t" r="r" b="b"/>
              <a:pathLst>
                <a:path w="1002029" h="222885">
                  <a:moveTo>
                    <a:pt x="0" y="222505"/>
                  </a:moveTo>
                  <a:lnTo>
                    <a:pt x="0" y="140969"/>
                  </a:lnTo>
                  <a:lnTo>
                    <a:pt x="370327" y="121154"/>
                  </a:lnTo>
                  <a:lnTo>
                    <a:pt x="1002022" y="0"/>
                  </a:lnTo>
                  <a:lnTo>
                    <a:pt x="1002022" y="140969"/>
                  </a:lnTo>
                  <a:lnTo>
                    <a:pt x="370327" y="201931"/>
                  </a:lnTo>
                  <a:lnTo>
                    <a:pt x="0" y="222505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27534" y="3170198"/>
              <a:ext cx="2440305" cy="363855"/>
            </a:xfrm>
            <a:custGeom>
              <a:avLst/>
              <a:gdLst/>
              <a:ahLst/>
              <a:cxnLst/>
              <a:rect l="l" t="t" r="r" b="b"/>
              <a:pathLst>
                <a:path w="2440304" h="363854">
                  <a:moveTo>
                    <a:pt x="1002022" y="0"/>
                  </a:moveTo>
                  <a:lnTo>
                    <a:pt x="370327" y="121154"/>
                  </a:lnTo>
                  <a:lnTo>
                    <a:pt x="0" y="140969"/>
                  </a:lnTo>
                  <a:lnTo>
                    <a:pt x="0" y="222505"/>
                  </a:lnTo>
                  <a:lnTo>
                    <a:pt x="370327" y="201931"/>
                  </a:lnTo>
                  <a:lnTo>
                    <a:pt x="1002022" y="140969"/>
                  </a:lnTo>
                  <a:lnTo>
                    <a:pt x="1002022" y="0"/>
                  </a:lnTo>
                  <a:close/>
                </a:path>
                <a:path w="2440304" h="363854">
                  <a:moveTo>
                    <a:pt x="43436" y="182116"/>
                  </a:moveTo>
                  <a:lnTo>
                    <a:pt x="391662" y="161542"/>
                  </a:lnTo>
                  <a:lnTo>
                    <a:pt x="958599" y="40388"/>
                  </a:lnTo>
                </a:path>
                <a:path w="2440304" h="363854">
                  <a:moveTo>
                    <a:pt x="914398" y="222505"/>
                  </a:moveTo>
                  <a:lnTo>
                    <a:pt x="936498" y="282696"/>
                  </a:lnTo>
                  <a:lnTo>
                    <a:pt x="958599" y="303270"/>
                  </a:lnTo>
                  <a:lnTo>
                    <a:pt x="1002022" y="343659"/>
                  </a:lnTo>
                  <a:lnTo>
                    <a:pt x="1045458" y="343659"/>
                  </a:lnTo>
                  <a:lnTo>
                    <a:pt x="1088894" y="363474"/>
                  </a:lnTo>
                  <a:lnTo>
                    <a:pt x="1132330" y="343659"/>
                  </a:lnTo>
                  <a:lnTo>
                    <a:pt x="1197866" y="323085"/>
                  </a:lnTo>
                  <a:lnTo>
                    <a:pt x="1285490" y="303270"/>
                  </a:lnTo>
                  <a:lnTo>
                    <a:pt x="1481321" y="303270"/>
                  </a:lnTo>
                  <a:lnTo>
                    <a:pt x="1568193" y="323085"/>
                  </a:lnTo>
                  <a:lnTo>
                    <a:pt x="1655830" y="343659"/>
                  </a:lnTo>
                  <a:lnTo>
                    <a:pt x="1764025" y="363474"/>
                  </a:lnTo>
                  <a:lnTo>
                    <a:pt x="1829561" y="363474"/>
                  </a:lnTo>
                  <a:lnTo>
                    <a:pt x="1917185" y="343659"/>
                  </a:lnTo>
                  <a:lnTo>
                    <a:pt x="2047493" y="323085"/>
                  </a:lnTo>
                  <a:lnTo>
                    <a:pt x="2156452" y="303270"/>
                  </a:lnTo>
                  <a:lnTo>
                    <a:pt x="2287525" y="282696"/>
                  </a:lnTo>
                  <a:lnTo>
                    <a:pt x="2352297" y="262894"/>
                  </a:lnTo>
                  <a:lnTo>
                    <a:pt x="2396485" y="262894"/>
                  </a:lnTo>
                  <a:lnTo>
                    <a:pt x="2417820" y="242308"/>
                  </a:lnTo>
                  <a:lnTo>
                    <a:pt x="2439921" y="201931"/>
                  </a:lnTo>
                  <a:lnTo>
                    <a:pt x="2417820" y="161542"/>
                  </a:lnTo>
                  <a:lnTo>
                    <a:pt x="2396485" y="140969"/>
                  </a:lnTo>
                  <a:lnTo>
                    <a:pt x="2352297" y="121154"/>
                  </a:lnTo>
                </a:path>
              </a:pathLst>
            </a:custGeom>
            <a:ln w="20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72992" y="2907304"/>
              <a:ext cx="1306830" cy="485775"/>
            </a:xfrm>
            <a:custGeom>
              <a:avLst/>
              <a:gdLst/>
              <a:ahLst/>
              <a:cxnLst/>
              <a:rect l="l" t="t" r="r" b="b"/>
              <a:pathLst>
                <a:path w="1306829" h="485775">
                  <a:moveTo>
                    <a:pt x="1306826" y="485399"/>
                  </a:moveTo>
                  <a:lnTo>
                    <a:pt x="0" y="485399"/>
                  </a:lnTo>
                  <a:lnTo>
                    <a:pt x="0" y="0"/>
                  </a:lnTo>
                  <a:lnTo>
                    <a:pt x="1306826" y="0"/>
                  </a:lnTo>
                  <a:lnTo>
                    <a:pt x="1306826" y="485399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72992" y="2907304"/>
              <a:ext cx="1306830" cy="485775"/>
            </a:xfrm>
            <a:custGeom>
              <a:avLst/>
              <a:gdLst/>
              <a:ahLst/>
              <a:cxnLst/>
              <a:rect l="l" t="t" r="r" b="b"/>
              <a:pathLst>
                <a:path w="1306829" h="485775">
                  <a:moveTo>
                    <a:pt x="0" y="485399"/>
                  </a:moveTo>
                  <a:lnTo>
                    <a:pt x="1306826" y="485399"/>
                  </a:lnTo>
                  <a:lnTo>
                    <a:pt x="1306826" y="0"/>
                  </a:lnTo>
                  <a:lnTo>
                    <a:pt x="0" y="0"/>
                  </a:lnTo>
                  <a:lnTo>
                    <a:pt x="0" y="485399"/>
                  </a:lnTo>
                  <a:close/>
                </a:path>
              </a:pathLst>
            </a:custGeom>
            <a:ln w="203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38531" y="2958172"/>
              <a:ext cx="1176655" cy="434975"/>
            </a:xfrm>
            <a:custGeom>
              <a:avLst/>
              <a:gdLst/>
              <a:ahLst/>
              <a:cxnLst/>
              <a:rect l="l" t="t" r="r" b="b"/>
              <a:pathLst>
                <a:path w="1176654" h="434975">
                  <a:moveTo>
                    <a:pt x="32219" y="333171"/>
                  </a:moveTo>
                  <a:lnTo>
                    <a:pt x="10439" y="333171"/>
                  </a:lnTo>
                  <a:lnTo>
                    <a:pt x="10439" y="413943"/>
                  </a:lnTo>
                  <a:lnTo>
                    <a:pt x="32219" y="413943"/>
                  </a:lnTo>
                  <a:lnTo>
                    <a:pt x="32219" y="333171"/>
                  </a:lnTo>
                  <a:close/>
                </a:path>
                <a:path w="1176654" h="434975">
                  <a:moveTo>
                    <a:pt x="76415" y="333171"/>
                  </a:moveTo>
                  <a:lnTo>
                    <a:pt x="54635" y="333171"/>
                  </a:lnTo>
                  <a:lnTo>
                    <a:pt x="54635" y="434517"/>
                  </a:lnTo>
                  <a:lnTo>
                    <a:pt x="76415" y="434517"/>
                  </a:lnTo>
                  <a:lnTo>
                    <a:pt x="76415" y="333171"/>
                  </a:lnTo>
                  <a:close/>
                </a:path>
                <a:path w="1176654" h="434975">
                  <a:moveTo>
                    <a:pt x="141185" y="333171"/>
                  </a:moveTo>
                  <a:lnTo>
                    <a:pt x="119405" y="333171"/>
                  </a:lnTo>
                  <a:lnTo>
                    <a:pt x="119405" y="413943"/>
                  </a:lnTo>
                  <a:lnTo>
                    <a:pt x="141185" y="413943"/>
                  </a:lnTo>
                  <a:lnTo>
                    <a:pt x="141185" y="333171"/>
                  </a:lnTo>
                  <a:close/>
                </a:path>
                <a:path w="1176654" h="434975">
                  <a:moveTo>
                    <a:pt x="206717" y="333171"/>
                  </a:moveTo>
                  <a:lnTo>
                    <a:pt x="184924" y="333171"/>
                  </a:lnTo>
                  <a:lnTo>
                    <a:pt x="184924" y="413943"/>
                  </a:lnTo>
                  <a:lnTo>
                    <a:pt x="206717" y="413943"/>
                  </a:lnTo>
                  <a:lnTo>
                    <a:pt x="206717" y="333171"/>
                  </a:lnTo>
                  <a:close/>
                </a:path>
                <a:path w="1176654" h="434975">
                  <a:moveTo>
                    <a:pt x="272249" y="312597"/>
                  </a:moveTo>
                  <a:lnTo>
                    <a:pt x="250469" y="312597"/>
                  </a:lnTo>
                  <a:lnTo>
                    <a:pt x="250469" y="413943"/>
                  </a:lnTo>
                  <a:lnTo>
                    <a:pt x="272249" y="413943"/>
                  </a:lnTo>
                  <a:lnTo>
                    <a:pt x="272249" y="312597"/>
                  </a:lnTo>
                  <a:close/>
                </a:path>
                <a:path w="1176654" h="434975">
                  <a:moveTo>
                    <a:pt x="315683" y="333171"/>
                  </a:moveTo>
                  <a:lnTo>
                    <a:pt x="293903" y="333171"/>
                  </a:lnTo>
                  <a:lnTo>
                    <a:pt x="293903" y="413943"/>
                  </a:lnTo>
                  <a:lnTo>
                    <a:pt x="315683" y="413943"/>
                  </a:lnTo>
                  <a:lnTo>
                    <a:pt x="315683" y="333171"/>
                  </a:lnTo>
                  <a:close/>
                </a:path>
                <a:path w="1176654" h="434975">
                  <a:moveTo>
                    <a:pt x="381215" y="312597"/>
                  </a:moveTo>
                  <a:lnTo>
                    <a:pt x="359422" y="312597"/>
                  </a:lnTo>
                  <a:lnTo>
                    <a:pt x="359422" y="413943"/>
                  </a:lnTo>
                  <a:lnTo>
                    <a:pt x="381215" y="413943"/>
                  </a:lnTo>
                  <a:lnTo>
                    <a:pt x="381215" y="312597"/>
                  </a:lnTo>
                  <a:close/>
                </a:path>
                <a:path w="1176654" h="434975">
                  <a:moveTo>
                    <a:pt x="446747" y="312597"/>
                  </a:moveTo>
                  <a:lnTo>
                    <a:pt x="424967" y="312597"/>
                  </a:lnTo>
                  <a:lnTo>
                    <a:pt x="424967" y="413943"/>
                  </a:lnTo>
                  <a:lnTo>
                    <a:pt x="446747" y="413943"/>
                  </a:lnTo>
                  <a:lnTo>
                    <a:pt x="446747" y="312597"/>
                  </a:lnTo>
                  <a:close/>
                </a:path>
                <a:path w="1176654" h="434975">
                  <a:moveTo>
                    <a:pt x="490181" y="333171"/>
                  </a:moveTo>
                  <a:lnTo>
                    <a:pt x="468401" y="333171"/>
                  </a:lnTo>
                  <a:lnTo>
                    <a:pt x="468401" y="434517"/>
                  </a:lnTo>
                  <a:lnTo>
                    <a:pt x="490181" y="434517"/>
                  </a:lnTo>
                  <a:lnTo>
                    <a:pt x="490181" y="333171"/>
                  </a:lnTo>
                  <a:close/>
                </a:path>
                <a:path w="1176654" h="434975">
                  <a:moveTo>
                    <a:pt x="555713" y="333171"/>
                  </a:moveTo>
                  <a:lnTo>
                    <a:pt x="533933" y="333171"/>
                  </a:lnTo>
                  <a:lnTo>
                    <a:pt x="533933" y="434517"/>
                  </a:lnTo>
                  <a:lnTo>
                    <a:pt x="555713" y="434517"/>
                  </a:lnTo>
                  <a:lnTo>
                    <a:pt x="555713" y="333171"/>
                  </a:lnTo>
                  <a:close/>
                </a:path>
                <a:path w="1176654" h="434975">
                  <a:moveTo>
                    <a:pt x="620483" y="333171"/>
                  </a:moveTo>
                  <a:lnTo>
                    <a:pt x="598690" y="333171"/>
                  </a:lnTo>
                  <a:lnTo>
                    <a:pt x="598690" y="434517"/>
                  </a:lnTo>
                  <a:lnTo>
                    <a:pt x="620483" y="434517"/>
                  </a:lnTo>
                  <a:lnTo>
                    <a:pt x="620483" y="333171"/>
                  </a:lnTo>
                  <a:close/>
                </a:path>
                <a:path w="1176654" h="434975">
                  <a:moveTo>
                    <a:pt x="663917" y="333171"/>
                  </a:moveTo>
                  <a:lnTo>
                    <a:pt x="642124" y="333171"/>
                  </a:lnTo>
                  <a:lnTo>
                    <a:pt x="642124" y="434517"/>
                  </a:lnTo>
                  <a:lnTo>
                    <a:pt x="663917" y="434517"/>
                  </a:lnTo>
                  <a:lnTo>
                    <a:pt x="663917" y="333171"/>
                  </a:lnTo>
                  <a:close/>
                </a:path>
                <a:path w="1176654" h="434975">
                  <a:moveTo>
                    <a:pt x="729449" y="333171"/>
                  </a:moveTo>
                  <a:lnTo>
                    <a:pt x="707669" y="333171"/>
                  </a:lnTo>
                  <a:lnTo>
                    <a:pt x="707669" y="413943"/>
                  </a:lnTo>
                  <a:lnTo>
                    <a:pt x="729449" y="413943"/>
                  </a:lnTo>
                  <a:lnTo>
                    <a:pt x="729449" y="333171"/>
                  </a:lnTo>
                  <a:close/>
                </a:path>
                <a:path w="1176654" h="434975">
                  <a:moveTo>
                    <a:pt x="794981" y="333171"/>
                  </a:moveTo>
                  <a:lnTo>
                    <a:pt x="773201" y="333171"/>
                  </a:lnTo>
                  <a:lnTo>
                    <a:pt x="773201" y="434517"/>
                  </a:lnTo>
                  <a:lnTo>
                    <a:pt x="794981" y="434517"/>
                  </a:lnTo>
                  <a:lnTo>
                    <a:pt x="794981" y="333171"/>
                  </a:lnTo>
                  <a:close/>
                </a:path>
                <a:path w="1176654" h="434975">
                  <a:moveTo>
                    <a:pt x="860513" y="333171"/>
                  </a:moveTo>
                  <a:lnTo>
                    <a:pt x="838720" y="333171"/>
                  </a:lnTo>
                  <a:lnTo>
                    <a:pt x="838720" y="413943"/>
                  </a:lnTo>
                  <a:lnTo>
                    <a:pt x="860513" y="413943"/>
                  </a:lnTo>
                  <a:lnTo>
                    <a:pt x="860513" y="333171"/>
                  </a:lnTo>
                  <a:close/>
                </a:path>
                <a:path w="1176654" h="434975">
                  <a:moveTo>
                    <a:pt x="903947" y="333171"/>
                  </a:moveTo>
                  <a:lnTo>
                    <a:pt x="882167" y="333171"/>
                  </a:lnTo>
                  <a:lnTo>
                    <a:pt x="882167" y="413943"/>
                  </a:lnTo>
                  <a:lnTo>
                    <a:pt x="903947" y="413943"/>
                  </a:lnTo>
                  <a:lnTo>
                    <a:pt x="903947" y="333171"/>
                  </a:lnTo>
                  <a:close/>
                </a:path>
                <a:path w="1176654" h="434975">
                  <a:moveTo>
                    <a:pt x="969479" y="333171"/>
                  </a:moveTo>
                  <a:lnTo>
                    <a:pt x="947699" y="333171"/>
                  </a:lnTo>
                  <a:lnTo>
                    <a:pt x="947699" y="413943"/>
                  </a:lnTo>
                  <a:lnTo>
                    <a:pt x="969479" y="413943"/>
                  </a:lnTo>
                  <a:lnTo>
                    <a:pt x="969479" y="333171"/>
                  </a:lnTo>
                  <a:close/>
                </a:path>
                <a:path w="1176654" h="434975">
                  <a:moveTo>
                    <a:pt x="1012913" y="333171"/>
                  </a:moveTo>
                  <a:lnTo>
                    <a:pt x="991133" y="333171"/>
                  </a:lnTo>
                  <a:lnTo>
                    <a:pt x="991133" y="434517"/>
                  </a:lnTo>
                  <a:lnTo>
                    <a:pt x="1012913" y="434517"/>
                  </a:lnTo>
                  <a:lnTo>
                    <a:pt x="1012913" y="333171"/>
                  </a:lnTo>
                  <a:close/>
                </a:path>
                <a:path w="1176654" h="434975">
                  <a:moveTo>
                    <a:pt x="1078445" y="333171"/>
                  </a:moveTo>
                  <a:lnTo>
                    <a:pt x="1056652" y="333171"/>
                  </a:lnTo>
                  <a:lnTo>
                    <a:pt x="1056652" y="413943"/>
                  </a:lnTo>
                  <a:lnTo>
                    <a:pt x="1078445" y="413943"/>
                  </a:lnTo>
                  <a:lnTo>
                    <a:pt x="1078445" y="333171"/>
                  </a:lnTo>
                  <a:close/>
                </a:path>
                <a:path w="1176654" h="434975">
                  <a:moveTo>
                    <a:pt x="1143215" y="333171"/>
                  </a:moveTo>
                  <a:lnTo>
                    <a:pt x="1121435" y="333171"/>
                  </a:lnTo>
                  <a:lnTo>
                    <a:pt x="1121435" y="413943"/>
                  </a:lnTo>
                  <a:lnTo>
                    <a:pt x="1143215" y="413943"/>
                  </a:lnTo>
                  <a:lnTo>
                    <a:pt x="1143215" y="333171"/>
                  </a:lnTo>
                  <a:close/>
                </a:path>
                <a:path w="1176654" h="434975">
                  <a:moveTo>
                    <a:pt x="1154430" y="80759"/>
                  </a:moveTo>
                  <a:lnTo>
                    <a:pt x="21336" y="80759"/>
                  </a:lnTo>
                  <a:lnTo>
                    <a:pt x="21336" y="100965"/>
                  </a:lnTo>
                  <a:lnTo>
                    <a:pt x="1154430" y="100965"/>
                  </a:lnTo>
                  <a:lnTo>
                    <a:pt x="1154430" y="80759"/>
                  </a:lnTo>
                  <a:close/>
                </a:path>
                <a:path w="1176654" h="434975">
                  <a:moveTo>
                    <a:pt x="1154430" y="40386"/>
                  </a:moveTo>
                  <a:lnTo>
                    <a:pt x="0" y="40386"/>
                  </a:lnTo>
                  <a:lnTo>
                    <a:pt x="0" y="60591"/>
                  </a:lnTo>
                  <a:lnTo>
                    <a:pt x="1154430" y="60591"/>
                  </a:lnTo>
                  <a:lnTo>
                    <a:pt x="1154430" y="40386"/>
                  </a:lnTo>
                  <a:close/>
                </a:path>
                <a:path w="1176654" h="434975">
                  <a:moveTo>
                    <a:pt x="1154430" y="0"/>
                  </a:moveTo>
                  <a:lnTo>
                    <a:pt x="21336" y="0"/>
                  </a:lnTo>
                  <a:lnTo>
                    <a:pt x="21336" y="20205"/>
                  </a:lnTo>
                  <a:lnTo>
                    <a:pt x="1154430" y="20205"/>
                  </a:lnTo>
                  <a:lnTo>
                    <a:pt x="1154430" y="0"/>
                  </a:lnTo>
                  <a:close/>
                </a:path>
                <a:path w="1176654" h="434975">
                  <a:moveTo>
                    <a:pt x="1176528" y="242316"/>
                  </a:moveTo>
                  <a:lnTo>
                    <a:pt x="21336" y="242316"/>
                  </a:lnTo>
                  <a:lnTo>
                    <a:pt x="21336" y="262521"/>
                  </a:lnTo>
                  <a:lnTo>
                    <a:pt x="1176528" y="262521"/>
                  </a:lnTo>
                  <a:lnTo>
                    <a:pt x="1176528" y="242316"/>
                  </a:lnTo>
                  <a:close/>
                </a:path>
                <a:path w="1176654" h="434975">
                  <a:moveTo>
                    <a:pt x="1176528" y="201930"/>
                  </a:moveTo>
                  <a:lnTo>
                    <a:pt x="21336" y="201930"/>
                  </a:lnTo>
                  <a:lnTo>
                    <a:pt x="21336" y="222135"/>
                  </a:lnTo>
                  <a:lnTo>
                    <a:pt x="1176528" y="222135"/>
                  </a:lnTo>
                  <a:lnTo>
                    <a:pt x="1176528" y="201930"/>
                  </a:lnTo>
                  <a:close/>
                </a:path>
                <a:path w="1176654" h="434975">
                  <a:moveTo>
                    <a:pt x="1176528" y="161544"/>
                  </a:moveTo>
                  <a:lnTo>
                    <a:pt x="21336" y="161544"/>
                  </a:lnTo>
                  <a:lnTo>
                    <a:pt x="21336" y="181749"/>
                  </a:lnTo>
                  <a:lnTo>
                    <a:pt x="1176528" y="181749"/>
                  </a:lnTo>
                  <a:lnTo>
                    <a:pt x="1176528" y="161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38528" y="2866915"/>
              <a:ext cx="1002030" cy="40640"/>
            </a:xfrm>
            <a:custGeom>
              <a:avLst/>
              <a:gdLst/>
              <a:ahLst/>
              <a:cxnLst/>
              <a:rect l="l" t="t" r="r" b="b"/>
              <a:pathLst>
                <a:path w="1002029" h="40639">
                  <a:moveTo>
                    <a:pt x="1002035" y="40388"/>
                  </a:moveTo>
                  <a:lnTo>
                    <a:pt x="0" y="40388"/>
                  </a:lnTo>
                  <a:lnTo>
                    <a:pt x="0" y="0"/>
                  </a:lnTo>
                  <a:lnTo>
                    <a:pt x="1002035" y="0"/>
                  </a:lnTo>
                  <a:lnTo>
                    <a:pt x="1002035" y="40388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38528" y="2866915"/>
              <a:ext cx="1002030" cy="40640"/>
            </a:xfrm>
            <a:custGeom>
              <a:avLst/>
              <a:gdLst/>
              <a:ahLst/>
              <a:cxnLst/>
              <a:rect l="l" t="t" r="r" b="b"/>
              <a:pathLst>
                <a:path w="1002029" h="40639">
                  <a:moveTo>
                    <a:pt x="1002035" y="40388"/>
                  </a:moveTo>
                  <a:lnTo>
                    <a:pt x="0" y="40388"/>
                  </a:lnTo>
                  <a:lnTo>
                    <a:pt x="0" y="0"/>
                  </a:lnTo>
                  <a:lnTo>
                    <a:pt x="1002035" y="0"/>
                  </a:lnTo>
                  <a:lnTo>
                    <a:pt x="1002035" y="40388"/>
                  </a:lnTo>
                  <a:close/>
                </a:path>
              </a:pathLst>
            </a:custGeom>
            <a:ln w="20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21232" y="2301509"/>
              <a:ext cx="784860" cy="565785"/>
            </a:xfrm>
            <a:custGeom>
              <a:avLst/>
              <a:gdLst/>
              <a:ahLst/>
              <a:cxnLst/>
              <a:rect l="l" t="t" r="r" b="b"/>
              <a:pathLst>
                <a:path w="784859" h="565785">
                  <a:moveTo>
                    <a:pt x="762754" y="565406"/>
                  </a:moveTo>
                  <a:lnTo>
                    <a:pt x="0" y="565406"/>
                  </a:lnTo>
                  <a:lnTo>
                    <a:pt x="0" y="0"/>
                  </a:lnTo>
                  <a:lnTo>
                    <a:pt x="762754" y="0"/>
                  </a:lnTo>
                  <a:lnTo>
                    <a:pt x="784855" y="19815"/>
                  </a:lnTo>
                  <a:lnTo>
                    <a:pt x="784855" y="545591"/>
                  </a:lnTo>
                  <a:lnTo>
                    <a:pt x="762754" y="565406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21232" y="2301509"/>
              <a:ext cx="784860" cy="565785"/>
            </a:xfrm>
            <a:custGeom>
              <a:avLst/>
              <a:gdLst/>
              <a:ahLst/>
              <a:cxnLst/>
              <a:rect l="l" t="t" r="r" b="b"/>
              <a:pathLst>
                <a:path w="784859" h="565785">
                  <a:moveTo>
                    <a:pt x="0" y="565406"/>
                  </a:moveTo>
                  <a:lnTo>
                    <a:pt x="762754" y="565406"/>
                  </a:lnTo>
                  <a:lnTo>
                    <a:pt x="784855" y="545591"/>
                  </a:lnTo>
                  <a:lnTo>
                    <a:pt x="784855" y="19815"/>
                  </a:lnTo>
                  <a:lnTo>
                    <a:pt x="762754" y="0"/>
                  </a:lnTo>
                  <a:lnTo>
                    <a:pt x="0" y="0"/>
                  </a:lnTo>
                  <a:lnTo>
                    <a:pt x="0" y="565406"/>
                  </a:lnTo>
                  <a:close/>
                </a:path>
              </a:pathLst>
            </a:custGeom>
            <a:ln w="207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65430" y="2331796"/>
              <a:ext cx="696595" cy="444500"/>
            </a:xfrm>
            <a:custGeom>
              <a:avLst/>
              <a:gdLst/>
              <a:ahLst/>
              <a:cxnLst/>
              <a:rect l="l" t="t" r="r" b="b"/>
              <a:pathLst>
                <a:path w="696595" h="444500">
                  <a:moveTo>
                    <a:pt x="696468" y="423672"/>
                  </a:moveTo>
                  <a:lnTo>
                    <a:pt x="0" y="423672"/>
                  </a:lnTo>
                  <a:lnTo>
                    <a:pt x="0" y="443877"/>
                  </a:lnTo>
                  <a:lnTo>
                    <a:pt x="696468" y="443877"/>
                  </a:lnTo>
                  <a:lnTo>
                    <a:pt x="696468" y="423672"/>
                  </a:lnTo>
                  <a:close/>
                </a:path>
                <a:path w="696595" h="444500">
                  <a:moveTo>
                    <a:pt x="696468" y="383298"/>
                  </a:moveTo>
                  <a:lnTo>
                    <a:pt x="0" y="383298"/>
                  </a:lnTo>
                  <a:lnTo>
                    <a:pt x="0" y="403504"/>
                  </a:lnTo>
                  <a:lnTo>
                    <a:pt x="696468" y="403504"/>
                  </a:lnTo>
                  <a:lnTo>
                    <a:pt x="696468" y="383298"/>
                  </a:lnTo>
                  <a:close/>
                </a:path>
                <a:path w="696595" h="444500">
                  <a:moveTo>
                    <a:pt x="696468" y="342912"/>
                  </a:moveTo>
                  <a:lnTo>
                    <a:pt x="0" y="342912"/>
                  </a:lnTo>
                  <a:lnTo>
                    <a:pt x="0" y="363118"/>
                  </a:lnTo>
                  <a:lnTo>
                    <a:pt x="696468" y="363118"/>
                  </a:lnTo>
                  <a:lnTo>
                    <a:pt x="696468" y="342912"/>
                  </a:lnTo>
                  <a:close/>
                </a:path>
                <a:path w="696595" h="444500">
                  <a:moveTo>
                    <a:pt x="696468" y="282702"/>
                  </a:moveTo>
                  <a:lnTo>
                    <a:pt x="0" y="282702"/>
                  </a:lnTo>
                  <a:lnTo>
                    <a:pt x="0" y="302514"/>
                  </a:lnTo>
                  <a:lnTo>
                    <a:pt x="0" y="302907"/>
                  </a:lnTo>
                  <a:lnTo>
                    <a:pt x="0" y="322719"/>
                  </a:lnTo>
                  <a:lnTo>
                    <a:pt x="696468" y="322719"/>
                  </a:lnTo>
                  <a:lnTo>
                    <a:pt x="696468" y="302907"/>
                  </a:lnTo>
                  <a:lnTo>
                    <a:pt x="696468" y="302514"/>
                  </a:lnTo>
                  <a:lnTo>
                    <a:pt x="696468" y="282702"/>
                  </a:lnTo>
                  <a:close/>
                </a:path>
                <a:path w="696595" h="444500">
                  <a:moveTo>
                    <a:pt x="696468" y="201942"/>
                  </a:moveTo>
                  <a:lnTo>
                    <a:pt x="0" y="201942"/>
                  </a:lnTo>
                  <a:lnTo>
                    <a:pt x="0" y="221754"/>
                  </a:lnTo>
                  <a:lnTo>
                    <a:pt x="0" y="222148"/>
                  </a:lnTo>
                  <a:lnTo>
                    <a:pt x="0" y="241960"/>
                  </a:lnTo>
                  <a:lnTo>
                    <a:pt x="696468" y="241960"/>
                  </a:lnTo>
                  <a:lnTo>
                    <a:pt x="696468" y="222148"/>
                  </a:lnTo>
                  <a:lnTo>
                    <a:pt x="696468" y="221754"/>
                  </a:lnTo>
                  <a:lnTo>
                    <a:pt x="696468" y="201942"/>
                  </a:lnTo>
                  <a:close/>
                </a:path>
                <a:path w="696595" h="444500">
                  <a:moveTo>
                    <a:pt x="696468" y="161544"/>
                  </a:moveTo>
                  <a:lnTo>
                    <a:pt x="0" y="161544"/>
                  </a:lnTo>
                  <a:lnTo>
                    <a:pt x="0" y="181749"/>
                  </a:lnTo>
                  <a:lnTo>
                    <a:pt x="696468" y="181749"/>
                  </a:lnTo>
                  <a:lnTo>
                    <a:pt x="696468" y="161544"/>
                  </a:lnTo>
                  <a:close/>
                </a:path>
                <a:path w="696595" h="444500">
                  <a:moveTo>
                    <a:pt x="696468" y="121158"/>
                  </a:moveTo>
                  <a:lnTo>
                    <a:pt x="0" y="121158"/>
                  </a:lnTo>
                  <a:lnTo>
                    <a:pt x="0" y="141363"/>
                  </a:lnTo>
                  <a:lnTo>
                    <a:pt x="696468" y="141363"/>
                  </a:lnTo>
                  <a:lnTo>
                    <a:pt x="696468" y="121158"/>
                  </a:lnTo>
                  <a:close/>
                </a:path>
                <a:path w="696595" h="444500">
                  <a:moveTo>
                    <a:pt x="696468" y="80772"/>
                  </a:moveTo>
                  <a:lnTo>
                    <a:pt x="0" y="80772"/>
                  </a:lnTo>
                  <a:lnTo>
                    <a:pt x="0" y="100977"/>
                  </a:lnTo>
                  <a:lnTo>
                    <a:pt x="696468" y="100977"/>
                  </a:lnTo>
                  <a:lnTo>
                    <a:pt x="696468" y="80772"/>
                  </a:lnTo>
                  <a:close/>
                </a:path>
                <a:path w="696595" h="444500">
                  <a:moveTo>
                    <a:pt x="696468" y="40398"/>
                  </a:moveTo>
                  <a:lnTo>
                    <a:pt x="0" y="40398"/>
                  </a:lnTo>
                  <a:lnTo>
                    <a:pt x="0" y="60604"/>
                  </a:lnTo>
                  <a:lnTo>
                    <a:pt x="696468" y="60604"/>
                  </a:lnTo>
                  <a:lnTo>
                    <a:pt x="696468" y="40398"/>
                  </a:lnTo>
                  <a:close/>
                </a:path>
                <a:path w="696595" h="444500">
                  <a:moveTo>
                    <a:pt x="696468" y="0"/>
                  </a:moveTo>
                  <a:lnTo>
                    <a:pt x="0" y="0"/>
                  </a:lnTo>
                  <a:lnTo>
                    <a:pt x="0" y="20205"/>
                  </a:lnTo>
                  <a:lnTo>
                    <a:pt x="696468" y="20205"/>
                  </a:lnTo>
                  <a:lnTo>
                    <a:pt x="6964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50891" y="2240547"/>
              <a:ext cx="370840" cy="626745"/>
            </a:xfrm>
            <a:custGeom>
              <a:avLst/>
              <a:gdLst/>
              <a:ahLst/>
              <a:cxnLst/>
              <a:rect l="l" t="t" r="r" b="b"/>
              <a:pathLst>
                <a:path w="370840" h="626744">
                  <a:moveTo>
                    <a:pt x="370340" y="626368"/>
                  </a:moveTo>
                  <a:lnTo>
                    <a:pt x="0" y="626368"/>
                  </a:lnTo>
                  <a:lnTo>
                    <a:pt x="0" y="0"/>
                  </a:lnTo>
                  <a:lnTo>
                    <a:pt x="370340" y="0"/>
                  </a:lnTo>
                  <a:lnTo>
                    <a:pt x="370340" y="62636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50891" y="2240547"/>
              <a:ext cx="370840" cy="626745"/>
            </a:xfrm>
            <a:custGeom>
              <a:avLst/>
              <a:gdLst/>
              <a:ahLst/>
              <a:cxnLst/>
              <a:rect l="l" t="t" r="r" b="b"/>
              <a:pathLst>
                <a:path w="370840" h="626744">
                  <a:moveTo>
                    <a:pt x="370340" y="0"/>
                  </a:moveTo>
                  <a:lnTo>
                    <a:pt x="370340" y="626368"/>
                  </a:lnTo>
                  <a:lnTo>
                    <a:pt x="0" y="626368"/>
                  </a:lnTo>
                  <a:lnTo>
                    <a:pt x="0" y="574170"/>
                  </a:lnTo>
                  <a:lnTo>
                    <a:pt x="0" y="521972"/>
                  </a:lnTo>
                  <a:lnTo>
                    <a:pt x="0" y="0"/>
                  </a:lnTo>
                  <a:lnTo>
                    <a:pt x="370340" y="0"/>
                  </a:lnTo>
                  <a:close/>
                </a:path>
              </a:pathLst>
            </a:custGeom>
            <a:ln w="21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45568" y="2240534"/>
              <a:ext cx="22225" cy="626745"/>
            </a:xfrm>
            <a:custGeom>
              <a:avLst/>
              <a:gdLst/>
              <a:ahLst/>
              <a:cxnLst/>
              <a:rect l="l" t="t" r="r" b="b"/>
              <a:pathLst>
                <a:path w="22225" h="626744">
                  <a:moveTo>
                    <a:pt x="0" y="0"/>
                  </a:moveTo>
                  <a:lnTo>
                    <a:pt x="21783" y="0"/>
                  </a:lnTo>
                  <a:lnTo>
                    <a:pt x="21783" y="626364"/>
                  </a:lnTo>
                  <a:lnTo>
                    <a:pt x="0" y="626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13</a:t>
            </a:fld>
            <a:endParaRPr spc="-7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685" y="264921"/>
            <a:ext cx="603250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65" dirty="0">
                <a:latin typeface="Arial" panose="020B0604020202020204"/>
                <a:cs typeface="Arial" panose="020B0604020202020204"/>
              </a:rPr>
              <a:t>Client-Server</a:t>
            </a:r>
            <a:r>
              <a:rPr sz="3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3800" spc="-50" dirty="0">
                <a:latin typeface="Arial" panose="020B0604020202020204"/>
                <a:cs typeface="Arial" panose="020B0604020202020204"/>
              </a:rPr>
              <a:t>communication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14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392309" y="1073378"/>
            <a:ext cx="5890260" cy="26606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4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spc="-165" dirty="0">
                <a:solidFill>
                  <a:srgbClr val="3B822F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85" dirty="0">
                <a:latin typeface="Arial" panose="020B0604020202020204"/>
                <a:cs typeface="Arial" panose="020B0604020202020204"/>
              </a:rPr>
              <a:t>passively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waits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responds </a:t>
            </a:r>
            <a:r>
              <a:rPr sz="2000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clients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210" dirty="0">
                <a:solidFill>
                  <a:srgbClr val="3B822F"/>
                </a:solidFill>
                <a:latin typeface="Arial" panose="020B0604020202020204"/>
                <a:cs typeface="Arial" panose="020B0604020202020204"/>
              </a:rPr>
              <a:t>passive</a:t>
            </a:r>
            <a:r>
              <a:rPr sz="2000" b="1" spc="-65" dirty="0">
                <a:solidFill>
                  <a:srgbClr val="3B82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0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spc="-7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5" dirty="0">
                <a:latin typeface="Arial" panose="020B0604020202020204"/>
                <a:cs typeface="Arial" panose="020B0604020202020204"/>
              </a:rPr>
              <a:t>initiates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communication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8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60" dirty="0">
                <a:latin typeface="Arial" panose="020B0604020202020204"/>
                <a:cs typeface="Arial" panose="020B0604020202020204"/>
              </a:rPr>
              <a:t>must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know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address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port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server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2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active</a:t>
            </a:r>
            <a:r>
              <a:rPr sz="2000" b="1" spc="-6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591" y="261873"/>
            <a:ext cx="37268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/>
              <a:t>Sockets </a:t>
            </a:r>
            <a:r>
              <a:rPr sz="3200" spc="-200" dirty="0"/>
              <a:t>-</a:t>
            </a:r>
            <a:r>
              <a:rPr sz="3200" spc="270" dirty="0"/>
              <a:t> </a:t>
            </a:r>
            <a:r>
              <a:rPr sz="3200" spc="-204" dirty="0"/>
              <a:t>Procedures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21067" y="1366519"/>
            <a:ext cx="7529321" cy="4362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15</a:t>
            </a:fld>
            <a:endParaRPr spc="-7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227" y="1785429"/>
            <a:ext cx="8775700" cy="399415"/>
            <a:chOff x="192227" y="1785429"/>
            <a:chExt cx="8775700" cy="399415"/>
          </a:xfrm>
        </p:grpSpPr>
        <p:sp>
          <p:nvSpPr>
            <p:cNvPr id="3" name="object 3"/>
            <p:cNvSpPr/>
            <p:nvPr/>
          </p:nvSpPr>
          <p:spPr>
            <a:xfrm>
              <a:off x="196989" y="1790192"/>
              <a:ext cx="8766175" cy="389890"/>
            </a:xfrm>
            <a:custGeom>
              <a:avLst/>
              <a:gdLst/>
              <a:ahLst/>
              <a:cxnLst/>
              <a:rect l="l" t="t" r="r" b="b"/>
              <a:pathLst>
                <a:path w="8766175" h="389889">
                  <a:moveTo>
                    <a:pt x="8766035" y="324612"/>
                  </a:moveTo>
                  <a:lnTo>
                    <a:pt x="8766035" y="64770"/>
                  </a:lnTo>
                  <a:lnTo>
                    <a:pt x="8760953" y="39540"/>
                  </a:lnTo>
                  <a:lnTo>
                    <a:pt x="8747086" y="18954"/>
                  </a:lnTo>
                  <a:lnTo>
                    <a:pt x="8726505" y="5083"/>
                  </a:lnTo>
                  <a:lnTo>
                    <a:pt x="8701278" y="0"/>
                  </a:lnTo>
                  <a:lnTo>
                    <a:pt x="64770" y="0"/>
                  </a:lnTo>
                  <a:lnTo>
                    <a:pt x="39540" y="5083"/>
                  </a:lnTo>
                  <a:lnTo>
                    <a:pt x="18954" y="18954"/>
                  </a:lnTo>
                  <a:lnTo>
                    <a:pt x="5083" y="39540"/>
                  </a:lnTo>
                  <a:lnTo>
                    <a:pt x="0" y="64770"/>
                  </a:lnTo>
                  <a:lnTo>
                    <a:pt x="0" y="324612"/>
                  </a:lnTo>
                  <a:lnTo>
                    <a:pt x="5083" y="349841"/>
                  </a:lnTo>
                  <a:lnTo>
                    <a:pt x="18954" y="370427"/>
                  </a:lnTo>
                  <a:lnTo>
                    <a:pt x="39540" y="384298"/>
                  </a:lnTo>
                  <a:lnTo>
                    <a:pt x="64770" y="389382"/>
                  </a:lnTo>
                  <a:lnTo>
                    <a:pt x="8701278" y="389382"/>
                  </a:lnTo>
                  <a:lnTo>
                    <a:pt x="8726505" y="384298"/>
                  </a:lnTo>
                  <a:lnTo>
                    <a:pt x="8747086" y="370427"/>
                  </a:lnTo>
                  <a:lnTo>
                    <a:pt x="8760953" y="349841"/>
                  </a:lnTo>
                  <a:lnTo>
                    <a:pt x="8766035" y="324612"/>
                  </a:lnTo>
                  <a:close/>
                </a:path>
              </a:pathLst>
            </a:custGeom>
            <a:solidFill>
              <a:srgbClr val="CCFFFF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6989" y="1790192"/>
              <a:ext cx="8766175" cy="389890"/>
            </a:xfrm>
            <a:custGeom>
              <a:avLst/>
              <a:gdLst/>
              <a:ahLst/>
              <a:cxnLst/>
              <a:rect l="l" t="t" r="r" b="b"/>
              <a:pathLst>
                <a:path w="8766175" h="389889">
                  <a:moveTo>
                    <a:pt x="64770" y="0"/>
                  </a:moveTo>
                  <a:lnTo>
                    <a:pt x="39540" y="5083"/>
                  </a:lnTo>
                  <a:lnTo>
                    <a:pt x="18954" y="18954"/>
                  </a:lnTo>
                  <a:lnTo>
                    <a:pt x="5083" y="39540"/>
                  </a:lnTo>
                  <a:lnTo>
                    <a:pt x="0" y="64770"/>
                  </a:lnTo>
                  <a:lnTo>
                    <a:pt x="0" y="324612"/>
                  </a:lnTo>
                  <a:lnTo>
                    <a:pt x="5083" y="349841"/>
                  </a:lnTo>
                  <a:lnTo>
                    <a:pt x="18954" y="370427"/>
                  </a:lnTo>
                  <a:lnTo>
                    <a:pt x="39540" y="384298"/>
                  </a:lnTo>
                  <a:lnTo>
                    <a:pt x="64770" y="389382"/>
                  </a:lnTo>
                  <a:lnTo>
                    <a:pt x="8701278" y="389382"/>
                  </a:lnTo>
                  <a:lnTo>
                    <a:pt x="8726505" y="384298"/>
                  </a:lnTo>
                  <a:lnTo>
                    <a:pt x="8747086" y="370427"/>
                  </a:lnTo>
                  <a:lnTo>
                    <a:pt x="8760953" y="349841"/>
                  </a:lnTo>
                  <a:lnTo>
                    <a:pt x="8766035" y="324612"/>
                  </a:lnTo>
                  <a:lnTo>
                    <a:pt x="8766035" y="64770"/>
                  </a:lnTo>
                  <a:lnTo>
                    <a:pt x="8760953" y="39540"/>
                  </a:lnTo>
                  <a:lnTo>
                    <a:pt x="8747086" y="18954"/>
                  </a:lnTo>
                  <a:lnTo>
                    <a:pt x="8726505" y="5083"/>
                  </a:lnTo>
                  <a:lnTo>
                    <a:pt x="8701278" y="0"/>
                  </a:lnTo>
                  <a:lnTo>
                    <a:pt x="6477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1195" y="186029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3" y="231647"/>
                  </a:moveTo>
                  <a:lnTo>
                    <a:pt x="1335023" y="0"/>
                  </a:lnTo>
                  <a:lnTo>
                    <a:pt x="0" y="0"/>
                  </a:lnTo>
                  <a:lnTo>
                    <a:pt x="0" y="231647"/>
                  </a:lnTo>
                  <a:lnTo>
                    <a:pt x="1335023" y="231647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433" y="1860296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0" y="0"/>
                  </a:moveTo>
                  <a:lnTo>
                    <a:pt x="0" y="231647"/>
                  </a:lnTo>
                  <a:lnTo>
                    <a:pt x="1335786" y="231647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1979" y="261873"/>
            <a:ext cx="7614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35" dirty="0"/>
              <a:t>Client </a:t>
            </a:r>
            <a:r>
              <a:rPr sz="4200" spc="-260" dirty="0"/>
              <a:t>- </a:t>
            </a:r>
            <a:r>
              <a:rPr sz="4200" spc="-280" dirty="0"/>
              <a:t>Server Communication </a:t>
            </a:r>
            <a:r>
              <a:rPr sz="3200" spc="-200" dirty="0"/>
              <a:t>-</a:t>
            </a:r>
            <a:r>
              <a:rPr sz="3200" spc="-265" dirty="0"/>
              <a:t> </a:t>
            </a:r>
            <a:r>
              <a:rPr sz="3200" spc="-200" dirty="0"/>
              <a:t>Unix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60539" y="1851406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9481" y="2096516"/>
            <a:ext cx="1344930" cy="607060"/>
            <a:chOff x="319481" y="2096516"/>
            <a:chExt cx="1344930" cy="607060"/>
          </a:xfrm>
        </p:grpSpPr>
        <p:sp>
          <p:nvSpPr>
            <p:cNvPr id="10" name="object 10"/>
            <p:cNvSpPr/>
            <p:nvPr/>
          </p:nvSpPr>
          <p:spPr>
            <a:xfrm>
              <a:off x="957465" y="2096516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8" y="330707"/>
                  </a:lnTo>
                  <a:lnTo>
                    <a:pt x="33528" y="276605"/>
                  </a:lnTo>
                  <a:lnTo>
                    <a:pt x="34290" y="279653"/>
                  </a:lnTo>
                  <a:lnTo>
                    <a:pt x="38100" y="281177"/>
                  </a:lnTo>
                  <a:lnTo>
                    <a:pt x="41148" y="279653"/>
                  </a:lnTo>
                  <a:lnTo>
                    <a:pt x="42672" y="276605"/>
                  </a:lnTo>
                  <a:lnTo>
                    <a:pt x="42672" y="330707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72" y="263651"/>
                  </a:moveTo>
                  <a:lnTo>
                    <a:pt x="42672" y="5333"/>
                  </a:lnTo>
                  <a:lnTo>
                    <a:pt x="41148" y="1523"/>
                  </a:lnTo>
                  <a:lnTo>
                    <a:pt x="38100" y="0"/>
                  </a:lnTo>
                  <a:lnTo>
                    <a:pt x="34290" y="1523"/>
                  </a:lnTo>
                  <a:lnTo>
                    <a:pt x="33528" y="5333"/>
                  </a:lnTo>
                  <a:lnTo>
                    <a:pt x="33528" y="263651"/>
                  </a:lnTo>
                  <a:lnTo>
                    <a:pt x="42672" y="263651"/>
                  </a:lnTo>
                  <a:close/>
                </a:path>
                <a:path w="76200" h="340360">
                  <a:moveTo>
                    <a:pt x="42672" y="330707"/>
                  </a:moveTo>
                  <a:lnTo>
                    <a:pt x="42672" y="276605"/>
                  </a:lnTo>
                  <a:lnTo>
                    <a:pt x="41148" y="279653"/>
                  </a:lnTo>
                  <a:lnTo>
                    <a:pt x="38100" y="281177"/>
                  </a:lnTo>
                  <a:lnTo>
                    <a:pt x="34290" y="279653"/>
                  </a:lnTo>
                  <a:lnTo>
                    <a:pt x="33528" y="276605"/>
                  </a:lnTo>
                  <a:lnTo>
                    <a:pt x="33528" y="330707"/>
                  </a:lnTo>
                  <a:lnTo>
                    <a:pt x="38100" y="339851"/>
                  </a:lnTo>
                  <a:lnTo>
                    <a:pt x="42672" y="330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243" y="246684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3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243" y="246684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2729" y="2457957"/>
            <a:ext cx="478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bind()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2529" y="2703067"/>
            <a:ext cx="1344930" cy="596900"/>
            <a:chOff x="322529" y="2703067"/>
            <a:chExt cx="1344930" cy="596900"/>
          </a:xfrm>
        </p:grpSpPr>
        <p:sp>
          <p:nvSpPr>
            <p:cNvPr id="15" name="object 15"/>
            <p:cNvSpPr/>
            <p:nvPr/>
          </p:nvSpPr>
          <p:spPr>
            <a:xfrm>
              <a:off x="960513" y="2703067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6605"/>
                  </a:lnTo>
                  <a:lnTo>
                    <a:pt x="35051" y="279653"/>
                  </a:lnTo>
                  <a:lnTo>
                    <a:pt x="38100" y="281177"/>
                  </a:lnTo>
                  <a:lnTo>
                    <a:pt x="41910" y="279653"/>
                  </a:lnTo>
                  <a:lnTo>
                    <a:pt x="42672" y="276605"/>
                  </a:lnTo>
                  <a:lnTo>
                    <a:pt x="42672" y="330707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72" y="263651"/>
                  </a:moveTo>
                  <a:lnTo>
                    <a:pt x="42672" y="4571"/>
                  </a:lnTo>
                  <a:lnTo>
                    <a:pt x="41910" y="1523"/>
                  </a:lnTo>
                  <a:lnTo>
                    <a:pt x="38100" y="0"/>
                  </a:lnTo>
                  <a:lnTo>
                    <a:pt x="35051" y="1523"/>
                  </a:lnTo>
                  <a:lnTo>
                    <a:pt x="33527" y="4571"/>
                  </a:lnTo>
                  <a:lnTo>
                    <a:pt x="33527" y="263651"/>
                  </a:lnTo>
                  <a:lnTo>
                    <a:pt x="42672" y="263651"/>
                  </a:lnTo>
                  <a:close/>
                </a:path>
                <a:path w="76200" h="340360">
                  <a:moveTo>
                    <a:pt x="42672" y="330707"/>
                  </a:moveTo>
                  <a:lnTo>
                    <a:pt x="42672" y="276605"/>
                  </a:lnTo>
                  <a:lnTo>
                    <a:pt x="41910" y="279653"/>
                  </a:lnTo>
                  <a:lnTo>
                    <a:pt x="38100" y="281177"/>
                  </a:lnTo>
                  <a:lnTo>
                    <a:pt x="35051" y="279653"/>
                  </a:lnTo>
                  <a:lnTo>
                    <a:pt x="33527" y="276605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2672" y="330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291" y="306349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7291" y="306349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16165" y="3054604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listen()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5577" y="3300476"/>
            <a:ext cx="1344930" cy="606425"/>
            <a:chOff x="325577" y="3300476"/>
            <a:chExt cx="1344930" cy="606425"/>
          </a:xfrm>
        </p:grpSpPr>
        <p:sp>
          <p:nvSpPr>
            <p:cNvPr id="20" name="object 20"/>
            <p:cNvSpPr/>
            <p:nvPr/>
          </p:nvSpPr>
          <p:spPr>
            <a:xfrm>
              <a:off x="963561" y="3300476"/>
              <a:ext cx="76200" cy="339090"/>
            </a:xfrm>
            <a:custGeom>
              <a:avLst/>
              <a:gdLst/>
              <a:ahLst/>
              <a:cxnLst/>
              <a:rect l="l" t="t" r="r" b="b"/>
              <a:pathLst>
                <a:path w="76200" h="339089">
                  <a:moveTo>
                    <a:pt x="76200" y="262889"/>
                  </a:moveTo>
                  <a:lnTo>
                    <a:pt x="0" y="262889"/>
                  </a:lnTo>
                  <a:lnTo>
                    <a:pt x="33527" y="329945"/>
                  </a:lnTo>
                  <a:lnTo>
                    <a:pt x="33527" y="275844"/>
                  </a:lnTo>
                  <a:lnTo>
                    <a:pt x="35051" y="279653"/>
                  </a:lnTo>
                  <a:lnTo>
                    <a:pt x="38100" y="280415"/>
                  </a:lnTo>
                  <a:lnTo>
                    <a:pt x="41909" y="279653"/>
                  </a:lnTo>
                  <a:lnTo>
                    <a:pt x="42671" y="275844"/>
                  </a:lnTo>
                  <a:lnTo>
                    <a:pt x="42671" y="329946"/>
                  </a:lnTo>
                  <a:lnTo>
                    <a:pt x="76200" y="262889"/>
                  </a:lnTo>
                  <a:close/>
                </a:path>
                <a:path w="76200" h="339089">
                  <a:moveTo>
                    <a:pt x="42671" y="262889"/>
                  </a:moveTo>
                  <a:lnTo>
                    <a:pt x="42671" y="4572"/>
                  </a:lnTo>
                  <a:lnTo>
                    <a:pt x="41909" y="762"/>
                  </a:lnTo>
                  <a:lnTo>
                    <a:pt x="38100" y="0"/>
                  </a:lnTo>
                  <a:lnTo>
                    <a:pt x="35051" y="762"/>
                  </a:lnTo>
                  <a:lnTo>
                    <a:pt x="33527" y="4572"/>
                  </a:lnTo>
                  <a:lnTo>
                    <a:pt x="33527" y="262889"/>
                  </a:lnTo>
                  <a:lnTo>
                    <a:pt x="42671" y="262889"/>
                  </a:lnTo>
                  <a:close/>
                </a:path>
                <a:path w="76200" h="339089">
                  <a:moveTo>
                    <a:pt x="42671" y="329946"/>
                  </a:moveTo>
                  <a:lnTo>
                    <a:pt x="42671" y="275844"/>
                  </a:lnTo>
                  <a:lnTo>
                    <a:pt x="41909" y="279653"/>
                  </a:lnTo>
                  <a:lnTo>
                    <a:pt x="38100" y="280415"/>
                  </a:lnTo>
                  <a:lnTo>
                    <a:pt x="35051" y="279653"/>
                  </a:lnTo>
                  <a:lnTo>
                    <a:pt x="33527" y="275844"/>
                  </a:lnTo>
                  <a:lnTo>
                    <a:pt x="33527" y="329945"/>
                  </a:lnTo>
                  <a:lnTo>
                    <a:pt x="38100" y="339089"/>
                  </a:lnTo>
                  <a:lnTo>
                    <a:pt x="42671" y="329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0339" y="367004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0339" y="367004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65111" y="3661155"/>
            <a:ext cx="6654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accept()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4147" y="3906265"/>
            <a:ext cx="1344930" cy="708660"/>
            <a:chOff x="314147" y="3906265"/>
            <a:chExt cx="1344930" cy="708660"/>
          </a:xfrm>
        </p:grpSpPr>
        <p:sp>
          <p:nvSpPr>
            <p:cNvPr id="25" name="object 25"/>
            <p:cNvSpPr/>
            <p:nvPr/>
          </p:nvSpPr>
          <p:spPr>
            <a:xfrm>
              <a:off x="966609" y="3906265"/>
              <a:ext cx="76200" cy="424815"/>
            </a:xfrm>
            <a:custGeom>
              <a:avLst/>
              <a:gdLst/>
              <a:ahLst/>
              <a:cxnLst/>
              <a:rect l="l" t="t" r="r" b="b"/>
              <a:pathLst>
                <a:path w="76200" h="424814">
                  <a:moveTo>
                    <a:pt x="76200" y="348234"/>
                  </a:moveTo>
                  <a:lnTo>
                    <a:pt x="0" y="348234"/>
                  </a:lnTo>
                  <a:lnTo>
                    <a:pt x="33528" y="415290"/>
                  </a:lnTo>
                  <a:lnTo>
                    <a:pt x="33528" y="360425"/>
                  </a:lnTo>
                  <a:lnTo>
                    <a:pt x="35052" y="364236"/>
                  </a:lnTo>
                  <a:lnTo>
                    <a:pt x="38100" y="365760"/>
                  </a:lnTo>
                  <a:lnTo>
                    <a:pt x="41910" y="364236"/>
                  </a:lnTo>
                  <a:lnTo>
                    <a:pt x="43434" y="360425"/>
                  </a:lnTo>
                  <a:lnTo>
                    <a:pt x="43434" y="413765"/>
                  </a:lnTo>
                  <a:lnTo>
                    <a:pt x="76200" y="348234"/>
                  </a:lnTo>
                  <a:close/>
                </a:path>
                <a:path w="76200" h="424814">
                  <a:moveTo>
                    <a:pt x="43434" y="348234"/>
                  </a:moveTo>
                  <a:lnTo>
                    <a:pt x="43434" y="5334"/>
                  </a:lnTo>
                  <a:lnTo>
                    <a:pt x="41910" y="1524"/>
                  </a:lnTo>
                  <a:lnTo>
                    <a:pt x="38100" y="0"/>
                  </a:lnTo>
                  <a:lnTo>
                    <a:pt x="35052" y="1524"/>
                  </a:lnTo>
                  <a:lnTo>
                    <a:pt x="33528" y="5334"/>
                  </a:lnTo>
                  <a:lnTo>
                    <a:pt x="33528" y="348234"/>
                  </a:lnTo>
                  <a:lnTo>
                    <a:pt x="43434" y="348234"/>
                  </a:lnTo>
                  <a:close/>
                </a:path>
                <a:path w="76200" h="424814">
                  <a:moveTo>
                    <a:pt x="43434" y="413765"/>
                  </a:moveTo>
                  <a:lnTo>
                    <a:pt x="43434" y="360425"/>
                  </a:lnTo>
                  <a:lnTo>
                    <a:pt x="41910" y="364236"/>
                  </a:lnTo>
                  <a:lnTo>
                    <a:pt x="38100" y="365760"/>
                  </a:lnTo>
                  <a:lnTo>
                    <a:pt x="35052" y="364236"/>
                  </a:lnTo>
                  <a:lnTo>
                    <a:pt x="33528" y="360425"/>
                  </a:lnTo>
                  <a:lnTo>
                    <a:pt x="33528" y="415290"/>
                  </a:lnTo>
                  <a:lnTo>
                    <a:pt x="38100" y="424434"/>
                  </a:lnTo>
                  <a:lnTo>
                    <a:pt x="43434" y="413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8909" y="4377943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1335786" y="231648"/>
                  </a:moveTo>
                  <a:lnTo>
                    <a:pt x="1335786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786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8909" y="437794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3" y="231648"/>
                  </a:lnTo>
                  <a:lnTo>
                    <a:pt x="133502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8169" y="4369053"/>
            <a:ext cx="478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17957" y="4614926"/>
            <a:ext cx="1344930" cy="606425"/>
            <a:chOff x="317957" y="4614926"/>
            <a:chExt cx="1344930" cy="606425"/>
          </a:xfrm>
        </p:grpSpPr>
        <p:sp>
          <p:nvSpPr>
            <p:cNvPr id="30" name="object 30"/>
            <p:cNvSpPr/>
            <p:nvPr/>
          </p:nvSpPr>
          <p:spPr>
            <a:xfrm>
              <a:off x="955941" y="4614926"/>
              <a:ext cx="76200" cy="339090"/>
            </a:xfrm>
            <a:custGeom>
              <a:avLst/>
              <a:gdLst/>
              <a:ahLst/>
              <a:cxnLst/>
              <a:rect l="l" t="t" r="r" b="b"/>
              <a:pathLst>
                <a:path w="76200" h="339089">
                  <a:moveTo>
                    <a:pt x="76200" y="262889"/>
                  </a:moveTo>
                  <a:lnTo>
                    <a:pt x="0" y="262889"/>
                  </a:lnTo>
                  <a:lnTo>
                    <a:pt x="33528" y="329946"/>
                  </a:lnTo>
                  <a:lnTo>
                    <a:pt x="33528" y="275844"/>
                  </a:lnTo>
                  <a:lnTo>
                    <a:pt x="34290" y="279653"/>
                  </a:lnTo>
                  <a:lnTo>
                    <a:pt x="38100" y="280415"/>
                  </a:lnTo>
                  <a:lnTo>
                    <a:pt x="41148" y="279653"/>
                  </a:lnTo>
                  <a:lnTo>
                    <a:pt x="42672" y="275844"/>
                  </a:lnTo>
                  <a:lnTo>
                    <a:pt x="42672" y="329945"/>
                  </a:lnTo>
                  <a:lnTo>
                    <a:pt x="76200" y="262889"/>
                  </a:lnTo>
                  <a:close/>
                </a:path>
                <a:path w="76200" h="339089">
                  <a:moveTo>
                    <a:pt x="42672" y="262889"/>
                  </a:moveTo>
                  <a:lnTo>
                    <a:pt x="42672" y="4572"/>
                  </a:lnTo>
                  <a:lnTo>
                    <a:pt x="41148" y="762"/>
                  </a:lnTo>
                  <a:lnTo>
                    <a:pt x="38100" y="0"/>
                  </a:lnTo>
                  <a:lnTo>
                    <a:pt x="34290" y="762"/>
                  </a:lnTo>
                  <a:lnTo>
                    <a:pt x="33528" y="4572"/>
                  </a:lnTo>
                  <a:lnTo>
                    <a:pt x="33528" y="262889"/>
                  </a:lnTo>
                  <a:lnTo>
                    <a:pt x="42672" y="262889"/>
                  </a:lnTo>
                  <a:close/>
                </a:path>
                <a:path w="76200" h="339089">
                  <a:moveTo>
                    <a:pt x="42672" y="329945"/>
                  </a:moveTo>
                  <a:lnTo>
                    <a:pt x="42672" y="275844"/>
                  </a:lnTo>
                  <a:lnTo>
                    <a:pt x="41148" y="279653"/>
                  </a:lnTo>
                  <a:lnTo>
                    <a:pt x="38100" y="280415"/>
                  </a:lnTo>
                  <a:lnTo>
                    <a:pt x="34290" y="279653"/>
                  </a:lnTo>
                  <a:lnTo>
                    <a:pt x="33528" y="275844"/>
                  </a:lnTo>
                  <a:lnTo>
                    <a:pt x="33528" y="329946"/>
                  </a:lnTo>
                  <a:lnTo>
                    <a:pt x="38100" y="339089"/>
                  </a:lnTo>
                  <a:lnTo>
                    <a:pt x="42672" y="329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2719" y="498449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2719" y="498449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25309" y="4975605"/>
            <a:ext cx="5270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22529" y="5220715"/>
            <a:ext cx="1344930" cy="806450"/>
            <a:chOff x="322529" y="5220715"/>
            <a:chExt cx="1344930" cy="806450"/>
          </a:xfrm>
        </p:grpSpPr>
        <p:sp>
          <p:nvSpPr>
            <p:cNvPr id="35" name="object 35"/>
            <p:cNvSpPr/>
            <p:nvPr/>
          </p:nvSpPr>
          <p:spPr>
            <a:xfrm>
              <a:off x="958989" y="5220715"/>
              <a:ext cx="76200" cy="540385"/>
            </a:xfrm>
            <a:custGeom>
              <a:avLst/>
              <a:gdLst/>
              <a:ahLst/>
              <a:cxnLst/>
              <a:rect l="l" t="t" r="r" b="b"/>
              <a:pathLst>
                <a:path w="76200" h="540385">
                  <a:moveTo>
                    <a:pt x="76200" y="464058"/>
                  </a:moveTo>
                  <a:lnTo>
                    <a:pt x="0" y="464058"/>
                  </a:lnTo>
                  <a:lnTo>
                    <a:pt x="33528" y="531114"/>
                  </a:lnTo>
                  <a:lnTo>
                    <a:pt x="33528" y="476250"/>
                  </a:lnTo>
                  <a:lnTo>
                    <a:pt x="35051" y="480060"/>
                  </a:lnTo>
                  <a:lnTo>
                    <a:pt x="38100" y="481584"/>
                  </a:lnTo>
                  <a:lnTo>
                    <a:pt x="41148" y="480060"/>
                  </a:lnTo>
                  <a:lnTo>
                    <a:pt x="42672" y="476250"/>
                  </a:lnTo>
                  <a:lnTo>
                    <a:pt x="42672" y="531113"/>
                  </a:lnTo>
                  <a:lnTo>
                    <a:pt x="76200" y="464058"/>
                  </a:lnTo>
                  <a:close/>
                </a:path>
                <a:path w="76200" h="540385">
                  <a:moveTo>
                    <a:pt x="42672" y="464058"/>
                  </a:moveTo>
                  <a:lnTo>
                    <a:pt x="42672" y="5334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5051" y="1524"/>
                  </a:lnTo>
                  <a:lnTo>
                    <a:pt x="33528" y="5334"/>
                  </a:lnTo>
                  <a:lnTo>
                    <a:pt x="33528" y="464058"/>
                  </a:lnTo>
                  <a:lnTo>
                    <a:pt x="42672" y="464058"/>
                  </a:lnTo>
                  <a:close/>
                </a:path>
                <a:path w="76200" h="540385">
                  <a:moveTo>
                    <a:pt x="42672" y="531113"/>
                  </a:moveTo>
                  <a:lnTo>
                    <a:pt x="42672" y="476250"/>
                  </a:lnTo>
                  <a:lnTo>
                    <a:pt x="41148" y="480060"/>
                  </a:lnTo>
                  <a:lnTo>
                    <a:pt x="38100" y="481584"/>
                  </a:lnTo>
                  <a:lnTo>
                    <a:pt x="35051" y="480060"/>
                  </a:lnTo>
                  <a:lnTo>
                    <a:pt x="33528" y="476250"/>
                  </a:lnTo>
                  <a:lnTo>
                    <a:pt x="33528" y="531114"/>
                  </a:lnTo>
                  <a:lnTo>
                    <a:pt x="38100" y="540258"/>
                  </a:lnTo>
                  <a:lnTo>
                    <a:pt x="42672" y="531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7291" y="5790691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5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7291" y="5790691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16165" y="5781802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5873" y="1545843"/>
            <a:ext cx="6578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Server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957525" y="1863153"/>
            <a:ext cx="1344930" cy="241935"/>
            <a:chOff x="2957525" y="1863153"/>
            <a:chExt cx="1344930" cy="241935"/>
          </a:xfrm>
        </p:grpSpPr>
        <p:sp>
          <p:nvSpPr>
            <p:cNvPr id="41" name="object 41"/>
            <p:cNvSpPr/>
            <p:nvPr/>
          </p:nvSpPr>
          <p:spPr>
            <a:xfrm>
              <a:off x="2962287" y="18679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62287" y="18679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4" y="232410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302380" y="1859025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967431" y="2104898"/>
            <a:ext cx="1344930" cy="1810385"/>
            <a:chOff x="2967431" y="2104898"/>
            <a:chExt cx="1344930" cy="1810385"/>
          </a:xfrm>
        </p:grpSpPr>
        <p:sp>
          <p:nvSpPr>
            <p:cNvPr id="45" name="object 45"/>
            <p:cNvSpPr/>
            <p:nvPr/>
          </p:nvSpPr>
          <p:spPr>
            <a:xfrm>
              <a:off x="3599319" y="2104898"/>
              <a:ext cx="76200" cy="1559560"/>
            </a:xfrm>
            <a:custGeom>
              <a:avLst/>
              <a:gdLst/>
              <a:ahLst/>
              <a:cxnLst/>
              <a:rect l="l" t="t" r="r" b="b"/>
              <a:pathLst>
                <a:path w="76200" h="1559560">
                  <a:moveTo>
                    <a:pt x="76200" y="1482852"/>
                  </a:moveTo>
                  <a:lnTo>
                    <a:pt x="0" y="1482852"/>
                  </a:lnTo>
                  <a:lnTo>
                    <a:pt x="32765" y="1548383"/>
                  </a:lnTo>
                  <a:lnTo>
                    <a:pt x="32765" y="1495043"/>
                  </a:lnTo>
                  <a:lnTo>
                    <a:pt x="34289" y="1498853"/>
                  </a:lnTo>
                  <a:lnTo>
                    <a:pt x="38100" y="1500377"/>
                  </a:lnTo>
                  <a:lnTo>
                    <a:pt x="41148" y="1498853"/>
                  </a:lnTo>
                  <a:lnTo>
                    <a:pt x="42672" y="1495043"/>
                  </a:lnTo>
                  <a:lnTo>
                    <a:pt x="42672" y="1549907"/>
                  </a:lnTo>
                  <a:lnTo>
                    <a:pt x="76200" y="1482852"/>
                  </a:lnTo>
                  <a:close/>
                </a:path>
                <a:path w="76200" h="1559560">
                  <a:moveTo>
                    <a:pt x="42672" y="1482852"/>
                  </a:moveTo>
                  <a:lnTo>
                    <a:pt x="42672" y="4571"/>
                  </a:lnTo>
                  <a:lnTo>
                    <a:pt x="41148" y="1523"/>
                  </a:lnTo>
                  <a:lnTo>
                    <a:pt x="38100" y="0"/>
                  </a:lnTo>
                  <a:lnTo>
                    <a:pt x="34289" y="1523"/>
                  </a:lnTo>
                  <a:lnTo>
                    <a:pt x="32765" y="4571"/>
                  </a:lnTo>
                  <a:lnTo>
                    <a:pt x="32765" y="1482852"/>
                  </a:lnTo>
                  <a:lnTo>
                    <a:pt x="42672" y="1482852"/>
                  </a:lnTo>
                  <a:close/>
                </a:path>
                <a:path w="76200" h="1559560">
                  <a:moveTo>
                    <a:pt x="42672" y="1549907"/>
                  </a:moveTo>
                  <a:lnTo>
                    <a:pt x="42672" y="1495043"/>
                  </a:lnTo>
                  <a:lnTo>
                    <a:pt x="41148" y="1498853"/>
                  </a:lnTo>
                  <a:lnTo>
                    <a:pt x="38100" y="1500377"/>
                  </a:lnTo>
                  <a:lnTo>
                    <a:pt x="34289" y="1498853"/>
                  </a:lnTo>
                  <a:lnTo>
                    <a:pt x="32765" y="1495043"/>
                  </a:lnTo>
                  <a:lnTo>
                    <a:pt x="32765" y="1548383"/>
                  </a:lnTo>
                  <a:lnTo>
                    <a:pt x="38100" y="1559052"/>
                  </a:lnTo>
                  <a:lnTo>
                    <a:pt x="42672" y="1549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72193" y="367766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2193" y="367766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4" y="232410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257422" y="3668776"/>
            <a:ext cx="7639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connect()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956001" y="3914647"/>
            <a:ext cx="1344930" cy="708660"/>
            <a:chOff x="2956001" y="3914647"/>
            <a:chExt cx="1344930" cy="708660"/>
          </a:xfrm>
        </p:grpSpPr>
        <p:sp>
          <p:nvSpPr>
            <p:cNvPr id="50" name="object 50"/>
            <p:cNvSpPr/>
            <p:nvPr/>
          </p:nvSpPr>
          <p:spPr>
            <a:xfrm>
              <a:off x="3608463" y="3914647"/>
              <a:ext cx="76200" cy="424180"/>
            </a:xfrm>
            <a:custGeom>
              <a:avLst/>
              <a:gdLst/>
              <a:ahLst/>
              <a:cxnLst/>
              <a:rect l="l" t="t" r="r" b="b"/>
              <a:pathLst>
                <a:path w="76200" h="424179">
                  <a:moveTo>
                    <a:pt x="76200" y="347472"/>
                  </a:moveTo>
                  <a:lnTo>
                    <a:pt x="0" y="347472"/>
                  </a:lnTo>
                  <a:lnTo>
                    <a:pt x="33528" y="414528"/>
                  </a:lnTo>
                  <a:lnTo>
                    <a:pt x="33528" y="360425"/>
                  </a:lnTo>
                  <a:lnTo>
                    <a:pt x="35052" y="363474"/>
                  </a:lnTo>
                  <a:lnTo>
                    <a:pt x="38100" y="364998"/>
                  </a:lnTo>
                  <a:lnTo>
                    <a:pt x="41910" y="363474"/>
                  </a:lnTo>
                  <a:lnTo>
                    <a:pt x="42672" y="360425"/>
                  </a:lnTo>
                  <a:lnTo>
                    <a:pt x="42672" y="414527"/>
                  </a:lnTo>
                  <a:lnTo>
                    <a:pt x="76200" y="347472"/>
                  </a:lnTo>
                  <a:close/>
                </a:path>
                <a:path w="76200" h="424179">
                  <a:moveTo>
                    <a:pt x="42672" y="347472"/>
                  </a:moveTo>
                  <a:lnTo>
                    <a:pt x="42672" y="4572"/>
                  </a:lnTo>
                  <a:lnTo>
                    <a:pt x="41910" y="1524"/>
                  </a:lnTo>
                  <a:lnTo>
                    <a:pt x="38100" y="0"/>
                  </a:lnTo>
                  <a:lnTo>
                    <a:pt x="35052" y="1524"/>
                  </a:lnTo>
                  <a:lnTo>
                    <a:pt x="33528" y="4572"/>
                  </a:lnTo>
                  <a:lnTo>
                    <a:pt x="33528" y="347472"/>
                  </a:lnTo>
                  <a:lnTo>
                    <a:pt x="42672" y="347472"/>
                  </a:lnTo>
                  <a:close/>
                </a:path>
                <a:path w="76200" h="424179">
                  <a:moveTo>
                    <a:pt x="42672" y="414527"/>
                  </a:moveTo>
                  <a:lnTo>
                    <a:pt x="42672" y="360425"/>
                  </a:lnTo>
                  <a:lnTo>
                    <a:pt x="41910" y="363474"/>
                  </a:lnTo>
                  <a:lnTo>
                    <a:pt x="38100" y="364998"/>
                  </a:lnTo>
                  <a:lnTo>
                    <a:pt x="35052" y="363474"/>
                  </a:lnTo>
                  <a:lnTo>
                    <a:pt x="33528" y="360425"/>
                  </a:lnTo>
                  <a:lnTo>
                    <a:pt x="33528" y="414528"/>
                  </a:lnTo>
                  <a:lnTo>
                    <a:pt x="38100" y="423672"/>
                  </a:lnTo>
                  <a:lnTo>
                    <a:pt x="42672" y="414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60763" y="438632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60763" y="438632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364103" y="4376673"/>
            <a:ext cx="5270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959049" y="4622546"/>
            <a:ext cx="1344930" cy="607060"/>
            <a:chOff x="2959049" y="4622546"/>
            <a:chExt cx="1344930" cy="607060"/>
          </a:xfrm>
        </p:grpSpPr>
        <p:sp>
          <p:nvSpPr>
            <p:cNvPr id="55" name="object 55"/>
            <p:cNvSpPr/>
            <p:nvPr/>
          </p:nvSpPr>
          <p:spPr>
            <a:xfrm>
              <a:off x="3597033" y="4622546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5843"/>
                  </a:lnTo>
                  <a:lnTo>
                    <a:pt x="35051" y="279653"/>
                  </a:lnTo>
                  <a:lnTo>
                    <a:pt x="38100" y="281177"/>
                  </a:lnTo>
                  <a:lnTo>
                    <a:pt x="41910" y="279653"/>
                  </a:lnTo>
                  <a:lnTo>
                    <a:pt x="43434" y="275843"/>
                  </a:lnTo>
                  <a:lnTo>
                    <a:pt x="43434" y="329183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3434" y="263651"/>
                  </a:moveTo>
                  <a:lnTo>
                    <a:pt x="43434" y="4571"/>
                  </a:lnTo>
                  <a:lnTo>
                    <a:pt x="41910" y="1524"/>
                  </a:lnTo>
                  <a:lnTo>
                    <a:pt x="38100" y="0"/>
                  </a:lnTo>
                  <a:lnTo>
                    <a:pt x="35051" y="1524"/>
                  </a:lnTo>
                  <a:lnTo>
                    <a:pt x="33527" y="4571"/>
                  </a:lnTo>
                  <a:lnTo>
                    <a:pt x="33527" y="263651"/>
                  </a:lnTo>
                  <a:lnTo>
                    <a:pt x="43434" y="263651"/>
                  </a:lnTo>
                  <a:close/>
                </a:path>
                <a:path w="76200" h="340360">
                  <a:moveTo>
                    <a:pt x="43434" y="329183"/>
                  </a:moveTo>
                  <a:lnTo>
                    <a:pt x="43434" y="275843"/>
                  </a:lnTo>
                  <a:lnTo>
                    <a:pt x="41910" y="279653"/>
                  </a:lnTo>
                  <a:lnTo>
                    <a:pt x="38100" y="281177"/>
                  </a:lnTo>
                  <a:lnTo>
                    <a:pt x="35051" y="279653"/>
                  </a:lnTo>
                  <a:lnTo>
                    <a:pt x="33527" y="275843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3434" y="329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63811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63811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4" y="232410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392296" y="4983226"/>
            <a:ext cx="478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963621" y="5229097"/>
            <a:ext cx="1345565" cy="806450"/>
            <a:chOff x="2963621" y="5229097"/>
            <a:chExt cx="1345565" cy="806450"/>
          </a:xfrm>
        </p:grpSpPr>
        <p:sp>
          <p:nvSpPr>
            <p:cNvPr id="60" name="object 60"/>
            <p:cNvSpPr/>
            <p:nvPr/>
          </p:nvSpPr>
          <p:spPr>
            <a:xfrm>
              <a:off x="3600843" y="5229097"/>
              <a:ext cx="76200" cy="539750"/>
            </a:xfrm>
            <a:custGeom>
              <a:avLst/>
              <a:gdLst/>
              <a:ahLst/>
              <a:cxnLst/>
              <a:rect l="l" t="t" r="r" b="b"/>
              <a:pathLst>
                <a:path w="76200" h="539750">
                  <a:moveTo>
                    <a:pt x="76200" y="463296"/>
                  </a:moveTo>
                  <a:lnTo>
                    <a:pt x="0" y="463296"/>
                  </a:lnTo>
                  <a:lnTo>
                    <a:pt x="32765" y="528827"/>
                  </a:lnTo>
                  <a:lnTo>
                    <a:pt x="32765" y="476250"/>
                  </a:lnTo>
                  <a:lnTo>
                    <a:pt x="34289" y="479298"/>
                  </a:lnTo>
                  <a:lnTo>
                    <a:pt x="38100" y="480822"/>
                  </a:lnTo>
                  <a:lnTo>
                    <a:pt x="41148" y="479298"/>
                  </a:lnTo>
                  <a:lnTo>
                    <a:pt x="42672" y="476250"/>
                  </a:lnTo>
                  <a:lnTo>
                    <a:pt x="42672" y="530351"/>
                  </a:lnTo>
                  <a:lnTo>
                    <a:pt x="76200" y="463296"/>
                  </a:lnTo>
                  <a:close/>
                </a:path>
                <a:path w="76200" h="539750">
                  <a:moveTo>
                    <a:pt x="42672" y="463296"/>
                  </a:moveTo>
                  <a:lnTo>
                    <a:pt x="42671" y="4572"/>
                  </a:lnTo>
                  <a:lnTo>
                    <a:pt x="41147" y="1524"/>
                  </a:lnTo>
                  <a:lnTo>
                    <a:pt x="38099" y="0"/>
                  </a:lnTo>
                  <a:lnTo>
                    <a:pt x="34289" y="1524"/>
                  </a:lnTo>
                  <a:lnTo>
                    <a:pt x="32765" y="4572"/>
                  </a:lnTo>
                  <a:lnTo>
                    <a:pt x="32765" y="463296"/>
                  </a:lnTo>
                  <a:lnTo>
                    <a:pt x="42672" y="463296"/>
                  </a:lnTo>
                  <a:close/>
                </a:path>
                <a:path w="76200" h="539750">
                  <a:moveTo>
                    <a:pt x="42672" y="530351"/>
                  </a:moveTo>
                  <a:lnTo>
                    <a:pt x="42672" y="476250"/>
                  </a:lnTo>
                  <a:lnTo>
                    <a:pt x="41148" y="479298"/>
                  </a:lnTo>
                  <a:lnTo>
                    <a:pt x="38100" y="480822"/>
                  </a:lnTo>
                  <a:lnTo>
                    <a:pt x="34289" y="479298"/>
                  </a:lnTo>
                  <a:lnTo>
                    <a:pt x="32765" y="476250"/>
                  </a:lnTo>
                  <a:lnTo>
                    <a:pt x="32765" y="528827"/>
                  </a:lnTo>
                  <a:lnTo>
                    <a:pt x="38100" y="539496"/>
                  </a:lnTo>
                  <a:lnTo>
                    <a:pt x="42672" y="530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69145" y="579907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68383" y="5799073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0" y="0"/>
                  </a:moveTo>
                  <a:lnTo>
                    <a:pt x="0" y="231648"/>
                  </a:lnTo>
                  <a:lnTo>
                    <a:pt x="1335786" y="231648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358007" y="5789421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31336" y="1552701"/>
            <a:ext cx="5899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Client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676793" y="3755390"/>
            <a:ext cx="1271270" cy="76200"/>
          </a:xfrm>
          <a:custGeom>
            <a:avLst/>
            <a:gdLst/>
            <a:ahLst/>
            <a:cxnLst/>
            <a:rect l="l" t="t" r="r" b="b"/>
            <a:pathLst>
              <a:path w="1271270" h="76200">
                <a:moveTo>
                  <a:pt x="76200" y="0"/>
                </a:moveTo>
                <a:lnTo>
                  <a:pt x="0" y="38100"/>
                </a:lnTo>
                <a:lnTo>
                  <a:pt x="45719" y="60960"/>
                </a:lnTo>
                <a:lnTo>
                  <a:pt x="45719" y="38100"/>
                </a:lnTo>
                <a:lnTo>
                  <a:pt x="47243" y="35051"/>
                </a:lnTo>
                <a:lnTo>
                  <a:pt x="50292" y="33527"/>
                </a:lnTo>
                <a:lnTo>
                  <a:pt x="53400" y="33527"/>
                </a:lnTo>
                <a:lnTo>
                  <a:pt x="76200" y="0"/>
                </a:lnTo>
                <a:close/>
              </a:path>
              <a:path w="1271270" h="76200">
                <a:moveTo>
                  <a:pt x="53919" y="43434"/>
                </a:moveTo>
                <a:lnTo>
                  <a:pt x="50292" y="38100"/>
                </a:lnTo>
                <a:lnTo>
                  <a:pt x="50292" y="33527"/>
                </a:lnTo>
                <a:lnTo>
                  <a:pt x="47243" y="35051"/>
                </a:lnTo>
                <a:lnTo>
                  <a:pt x="45719" y="38100"/>
                </a:lnTo>
                <a:lnTo>
                  <a:pt x="47243" y="41910"/>
                </a:lnTo>
                <a:lnTo>
                  <a:pt x="50292" y="43434"/>
                </a:lnTo>
                <a:lnTo>
                  <a:pt x="50292" y="38100"/>
                </a:lnTo>
                <a:lnTo>
                  <a:pt x="53400" y="33527"/>
                </a:lnTo>
                <a:lnTo>
                  <a:pt x="53400" y="43434"/>
                </a:lnTo>
                <a:lnTo>
                  <a:pt x="53919" y="43434"/>
                </a:lnTo>
                <a:close/>
              </a:path>
              <a:path w="1271270" h="76200">
                <a:moveTo>
                  <a:pt x="76200" y="76200"/>
                </a:moveTo>
                <a:lnTo>
                  <a:pt x="53919" y="43434"/>
                </a:lnTo>
                <a:lnTo>
                  <a:pt x="50292" y="43434"/>
                </a:lnTo>
                <a:lnTo>
                  <a:pt x="47243" y="41910"/>
                </a:lnTo>
                <a:lnTo>
                  <a:pt x="45719" y="38100"/>
                </a:lnTo>
                <a:lnTo>
                  <a:pt x="45719" y="60960"/>
                </a:lnTo>
                <a:lnTo>
                  <a:pt x="76200" y="76200"/>
                </a:lnTo>
                <a:close/>
              </a:path>
              <a:path w="1271270" h="76200">
                <a:moveTo>
                  <a:pt x="1212341" y="38100"/>
                </a:moveTo>
                <a:lnTo>
                  <a:pt x="1211579" y="35051"/>
                </a:lnTo>
                <a:lnTo>
                  <a:pt x="1207769" y="33527"/>
                </a:lnTo>
                <a:lnTo>
                  <a:pt x="53400" y="33527"/>
                </a:lnTo>
                <a:lnTo>
                  <a:pt x="50292" y="38100"/>
                </a:lnTo>
                <a:lnTo>
                  <a:pt x="53919" y="43434"/>
                </a:lnTo>
                <a:lnTo>
                  <a:pt x="1207769" y="43434"/>
                </a:lnTo>
                <a:lnTo>
                  <a:pt x="1211579" y="41910"/>
                </a:lnTo>
                <a:lnTo>
                  <a:pt x="1212341" y="38100"/>
                </a:lnTo>
                <a:close/>
              </a:path>
              <a:path w="1271270" h="76200">
                <a:moveTo>
                  <a:pt x="1271015" y="38100"/>
                </a:moveTo>
                <a:lnTo>
                  <a:pt x="1194815" y="0"/>
                </a:lnTo>
                <a:lnTo>
                  <a:pt x="1194815" y="33527"/>
                </a:lnTo>
                <a:lnTo>
                  <a:pt x="1207769" y="33527"/>
                </a:lnTo>
                <a:lnTo>
                  <a:pt x="1211579" y="35051"/>
                </a:lnTo>
                <a:lnTo>
                  <a:pt x="1212341" y="38100"/>
                </a:lnTo>
                <a:lnTo>
                  <a:pt x="1212341" y="67437"/>
                </a:lnTo>
                <a:lnTo>
                  <a:pt x="1271015" y="38100"/>
                </a:lnTo>
                <a:close/>
              </a:path>
              <a:path w="1271270" h="76200">
                <a:moveTo>
                  <a:pt x="1212341" y="67437"/>
                </a:moveTo>
                <a:lnTo>
                  <a:pt x="1212341" y="38100"/>
                </a:lnTo>
                <a:lnTo>
                  <a:pt x="1211579" y="41910"/>
                </a:lnTo>
                <a:lnTo>
                  <a:pt x="1207769" y="43434"/>
                </a:lnTo>
                <a:lnTo>
                  <a:pt x="1194815" y="43434"/>
                </a:lnTo>
                <a:lnTo>
                  <a:pt x="1194815" y="76200"/>
                </a:lnTo>
                <a:lnTo>
                  <a:pt x="1212341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821814" y="3383788"/>
            <a:ext cx="1080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5080" indent="-36322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 panose="020B0604020202020204"/>
                <a:cs typeface="Arial" panose="020B0604020202020204"/>
              </a:rPr>
              <a:t>synchronization  point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9255" y="1863153"/>
            <a:ext cx="6174740" cy="3285490"/>
            <a:chOff x="39255" y="1863153"/>
            <a:chExt cx="6174740" cy="3285490"/>
          </a:xfrm>
        </p:grpSpPr>
        <p:sp>
          <p:nvSpPr>
            <p:cNvPr id="68" name="object 68"/>
            <p:cNvSpPr/>
            <p:nvPr/>
          </p:nvSpPr>
          <p:spPr>
            <a:xfrm>
              <a:off x="39255" y="4438141"/>
              <a:ext cx="4516120" cy="710565"/>
            </a:xfrm>
            <a:custGeom>
              <a:avLst/>
              <a:gdLst/>
              <a:ahLst/>
              <a:cxnLst/>
              <a:rect l="l" t="t" r="r" b="b"/>
              <a:pathLst>
                <a:path w="4516120" h="710564">
                  <a:moveTo>
                    <a:pt x="219456" y="689610"/>
                  </a:moveTo>
                  <a:lnTo>
                    <a:pt x="218694" y="686562"/>
                  </a:lnTo>
                  <a:lnTo>
                    <a:pt x="198882" y="662178"/>
                  </a:lnTo>
                  <a:lnTo>
                    <a:pt x="141732" y="589026"/>
                  </a:lnTo>
                  <a:lnTo>
                    <a:pt x="103479" y="537083"/>
                  </a:lnTo>
                  <a:lnTo>
                    <a:pt x="67818" y="483108"/>
                  </a:lnTo>
                  <a:lnTo>
                    <a:pt x="49199" y="449859"/>
                  </a:lnTo>
                  <a:lnTo>
                    <a:pt x="32283" y="414528"/>
                  </a:lnTo>
                  <a:lnTo>
                    <a:pt x="19037" y="377863"/>
                  </a:lnTo>
                  <a:lnTo>
                    <a:pt x="10020" y="308140"/>
                  </a:lnTo>
                  <a:lnTo>
                    <a:pt x="15011" y="275386"/>
                  </a:lnTo>
                  <a:lnTo>
                    <a:pt x="40386" y="214884"/>
                  </a:lnTo>
                  <a:lnTo>
                    <a:pt x="61137" y="182422"/>
                  </a:lnTo>
                  <a:lnTo>
                    <a:pt x="85344" y="152400"/>
                  </a:lnTo>
                  <a:lnTo>
                    <a:pt x="134874" y="99822"/>
                  </a:lnTo>
                  <a:lnTo>
                    <a:pt x="169176" y="68376"/>
                  </a:lnTo>
                  <a:lnTo>
                    <a:pt x="172974" y="96774"/>
                  </a:lnTo>
                  <a:lnTo>
                    <a:pt x="174498" y="108204"/>
                  </a:lnTo>
                  <a:lnTo>
                    <a:pt x="205740" y="28956"/>
                  </a:lnTo>
                  <a:lnTo>
                    <a:pt x="124206" y="51054"/>
                  </a:lnTo>
                  <a:lnTo>
                    <a:pt x="163360" y="61188"/>
                  </a:lnTo>
                  <a:lnTo>
                    <a:pt x="146304" y="76200"/>
                  </a:lnTo>
                  <a:lnTo>
                    <a:pt x="111252" y="110490"/>
                  </a:lnTo>
                  <a:lnTo>
                    <a:pt x="80987" y="143243"/>
                  </a:lnTo>
                  <a:lnTo>
                    <a:pt x="55016" y="174536"/>
                  </a:lnTo>
                  <a:lnTo>
                    <a:pt x="25641" y="221386"/>
                  </a:lnTo>
                  <a:lnTo>
                    <a:pt x="3302" y="285178"/>
                  </a:lnTo>
                  <a:lnTo>
                    <a:pt x="0" y="320040"/>
                  </a:lnTo>
                  <a:lnTo>
                    <a:pt x="5588" y="363575"/>
                  </a:lnTo>
                  <a:lnTo>
                    <a:pt x="10020" y="377786"/>
                  </a:lnTo>
                  <a:lnTo>
                    <a:pt x="19443" y="408051"/>
                  </a:lnTo>
                  <a:lnTo>
                    <a:pt x="39916" y="452831"/>
                  </a:lnTo>
                  <a:lnTo>
                    <a:pt x="65392" y="497268"/>
                  </a:lnTo>
                  <a:lnTo>
                    <a:pt x="94246" y="540727"/>
                  </a:lnTo>
                  <a:lnTo>
                    <a:pt x="124866" y="582561"/>
                  </a:lnTo>
                  <a:lnTo>
                    <a:pt x="155625" y="622134"/>
                  </a:lnTo>
                  <a:lnTo>
                    <a:pt x="211074" y="691896"/>
                  </a:lnTo>
                  <a:lnTo>
                    <a:pt x="214122" y="694182"/>
                  </a:lnTo>
                  <a:lnTo>
                    <a:pt x="217932" y="692658"/>
                  </a:lnTo>
                  <a:lnTo>
                    <a:pt x="219456" y="689610"/>
                  </a:lnTo>
                  <a:close/>
                </a:path>
                <a:path w="4516120" h="710564">
                  <a:moveTo>
                    <a:pt x="2923032" y="663702"/>
                  </a:moveTo>
                  <a:lnTo>
                    <a:pt x="2846832" y="625602"/>
                  </a:lnTo>
                  <a:lnTo>
                    <a:pt x="2868955" y="659130"/>
                  </a:lnTo>
                  <a:lnTo>
                    <a:pt x="1610106" y="659130"/>
                  </a:lnTo>
                  <a:lnTo>
                    <a:pt x="1607058" y="660654"/>
                  </a:lnTo>
                  <a:lnTo>
                    <a:pt x="1605534" y="663702"/>
                  </a:lnTo>
                  <a:lnTo>
                    <a:pt x="1607058" y="667512"/>
                  </a:lnTo>
                  <a:lnTo>
                    <a:pt x="1610106" y="668274"/>
                  </a:lnTo>
                  <a:lnTo>
                    <a:pt x="2868955" y="668274"/>
                  </a:lnTo>
                  <a:lnTo>
                    <a:pt x="2846832" y="701802"/>
                  </a:lnTo>
                  <a:lnTo>
                    <a:pt x="2877312" y="686562"/>
                  </a:lnTo>
                  <a:lnTo>
                    <a:pt x="2923032" y="663702"/>
                  </a:lnTo>
                  <a:close/>
                </a:path>
                <a:path w="4516120" h="710564">
                  <a:moveTo>
                    <a:pt x="2934462" y="38100"/>
                  </a:moveTo>
                  <a:lnTo>
                    <a:pt x="2932938" y="35052"/>
                  </a:lnTo>
                  <a:lnTo>
                    <a:pt x="2929128" y="33528"/>
                  </a:lnTo>
                  <a:lnTo>
                    <a:pt x="1693164" y="33528"/>
                  </a:lnTo>
                  <a:lnTo>
                    <a:pt x="1693164" y="0"/>
                  </a:lnTo>
                  <a:lnTo>
                    <a:pt x="1616964" y="38100"/>
                  </a:lnTo>
                  <a:lnTo>
                    <a:pt x="1675638" y="67437"/>
                  </a:lnTo>
                  <a:lnTo>
                    <a:pt x="1693164" y="76200"/>
                  </a:lnTo>
                  <a:lnTo>
                    <a:pt x="1693164" y="43434"/>
                  </a:lnTo>
                  <a:lnTo>
                    <a:pt x="2929128" y="43434"/>
                  </a:lnTo>
                  <a:lnTo>
                    <a:pt x="2932938" y="41910"/>
                  </a:lnTo>
                  <a:lnTo>
                    <a:pt x="2934462" y="38100"/>
                  </a:lnTo>
                  <a:close/>
                </a:path>
                <a:path w="4516120" h="710564">
                  <a:moveTo>
                    <a:pt x="4515612" y="424434"/>
                  </a:moveTo>
                  <a:lnTo>
                    <a:pt x="4511700" y="378485"/>
                  </a:lnTo>
                  <a:lnTo>
                    <a:pt x="4496955" y="331444"/>
                  </a:lnTo>
                  <a:lnTo>
                    <a:pt x="4473791" y="284238"/>
                  </a:lnTo>
                  <a:lnTo>
                    <a:pt x="4444606" y="237832"/>
                  </a:lnTo>
                  <a:lnTo>
                    <a:pt x="4411815" y="193179"/>
                  </a:lnTo>
                  <a:lnTo>
                    <a:pt x="4377842" y="151244"/>
                  </a:lnTo>
                  <a:lnTo>
                    <a:pt x="4318520" y="82207"/>
                  </a:lnTo>
                  <a:lnTo>
                    <a:pt x="4357878" y="76200"/>
                  </a:lnTo>
                  <a:lnTo>
                    <a:pt x="4278630" y="44958"/>
                  </a:lnTo>
                  <a:lnTo>
                    <a:pt x="4300728" y="127254"/>
                  </a:lnTo>
                  <a:lnTo>
                    <a:pt x="4307586" y="102400"/>
                  </a:lnTo>
                  <a:lnTo>
                    <a:pt x="4311345" y="88734"/>
                  </a:lnTo>
                  <a:lnTo>
                    <a:pt x="4318254" y="96774"/>
                  </a:lnTo>
                  <a:lnTo>
                    <a:pt x="4360164" y="144780"/>
                  </a:lnTo>
                  <a:lnTo>
                    <a:pt x="4398569" y="192024"/>
                  </a:lnTo>
                  <a:lnTo>
                    <a:pt x="4432998" y="238404"/>
                  </a:lnTo>
                  <a:lnTo>
                    <a:pt x="4469650" y="296913"/>
                  </a:lnTo>
                  <a:lnTo>
                    <a:pt x="4487977" y="334873"/>
                  </a:lnTo>
                  <a:lnTo>
                    <a:pt x="4501058" y="374561"/>
                  </a:lnTo>
                  <a:lnTo>
                    <a:pt x="4505706" y="413766"/>
                  </a:lnTo>
                  <a:lnTo>
                    <a:pt x="4501718" y="452805"/>
                  </a:lnTo>
                  <a:lnTo>
                    <a:pt x="4488827" y="489610"/>
                  </a:lnTo>
                  <a:lnTo>
                    <a:pt x="4469511" y="523938"/>
                  </a:lnTo>
                  <a:lnTo>
                    <a:pt x="4446270" y="555498"/>
                  </a:lnTo>
                  <a:lnTo>
                    <a:pt x="4408373" y="595998"/>
                  </a:lnTo>
                  <a:lnTo>
                    <a:pt x="4367784" y="633984"/>
                  </a:lnTo>
                  <a:lnTo>
                    <a:pt x="4306824" y="684276"/>
                  </a:lnTo>
                  <a:lnTo>
                    <a:pt x="4285488" y="701040"/>
                  </a:lnTo>
                  <a:lnTo>
                    <a:pt x="4283964" y="704850"/>
                  </a:lnTo>
                  <a:lnTo>
                    <a:pt x="4284726" y="707898"/>
                  </a:lnTo>
                  <a:lnTo>
                    <a:pt x="4287774" y="710184"/>
                  </a:lnTo>
                  <a:lnTo>
                    <a:pt x="4291584" y="708660"/>
                  </a:lnTo>
                  <a:lnTo>
                    <a:pt x="4333494" y="675132"/>
                  </a:lnTo>
                  <a:lnTo>
                    <a:pt x="4373880" y="640842"/>
                  </a:lnTo>
                  <a:lnTo>
                    <a:pt x="4411980" y="605790"/>
                  </a:lnTo>
                  <a:lnTo>
                    <a:pt x="4449711" y="565340"/>
                  </a:lnTo>
                  <a:lnTo>
                    <a:pt x="4480966" y="523748"/>
                  </a:lnTo>
                  <a:lnTo>
                    <a:pt x="4505706" y="470928"/>
                  </a:lnTo>
                  <a:lnTo>
                    <a:pt x="4510189" y="458495"/>
                  </a:lnTo>
                  <a:lnTo>
                    <a:pt x="4515612" y="424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74145" y="18679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73383" y="1867916"/>
              <a:ext cx="1336040" cy="232410"/>
            </a:xfrm>
            <a:custGeom>
              <a:avLst/>
              <a:gdLst/>
              <a:ahLst/>
              <a:cxnLst/>
              <a:rect l="l" t="t" r="r" b="b"/>
              <a:pathLst>
                <a:path w="1336039" h="232410">
                  <a:moveTo>
                    <a:pt x="0" y="0"/>
                  </a:moveTo>
                  <a:lnTo>
                    <a:pt x="0" y="232410"/>
                  </a:lnTo>
                  <a:lnTo>
                    <a:pt x="1335786" y="232410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695323" y="1157223"/>
            <a:ext cx="1092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541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Stream 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(e.g.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TCP)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213477" y="1859025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872431" y="2104898"/>
            <a:ext cx="1344930" cy="606425"/>
            <a:chOff x="4872431" y="2104898"/>
            <a:chExt cx="1344930" cy="606425"/>
          </a:xfrm>
        </p:grpSpPr>
        <p:sp>
          <p:nvSpPr>
            <p:cNvPr id="74" name="object 74"/>
            <p:cNvSpPr/>
            <p:nvPr/>
          </p:nvSpPr>
          <p:spPr>
            <a:xfrm>
              <a:off x="5510415" y="2104898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5843"/>
                  </a:lnTo>
                  <a:lnTo>
                    <a:pt x="34289" y="279653"/>
                  </a:lnTo>
                  <a:lnTo>
                    <a:pt x="38100" y="281177"/>
                  </a:lnTo>
                  <a:lnTo>
                    <a:pt x="41135" y="279653"/>
                  </a:lnTo>
                  <a:lnTo>
                    <a:pt x="42659" y="275843"/>
                  </a:lnTo>
                  <a:lnTo>
                    <a:pt x="42659" y="330733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59" y="263651"/>
                  </a:moveTo>
                  <a:lnTo>
                    <a:pt x="42659" y="4571"/>
                  </a:lnTo>
                  <a:lnTo>
                    <a:pt x="41135" y="1523"/>
                  </a:lnTo>
                  <a:lnTo>
                    <a:pt x="38100" y="0"/>
                  </a:lnTo>
                  <a:lnTo>
                    <a:pt x="34289" y="1523"/>
                  </a:lnTo>
                  <a:lnTo>
                    <a:pt x="33527" y="4571"/>
                  </a:lnTo>
                  <a:lnTo>
                    <a:pt x="33527" y="263651"/>
                  </a:lnTo>
                  <a:lnTo>
                    <a:pt x="42659" y="263651"/>
                  </a:lnTo>
                  <a:close/>
                </a:path>
                <a:path w="76200" h="340360">
                  <a:moveTo>
                    <a:pt x="42659" y="330733"/>
                  </a:moveTo>
                  <a:lnTo>
                    <a:pt x="42659" y="275843"/>
                  </a:lnTo>
                  <a:lnTo>
                    <a:pt x="41135" y="279653"/>
                  </a:lnTo>
                  <a:lnTo>
                    <a:pt x="38100" y="281177"/>
                  </a:lnTo>
                  <a:lnTo>
                    <a:pt x="34289" y="279653"/>
                  </a:lnTo>
                  <a:lnTo>
                    <a:pt x="33527" y="275843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2659" y="3307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877193" y="247446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877193" y="247446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305678" y="2465577"/>
            <a:ext cx="478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bind()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867097" y="2711450"/>
            <a:ext cx="1344930" cy="1911350"/>
            <a:chOff x="4867097" y="2711450"/>
            <a:chExt cx="1344930" cy="1911350"/>
          </a:xfrm>
        </p:grpSpPr>
        <p:sp>
          <p:nvSpPr>
            <p:cNvPr id="79" name="object 79"/>
            <p:cNvSpPr/>
            <p:nvPr/>
          </p:nvSpPr>
          <p:spPr>
            <a:xfrm>
              <a:off x="5513450" y="2711450"/>
              <a:ext cx="76200" cy="1631950"/>
            </a:xfrm>
            <a:custGeom>
              <a:avLst/>
              <a:gdLst/>
              <a:ahLst/>
              <a:cxnLst/>
              <a:rect l="l" t="t" r="r" b="b"/>
              <a:pathLst>
                <a:path w="76200" h="1631950">
                  <a:moveTo>
                    <a:pt x="76200" y="1555241"/>
                  </a:moveTo>
                  <a:lnTo>
                    <a:pt x="0" y="1555241"/>
                  </a:lnTo>
                  <a:lnTo>
                    <a:pt x="33540" y="1622323"/>
                  </a:lnTo>
                  <a:lnTo>
                    <a:pt x="33540" y="1568195"/>
                  </a:lnTo>
                  <a:lnTo>
                    <a:pt x="35064" y="1571243"/>
                  </a:lnTo>
                  <a:lnTo>
                    <a:pt x="38100" y="1572767"/>
                  </a:lnTo>
                  <a:lnTo>
                    <a:pt x="41922" y="1571243"/>
                  </a:lnTo>
                  <a:lnTo>
                    <a:pt x="42684" y="1568195"/>
                  </a:lnTo>
                  <a:lnTo>
                    <a:pt x="42684" y="1622272"/>
                  </a:lnTo>
                  <a:lnTo>
                    <a:pt x="76200" y="1555241"/>
                  </a:lnTo>
                  <a:close/>
                </a:path>
                <a:path w="76200" h="1631950">
                  <a:moveTo>
                    <a:pt x="42684" y="1555241"/>
                  </a:moveTo>
                  <a:lnTo>
                    <a:pt x="42684" y="4571"/>
                  </a:lnTo>
                  <a:lnTo>
                    <a:pt x="41922" y="761"/>
                  </a:lnTo>
                  <a:lnTo>
                    <a:pt x="38100" y="0"/>
                  </a:lnTo>
                  <a:lnTo>
                    <a:pt x="35064" y="761"/>
                  </a:lnTo>
                  <a:lnTo>
                    <a:pt x="33540" y="4571"/>
                  </a:lnTo>
                  <a:lnTo>
                    <a:pt x="33540" y="1555241"/>
                  </a:lnTo>
                  <a:lnTo>
                    <a:pt x="42684" y="1555241"/>
                  </a:lnTo>
                  <a:close/>
                </a:path>
                <a:path w="76200" h="1631950">
                  <a:moveTo>
                    <a:pt x="42684" y="1622272"/>
                  </a:moveTo>
                  <a:lnTo>
                    <a:pt x="42684" y="1568195"/>
                  </a:lnTo>
                  <a:lnTo>
                    <a:pt x="41922" y="1571243"/>
                  </a:lnTo>
                  <a:lnTo>
                    <a:pt x="38100" y="1572767"/>
                  </a:lnTo>
                  <a:lnTo>
                    <a:pt x="35064" y="1571243"/>
                  </a:lnTo>
                  <a:lnTo>
                    <a:pt x="33540" y="1568195"/>
                  </a:lnTo>
                  <a:lnTo>
                    <a:pt x="33540" y="1622323"/>
                  </a:lnTo>
                  <a:lnTo>
                    <a:pt x="38100" y="1631441"/>
                  </a:lnTo>
                  <a:lnTo>
                    <a:pt x="42684" y="1622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71859" y="4386326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1335785" y="231648"/>
                  </a:moveTo>
                  <a:lnTo>
                    <a:pt x="1335785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785" y="231648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71859" y="438632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5122811" y="4376673"/>
            <a:ext cx="8318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recvfrom()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870907" y="4622546"/>
            <a:ext cx="1344930" cy="607060"/>
            <a:chOff x="4870907" y="4622546"/>
            <a:chExt cx="1344930" cy="607060"/>
          </a:xfrm>
        </p:grpSpPr>
        <p:sp>
          <p:nvSpPr>
            <p:cNvPr id="84" name="object 84"/>
            <p:cNvSpPr/>
            <p:nvPr/>
          </p:nvSpPr>
          <p:spPr>
            <a:xfrm>
              <a:off x="5508891" y="4622546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15" y="330682"/>
                  </a:lnTo>
                  <a:lnTo>
                    <a:pt x="33515" y="275843"/>
                  </a:lnTo>
                  <a:lnTo>
                    <a:pt x="34289" y="279653"/>
                  </a:lnTo>
                  <a:lnTo>
                    <a:pt x="38100" y="281177"/>
                  </a:lnTo>
                  <a:lnTo>
                    <a:pt x="41135" y="279653"/>
                  </a:lnTo>
                  <a:lnTo>
                    <a:pt x="42659" y="275843"/>
                  </a:lnTo>
                  <a:lnTo>
                    <a:pt x="42659" y="330733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59" y="263651"/>
                  </a:moveTo>
                  <a:lnTo>
                    <a:pt x="42659" y="4571"/>
                  </a:lnTo>
                  <a:lnTo>
                    <a:pt x="41135" y="1524"/>
                  </a:lnTo>
                  <a:lnTo>
                    <a:pt x="38100" y="0"/>
                  </a:lnTo>
                  <a:lnTo>
                    <a:pt x="34289" y="1524"/>
                  </a:lnTo>
                  <a:lnTo>
                    <a:pt x="33515" y="4571"/>
                  </a:lnTo>
                  <a:lnTo>
                    <a:pt x="33515" y="263651"/>
                  </a:lnTo>
                  <a:lnTo>
                    <a:pt x="42659" y="263651"/>
                  </a:lnTo>
                  <a:close/>
                </a:path>
                <a:path w="76200" h="340360">
                  <a:moveTo>
                    <a:pt x="42659" y="330733"/>
                  </a:moveTo>
                  <a:lnTo>
                    <a:pt x="42659" y="275843"/>
                  </a:lnTo>
                  <a:lnTo>
                    <a:pt x="41135" y="279653"/>
                  </a:lnTo>
                  <a:lnTo>
                    <a:pt x="38100" y="281177"/>
                  </a:lnTo>
                  <a:lnTo>
                    <a:pt x="34289" y="279653"/>
                  </a:lnTo>
                  <a:lnTo>
                    <a:pt x="33515" y="275843"/>
                  </a:lnTo>
                  <a:lnTo>
                    <a:pt x="33515" y="330682"/>
                  </a:lnTo>
                  <a:lnTo>
                    <a:pt x="38100" y="339851"/>
                  </a:lnTo>
                  <a:lnTo>
                    <a:pt x="42659" y="3307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875669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3" y="232410"/>
                  </a:moveTo>
                  <a:lnTo>
                    <a:pt x="1335023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3" y="232410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75669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3" y="232410"/>
                  </a:lnTo>
                  <a:lnTo>
                    <a:pt x="133502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5205857" y="4983226"/>
            <a:ext cx="6750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sendto()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4875479" y="5229097"/>
            <a:ext cx="1344930" cy="806450"/>
            <a:chOff x="4875479" y="5229097"/>
            <a:chExt cx="1344930" cy="806450"/>
          </a:xfrm>
        </p:grpSpPr>
        <p:sp>
          <p:nvSpPr>
            <p:cNvPr id="89" name="object 89"/>
            <p:cNvSpPr/>
            <p:nvPr/>
          </p:nvSpPr>
          <p:spPr>
            <a:xfrm>
              <a:off x="5511926" y="5229097"/>
              <a:ext cx="76200" cy="539750"/>
            </a:xfrm>
            <a:custGeom>
              <a:avLst/>
              <a:gdLst/>
              <a:ahLst/>
              <a:cxnLst/>
              <a:rect l="l" t="t" r="r" b="b"/>
              <a:pathLst>
                <a:path w="76200" h="539750">
                  <a:moveTo>
                    <a:pt x="76200" y="463296"/>
                  </a:moveTo>
                  <a:lnTo>
                    <a:pt x="0" y="463296"/>
                  </a:lnTo>
                  <a:lnTo>
                    <a:pt x="33540" y="530377"/>
                  </a:lnTo>
                  <a:lnTo>
                    <a:pt x="33540" y="476250"/>
                  </a:lnTo>
                  <a:lnTo>
                    <a:pt x="35064" y="479298"/>
                  </a:lnTo>
                  <a:lnTo>
                    <a:pt x="38100" y="480822"/>
                  </a:lnTo>
                  <a:lnTo>
                    <a:pt x="41148" y="479298"/>
                  </a:lnTo>
                  <a:lnTo>
                    <a:pt x="42672" y="476250"/>
                  </a:lnTo>
                  <a:lnTo>
                    <a:pt x="42672" y="530351"/>
                  </a:lnTo>
                  <a:lnTo>
                    <a:pt x="76200" y="463296"/>
                  </a:lnTo>
                  <a:close/>
                </a:path>
                <a:path w="76200" h="539750">
                  <a:moveTo>
                    <a:pt x="42672" y="463296"/>
                  </a:moveTo>
                  <a:lnTo>
                    <a:pt x="42671" y="4572"/>
                  </a:lnTo>
                  <a:lnTo>
                    <a:pt x="41147" y="1524"/>
                  </a:lnTo>
                  <a:lnTo>
                    <a:pt x="38099" y="0"/>
                  </a:lnTo>
                  <a:lnTo>
                    <a:pt x="35064" y="1524"/>
                  </a:lnTo>
                  <a:lnTo>
                    <a:pt x="33540" y="4572"/>
                  </a:lnTo>
                  <a:lnTo>
                    <a:pt x="33540" y="463296"/>
                  </a:lnTo>
                  <a:lnTo>
                    <a:pt x="42672" y="463296"/>
                  </a:lnTo>
                  <a:close/>
                </a:path>
                <a:path w="76200" h="539750">
                  <a:moveTo>
                    <a:pt x="42672" y="530351"/>
                  </a:moveTo>
                  <a:lnTo>
                    <a:pt x="42672" y="476250"/>
                  </a:lnTo>
                  <a:lnTo>
                    <a:pt x="41148" y="479298"/>
                  </a:lnTo>
                  <a:lnTo>
                    <a:pt x="38100" y="480822"/>
                  </a:lnTo>
                  <a:lnTo>
                    <a:pt x="35064" y="479298"/>
                  </a:lnTo>
                  <a:lnTo>
                    <a:pt x="33540" y="476250"/>
                  </a:lnTo>
                  <a:lnTo>
                    <a:pt x="33540" y="530377"/>
                  </a:lnTo>
                  <a:lnTo>
                    <a:pt x="38100" y="539496"/>
                  </a:lnTo>
                  <a:lnTo>
                    <a:pt x="42672" y="530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80241" y="579907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880241" y="579907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5269103" y="5789421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218810" y="1554225"/>
            <a:ext cx="6578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Server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7510462" y="1871535"/>
            <a:ext cx="1344930" cy="241300"/>
            <a:chOff x="7510462" y="1871535"/>
            <a:chExt cx="1344930" cy="241300"/>
          </a:xfrm>
        </p:grpSpPr>
        <p:sp>
          <p:nvSpPr>
            <p:cNvPr id="95" name="object 95"/>
            <p:cNvSpPr/>
            <p:nvPr/>
          </p:nvSpPr>
          <p:spPr>
            <a:xfrm>
              <a:off x="7515225" y="187629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515225" y="187629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7855331" y="1867407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7508938" y="2701544"/>
            <a:ext cx="1344930" cy="1929130"/>
            <a:chOff x="7508938" y="2701544"/>
            <a:chExt cx="1344930" cy="1929130"/>
          </a:xfrm>
        </p:grpSpPr>
        <p:sp>
          <p:nvSpPr>
            <p:cNvPr id="99" name="object 99"/>
            <p:cNvSpPr/>
            <p:nvPr/>
          </p:nvSpPr>
          <p:spPr>
            <a:xfrm>
              <a:off x="8152269" y="2701544"/>
              <a:ext cx="76200" cy="1632585"/>
            </a:xfrm>
            <a:custGeom>
              <a:avLst/>
              <a:gdLst/>
              <a:ahLst/>
              <a:cxnLst/>
              <a:rect l="l" t="t" r="r" b="b"/>
              <a:pathLst>
                <a:path w="76200" h="1632585">
                  <a:moveTo>
                    <a:pt x="76200" y="1556004"/>
                  </a:moveTo>
                  <a:lnTo>
                    <a:pt x="0" y="1556004"/>
                  </a:lnTo>
                  <a:lnTo>
                    <a:pt x="32753" y="1621510"/>
                  </a:lnTo>
                  <a:lnTo>
                    <a:pt x="32753" y="1568196"/>
                  </a:lnTo>
                  <a:lnTo>
                    <a:pt x="34277" y="1572006"/>
                  </a:lnTo>
                  <a:lnTo>
                    <a:pt x="38100" y="1573530"/>
                  </a:lnTo>
                  <a:lnTo>
                    <a:pt x="41148" y="1572006"/>
                  </a:lnTo>
                  <a:lnTo>
                    <a:pt x="42672" y="1568196"/>
                  </a:lnTo>
                  <a:lnTo>
                    <a:pt x="42672" y="1623060"/>
                  </a:lnTo>
                  <a:lnTo>
                    <a:pt x="76200" y="1556004"/>
                  </a:lnTo>
                  <a:close/>
                </a:path>
                <a:path w="76200" h="1632585">
                  <a:moveTo>
                    <a:pt x="42672" y="1556004"/>
                  </a:moveTo>
                  <a:lnTo>
                    <a:pt x="42672" y="4572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4277" y="1524"/>
                  </a:lnTo>
                  <a:lnTo>
                    <a:pt x="32753" y="4572"/>
                  </a:lnTo>
                  <a:lnTo>
                    <a:pt x="32753" y="1556004"/>
                  </a:lnTo>
                  <a:lnTo>
                    <a:pt x="42672" y="1556004"/>
                  </a:lnTo>
                  <a:close/>
                </a:path>
                <a:path w="76200" h="1632585">
                  <a:moveTo>
                    <a:pt x="42672" y="1623060"/>
                  </a:moveTo>
                  <a:lnTo>
                    <a:pt x="42672" y="1568196"/>
                  </a:lnTo>
                  <a:lnTo>
                    <a:pt x="41148" y="1572006"/>
                  </a:lnTo>
                  <a:lnTo>
                    <a:pt x="38100" y="1573530"/>
                  </a:lnTo>
                  <a:lnTo>
                    <a:pt x="34277" y="1572006"/>
                  </a:lnTo>
                  <a:lnTo>
                    <a:pt x="32753" y="1568196"/>
                  </a:lnTo>
                  <a:lnTo>
                    <a:pt x="32753" y="1621510"/>
                  </a:lnTo>
                  <a:lnTo>
                    <a:pt x="38100" y="1632204"/>
                  </a:lnTo>
                  <a:lnTo>
                    <a:pt x="42672" y="1623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513701" y="439394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513701" y="439394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7843901" y="4385055"/>
            <a:ext cx="6750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sendto()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7511986" y="4630165"/>
            <a:ext cx="1344930" cy="607060"/>
            <a:chOff x="7511986" y="4630165"/>
            <a:chExt cx="1344930" cy="607060"/>
          </a:xfrm>
        </p:grpSpPr>
        <p:sp>
          <p:nvSpPr>
            <p:cNvPr id="104" name="object 104"/>
            <p:cNvSpPr/>
            <p:nvPr/>
          </p:nvSpPr>
          <p:spPr>
            <a:xfrm>
              <a:off x="8149970" y="4630165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6606"/>
                  </a:lnTo>
                  <a:lnTo>
                    <a:pt x="35051" y="279654"/>
                  </a:lnTo>
                  <a:lnTo>
                    <a:pt x="38100" y="281178"/>
                  </a:lnTo>
                  <a:lnTo>
                    <a:pt x="41922" y="279654"/>
                  </a:lnTo>
                  <a:lnTo>
                    <a:pt x="43446" y="276606"/>
                  </a:lnTo>
                  <a:lnTo>
                    <a:pt x="43446" y="329158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3446" y="263651"/>
                  </a:moveTo>
                  <a:lnTo>
                    <a:pt x="43446" y="5334"/>
                  </a:lnTo>
                  <a:lnTo>
                    <a:pt x="41922" y="1524"/>
                  </a:lnTo>
                  <a:lnTo>
                    <a:pt x="38100" y="0"/>
                  </a:lnTo>
                  <a:lnTo>
                    <a:pt x="35051" y="1524"/>
                  </a:lnTo>
                  <a:lnTo>
                    <a:pt x="33527" y="5334"/>
                  </a:lnTo>
                  <a:lnTo>
                    <a:pt x="33527" y="263651"/>
                  </a:lnTo>
                  <a:lnTo>
                    <a:pt x="43446" y="263651"/>
                  </a:lnTo>
                  <a:close/>
                </a:path>
                <a:path w="76200" h="340360">
                  <a:moveTo>
                    <a:pt x="43446" y="329158"/>
                  </a:moveTo>
                  <a:lnTo>
                    <a:pt x="43446" y="276606"/>
                  </a:lnTo>
                  <a:lnTo>
                    <a:pt x="41922" y="279654"/>
                  </a:lnTo>
                  <a:lnTo>
                    <a:pt x="38100" y="281178"/>
                  </a:lnTo>
                  <a:lnTo>
                    <a:pt x="35051" y="279654"/>
                  </a:lnTo>
                  <a:lnTo>
                    <a:pt x="33527" y="276606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3446" y="3291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16748" y="5000497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516748" y="5000497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7767701" y="4991608"/>
            <a:ext cx="8318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recvfrom()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7516571" y="5236717"/>
            <a:ext cx="1345565" cy="806450"/>
            <a:chOff x="7516571" y="5236717"/>
            <a:chExt cx="1345565" cy="806450"/>
          </a:xfrm>
        </p:grpSpPr>
        <p:sp>
          <p:nvSpPr>
            <p:cNvPr id="109" name="object 109"/>
            <p:cNvSpPr/>
            <p:nvPr/>
          </p:nvSpPr>
          <p:spPr>
            <a:xfrm>
              <a:off x="8153793" y="5236717"/>
              <a:ext cx="76200" cy="540385"/>
            </a:xfrm>
            <a:custGeom>
              <a:avLst/>
              <a:gdLst/>
              <a:ahLst/>
              <a:cxnLst/>
              <a:rect l="l" t="t" r="r" b="b"/>
              <a:pathLst>
                <a:path w="76200" h="540385">
                  <a:moveTo>
                    <a:pt x="76200" y="464058"/>
                  </a:moveTo>
                  <a:lnTo>
                    <a:pt x="0" y="464058"/>
                  </a:lnTo>
                  <a:lnTo>
                    <a:pt x="32753" y="529564"/>
                  </a:lnTo>
                  <a:lnTo>
                    <a:pt x="32753" y="476250"/>
                  </a:lnTo>
                  <a:lnTo>
                    <a:pt x="34277" y="480060"/>
                  </a:lnTo>
                  <a:lnTo>
                    <a:pt x="38100" y="480822"/>
                  </a:lnTo>
                  <a:lnTo>
                    <a:pt x="41148" y="480060"/>
                  </a:lnTo>
                  <a:lnTo>
                    <a:pt x="42672" y="476250"/>
                  </a:lnTo>
                  <a:lnTo>
                    <a:pt x="42672" y="531113"/>
                  </a:lnTo>
                  <a:lnTo>
                    <a:pt x="76200" y="464058"/>
                  </a:lnTo>
                  <a:close/>
                </a:path>
                <a:path w="76200" h="540385">
                  <a:moveTo>
                    <a:pt x="42672" y="464058"/>
                  </a:moveTo>
                  <a:lnTo>
                    <a:pt x="42672" y="4572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4277" y="1524"/>
                  </a:lnTo>
                  <a:lnTo>
                    <a:pt x="32753" y="4572"/>
                  </a:lnTo>
                  <a:lnTo>
                    <a:pt x="32753" y="464058"/>
                  </a:lnTo>
                  <a:lnTo>
                    <a:pt x="42672" y="464058"/>
                  </a:lnTo>
                  <a:close/>
                </a:path>
                <a:path w="76200" h="540385">
                  <a:moveTo>
                    <a:pt x="42672" y="531113"/>
                  </a:moveTo>
                  <a:lnTo>
                    <a:pt x="42672" y="476250"/>
                  </a:lnTo>
                  <a:lnTo>
                    <a:pt x="41148" y="480060"/>
                  </a:lnTo>
                  <a:lnTo>
                    <a:pt x="38100" y="480822"/>
                  </a:lnTo>
                  <a:lnTo>
                    <a:pt x="34277" y="480060"/>
                  </a:lnTo>
                  <a:lnTo>
                    <a:pt x="32753" y="476250"/>
                  </a:lnTo>
                  <a:lnTo>
                    <a:pt x="32753" y="529564"/>
                  </a:lnTo>
                  <a:lnTo>
                    <a:pt x="38100" y="540258"/>
                  </a:lnTo>
                  <a:lnTo>
                    <a:pt x="42672" y="531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522095" y="580669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521333" y="5806693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40" h="231775">
                  <a:moveTo>
                    <a:pt x="0" y="0"/>
                  </a:moveTo>
                  <a:lnTo>
                    <a:pt x="0" y="231648"/>
                  </a:lnTo>
                  <a:lnTo>
                    <a:pt x="1335786" y="231648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7910956" y="5797803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884286" y="1560322"/>
            <a:ext cx="5899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Client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4592967" y="2447607"/>
            <a:ext cx="4514215" cy="2708910"/>
            <a:chOff x="4592967" y="2447607"/>
            <a:chExt cx="4514215" cy="2708910"/>
          </a:xfrm>
        </p:grpSpPr>
        <p:sp>
          <p:nvSpPr>
            <p:cNvPr id="115" name="object 115"/>
            <p:cNvSpPr/>
            <p:nvPr/>
          </p:nvSpPr>
          <p:spPr>
            <a:xfrm>
              <a:off x="4592967" y="4446523"/>
              <a:ext cx="4514215" cy="709930"/>
            </a:xfrm>
            <a:custGeom>
              <a:avLst/>
              <a:gdLst/>
              <a:ahLst/>
              <a:cxnLst/>
              <a:rect l="l" t="t" r="r" b="b"/>
              <a:pathLst>
                <a:path w="4514215" h="709929">
                  <a:moveTo>
                    <a:pt x="218694" y="689610"/>
                  </a:moveTo>
                  <a:lnTo>
                    <a:pt x="217932" y="685800"/>
                  </a:lnTo>
                  <a:lnTo>
                    <a:pt x="198120" y="661416"/>
                  </a:lnTo>
                  <a:lnTo>
                    <a:pt x="160020" y="612648"/>
                  </a:lnTo>
                  <a:lnTo>
                    <a:pt x="135153" y="581266"/>
                  </a:lnTo>
                  <a:lnTo>
                    <a:pt x="111290" y="549084"/>
                  </a:lnTo>
                  <a:lnTo>
                    <a:pt x="88544" y="516102"/>
                  </a:lnTo>
                  <a:lnTo>
                    <a:pt x="67056" y="482346"/>
                  </a:lnTo>
                  <a:lnTo>
                    <a:pt x="46748" y="446036"/>
                  </a:lnTo>
                  <a:lnTo>
                    <a:pt x="29527" y="409257"/>
                  </a:lnTo>
                  <a:lnTo>
                    <a:pt x="16586" y="370941"/>
                  </a:lnTo>
                  <a:lnTo>
                    <a:pt x="9144" y="329946"/>
                  </a:lnTo>
                  <a:lnTo>
                    <a:pt x="10820" y="292544"/>
                  </a:lnTo>
                  <a:lnTo>
                    <a:pt x="31915" y="228219"/>
                  </a:lnTo>
                  <a:lnTo>
                    <a:pt x="66230" y="174459"/>
                  </a:lnTo>
                  <a:lnTo>
                    <a:pt x="98386" y="136169"/>
                  </a:lnTo>
                  <a:lnTo>
                    <a:pt x="134112" y="99822"/>
                  </a:lnTo>
                  <a:lnTo>
                    <a:pt x="168338" y="67691"/>
                  </a:lnTo>
                  <a:lnTo>
                    <a:pt x="172212" y="96202"/>
                  </a:lnTo>
                  <a:lnTo>
                    <a:pt x="173736" y="107442"/>
                  </a:lnTo>
                  <a:lnTo>
                    <a:pt x="204978" y="28194"/>
                  </a:lnTo>
                  <a:lnTo>
                    <a:pt x="123444" y="51054"/>
                  </a:lnTo>
                  <a:lnTo>
                    <a:pt x="161937" y="61010"/>
                  </a:lnTo>
                  <a:lnTo>
                    <a:pt x="145542" y="75438"/>
                  </a:lnTo>
                  <a:lnTo>
                    <a:pt x="110490" y="110490"/>
                  </a:lnTo>
                  <a:lnTo>
                    <a:pt x="77724" y="145542"/>
                  </a:lnTo>
                  <a:lnTo>
                    <a:pt x="49441" y="181267"/>
                  </a:lnTo>
                  <a:lnTo>
                    <a:pt x="16852" y="237832"/>
                  </a:lnTo>
                  <a:lnTo>
                    <a:pt x="469" y="298970"/>
                  </a:lnTo>
                  <a:lnTo>
                    <a:pt x="0" y="330708"/>
                  </a:lnTo>
                  <a:lnTo>
                    <a:pt x="7213" y="372630"/>
                  </a:lnTo>
                  <a:lnTo>
                    <a:pt x="21983" y="415632"/>
                  </a:lnTo>
                  <a:lnTo>
                    <a:pt x="42799" y="459054"/>
                  </a:lnTo>
                  <a:lnTo>
                    <a:pt x="68160" y="502246"/>
                  </a:lnTo>
                  <a:lnTo>
                    <a:pt x="96558" y="544563"/>
                  </a:lnTo>
                  <a:lnTo>
                    <a:pt x="126479" y="585330"/>
                  </a:lnTo>
                  <a:lnTo>
                    <a:pt x="156413" y="623912"/>
                  </a:lnTo>
                  <a:lnTo>
                    <a:pt x="210312" y="691896"/>
                  </a:lnTo>
                  <a:lnTo>
                    <a:pt x="213360" y="693420"/>
                  </a:lnTo>
                  <a:lnTo>
                    <a:pt x="217170" y="692658"/>
                  </a:lnTo>
                  <a:lnTo>
                    <a:pt x="218694" y="689610"/>
                  </a:lnTo>
                  <a:close/>
                </a:path>
                <a:path w="4514215" h="709929">
                  <a:moveTo>
                    <a:pt x="2922257" y="663702"/>
                  </a:moveTo>
                  <a:lnTo>
                    <a:pt x="2846057" y="625602"/>
                  </a:lnTo>
                  <a:lnTo>
                    <a:pt x="2867685" y="658368"/>
                  </a:lnTo>
                  <a:lnTo>
                    <a:pt x="1609331" y="658368"/>
                  </a:lnTo>
                  <a:lnTo>
                    <a:pt x="1606283" y="659892"/>
                  </a:lnTo>
                  <a:lnTo>
                    <a:pt x="1604759" y="663702"/>
                  </a:lnTo>
                  <a:lnTo>
                    <a:pt x="1606283" y="666750"/>
                  </a:lnTo>
                  <a:lnTo>
                    <a:pt x="1609331" y="668274"/>
                  </a:lnTo>
                  <a:lnTo>
                    <a:pt x="2868193" y="668274"/>
                  </a:lnTo>
                  <a:lnTo>
                    <a:pt x="2846057" y="701802"/>
                  </a:lnTo>
                  <a:lnTo>
                    <a:pt x="2876550" y="686562"/>
                  </a:lnTo>
                  <a:lnTo>
                    <a:pt x="2922257" y="663702"/>
                  </a:lnTo>
                  <a:close/>
                </a:path>
                <a:path w="4514215" h="709929">
                  <a:moveTo>
                    <a:pt x="2933700" y="38100"/>
                  </a:moveTo>
                  <a:lnTo>
                    <a:pt x="2932176" y="34290"/>
                  </a:lnTo>
                  <a:lnTo>
                    <a:pt x="2928366" y="32766"/>
                  </a:lnTo>
                  <a:lnTo>
                    <a:pt x="1692402" y="32766"/>
                  </a:lnTo>
                  <a:lnTo>
                    <a:pt x="1692402" y="0"/>
                  </a:lnTo>
                  <a:lnTo>
                    <a:pt x="1616202" y="38100"/>
                  </a:lnTo>
                  <a:lnTo>
                    <a:pt x="1674876" y="67437"/>
                  </a:lnTo>
                  <a:lnTo>
                    <a:pt x="1692402" y="76200"/>
                  </a:lnTo>
                  <a:lnTo>
                    <a:pt x="1692402" y="42672"/>
                  </a:lnTo>
                  <a:lnTo>
                    <a:pt x="2928366" y="42672"/>
                  </a:lnTo>
                  <a:lnTo>
                    <a:pt x="2932176" y="41148"/>
                  </a:lnTo>
                  <a:lnTo>
                    <a:pt x="2933700" y="38100"/>
                  </a:lnTo>
                  <a:close/>
                </a:path>
                <a:path w="4514215" h="709929">
                  <a:moveTo>
                    <a:pt x="4514088" y="434340"/>
                  </a:moveTo>
                  <a:lnTo>
                    <a:pt x="4513453" y="392595"/>
                  </a:lnTo>
                  <a:lnTo>
                    <a:pt x="4503090" y="349643"/>
                  </a:lnTo>
                  <a:lnTo>
                    <a:pt x="4484878" y="306247"/>
                  </a:lnTo>
                  <a:lnTo>
                    <a:pt x="4460684" y="263182"/>
                  </a:lnTo>
                  <a:lnTo>
                    <a:pt x="4432351" y="221183"/>
                  </a:lnTo>
                  <a:lnTo>
                    <a:pt x="4401782" y="181025"/>
                  </a:lnTo>
                  <a:lnTo>
                    <a:pt x="4370819" y="143484"/>
                  </a:lnTo>
                  <a:lnTo>
                    <a:pt x="4317250" y="81610"/>
                  </a:lnTo>
                  <a:lnTo>
                    <a:pt x="4357103" y="76200"/>
                  </a:lnTo>
                  <a:lnTo>
                    <a:pt x="4277855" y="44196"/>
                  </a:lnTo>
                  <a:lnTo>
                    <a:pt x="4299953" y="126492"/>
                  </a:lnTo>
                  <a:lnTo>
                    <a:pt x="4306824" y="101612"/>
                  </a:lnTo>
                  <a:lnTo>
                    <a:pt x="4310583" y="87972"/>
                  </a:lnTo>
                  <a:lnTo>
                    <a:pt x="4317479" y="96012"/>
                  </a:lnTo>
                  <a:lnTo>
                    <a:pt x="4379214" y="168402"/>
                  </a:lnTo>
                  <a:lnTo>
                    <a:pt x="4413567" y="212039"/>
                  </a:lnTo>
                  <a:lnTo>
                    <a:pt x="4442244" y="252590"/>
                  </a:lnTo>
                  <a:lnTo>
                    <a:pt x="4474032" y="306336"/>
                  </a:lnTo>
                  <a:lnTo>
                    <a:pt x="4500867" y="376669"/>
                  </a:lnTo>
                  <a:lnTo>
                    <a:pt x="4504931" y="413766"/>
                  </a:lnTo>
                  <a:lnTo>
                    <a:pt x="4501553" y="449529"/>
                  </a:lnTo>
                  <a:lnTo>
                    <a:pt x="4473219" y="516343"/>
                  </a:lnTo>
                  <a:lnTo>
                    <a:pt x="4437519" y="564222"/>
                  </a:lnTo>
                  <a:lnTo>
                    <a:pt x="4403547" y="599567"/>
                  </a:lnTo>
                  <a:lnTo>
                    <a:pt x="4367009" y="633222"/>
                  </a:lnTo>
                  <a:lnTo>
                    <a:pt x="4326636" y="667512"/>
                  </a:lnTo>
                  <a:lnTo>
                    <a:pt x="4284726" y="701040"/>
                  </a:lnTo>
                  <a:lnTo>
                    <a:pt x="4283202" y="704088"/>
                  </a:lnTo>
                  <a:lnTo>
                    <a:pt x="4283964" y="707898"/>
                  </a:lnTo>
                  <a:lnTo>
                    <a:pt x="4287012" y="709422"/>
                  </a:lnTo>
                  <a:lnTo>
                    <a:pt x="4290809" y="708660"/>
                  </a:lnTo>
                  <a:lnTo>
                    <a:pt x="4353306" y="657606"/>
                  </a:lnTo>
                  <a:lnTo>
                    <a:pt x="4394289" y="621474"/>
                  </a:lnTo>
                  <a:lnTo>
                    <a:pt x="4434256" y="581761"/>
                  </a:lnTo>
                  <a:lnTo>
                    <a:pt x="4474299" y="532333"/>
                  </a:lnTo>
                  <a:lnTo>
                    <a:pt x="4504931" y="471893"/>
                  </a:lnTo>
                  <a:lnTo>
                    <a:pt x="4506138" y="469011"/>
                  </a:lnTo>
                  <a:lnTo>
                    <a:pt x="4514088" y="434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522095" y="2452370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521333" y="2452370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40" h="231775">
                  <a:moveTo>
                    <a:pt x="0" y="0"/>
                  </a:moveTo>
                  <a:lnTo>
                    <a:pt x="0" y="231648"/>
                  </a:lnTo>
                  <a:lnTo>
                    <a:pt x="1335786" y="231648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6235331" y="1164844"/>
            <a:ext cx="111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Datagram  (e.g.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UDP)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950581" y="2443480"/>
            <a:ext cx="478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bind()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142351" y="2109470"/>
            <a:ext cx="76200" cy="340360"/>
          </a:xfrm>
          <a:custGeom>
            <a:avLst/>
            <a:gdLst/>
            <a:ahLst/>
            <a:cxnLst/>
            <a:rect l="l" t="t" r="r" b="b"/>
            <a:pathLst>
              <a:path w="76200" h="340360">
                <a:moveTo>
                  <a:pt x="76200" y="263652"/>
                </a:moveTo>
                <a:lnTo>
                  <a:pt x="0" y="263652"/>
                </a:lnTo>
                <a:lnTo>
                  <a:pt x="33540" y="330733"/>
                </a:lnTo>
                <a:lnTo>
                  <a:pt x="33540" y="276606"/>
                </a:lnTo>
                <a:lnTo>
                  <a:pt x="35064" y="279654"/>
                </a:lnTo>
                <a:lnTo>
                  <a:pt x="38100" y="281178"/>
                </a:lnTo>
                <a:lnTo>
                  <a:pt x="41922" y="279654"/>
                </a:lnTo>
                <a:lnTo>
                  <a:pt x="42672" y="276606"/>
                </a:lnTo>
                <a:lnTo>
                  <a:pt x="42672" y="330708"/>
                </a:lnTo>
                <a:lnTo>
                  <a:pt x="76200" y="263652"/>
                </a:lnTo>
                <a:close/>
              </a:path>
              <a:path w="76200" h="340360">
                <a:moveTo>
                  <a:pt x="42672" y="263652"/>
                </a:moveTo>
                <a:lnTo>
                  <a:pt x="42672" y="4572"/>
                </a:lnTo>
                <a:lnTo>
                  <a:pt x="41922" y="1524"/>
                </a:lnTo>
                <a:lnTo>
                  <a:pt x="38100" y="0"/>
                </a:lnTo>
                <a:lnTo>
                  <a:pt x="35064" y="1524"/>
                </a:lnTo>
                <a:lnTo>
                  <a:pt x="33540" y="4572"/>
                </a:lnTo>
                <a:lnTo>
                  <a:pt x="33540" y="263652"/>
                </a:lnTo>
                <a:lnTo>
                  <a:pt x="42672" y="263652"/>
                </a:lnTo>
                <a:close/>
              </a:path>
              <a:path w="76200" h="340360">
                <a:moveTo>
                  <a:pt x="42672" y="330708"/>
                </a:moveTo>
                <a:lnTo>
                  <a:pt x="42672" y="276606"/>
                </a:lnTo>
                <a:lnTo>
                  <a:pt x="41922" y="279654"/>
                </a:lnTo>
                <a:lnTo>
                  <a:pt x="38100" y="281178"/>
                </a:lnTo>
                <a:lnTo>
                  <a:pt x="35064" y="279654"/>
                </a:lnTo>
                <a:lnTo>
                  <a:pt x="33540" y="276606"/>
                </a:lnTo>
                <a:lnTo>
                  <a:pt x="33540" y="330733"/>
                </a:lnTo>
                <a:lnTo>
                  <a:pt x="38100" y="339852"/>
                </a:lnTo>
                <a:lnTo>
                  <a:pt x="42672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122" name="object 1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23" name="object 1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16</a:t>
            </a:fld>
            <a:endParaRPr spc="-7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7361" y="261873"/>
            <a:ext cx="66452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40" dirty="0"/>
              <a:t>Socket </a:t>
            </a:r>
            <a:r>
              <a:rPr sz="4200" spc="-270" dirty="0"/>
              <a:t>creation </a:t>
            </a:r>
            <a:r>
              <a:rPr sz="4200" spc="-310" dirty="0"/>
              <a:t>in </a:t>
            </a:r>
            <a:r>
              <a:rPr sz="4200" spc="-215" dirty="0"/>
              <a:t>C:</a:t>
            </a:r>
            <a:r>
              <a:rPr sz="4200" spc="220" dirty="0"/>
              <a:t> 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socket()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0859" y="1271269"/>
            <a:ext cx="7631430" cy="337185"/>
          </a:xfrm>
          <a:custGeom>
            <a:avLst/>
            <a:gdLst/>
            <a:ahLst/>
            <a:cxnLst/>
            <a:rect l="l" t="t" r="r" b="b"/>
            <a:pathLst>
              <a:path w="7631430" h="337184">
                <a:moveTo>
                  <a:pt x="7631417" y="280416"/>
                </a:moveTo>
                <a:lnTo>
                  <a:pt x="7631417" y="56388"/>
                </a:lnTo>
                <a:lnTo>
                  <a:pt x="7627001" y="34397"/>
                </a:lnTo>
                <a:lnTo>
                  <a:pt x="7614943" y="16478"/>
                </a:lnTo>
                <a:lnTo>
                  <a:pt x="7597025" y="4417"/>
                </a:lnTo>
                <a:lnTo>
                  <a:pt x="7575029" y="0"/>
                </a:lnTo>
                <a:lnTo>
                  <a:pt x="56387" y="0"/>
                </a:lnTo>
                <a:lnTo>
                  <a:pt x="34397" y="4417"/>
                </a:lnTo>
                <a:lnTo>
                  <a:pt x="16478" y="16478"/>
                </a:lnTo>
                <a:lnTo>
                  <a:pt x="4417" y="34397"/>
                </a:lnTo>
                <a:lnTo>
                  <a:pt x="0" y="56388"/>
                </a:lnTo>
                <a:lnTo>
                  <a:pt x="0" y="280416"/>
                </a:lnTo>
                <a:lnTo>
                  <a:pt x="4417" y="302406"/>
                </a:lnTo>
                <a:lnTo>
                  <a:pt x="16478" y="320325"/>
                </a:lnTo>
                <a:lnTo>
                  <a:pt x="34397" y="332386"/>
                </a:lnTo>
                <a:lnTo>
                  <a:pt x="56387" y="336804"/>
                </a:lnTo>
                <a:lnTo>
                  <a:pt x="7575029" y="336804"/>
                </a:lnTo>
                <a:lnTo>
                  <a:pt x="7597025" y="332386"/>
                </a:lnTo>
                <a:lnTo>
                  <a:pt x="7614943" y="320325"/>
                </a:lnTo>
                <a:lnTo>
                  <a:pt x="7627001" y="302406"/>
                </a:lnTo>
                <a:lnTo>
                  <a:pt x="7631417" y="28041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1453" y="1174088"/>
            <a:ext cx="8271509" cy="4853701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4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int </a:t>
            </a:r>
            <a:r>
              <a:rPr sz="2200" b="1" u="sng" dirty="0">
                <a:solidFill>
                  <a:srgbClr val="3B822F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sockid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= socket(</a:t>
            </a:r>
            <a:r>
              <a:rPr sz="2200" b="1" u="sng" dirty="0">
                <a:solidFill>
                  <a:srgbClr val="9A6500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family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, </a:t>
            </a:r>
            <a:r>
              <a:rPr sz="2200" b="1" u="sng" dirty="0">
                <a:solidFill>
                  <a:srgbClr val="CC9A00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type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,</a:t>
            </a:r>
            <a:r>
              <a:rPr sz="2200" b="1" u="sng" spc="-25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u="sng" dirty="0">
                <a:solidFill>
                  <a:srgbClr val="CA6800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protocol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);</a:t>
            </a:r>
            <a:endParaRPr sz="2200" dirty="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31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60" dirty="0">
                <a:solidFill>
                  <a:srgbClr val="3B822F"/>
                </a:solidFill>
                <a:latin typeface="Arial" panose="020B0604020202020204"/>
                <a:cs typeface="Arial" panose="020B0604020202020204"/>
              </a:rPr>
              <a:t>sockid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socket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descriptor,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an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integer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(like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file-handle)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240"/>
              </a:spcBef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7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family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integer,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communication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domain,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 e.g.,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035050" lvl="2" indent="-351790">
              <a:lnSpc>
                <a:spcPct val="100000"/>
              </a:lnSpc>
              <a:spcBef>
                <a:spcPts val="235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35050" algn="l"/>
                <a:tab pos="1035685" algn="l"/>
              </a:tabLst>
            </a:pPr>
            <a:r>
              <a:rPr sz="1800" spc="-60" dirty="0">
                <a:latin typeface="Arial" panose="020B0604020202020204"/>
                <a:cs typeface="Arial" panose="020B0604020202020204"/>
              </a:rPr>
              <a:t>PF_INET,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IPv4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protocols,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Internet </a:t>
            </a:r>
            <a:r>
              <a:rPr sz="1800" spc="-150" dirty="0">
                <a:latin typeface="Arial" panose="020B0604020202020204"/>
                <a:cs typeface="Arial" panose="020B0604020202020204"/>
              </a:rPr>
              <a:t>addresses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(typically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5" dirty="0">
                <a:latin typeface="Arial" panose="020B0604020202020204"/>
                <a:cs typeface="Arial" panose="020B0604020202020204"/>
              </a:rPr>
              <a:t>used)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035050" lvl="2" indent="-351790">
              <a:lnSpc>
                <a:spcPct val="100000"/>
              </a:lnSpc>
              <a:spcBef>
                <a:spcPts val="23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35050" algn="l"/>
                <a:tab pos="1035685" algn="l"/>
              </a:tabLst>
            </a:pPr>
            <a:r>
              <a:rPr sz="1800" spc="-40" dirty="0">
                <a:latin typeface="Arial" panose="020B0604020202020204"/>
                <a:cs typeface="Arial" panose="020B0604020202020204"/>
              </a:rPr>
              <a:t>PF_UNIX, 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Local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communication, File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5" dirty="0">
                <a:latin typeface="Arial" panose="020B0604020202020204"/>
                <a:cs typeface="Arial" panose="020B0604020202020204"/>
              </a:rPr>
              <a:t>addresses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22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0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communication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type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035050" lvl="2" indent="-351790">
              <a:lnSpc>
                <a:spcPct val="100000"/>
              </a:lnSpc>
              <a:spcBef>
                <a:spcPts val="235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35050" algn="l"/>
                <a:tab pos="1035685" algn="l"/>
              </a:tabLst>
            </a:pPr>
            <a:r>
              <a:rPr sz="1800" spc="-95" dirty="0">
                <a:latin typeface="Arial" panose="020B0604020202020204"/>
                <a:cs typeface="Arial" panose="020B0604020202020204"/>
              </a:rPr>
              <a:t>SOCK_STREAM </a:t>
            </a:r>
            <a:r>
              <a:rPr sz="1800" spc="80" dirty="0">
                <a:latin typeface="Arial" panose="020B0604020202020204"/>
                <a:cs typeface="Arial" panose="020B0604020202020204"/>
              </a:rPr>
              <a:t>-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reliable, 2-way, 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connection-based</a:t>
            </a:r>
            <a:r>
              <a:rPr sz="18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service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035050" lvl="2" indent="-351790">
              <a:lnSpc>
                <a:spcPct val="100000"/>
              </a:lnSpc>
              <a:spcBef>
                <a:spcPts val="23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35050" algn="l"/>
                <a:tab pos="1035685" algn="l"/>
              </a:tabLst>
            </a:pPr>
            <a:r>
              <a:rPr sz="1800" spc="-70" dirty="0">
                <a:latin typeface="Arial" panose="020B0604020202020204"/>
                <a:cs typeface="Arial" panose="020B0604020202020204"/>
              </a:rPr>
              <a:t>SOCK_DGRAM </a:t>
            </a:r>
            <a:r>
              <a:rPr sz="1800" spc="80" dirty="0">
                <a:latin typeface="Arial" panose="020B0604020202020204"/>
                <a:cs typeface="Arial" panose="020B0604020202020204"/>
              </a:rPr>
              <a:t>-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unreliable,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connectionless, </a:t>
            </a:r>
            <a:r>
              <a:rPr sz="1800" spc="-190" dirty="0">
                <a:latin typeface="Arial" panose="020B0604020202020204"/>
                <a:cs typeface="Arial" panose="020B0604020202020204"/>
              </a:rPr>
              <a:t>messages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maximum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length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23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2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protocol</a:t>
            </a:r>
            <a:r>
              <a:rPr sz="2000" spc="-125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specifies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protocol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035050" lvl="2" indent="-351790">
              <a:lnSpc>
                <a:spcPct val="100000"/>
              </a:lnSpc>
              <a:spcBef>
                <a:spcPts val="235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35050" algn="l"/>
                <a:tab pos="1035685" algn="l"/>
              </a:tabLst>
            </a:pPr>
            <a:r>
              <a:rPr sz="1800" spc="-70" dirty="0">
                <a:latin typeface="Arial" panose="020B0604020202020204"/>
                <a:cs typeface="Arial" panose="020B0604020202020204"/>
              </a:rPr>
              <a:t>IPPROTO_TCP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IPPROTO_UDP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035050" lvl="2" indent="-351790">
              <a:lnSpc>
                <a:spcPct val="100000"/>
              </a:lnSpc>
              <a:spcBef>
                <a:spcPts val="23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35050" algn="l"/>
                <a:tab pos="1035685" algn="l"/>
              </a:tabLst>
            </a:pPr>
            <a:r>
              <a:rPr sz="1800" spc="-40" dirty="0">
                <a:latin typeface="Arial" panose="020B0604020202020204"/>
                <a:cs typeface="Arial" panose="020B0604020202020204"/>
              </a:rPr>
              <a:t>usually </a:t>
            </a:r>
            <a:r>
              <a:rPr sz="1800" spc="-114" dirty="0">
                <a:latin typeface="Arial" panose="020B0604020202020204"/>
                <a:cs typeface="Arial" panose="020B0604020202020204"/>
              </a:rPr>
              <a:t>set </a:t>
            </a:r>
            <a:r>
              <a:rPr sz="1800" dirty="0">
                <a:latin typeface="Arial" panose="020B0604020202020204"/>
                <a:cs typeface="Arial" panose="020B0604020202020204"/>
              </a:rPr>
              <a:t>to </a:t>
            </a:r>
            <a:r>
              <a:rPr sz="1800" spc="-105" dirty="0">
                <a:latin typeface="Arial" panose="020B0604020202020204"/>
                <a:cs typeface="Arial" panose="020B0604020202020204"/>
              </a:rPr>
              <a:t>0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(i.e., </a:t>
            </a:r>
            <a:r>
              <a:rPr sz="1800" spc="-155" dirty="0">
                <a:latin typeface="Arial" panose="020B0604020202020204"/>
                <a:cs typeface="Arial" panose="020B0604020202020204"/>
              </a:rPr>
              <a:t>use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default</a:t>
            </a:r>
            <a:r>
              <a:rPr sz="1800" spc="1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protocol)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ts val="2325"/>
              </a:lnSpc>
              <a:spcBef>
                <a:spcPts val="22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45" dirty="0">
                <a:latin typeface="Arial" panose="020B0604020202020204"/>
                <a:cs typeface="Arial" panose="020B0604020202020204"/>
              </a:rPr>
              <a:t>upon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failure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returns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-1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355600" marR="5080" indent="-342900">
              <a:lnSpc>
                <a:spcPct val="87000"/>
              </a:lnSpc>
              <a:spcBef>
                <a:spcPts val="330"/>
              </a:spcBef>
            </a:pPr>
            <a:r>
              <a:rPr sz="2600" spc="670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</a:t>
            </a:r>
            <a:r>
              <a:rPr sz="2200" spc="670" dirty="0">
                <a:latin typeface="Arial" panose="020B0604020202020204"/>
                <a:cs typeface="Arial" panose="020B0604020202020204"/>
              </a:rPr>
              <a:t>NOTE: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socket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call </a:t>
            </a:r>
            <a:r>
              <a:rPr sz="2200" spc="-180" dirty="0">
                <a:latin typeface="Arial" panose="020B0604020202020204"/>
                <a:cs typeface="Arial" panose="020B0604020202020204"/>
              </a:rPr>
              <a:t>does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not 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specify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where </a:t>
            </a:r>
            <a:r>
              <a:rPr sz="2200" spc="-114" dirty="0">
                <a:latin typeface="Arial" panose="020B0604020202020204"/>
                <a:cs typeface="Arial" panose="020B0604020202020204"/>
              </a:rPr>
              <a:t>data </a:t>
            </a:r>
            <a:r>
              <a:rPr sz="2200" spc="125" dirty="0">
                <a:latin typeface="Arial" panose="020B0604020202020204"/>
                <a:cs typeface="Arial" panose="020B0604020202020204"/>
              </a:rPr>
              <a:t>will </a:t>
            </a:r>
            <a:r>
              <a:rPr sz="2200" spc="-145" dirty="0">
                <a:latin typeface="Arial" panose="020B0604020202020204"/>
                <a:cs typeface="Arial" panose="020B0604020202020204"/>
              </a:rPr>
              <a:t>be 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coming  </a:t>
            </a:r>
            <a:r>
              <a:rPr sz="2200" spc="-725" dirty="0" err="1">
                <a:latin typeface="Arial" panose="020B0604020202020204"/>
                <a:cs typeface="Arial" panose="020B0604020202020204"/>
              </a:rPr>
              <a:t>fr</a:t>
            </a:r>
            <a:r>
              <a:rPr lang="en-US" sz="2200" spc="-725" dirty="0">
                <a:latin typeface="Arial" panose="020B0604020202020204"/>
                <a:cs typeface="Arial" panose="020B0604020202020204"/>
              </a:rPr>
              <a:t> 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200" spc="-5" dirty="0">
                <a:latin typeface="Arial" panose="020B0604020202020204"/>
                <a:cs typeface="Arial" panose="020B0604020202020204"/>
              </a:rPr>
              <a:t>rom,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nor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where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120" dirty="0">
                <a:latin typeface="Arial" panose="020B0604020202020204"/>
                <a:cs typeface="Arial" panose="020B0604020202020204"/>
              </a:rPr>
              <a:t>it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125" dirty="0">
                <a:latin typeface="Arial" panose="020B0604020202020204"/>
                <a:cs typeface="Arial" panose="020B0604020202020204"/>
              </a:rPr>
              <a:t>will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45" dirty="0">
                <a:latin typeface="Arial" panose="020B0604020202020204"/>
                <a:cs typeface="Arial" panose="020B0604020202020204"/>
              </a:rPr>
              <a:t>be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going </a:t>
            </a:r>
            <a:r>
              <a:rPr sz="2200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25" dirty="0">
                <a:latin typeface="Arial" panose="020B0604020202020204"/>
                <a:cs typeface="Arial" panose="020B0604020202020204"/>
              </a:rPr>
              <a:t>–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125" dirty="0">
                <a:latin typeface="Arial" panose="020B0604020202020204"/>
                <a:cs typeface="Arial" panose="020B0604020202020204"/>
              </a:rPr>
              <a:t>it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just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30" dirty="0">
                <a:latin typeface="Arial" panose="020B0604020202020204"/>
                <a:cs typeface="Arial" panose="020B0604020202020204"/>
              </a:rPr>
              <a:t>creates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interface!</a:t>
            </a:r>
            <a:endParaRPr sz="2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17</a:t>
            </a:fld>
            <a:endParaRPr spc="-7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563" y="5711444"/>
            <a:ext cx="8766175" cy="389890"/>
          </a:xfrm>
          <a:custGeom>
            <a:avLst/>
            <a:gdLst/>
            <a:ahLst/>
            <a:cxnLst/>
            <a:rect l="l" t="t" r="r" b="b"/>
            <a:pathLst>
              <a:path w="8766175" h="389889">
                <a:moveTo>
                  <a:pt x="8766035" y="323850"/>
                </a:moveTo>
                <a:lnTo>
                  <a:pt x="8766035" y="64769"/>
                </a:lnTo>
                <a:lnTo>
                  <a:pt x="8760953" y="39540"/>
                </a:lnTo>
                <a:lnTo>
                  <a:pt x="8747086" y="18954"/>
                </a:lnTo>
                <a:lnTo>
                  <a:pt x="8726505" y="5083"/>
                </a:lnTo>
                <a:lnTo>
                  <a:pt x="8701277" y="0"/>
                </a:lnTo>
                <a:lnTo>
                  <a:pt x="64769" y="0"/>
                </a:lnTo>
                <a:lnTo>
                  <a:pt x="39540" y="5083"/>
                </a:lnTo>
                <a:lnTo>
                  <a:pt x="18954" y="18954"/>
                </a:lnTo>
                <a:lnTo>
                  <a:pt x="5083" y="39540"/>
                </a:lnTo>
                <a:lnTo>
                  <a:pt x="0" y="64770"/>
                </a:lnTo>
                <a:lnTo>
                  <a:pt x="0" y="323850"/>
                </a:lnTo>
                <a:lnTo>
                  <a:pt x="5083" y="349198"/>
                </a:lnTo>
                <a:lnTo>
                  <a:pt x="18954" y="370046"/>
                </a:lnTo>
                <a:lnTo>
                  <a:pt x="39540" y="384178"/>
                </a:lnTo>
                <a:lnTo>
                  <a:pt x="64769" y="389382"/>
                </a:lnTo>
                <a:lnTo>
                  <a:pt x="8701277" y="389381"/>
                </a:lnTo>
                <a:lnTo>
                  <a:pt x="8726505" y="384178"/>
                </a:lnTo>
                <a:lnTo>
                  <a:pt x="8747086" y="370046"/>
                </a:lnTo>
                <a:lnTo>
                  <a:pt x="8760953" y="349198"/>
                </a:lnTo>
                <a:lnTo>
                  <a:pt x="8766035" y="323850"/>
                </a:lnTo>
                <a:close/>
              </a:path>
            </a:pathLst>
          </a:custGeom>
          <a:solidFill>
            <a:srgbClr val="CC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7563" y="5711444"/>
            <a:ext cx="8766175" cy="389890"/>
          </a:xfrm>
          <a:custGeom>
            <a:avLst/>
            <a:gdLst/>
            <a:ahLst/>
            <a:cxnLst/>
            <a:rect l="l" t="t" r="r" b="b"/>
            <a:pathLst>
              <a:path w="8766175" h="389889">
                <a:moveTo>
                  <a:pt x="64769" y="0"/>
                </a:moveTo>
                <a:lnTo>
                  <a:pt x="39540" y="5083"/>
                </a:lnTo>
                <a:lnTo>
                  <a:pt x="18954" y="18954"/>
                </a:lnTo>
                <a:lnTo>
                  <a:pt x="5083" y="39540"/>
                </a:lnTo>
                <a:lnTo>
                  <a:pt x="0" y="64770"/>
                </a:lnTo>
                <a:lnTo>
                  <a:pt x="0" y="323850"/>
                </a:lnTo>
                <a:lnTo>
                  <a:pt x="5083" y="349198"/>
                </a:lnTo>
                <a:lnTo>
                  <a:pt x="18954" y="370046"/>
                </a:lnTo>
                <a:lnTo>
                  <a:pt x="39540" y="384178"/>
                </a:lnTo>
                <a:lnTo>
                  <a:pt x="64769" y="389382"/>
                </a:lnTo>
                <a:lnTo>
                  <a:pt x="8701277" y="389381"/>
                </a:lnTo>
                <a:lnTo>
                  <a:pt x="8726505" y="384178"/>
                </a:lnTo>
                <a:lnTo>
                  <a:pt x="8747086" y="370046"/>
                </a:lnTo>
                <a:lnTo>
                  <a:pt x="8760953" y="349198"/>
                </a:lnTo>
                <a:lnTo>
                  <a:pt x="8766035" y="323850"/>
                </a:lnTo>
                <a:lnTo>
                  <a:pt x="8766035" y="64769"/>
                </a:lnTo>
                <a:lnTo>
                  <a:pt x="8760953" y="39540"/>
                </a:lnTo>
                <a:lnTo>
                  <a:pt x="8747086" y="18954"/>
                </a:lnTo>
                <a:lnTo>
                  <a:pt x="8726505" y="5083"/>
                </a:lnTo>
                <a:lnTo>
                  <a:pt x="8701277" y="0"/>
                </a:lnTo>
                <a:lnTo>
                  <a:pt x="6476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1979" y="261873"/>
            <a:ext cx="7614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35" dirty="0"/>
              <a:t>Client </a:t>
            </a:r>
            <a:r>
              <a:rPr sz="4200" spc="-260" dirty="0"/>
              <a:t>- </a:t>
            </a:r>
            <a:r>
              <a:rPr sz="4200" spc="-280" dirty="0"/>
              <a:t>Server Communication </a:t>
            </a:r>
            <a:r>
              <a:rPr sz="3200" spc="-200" dirty="0"/>
              <a:t>-</a:t>
            </a:r>
            <a:r>
              <a:rPr sz="3200" spc="-265" dirty="0"/>
              <a:t> </a:t>
            </a:r>
            <a:r>
              <a:rPr sz="3200" spc="-200" dirty="0"/>
              <a:t>Unix</a:t>
            </a:r>
            <a:endParaRPr sz="3200"/>
          </a:p>
        </p:txBody>
      </p:sp>
      <p:grpSp>
        <p:nvGrpSpPr>
          <p:cNvPr id="5" name="object 5"/>
          <p:cNvGrpSpPr/>
          <p:nvPr/>
        </p:nvGrpSpPr>
        <p:grpSpPr>
          <a:xfrm>
            <a:off x="315671" y="1855533"/>
            <a:ext cx="1345565" cy="241300"/>
            <a:chOff x="315671" y="1855533"/>
            <a:chExt cx="1345565" cy="241300"/>
          </a:xfrm>
        </p:grpSpPr>
        <p:sp>
          <p:nvSpPr>
            <p:cNvPr id="6" name="object 6"/>
            <p:cNvSpPr/>
            <p:nvPr/>
          </p:nvSpPr>
          <p:spPr>
            <a:xfrm>
              <a:off x="321195" y="186029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3" y="231647"/>
                  </a:moveTo>
                  <a:lnTo>
                    <a:pt x="1335023" y="0"/>
                  </a:lnTo>
                  <a:lnTo>
                    <a:pt x="0" y="0"/>
                  </a:lnTo>
                  <a:lnTo>
                    <a:pt x="0" y="231647"/>
                  </a:lnTo>
                  <a:lnTo>
                    <a:pt x="1335023" y="231647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433" y="1860295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0" y="0"/>
                  </a:moveTo>
                  <a:lnTo>
                    <a:pt x="0" y="231647"/>
                  </a:lnTo>
                  <a:lnTo>
                    <a:pt x="1335786" y="231647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0539" y="1851406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9481" y="2096516"/>
            <a:ext cx="1344930" cy="607060"/>
            <a:chOff x="319481" y="2096516"/>
            <a:chExt cx="1344930" cy="607060"/>
          </a:xfrm>
        </p:grpSpPr>
        <p:sp>
          <p:nvSpPr>
            <p:cNvPr id="10" name="object 10"/>
            <p:cNvSpPr/>
            <p:nvPr/>
          </p:nvSpPr>
          <p:spPr>
            <a:xfrm>
              <a:off x="957465" y="2096516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8" y="330707"/>
                  </a:lnTo>
                  <a:lnTo>
                    <a:pt x="33528" y="276605"/>
                  </a:lnTo>
                  <a:lnTo>
                    <a:pt x="34290" y="279653"/>
                  </a:lnTo>
                  <a:lnTo>
                    <a:pt x="38100" y="281177"/>
                  </a:lnTo>
                  <a:lnTo>
                    <a:pt x="41148" y="279653"/>
                  </a:lnTo>
                  <a:lnTo>
                    <a:pt x="42672" y="276605"/>
                  </a:lnTo>
                  <a:lnTo>
                    <a:pt x="42672" y="330707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72" y="263651"/>
                  </a:moveTo>
                  <a:lnTo>
                    <a:pt x="42672" y="5333"/>
                  </a:lnTo>
                  <a:lnTo>
                    <a:pt x="41148" y="1523"/>
                  </a:lnTo>
                  <a:lnTo>
                    <a:pt x="38100" y="0"/>
                  </a:lnTo>
                  <a:lnTo>
                    <a:pt x="34290" y="1523"/>
                  </a:lnTo>
                  <a:lnTo>
                    <a:pt x="33528" y="5333"/>
                  </a:lnTo>
                  <a:lnTo>
                    <a:pt x="33528" y="263651"/>
                  </a:lnTo>
                  <a:lnTo>
                    <a:pt x="42672" y="263651"/>
                  </a:lnTo>
                  <a:close/>
                </a:path>
                <a:path w="76200" h="340360">
                  <a:moveTo>
                    <a:pt x="42672" y="330707"/>
                  </a:moveTo>
                  <a:lnTo>
                    <a:pt x="42672" y="276605"/>
                  </a:lnTo>
                  <a:lnTo>
                    <a:pt x="41148" y="279653"/>
                  </a:lnTo>
                  <a:lnTo>
                    <a:pt x="38100" y="281177"/>
                  </a:lnTo>
                  <a:lnTo>
                    <a:pt x="34290" y="279653"/>
                  </a:lnTo>
                  <a:lnTo>
                    <a:pt x="33528" y="276605"/>
                  </a:lnTo>
                  <a:lnTo>
                    <a:pt x="33528" y="330707"/>
                  </a:lnTo>
                  <a:lnTo>
                    <a:pt x="38100" y="339851"/>
                  </a:lnTo>
                  <a:lnTo>
                    <a:pt x="42672" y="330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243" y="246684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3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243" y="246684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2729" y="2457957"/>
            <a:ext cx="478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bind()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2529" y="2703067"/>
            <a:ext cx="1344930" cy="596900"/>
            <a:chOff x="322529" y="2703067"/>
            <a:chExt cx="1344930" cy="596900"/>
          </a:xfrm>
        </p:grpSpPr>
        <p:sp>
          <p:nvSpPr>
            <p:cNvPr id="15" name="object 15"/>
            <p:cNvSpPr/>
            <p:nvPr/>
          </p:nvSpPr>
          <p:spPr>
            <a:xfrm>
              <a:off x="960513" y="2703067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6605"/>
                  </a:lnTo>
                  <a:lnTo>
                    <a:pt x="35051" y="279653"/>
                  </a:lnTo>
                  <a:lnTo>
                    <a:pt x="38100" y="281177"/>
                  </a:lnTo>
                  <a:lnTo>
                    <a:pt x="41910" y="279653"/>
                  </a:lnTo>
                  <a:lnTo>
                    <a:pt x="42672" y="276605"/>
                  </a:lnTo>
                  <a:lnTo>
                    <a:pt x="42672" y="330707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72" y="263651"/>
                  </a:moveTo>
                  <a:lnTo>
                    <a:pt x="42672" y="4571"/>
                  </a:lnTo>
                  <a:lnTo>
                    <a:pt x="41910" y="1523"/>
                  </a:lnTo>
                  <a:lnTo>
                    <a:pt x="38100" y="0"/>
                  </a:lnTo>
                  <a:lnTo>
                    <a:pt x="35051" y="1523"/>
                  </a:lnTo>
                  <a:lnTo>
                    <a:pt x="33527" y="4571"/>
                  </a:lnTo>
                  <a:lnTo>
                    <a:pt x="33527" y="263651"/>
                  </a:lnTo>
                  <a:lnTo>
                    <a:pt x="42672" y="263651"/>
                  </a:lnTo>
                  <a:close/>
                </a:path>
                <a:path w="76200" h="340360">
                  <a:moveTo>
                    <a:pt x="42672" y="330707"/>
                  </a:moveTo>
                  <a:lnTo>
                    <a:pt x="42672" y="276605"/>
                  </a:lnTo>
                  <a:lnTo>
                    <a:pt x="41910" y="279653"/>
                  </a:lnTo>
                  <a:lnTo>
                    <a:pt x="38100" y="281177"/>
                  </a:lnTo>
                  <a:lnTo>
                    <a:pt x="35051" y="279653"/>
                  </a:lnTo>
                  <a:lnTo>
                    <a:pt x="33527" y="276605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2672" y="330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291" y="306349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7291" y="306349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16165" y="3054604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listen()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5577" y="3300476"/>
            <a:ext cx="1344930" cy="606425"/>
            <a:chOff x="325577" y="3300476"/>
            <a:chExt cx="1344930" cy="606425"/>
          </a:xfrm>
        </p:grpSpPr>
        <p:sp>
          <p:nvSpPr>
            <p:cNvPr id="20" name="object 20"/>
            <p:cNvSpPr/>
            <p:nvPr/>
          </p:nvSpPr>
          <p:spPr>
            <a:xfrm>
              <a:off x="963561" y="3300476"/>
              <a:ext cx="76200" cy="339090"/>
            </a:xfrm>
            <a:custGeom>
              <a:avLst/>
              <a:gdLst/>
              <a:ahLst/>
              <a:cxnLst/>
              <a:rect l="l" t="t" r="r" b="b"/>
              <a:pathLst>
                <a:path w="76200" h="339089">
                  <a:moveTo>
                    <a:pt x="76200" y="262889"/>
                  </a:moveTo>
                  <a:lnTo>
                    <a:pt x="0" y="262889"/>
                  </a:lnTo>
                  <a:lnTo>
                    <a:pt x="33527" y="329945"/>
                  </a:lnTo>
                  <a:lnTo>
                    <a:pt x="33527" y="275844"/>
                  </a:lnTo>
                  <a:lnTo>
                    <a:pt x="35051" y="279653"/>
                  </a:lnTo>
                  <a:lnTo>
                    <a:pt x="38100" y="280415"/>
                  </a:lnTo>
                  <a:lnTo>
                    <a:pt x="41909" y="279653"/>
                  </a:lnTo>
                  <a:lnTo>
                    <a:pt x="42671" y="275844"/>
                  </a:lnTo>
                  <a:lnTo>
                    <a:pt x="42671" y="329946"/>
                  </a:lnTo>
                  <a:lnTo>
                    <a:pt x="76200" y="262889"/>
                  </a:lnTo>
                  <a:close/>
                </a:path>
                <a:path w="76200" h="339089">
                  <a:moveTo>
                    <a:pt x="42671" y="262889"/>
                  </a:moveTo>
                  <a:lnTo>
                    <a:pt x="42671" y="4572"/>
                  </a:lnTo>
                  <a:lnTo>
                    <a:pt x="41909" y="762"/>
                  </a:lnTo>
                  <a:lnTo>
                    <a:pt x="38100" y="0"/>
                  </a:lnTo>
                  <a:lnTo>
                    <a:pt x="35051" y="762"/>
                  </a:lnTo>
                  <a:lnTo>
                    <a:pt x="33527" y="4572"/>
                  </a:lnTo>
                  <a:lnTo>
                    <a:pt x="33527" y="262889"/>
                  </a:lnTo>
                  <a:lnTo>
                    <a:pt x="42671" y="262889"/>
                  </a:lnTo>
                  <a:close/>
                </a:path>
                <a:path w="76200" h="339089">
                  <a:moveTo>
                    <a:pt x="42671" y="329946"/>
                  </a:moveTo>
                  <a:lnTo>
                    <a:pt x="42671" y="275844"/>
                  </a:lnTo>
                  <a:lnTo>
                    <a:pt x="41909" y="279653"/>
                  </a:lnTo>
                  <a:lnTo>
                    <a:pt x="38100" y="280415"/>
                  </a:lnTo>
                  <a:lnTo>
                    <a:pt x="35051" y="279653"/>
                  </a:lnTo>
                  <a:lnTo>
                    <a:pt x="33527" y="275844"/>
                  </a:lnTo>
                  <a:lnTo>
                    <a:pt x="33527" y="329945"/>
                  </a:lnTo>
                  <a:lnTo>
                    <a:pt x="38100" y="339089"/>
                  </a:lnTo>
                  <a:lnTo>
                    <a:pt x="42671" y="329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0339" y="367004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0339" y="367004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65111" y="3661155"/>
            <a:ext cx="6654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accept()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4147" y="3906265"/>
            <a:ext cx="1344930" cy="708660"/>
            <a:chOff x="314147" y="3906265"/>
            <a:chExt cx="1344930" cy="708660"/>
          </a:xfrm>
        </p:grpSpPr>
        <p:sp>
          <p:nvSpPr>
            <p:cNvPr id="25" name="object 25"/>
            <p:cNvSpPr/>
            <p:nvPr/>
          </p:nvSpPr>
          <p:spPr>
            <a:xfrm>
              <a:off x="966609" y="3906265"/>
              <a:ext cx="76200" cy="424815"/>
            </a:xfrm>
            <a:custGeom>
              <a:avLst/>
              <a:gdLst/>
              <a:ahLst/>
              <a:cxnLst/>
              <a:rect l="l" t="t" r="r" b="b"/>
              <a:pathLst>
                <a:path w="76200" h="424814">
                  <a:moveTo>
                    <a:pt x="76200" y="348234"/>
                  </a:moveTo>
                  <a:lnTo>
                    <a:pt x="0" y="348234"/>
                  </a:lnTo>
                  <a:lnTo>
                    <a:pt x="33528" y="415290"/>
                  </a:lnTo>
                  <a:lnTo>
                    <a:pt x="33528" y="360425"/>
                  </a:lnTo>
                  <a:lnTo>
                    <a:pt x="35052" y="364236"/>
                  </a:lnTo>
                  <a:lnTo>
                    <a:pt x="38100" y="365760"/>
                  </a:lnTo>
                  <a:lnTo>
                    <a:pt x="41910" y="364236"/>
                  </a:lnTo>
                  <a:lnTo>
                    <a:pt x="43434" y="360425"/>
                  </a:lnTo>
                  <a:lnTo>
                    <a:pt x="43434" y="413765"/>
                  </a:lnTo>
                  <a:lnTo>
                    <a:pt x="76200" y="348234"/>
                  </a:lnTo>
                  <a:close/>
                </a:path>
                <a:path w="76200" h="424814">
                  <a:moveTo>
                    <a:pt x="43434" y="348234"/>
                  </a:moveTo>
                  <a:lnTo>
                    <a:pt x="43434" y="5334"/>
                  </a:lnTo>
                  <a:lnTo>
                    <a:pt x="41910" y="1524"/>
                  </a:lnTo>
                  <a:lnTo>
                    <a:pt x="38100" y="0"/>
                  </a:lnTo>
                  <a:lnTo>
                    <a:pt x="35052" y="1524"/>
                  </a:lnTo>
                  <a:lnTo>
                    <a:pt x="33528" y="5334"/>
                  </a:lnTo>
                  <a:lnTo>
                    <a:pt x="33528" y="348234"/>
                  </a:lnTo>
                  <a:lnTo>
                    <a:pt x="43434" y="348234"/>
                  </a:lnTo>
                  <a:close/>
                </a:path>
                <a:path w="76200" h="424814">
                  <a:moveTo>
                    <a:pt x="43434" y="413765"/>
                  </a:moveTo>
                  <a:lnTo>
                    <a:pt x="43434" y="360425"/>
                  </a:lnTo>
                  <a:lnTo>
                    <a:pt x="41910" y="364236"/>
                  </a:lnTo>
                  <a:lnTo>
                    <a:pt x="38100" y="365760"/>
                  </a:lnTo>
                  <a:lnTo>
                    <a:pt x="35052" y="364236"/>
                  </a:lnTo>
                  <a:lnTo>
                    <a:pt x="33528" y="360425"/>
                  </a:lnTo>
                  <a:lnTo>
                    <a:pt x="33528" y="415290"/>
                  </a:lnTo>
                  <a:lnTo>
                    <a:pt x="38100" y="424434"/>
                  </a:lnTo>
                  <a:lnTo>
                    <a:pt x="43434" y="413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8909" y="4377943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1335786" y="231648"/>
                  </a:moveTo>
                  <a:lnTo>
                    <a:pt x="1335786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786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8909" y="437794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3" y="231648"/>
                  </a:lnTo>
                  <a:lnTo>
                    <a:pt x="133502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8169" y="4369053"/>
            <a:ext cx="478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17957" y="4614926"/>
            <a:ext cx="1344930" cy="606425"/>
            <a:chOff x="317957" y="4614926"/>
            <a:chExt cx="1344930" cy="606425"/>
          </a:xfrm>
        </p:grpSpPr>
        <p:sp>
          <p:nvSpPr>
            <p:cNvPr id="30" name="object 30"/>
            <p:cNvSpPr/>
            <p:nvPr/>
          </p:nvSpPr>
          <p:spPr>
            <a:xfrm>
              <a:off x="955941" y="4614926"/>
              <a:ext cx="76200" cy="339090"/>
            </a:xfrm>
            <a:custGeom>
              <a:avLst/>
              <a:gdLst/>
              <a:ahLst/>
              <a:cxnLst/>
              <a:rect l="l" t="t" r="r" b="b"/>
              <a:pathLst>
                <a:path w="76200" h="339089">
                  <a:moveTo>
                    <a:pt x="76200" y="262889"/>
                  </a:moveTo>
                  <a:lnTo>
                    <a:pt x="0" y="262889"/>
                  </a:lnTo>
                  <a:lnTo>
                    <a:pt x="33528" y="329946"/>
                  </a:lnTo>
                  <a:lnTo>
                    <a:pt x="33528" y="275844"/>
                  </a:lnTo>
                  <a:lnTo>
                    <a:pt x="34290" y="279653"/>
                  </a:lnTo>
                  <a:lnTo>
                    <a:pt x="38100" y="280415"/>
                  </a:lnTo>
                  <a:lnTo>
                    <a:pt x="41148" y="279653"/>
                  </a:lnTo>
                  <a:lnTo>
                    <a:pt x="42672" y="275844"/>
                  </a:lnTo>
                  <a:lnTo>
                    <a:pt x="42672" y="329945"/>
                  </a:lnTo>
                  <a:lnTo>
                    <a:pt x="76200" y="262889"/>
                  </a:lnTo>
                  <a:close/>
                </a:path>
                <a:path w="76200" h="339089">
                  <a:moveTo>
                    <a:pt x="42672" y="262889"/>
                  </a:moveTo>
                  <a:lnTo>
                    <a:pt x="42672" y="4572"/>
                  </a:lnTo>
                  <a:lnTo>
                    <a:pt x="41148" y="762"/>
                  </a:lnTo>
                  <a:lnTo>
                    <a:pt x="38100" y="0"/>
                  </a:lnTo>
                  <a:lnTo>
                    <a:pt x="34290" y="762"/>
                  </a:lnTo>
                  <a:lnTo>
                    <a:pt x="33528" y="4572"/>
                  </a:lnTo>
                  <a:lnTo>
                    <a:pt x="33528" y="262889"/>
                  </a:lnTo>
                  <a:lnTo>
                    <a:pt x="42672" y="262889"/>
                  </a:lnTo>
                  <a:close/>
                </a:path>
                <a:path w="76200" h="339089">
                  <a:moveTo>
                    <a:pt x="42672" y="329945"/>
                  </a:moveTo>
                  <a:lnTo>
                    <a:pt x="42672" y="275844"/>
                  </a:lnTo>
                  <a:lnTo>
                    <a:pt x="41148" y="279653"/>
                  </a:lnTo>
                  <a:lnTo>
                    <a:pt x="38100" y="280415"/>
                  </a:lnTo>
                  <a:lnTo>
                    <a:pt x="34290" y="279653"/>
                  </a:lnTo>
                  <a:lnTo>
                    <a:pt x="33528" y="275844"/>
                  </a:lnTo>
                  <a:lnTo>
                    <a:pt x="33528" y="329946"/>
                  </a:lnTo>
                  <a:lnTo>
                    <a:pt x="38100" y="339089"/>
                  </a:lnTo>
                  <a:lnTo>
                    <a:pt x="42672" y="329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2719" y="498449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2719" y="498449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25309" y="4975605"/>
            <a:ext cx="5270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22529" y="5220715"/>
            <a:ext cx="1344930" cy="806450"/>
            <a:chOff x="322529" y="5220715"/>
            <a:chExt cx="1344930" cy="806450"/>
          </a:xfrm>
        </p:grpSpPr>
        <p:sp>
          <p:nvSpPr>
            <p:cNvPr id="35" name="object 35"/>
            <p:cNvSpPr/>
            <p:nvPr/>
          </p:nvSpPr>
          <p:spPr>
            <a:xfrm>
              <a:off x="958989" y="5220715"/>
              <a:ext cx="76200" cy="540385"/>
            </a:xfrm>
            <a:custGeom>
              <a:avLst/>
              <a:gdLst/>
              <a:ahLst/>
              <a:cxnLst/>
              <a:rect l="l" t="t" r="r" b="b"/>
              <a:pathLst>
                <a:path w="76200" h="540385">
                  <a:moveTo>
                    <a:pt x="76200" y="464058"/>
                  </a:moveTo>
                  <a:lnTo>
                    <a:pt x="0" y="464058"/>
                  </a:lnTo>
                  <a:lnTo>
                    <a:pt x="33528" y="531114"/>
                  </a:lnTo>
                  <a:lnTo>
                    <a:pt x="33528" y="476250"/>
                  </a:lnTo>
                  <a:lnTo>
                    <a:pt x="35051" y="480060"/>
                  </a:lnTo>
                  <a:lnTo>
                    <a:pt x="38100" y="481584"/>
                  </a:lnTo>
                  <a:lnTo>
                    <a:pt x="41148" y="480060"/>
                  </a:lnTo>
                  <a:lnTo>
                    <a:pt x="42672" y="476250"/>
                  </a:lnTo>
                  <a:lnTo>
                    <a:pt x="42672" y="531113"/>
                  </a:lnTo>
                  <a:lnTo>
                    <a:pt x="76200" y="464058"/>
                  </a:lnTo>
                  <a:close/>
                </a:path>
                <a:path w="76200" h="540385">
                  <a:moveTo>
                    <a:pt x="42672" y="464058"/>
                  </a:moveTo>
                  <a:lnTo>
                    <a:pt x="42672" y="5334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5051" y="1524"/>
                  </a:lnTo>
                  <a:lnTo>
                    <a:pt x="33528" y="5334"/>
                  </a:lnTo>
                  <a:lnTo>
                    <a:pt x="33528" y="464058"/>
                  </a:lnTo>
                  <a:lnTo>
                    <a:pt x="42672" y="464058"/>
                  </a:lnTo>
                  <a:close/>
                </a:path>
                <a:path w="76200" h="540385">
                  <a:moveTo>
                    <a:pt x="42672" y="531113"/>
                  </a:moveTo>
                  <a:lnTo>
                    <a:pt x="42672" y="476250"/>
                  </a:lnTo>
                  <a:lnTo>
                    <a:pt x="41148" y="480060"/>
                  </a:lnTo>
                  <a:lnTo>
                    <a:pt x="38100" y="481584"/>
                  </a:lnTo>
                  <a:lnTo>
                    <a:pt x="35051" y="480060"/>
                  </a:lnTo>
                  <a:lnTo>
                    <a:pt x="33528" y="476250"/>
                  </a:lnTo>
                  <a:lnTo>
                    <a:pt x="33528" y="531114"/>
                  </a:lnTo>
                  <a:lnTo>
                    <a:pt x="38100" y="540258"/>
                  </a:lnTo>
                  <a:lnTo>
                    <a:pt x="42672" y="531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7291" y="5790691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5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7291" y="5790691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16165" y="5781802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5873" y="1545843"/>
            <a:ext cx="6578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Server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957525" y="1863153"/>
            <a:ext cx="1344930" cy="241935"/>
            <a:chOff x="2957525" y="1863153"/>
            <a:chExt cx="1344930" cy="241935"/>
          </a:xfrm>
        </p:grpSpPr>
        <p:sp>
          <p:nvSpPr>
            <p:cNvPr id="41" name="object 41"/>
            <p:cNvSpPr/>
            <p:nvPr/>
          </p:nvSpPr>
          <p:spPr>
            <a:xfrm>
              <a:off x="2962287" y="18679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62287" y="18679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4" y="232410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302380" y="1859025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967431" y="2104898"/>
            <a:ext cx="1344930" cy="1810385"/>
            <a:chOff x="2967431" y="2104898"/>
            <a:chExt cx="1344930" cy="1810385"/>
          </a:xfrm>
        </p:grpSpPr>
        <p:sp>
          <p:nvSpPr>
            <p:cNvPr id="45" name="object 45"/>
            <p:cNvSpPr/>
            <p:nvPr/>
          </p:nvSpPr>
          <p:spPr>
            <a:xfrm>
              <a:off x="3599319" y="2104898"/>
              <a:ext cx="76200" cy="1559560"/>
            </a:xfrm>
            <a:custGeom>
              <a:avLst/>
              <a:gdLst/>
              <a:ahLst/>
              <a:cxnLst/>
              <a:rect l="l" t="t" r="r" b="b"/>
              <a:pathLst>
                <a:path w="76200" h="1559560">
                  <a:moveTo>
                    <a:pt x="76200" y="1482852"/>
                  </a:moveTo>
                  <a:lnTo>
                    <a:pt x="0" y="1482852"/>
                  </a:lnTo>
                  <a:lnTo>
                    <a:pt x="32765" y="1548383"/>
                  </a:lnTo>
                  <a:lnTo>
                    <a:pt x="32765" y="1495043"/>
                  </a:lnTo>
                  <a:lnTo>
                    <a:pt x="34289" y="1498853"/>
                  </a:lnTo>
                  <a:lnTo>
                    <a:pt x="38100" y="1500377"/>
                  </a:lnTo>
                  <a:lnTo>
                    <a:pt x="41148" y="1498853"/>
                  </a:lnTo>
                  <a:lnTo>
                    <a:pt x="42672" y="1495043"/>
                  </a:lnTo>
                  <a:lnTo>
                    <a:pt x="42672" y="1549907"/>
                  </a:lnTo>
                  <a:lnTo>
                    <a:pt x="76200" y="1482852"/>
                  </a:lnTo>
                  <a:close/>
                </a:path>
                <a:path w="76200" h="1559560">
                  <a:moveTo>
                    <a:pt x="42672" y="1482852"/>
                  </a:moveTo>
                  <a:lnTo>
                    <a:pt x="42672" y="4571"/>
                  </a:lnTo>
                  <a:lnTo>
                    <a:pt x="41148" y="1523"/>
                  </a:lnTo>
                  <a:lnTo>
                    <a:pt x="38100" y="0"/>
                  </a:lnTo>
                  <a:lnTo>
                    <a:pt x="34289" y="1523"/>
                  </a:lnTo>
                  <a:lnTo>
                    <a:pt x="32765" y="4571"/>
                  </a:lnTo>
                  <a:lnTo>
                    <a:pt x="32765" y="1482852"/>
                  </a:lnTo>
                  <a:lnTo>
                    <a:pt x="42672" y="1482852"/>
                  </a:lnTo>
                  <a:close/>
                </a:path>
                <a:path w="76200" h="1559560">
                  <a:moveTo>
                    <a:pt x="42672" y="1549907"/>
                  </a:moveTo>
                  <a:lnTo>
                    <a:pt x="42672" y="1495043"/>
                  </a:lnTo>
                  <a:lnTo>
                    <a:pt x="41148" y="1498853"/>
                  </a:lnTo>
                  <a:lnTo>
                    <a:pt x="38100" y="1500377"/>
                  </a:lnTo>
                  <a:lnTo>
                    <a:pt x="34289" y="1498853"/>
                  </a:lnTo>
                  <a:lnTo>
                    <a:pt x="32765" y="1495043"/>
                  </a:lnTo>
                  <a:lnTo>
                    <a:pt x="32765" y="1548383"/>
                  </a:lnTo>
                  <a:lnTo>
                    <a:pt x="38100" y="1559052"/>
                  </a:lnTo>
                  <a:lnTo>
                    <a:pt x="42672" y="1549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72193" y="367766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2193" y="367766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4" y="232410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257422" y="3668776"/>
            <a:ext cx="7639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connect()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956001" y="3914647"/>
            <a:ext cx="1344930" cy="708660"/>
            <a:chOff x="2956001" y="3914647"/>
            <a:chExt cx="1344930" cy="708660"/>
          </a:xfrm>
        </p:grpSpPr>
        <p:sp>
          <p:nvSpPr>
            <p:cNvPr id="50" name="object 50"/>
            <p:cNvSpPr/>
            <p:nvPr/>
          </p:nvSpPr>
          <p:spPr>
            <a:xfrm>
              <a:off x="3608463" y="3914647"/>
              <a:ext cx="76200" cy="424180"/>
            </a:xfrm>
            <a:custGeom>
              <a:avLst/>
              <a:gdLst/>
              <a:ahLst/>
              <a:cxnLst/>
              <a:rect l="l" t="t" r="r" b="b"/>
              <a:pathLst>
                <a:path w="76200" h="424179">
                  <a:moveTo>
                    <a:pt x="76200" y="347472"/>
                  </a:moveTo>
                  <a:lnTo>
                    <a:pt x="0" y="347472"/>
                  </a:lnTo>
                  <a:lnTo>
                    <a:pt x="33528" y="414528"/>
                  </a:lnTo>
                  <a:lnTo>
                    <a:pt x="33528" y="360425"/>
                  </a:lnTo>
                  <a:lnTo>
                    <a:pt x="35052" y="363474"/>
                  </a:lnTo>
                  <a:lnTo>
                    <a:pt x="38100" y="364998"/>
                  </a:lnTo>
                  <a:lnTo>
                    <a:pt x="41910" y="363474"/>
                  </a:lnTo>
                  <a:lnTo>
                    <a:pt x="42672" y="360425"/>
                  </a:lnTo>
                  <a:lnTo>
                    <a:pt x="42672" y="414527"/>
                  </a:lnTo>
                  <a:lnTo>
                    <a:pt x="76200" y="347472"/>
                  </a:lnTo>
                  <a:close/>
                </a:path>
                <a:path w="76200" h="424179">
                  <a:moveTo>
                    <a:pt x="42672" y="347472"/>
                  </a:moveTo>
                  <a:lnTo>
                    <a:pt x="42672" y="4572"/>
                  </a:lnTo>
                  <a:lnTo>
                    <a:pt x="41910" y="1524"/>
                  </a:lnTo>
                  <a:lnTo>
                    <a:pt x="38100" y="0"/>
                  </a:lnTo>
                  <a:lnTo>
                    <a:pt x="35052" y="1524"/>
                  </a:lnTo>
                  <a:lnTo>
                    <a:pt x="33528" y="4572"/>
                  </a:lnTo>
                  <a:lnTo>
                    <a:pt x="33528" y="347472"/>
                  </a:lnTo>
                  <a:lnTo>
                    <a:pt x="42672" y="347472"/>
                  </a:lnTo>
                  <a:close/>
                </a:path>
                <a:path w="76200" h="424179">
                  <a:moveTo>
                    <a:pt x="42672" y="414527"/>
                  </a:moveTo>
                  <a:lnTo>
                    <a:pt x="42672" y="360425"/>
                  </a:lnTo>
                  <a:lnTo>
                    <a:pt x="41910" y="363474"/>
                  </a:lnTo>
                  <a:lnTo>
                    <a:pt x="38100" y="364998"/>
                  </a:lnTo>
                  <a:lnTo>
                    <a:pt x="35052" y="363474"/>
                  </a:lnTo>
                  <a:lnTo>
                    <a:pt x="33528" y="360425"/>
                  </a:lnTo>
                  <a:lnTo>
                    <a:pt x="33528" y="414528"/>
                  </a:lnTo>
                  <a:lnTo>
                    <a:pt x="38100" y="423672"/>
                  </a:lnTo>
                  <a:lnTo>
                    <a:pt x="42672" y="414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60763" y="438632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60763" y="438632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364103" y="4376673"/>
            <a:ext cx="5270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959049" y="4622546"/>
            <a:ext cx="1344930" cy="607060"/>
            <a:chOff x="2959049" y="4622546"/>
            <a:chExt cx="1344930" cy="607060"/>
          </a:xfrm>
        </p:grpSpPr>
        <p:sp>
          <p:nvSpPr>
            <p:cNvPr id="55" name="object 55"/>
            <p:cNvSpPr/>
            <p:nvPr/>
          </p:nvSpPr>
          <p:spPr>
            <a:xfrm>
              <a:off x="3597033" y="4622546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5843"/>
                  </a:lnTo>
                  <a:lnTo>
                    <a:pt x="35051" y="279653"/>
                  </a:lnTo>
                  <a:lnTo>
                    <a:pt x="38100" y="281177"/>
                  </a:lnTo>
                  <a:lnTo>
                    <a:pt x="41910" y="279653"/>
                  </a:lnTo>
                  <a:lnTo>
                    <a:pt x="43434" y="275843"/>
                  </a:lnTo>
                  <a:lnTo>
                    <a:pt x="43434" y="329183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3434" y="263651"/>
                  </a:moveTo>
                  <a:lnTo>
                    <a:pt x="43434" y="4571"/>
                  </a:lnTo>
                  <a:lnTo>
                    <a:pt x="41910" y="1524"/>
                  </a:lnTo>
                  <a:lnTo>
                    <a:pt x="38100" y="0"/>
                  </a:lnTo>
                  <a:lnTo>
                    <a:pt x="35051" y="1524"/>
                  </a:lnTo>
                  <a:lnTo>
                    <a:pt x="33527" y="4571"/>
                  </a:lnTo>
                  <a:lnTo>
                    <a:pt x="33527" y="263651"/>
                  </a:lnTo>
                  <a:lnTo>
                    <a:pt x="43434" y="263651"/>
                  </a:lnTo>
                  <a:close/>
                </a:path>
                <a:path w="76200" h="340360">
                  <a:moveTo>
                    <a:pt x="43434" y="329183"/>
                  </a:moveTo>
                  <a:lnTo>
                    <a:pt x="43434" y="275843"/>
                  </a:lnTo>
                  <a:lnTo>
                    <a:pt x="41910" y="279653"/>
                  </a:lnTo>
                  <a:lnTo>
                    <a:pt x="38100" y="281177"/>
                  </a:lnTo>
                  <a:lnTo>
                    <a:pt x="35051" y="279653"/>
                  </a:lnTo>
                  <a:lnTo>
                    <a:pt x="33527" y="275843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3434" y="329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63811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63811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4" y="232410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392296" y="4983226"/>
            <a:ext cx="478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963621" y="5229097"/>
            <a:ext cx="1345565" cy="806450"/>
            <a:chOff x="2963621" y="5229097"/>
            <a:chExt cx="1345565" cy="806450"/>
          </a:xfrm>
        </p:grpSpPr>
        <p:sp>
          <p:nvSpPr>
            <p:cNvPr id="60" name="object 60"/>
            <p:cNvSpPr/>
            <p:nvPr/>
          </p:nvSpPr>
          <p:spPr>
            <a:xfrm>
              <a:off x="3600843" y="5229097"/>
              <a:ext cx="76200" cy="539750"/>
            </a:xfrm>
            <a:custGeom>
              <a:avLst/>
              <a:gdLst/>
              <a:ahLst/>
              <a:cxnLst/>
              <a:rect l="l" t="t" r="r" b="b"/>
              <a:pathLst>
                <a:path w="76200" h="539750">
                  <a:moveTo>
                    <a:pt x="76200" y="463296"/>
                  </a:moveTo>
                  <a:lnTo>
                    <a:pt x="0" y="463296"/>
                  </a:lnTo>
                  <a:lnTo>
                    <a:pt x="32765" y="528827"/>
                  </a:lnTo>
                  <a:lnTo>
                    <a:pt x="32765" y="476250"/>
                  </a:lnTo>
                  <a:lnTo>
                    <a:pt x="34289" y="479298"/>
                  </a:lnTo>
                  <a:lnTo>
                    <a:pt x="38100" y="480822"/>
                  </a:lnTo>
                  <a:lnTo>
                    <a:pt x="41148" y="479298"/>
                  </a:lnTo>
                  <a:lnTo>
                    <a:pt x="42672" y="476250"/>
                  </a:lnTo>
                  <a:lnTo>
                    <a:pt x="42672" y="530351"/>
                  </a:lnTo>
                  <a:lnTo>
                    <a:pt x="76200" y="463296"/>
                  </a:lnTo>
                  <a:close/>
                </a:path>
                <a:path w="76200" h="539750">
                  <a:moveTo>
                    <a:pt x="42672" y="463296"/>
                  </a:moveTo>
                  <a:lnTo>
                    <a:pt x="42671" y="4572"/>
                  </a:lnTo>
                  <a:lnTo>
                    <a:pt x="41147" y="1524"/>
                  </a:lnTo>
                  <a:lnTo>
                    <a:pt x="38099" y="0"/>
                  </a:lnTo>
                  <a:lnTo>
                    <a:pt x="34289" y="1524"/>
                  </a:lnTo>
                  <a:lnTo>
                    <a:pt x="32765" y="4572"/>
                  </a:lnTo>
                  <a:lnTo>
                    <a:pt x="32765" y="463296"/>
                  </a:lnTo>
                  <a:lnTo>
                    <a:pt x="42672" y="463296"/>
                  </a:lnTo>
                  <a:close/>
                </a:path>
                <a:path w="76200" h="539750">
                  <a:moveTo>
                    <a:pt x="42672" y="530351"/>
                  </a:moveTo>
                  <a:lnTo>
                    <a:pt x="42672" y="476250"/>
                  </a:lnTo>
                  <a:lnTo>
                    <a:pt x="41148" y="479298"/>
                  </a:lnTo>
                  <a:lnTo>
                    <a:pt x="38100" y="480822"/>
                  </a:lnTo>
                  <a:lnTo>
                    <a:pt x="34289" y="479298"/>
                  </a:lnTo>
                  <a:lnTo>
                    <a:pt x="32765" y="476250"/>
                  </a:lnTo>
                  <a:lnTo>
                    <a:pt x="32765" y="528827"/>
                  </a:lnTo>
                  <a:lnTo>
                    <a:pt x="38100" y="539496"/>
                  </a:lnTo>
                  <a:lnTo>
                    <a:pt x="42672" y="530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69145" y="579907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68383" y="5799073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0" y="0"/>
                  </a:moveTo>
                  <a:lnTo>
                    <a:pt x="0" y="231648"/>
                  </a:lnTo>
                  <a:lnTo>
                    <a:pt x="1335786" y="231648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358007" y="5789421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31336" y="1552701"/>
            <a:ext cx="5899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Client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676793" y="3755390"/>
            <a:ext cx="1271270" cy="76200"/>
          </a:xfrm>
          <a:custGeom>
            <a:avLst/>
            <a:gdLst/>
            <a:ahLst/>
            <a:cxnLst/>
            <a:rect l="l" t="t" r="r" b="b"/>
            <a:pathLst>
              <a:path w="1271270" h="76200">
                <a:moveTo>
                  <a:pt x="76200" y="0"/>
                </a:moveTo>
                <a:lnTo>
                  <a:pt x="0" y="38100"/>
                </a:lnTo>
                <a:lnTo>
                  <a:pt x="45719" y="60960"/>
                </a:lnTo>
                <a:lnTo>
                  <a:pt x="45719" y="38100"/>
                </a:lnTo>
                <a:lnTo>
                  <a:pt x="47243" y="35051"/>
                </a:lnTo>
                <a:lnTo>
                  <a:pt x="50292" y="33527"/>
                </a:lnTo>
                <a:lnTo>
                  <a:pt x="53400" y="33527"/>
                </a:lnTo>
                <a:lnTo>
                  <a:pt x="76200" y="0"/>
                </a:lnTo>
                <a:close/>
              </a:path>
              <a:path w="1271270" h="76200">
                <a:moveTo>
                  <a:pt x="53919" y="43434"/>
                </a:moveTo>
                <a:lnTo>
                  <a:pt x="50292" y="38100"/>
                </a:lnTo>
                <a:lnTo>
                  <a:pt x="50292" y="33527"/>
                </a:lnTo>
                <a:lnTo>
                  <a:pt x="47243" y="35051"/>
                </a:lnTo>
                <a:lnTo>
                  <a:pt x="45719" y="38100"/>
                </a:lnTo>
                <a:lnTo>
                  <a:pt x="47243" y="41910"/>
                </a:lnTo>
                <a:lnTo>
                  <a:pt x="50292" y="43434"/>
                </a:lnTo>
                <a:lnTo>
                  <a:pt x="50292" y="38100"/>
                </a:lnTo>
                <a:lnTo>
                  <a:pt x="53400" y="33527"/>
                </a:lnTo>
                <a:lnTo>
                  <a:pt x="53400" y="43434"/>
                </a:lnTo>
                <a:lnTo>
                  <a:pt x="53919" y="43434"/>
                </a:lnTo>
                <a:close/>
              </a:path>
              <a:path w="1271270" h="76200">
                <a:moveTo>
                  <a:pt x="76200" y="76200"/>
                </a:moveTo>
                <a:lnTo>
                  <a:pt x="53919" y="43434"/>
                </a:lnTo>
                <a:lnTo>
                  <a:pt x="50292" y="43434"/>
                </a:lnTo>
                <a:lnTo>
                  <a:pt x="47243" y="41910"/>
                </a:lnTo>
                <a:lnTo>
                  <a:pt x="45719" y="38100"/>
                </a:lnTo>
                <a:lnTo>
                  <a:pt x="45719" y="60960"/>
                </a:lnTo>
                <a:lnTo>
                  <a:pt x="76200" y="76200"/>
                </a:lnTo>
                <a:close/>
              </a:path>
              <a:path w="1271270" h="76200">
                <a:moveTo>
                  <a:pt x="1212341" y="38100"/>
                </a:moveTo>
                <a:lnTo>
                  <a:pt x="1211579" y="35051"/>
                </a:lnTo>
                <a:lnTo>
                  <a:pt x="1207769" y="33527"/>
                </a:lnTo>
                <a:lnTo>
                  <a:pt x="53400" y="33527"/>
                </a:lnTo>
                <a:lnTo>
                  <a:pt x="50292" y="38100"/>
                </a:lnTo>
                <a:lnTo>
                  <a:pt x="53919" y="43434"/>
                </a:lnTo>
                <a:lnTo>
                  <a:pt x="1207769" y="43434"/>
                </a:lnTo>
                <a:lnTo>
                  <a:pt x="1211579" y="41910"/>
                </a:lnTo>
                <a:lnTo>
                  <a:pt x="1212341" y="38100"/>
                </a:lnTo>
                <a:close/>
              </a:path>
              <a:path w="1271270" h="76200">
                <a:moveTo>
                  <a:pt x="1271015" y="38100"/>
                </a:moveTo>
                <a:lnTo>
                  <a:pt x="1194815" y="0"/>
                </a:lnTo>
                <a:lnTo>
                  <a:pt x="1194815" y="33527"/>
                </a:lnTo>
                <a:lnTo>
                  <a:pt x="1207769" y="33527"/>
                </a:lnTo>
                <a:lnTo>
                  <a:pt x="1211579" y="35051"/>
                </a:lnTo>
                <a:lnTo>
                  <a:pt x="1212341" y="38100"/>
                </a:lnTo>
                <a:lnTo>
                  <a:pt x="1212341" y="67437"/>
                </a:lnTo>
                <a:lnTo>
                  <a:pt x="1271015" y="38100"/>
                </a:lnTo>
                <a:close/>
              </a:path>
              <a:path w="1271270" h="76200">
                <a:moveTo>
                  <a:pt x="1212341" y="67437"/>
                </a:moveTo>
                <a:lnTo>
                  <a:pt x="1212341" y="38100"/>
                </a:lnTo>
                <a:lnTo>
                  <a:pt x="1211579" y="41910"/>
                </a:lnTo>
                <a:lnTo>
                  <a:pt x="1207769" y="43434"/>
                </a:lnTo>
                <a:lnTo>
                  <a:pt x="1194815" y="43434"/>
                </a:lnTo>
                <a:lnTo>
                  <a:pt x="1194815" y="76200"/>
                </a:lnTo>
                <a:lnTo>
                  <a:pt x="1212341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821814" y="3383788"/>
            <a:ext cx="1080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5080" indent="-36322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 panose="020B0604020202020204"/>
                <a:cs typeface="Arial" panose="020B0604020202020204"/>
              </a:rPr>
              <a:t>synchronization  point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9255" y="4467097"/>
            <a:ext cx="219710" cy="665480"/>
          </a:xfrm>
          <a:custGeom>
            <a:avLst/>
            <a:gdLst/>
            <a:ahLst/>
            <a:cxnLst/>
            <a:rect l="l" t="t" r="r" b="b"/>
            <a:pathLst>
              <a:path w="219710" h="665479">
                <a:moveTo>
                  <a:pt x="169186" y="39412"/>
                </a:moveTo>
                <a:lnTo>
                  <a:pt x="168402" y="33527"/>
                </a:lnTo>
                <a:lnTo>
                  <a:pt x="163369" y="32226"/>
                </a:lnTo>
                <a:lnTo>
                  <a:pt x="146304" y="47243"/>
                </a:lnTo>
                <a:lnTo>
                  <a:pt x="111252" y="81534"/>
                </a:lnTo>
                <a:lnTo>
                  <a:pt x="80990" y="114280"/>
                </a:lnTo>
                <a:lnTo>
                  <a:pt x="55024" y="145578"/>
                </a:lnTo>
                <a:lnTo>
                  <a:pt x="25651" y="192421"/>
                </a:lnTo>
                <a:lnTo>
                  <a:pt x="3302" y="256210"/>
                </a:lnTo>
                <a:lnTo>
                  <a:pt x="0" y="291084"/>
                </a:lnTo>
                <a:lnTo>
                  <a:pt x="5599" y="334616"/>
                </a:lnTo>
                <a:lnTo>
                  <a:pt x="10021" y="348820"/>
                </a:lnTo>
                <a:lnTo>
                  <a:pt x="10021" y="279178"/>
                </a:lnTo>
                <a:lnTo>
                  <a:pt x="15011" y="246430"/>
                </a:lnTo>
                <a:lnTo>
                  <a:pt x="40386" y="185927"/>
                </a:lnTo>
                <a:lnTo>
                  <a:pt x="61145" y="153466"/>
                </a:lnTo>
                <a:lnTo>
                  <a:pt x="85344" y="123443"/>
                </a:lnTo>
                <a:lnTo>
                  <a:pt x="134874" y="70865"/>
                </a:lnTo>
                <a:lnTo>
                  <a:pt x="169186" y="39412"/>
                </a:lnTo>
                <a:close/>
              </a:path>
              <a:path w="219710" h="665479">
                <a:moveTo>
                  <a:pt x="219456" y="660653"/>
                </a:moveTo>
                <a:lnTo>
                  <a:pt x="218694" y="657605"/>
                </a:lnTo>
                <a:lnTo>
                  <a:pt x="198882" y="633222"/>
                </a:lnTo>
                <a:lnTo>
                  <a:pt x="141732" y="560069"/>
                </a:lnTo>
                <a:lnTo>
                  <a:pt x="103489" y="508115"/>
                </a:lnTo>
                <a:lnTo>
                  <a:pt x="67818" y="454151"/>
                </a:lnTo>
                <a:lnTo>
                  <a:pt x="49202" y="420902"/>
                </a:lnTo>
                <a:lnTo>
                  <a:pt x="32289" y="385567"/>
                </a:lnTo>
                <a:lnTo>
                  <a:pt x="19044" y="348901"/>
                </a:lnTo>
                <a:lnTo>
                  <a:pt x="10021" y="279178"/>
                </a:lnTo>
                <a:lnTo>
                  <a:pt x="10021" y="348820"/>
                </a:lnTo>
                <a:lnTo>
                  <a:pt x="39917" y="423872"/>
                </a:lnTo>
                <a:lnTo>
                  <a:pt x="65392" y="468312"/>
                </a:lnTo>
                <a:lnTo>
                  <a:pt x="94250" y="511770"/>
                </a:lnTo>
                <a:lnTo>
                  <a:pt x="124869" y="553604"/>
                </a:lnTo>
                <a:lnTo>
                  <a:pt x="155626" y="593172"/>
                </a:lnTo>
                <a:lnTo>
                  <a:pt x="211074" y="662939"/>
                </a:lnTo>
                <a:lnTo>
                  <a:pt x="214122" y="665226"/>
                </a:lnTo>
                <a:lnTo>
                  <a:pt x="217932" y="663701"/>
                </a:lnTo>
                <a:lnTo>
                  <a:pt x="219456" y="660653"/>
                </a:lnTo>
                <a:close/>
              </a:path>
              <a:path w="219710" h="665479">
                <a:moveTo>
                  <a:pt x="205740" y="0"/>
                </a:moveTo>
                <a:lnTo>
                  <a:pt x="124206" y="22098"/>
                </a:lnTo>
                <a:lnTo>
                  <a:pt x="163369" y="32226"/>
                </a:lnTo>
                <a:lnTo>
                  <a:pt x="165354" y="30479"/>
                </a:lnTo>
                <a:lnTo>
                  <a:pt x="168402" y="28955"/>
                </a:lnTo>
                <a:lnTo>
                  <a:pt x="171450" y="30479"/>
                </a:lnTo>
                <a:lnTo>
                  <a:pt x="172974" y="34289"/>
                </a:lnTo>
                <a:lnTo>
                  <a:pt x="172974" y="67817"/>
                </a:lnTo>
                <a:lnTo>
                  <a:pt x="174498" y="79248"/>
                </a:lnTo>
                <a:lnTo>
                  <a:pt x="205740" y="0"/>
                </a:lnTo>
                <a:close/>
              </a:path>
              <a:path w="219710" h="665479">
                <a:moveTo>
                  <a:pt x="172974" y="34289"/>
                </a:moveTo>
                <a:lnTo>
                  <a:pt x="171450" y="30479"/>
                </a:lnTo>
                <a:lnTo>
                  <a:pt x="168402" y="28955"/>
                </a:lnTo>
                <a:lnTo>
                  <a:pt x="165354" y="30479"/>
                </a:lnTo>
                <a:lnTo>
                  <a:pt x="163369" y="32226"/>
                </a:lnTo>
                <a:lnTo>
                  <a:pt x="168402" y="33527"/>
                </a:lnTo>
                <a:lnTo>
                  <a:pt x="169186" y="39412"/>
                </a:lnTo>
                <a:lnTo>
                  <a:pt x="171450" y="37337"/>
                </a:lnTo>
                <a:lnTo>
                  <a:pt x="172974" y="34289"/>
                </a:lnTo>
                <a:close/>
              </a:path>
              <a:path w="219710" h="665479">
                <a:moveTo>
                  <a:pt x="172974" y="67817"/>
                </a:moveTo>
                <a:lnTo>
                  <a:pt x="172974" y="34289"/>
                </a:lnTo>
                <a:lnTo>
                  <a:pt x="171450" y="37337"/>
                </a:lnTo>
                <a:lnTo>
                  <a:pt x="169186" y="39412"/>
                </a:lnTo>
                <a:lnTo>
                  <a:pt x="172974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695323" y="1157223"/>
            <a:ext cx="1092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541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Stream 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(e.g.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TCP)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868621" y="1863153"/>
            <a:ext cx="1345565" cy="241935"/>
            <a:chOff x="4868621" y="1863153"/>
            <a:chExt cx="1345565" cy="241935"/>
          </a:xfrm>
        </p:grpSpPr>
        <p:sp>
          <p:nvSpPr>
            <p:cNvPr id="70" name="object 70"/>
            <p:cNvSpPr/>
            <p:nvPr/>
          </p:nvSpPr>
          <p:spPr>
            <a:xfrm>
              <a:off x="4874145" y="18679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73383" y="1867916"/>
              <a:ext cx="1336040" cy="232410"/>
            </a:xfrm>
            <a:custGeom>
              <a:avLst/>
              <a:gdLst/>
              <a:ahLst/>
              <a:cxnLst/>
              <a:rect l="l" t="t" r="r" b="b"/>
              <a:pathLst>
                <a:path w="1336039" h="232410">
                  <a:moveTo>
                    <a:pt x="0" y="0"/>
                  </a:moveTo>
                  <a:lnTo>
                    <a:pt x="0" y="232410"/>
                  </a:lnTo>
                  <a:lnTo>
                    <a:pt x="1335786" y="232410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1644789" y="4438141"/>
            <a:ext cx="3167380" cy="710565"/>
          </a:xfrm>
          <a:custGeom>
            <a:avLst/>
            <a:gdLst/>
            <a:ahLst/>
            <a:cxnLst/>
            <a:rect l="l" t="t" r="r" b="b"/>
            <a:pathLst>
              <a:path w="3167379" h="710564">
                <a:moveTo>
                  <a:pt x="1317498" y="663702"/>
                </a:moveTo>
                <a:lnTo>
                  <a:pt x="1241298" y="625602"/>
                </a:lnTo>
                <a:lnTo>
                  <a:pt x="1263421" y="659130"/>
                </a:lnTo>
                <a:lnTo>
                  <a:pt x="4572" y="659130"/>
                </a:lnTo>
                <a:lnTo>
                  <a:pt x="1524" y="660654"/>
                </a:lnTo>
                <a:lnTo>
                  <a:pt x="0" y="663702"/>
                </a:lnTo>
                <a:lnTo>
                  <a:pt x="1524" y="667512"/>
                </a:lnTo>
                <a:lnTo>
                  <a:pt x="4572" y="668274"/>
                </a:lnTo>
                <a:lnTo>
                  <a:pt x="1263421" y="668274"/>
                </a:lnTo>
                <a:lnTo>
                  <a:pt x="1241298" y="701802"/>
                </a:lnTo>
                <a:lnTo>
                  <a:pt x="1271778" y="686562"/>
                </a:lnTo>
                <a:lnTo>
                  <a:pt x="1317498" y="663702"/>
                </a:lnTo>
                <a:close/>
              </a:path>
              <a:path w="3167379" h="710564">
                <a:moveTo>
                  <a:pt x="1328928" y="38100"/>
                </a:moveTo>
                <a:lnTo>
                  <a:pt x="1327404" y="35052"/>
                </a:lnTo>
                <a:lnTo>
                  <a:pt x="1323594" y="33528"/>
                </a:lnTo>
                <a:lnTo>
                  <a:pt x="87630" y="33528"/>
                </a:lnTo>
                <a:lnTo>
                  <a:pt x="87630" y="0"/>
                </a:lnTo>
                <a:lnTo>
                  <a:pt x="11430" y="38100"/>
                </a:lnTo>
                <a:lnTo>
                  <a:pt x="70104" y="67437"/>
                </a:lnTo>
                <a:lnTo>
                  <a:pt x="87630" y="76200"/>
                </a:lnTo>
                <a:lnTo>
                  <a:pt x="87630" y="43434"/>
                </a:lnTo>
                <a:lnTo>
                  <a:pt x="1323594" y="43434"/>
                </a:lnTo>
                <a:lnTo>
                  <a:pt x="1327404" y="41910"/>
                </a:lnTo>
                <a:lnTo>
                  <a:pt x="1328928" y="38100"/>
                </a:lnTo>
                <a:close/>
              </a:path>
              <a:path w="3167379" h="710564">
                <a:moveTo>
                  <a:pt x="2910078" y="424434"/>
                </a:moveTo>
                <a:lnTo>
                  <a:pt x="2906166" y="378485"/>
                </a:lnTo>
                <a:lnTo>
                  <a:pt x="2891421" y="331444"/>
                </a:lnTo>
                <a:lnTo>
                  <a:pt x="2868257" y="284238"/>
                </a:lnTo>
                <a:lnTo>
                  <a:pt x="2839072" y="237832"/>
                </a:lnTo>
                <a:lnTo>
                  <a:pt x="2806281" y="193179"/>
                </a:lnTo>
                <a:lnTo>
                  <a:pt x="2772308" y="151244"/>
                </a:lnTo>
                <a:lnTo>
                  <a:pt x="2712986" y="82207"/>
                </a:lnTo>
                <a:lnTo>
                  <a:pt x="2752344" y="76200"/>
                </a:lnTo>
                <a:lnTo>
                  <a:pt x="2673096" y="44958"/>
                </a:lnTo>
                <a:lnTo>
                  <a:pt x="2695194" y="127254"/>
                </a:lnTo>
                <a:lnTo>
                  <a:pt x="2702052" y="102400"/>
                </a:lnTo>
                <a:lnTo>
                  <a:pt x="2705811" y="88734"/>
                </a:lnTo>
                <a:lnTo>
                  <a:pt x="2712720" y="96774"/>
                </a:lnTo>
                <a:lnTo>
                  <a:pt x="2754630" y="144780"/>
                </a:lnTo>
                <a:lnTo>
                  <a:pt x="2793034" y="192024"/>
                </a:lnTo>
                <a:lnTo>
                  <a:pt x="2827464" y="238404"/>
                </a:lnTo>
                <a:lnTo>
                  <a:pt x="2864116" y="296913"/>
                </a:lnTo>
                <a:lnTo>
                  <a:pt x="2882442" y="334873"/>
                </a:lnTo>
                <a:lnTo>
                  <a:pt x="2895523" y="374561"/>
                </a:lnTo>
                <a:lnTo>
                  <a:pt x="2900172" y="413766"/>
                </a:lnTo>
                <a:lnTo>
                  <a:pt x="2896184" y="452805"/>
                </a:lnTo>
                <a:lnTo>
                  <a:pt x="2883293" y="489610"/>
                </a:lnTo>
                <a:lnTo>
                  <a:pt x="2863977" y="523938"/>
                </a:lnTo>
                <a:lnTo>
                  <a:pt x="2840736" y="555498"/>
                </a:lnTo>
                <a:lnTo>
                  <a:pt x="2802839" y="595998"/>
                </a:lnTo>
                <a:lnTo>
                  <a:pt x="2762250" y="633984"/>
                </a:lnTo>
                <a:lnTo>
                  <a:pt x="2701290" y="684276"/>
                </a:lnTo>
                <a:lnTo>
                  <a:pt x="2679954" y="701040"/>
                </a:lnTo>
                <a:lnTo>
                  <a:pt x="2678430" y="704850"/>
                </a:lnTo>
                <a:lnTo>
                  <a:pt x="2679192" y="707898"/>
                </a:lnTo>
                <a:lnTo>
                  <a:pt x="2682240" y="710184"/>
                </a:lnTo>
                <a:lnTo>
                  <a:pt x="2686050" y="708660"/>
                </a:lnTo>
                <a:lnTo>
                  <a:pt x="2727960" y="675132"/>
                </a:lnTo>
                <a:lnTo>
                  <a:pt x="2768346" y="640842"/>
                </a:lnTo>
                <a:lnTo>
                  <a:pt x="2806446" y="605790"/>
                </a:lnTo>
                <a:lnTo>
                  <a:pt x="2844177" y="565340"/>
                </a:lnTo>
                <a:lnTo>
                  <a:pt x="2875432" y="523748"/>
                </a:lnTo>
                <a:lnTo>
                  <a:pt x="2900172" y="470928"/>
                </a:lnTo>
                <a:lnTo>
                  <a:pt x="2904655" y="458495"/>
                </a:lnTo>
                <a:lnTo>
                  <a:pt x="2910078" y="424434"/>
                </a:lnTo>
                <a:close/>
              </a:path>
              <a:path w="3167379" h="710564">
                <a:moveTo>
                  <a:pt x="3166872" y="697992"/>
                </a:moveTo>
                <a:lnTo>
                  <a:pt x="3166110" y="694182"/>
                </a:lnTo>
                <a:lnTo>
                  <a:pt x="3146298" y="669798"/>
                </a:lnTo>
                <a:lnTo>
                  <a:pt x="3108198" y="621030"/>
                </a:lnTo>
                <a:lnTo>
                  <a:pt x="3083331" y="589648"/>
                </a:lnTo>
                <a:lnTo>
                  <a:pt x="3059468" y="557466"/>
                </a:lnTo>
                <a:lnTo>
                  <a:pt x="3036722" y="524484"/>
                </a:lnTo>
                <a:lnTo>
                  <a:pt x="3015234" y="490728"/>
                </a:lnTo>
                <a:lnTo>
                  <a:pt x="2994926" y="454418"/>
                </a:lnTo>
                <a:lnTo>
                  <a:pt x="2977705" y="417639"/>
                </a:lnTo>
                <a:lnTo>
                  <a:pt x="2964764" y="379323"/>
                </a:lnTo>
                <a:lnTo>
                  <a:pt x="2957322" y="338328"/>
                </a:lnTo>
                <a:lnTo>
                  <a:pt x="2958998" y="300926"/>
                </a:lnTo>
                <a:lnTo>
                  <a:pt x="2980093" y="236601"/>
                </a:lnTo>
                <a:lnTo>
                  <a:pt x="3014408" y="182841"/>
                </a:lnTo>
                <a:lnTo>
                  <a:pt x="3046565" y="144551"/>
                </a:lnTo>
                <a:lnTo>
                  <a:pt x="3082290" y="108204"/>
                </a:lnTo>
                <a:lnTo>
                  <a:pt x="3116516" y="76073"/>
                </a:lnTo>
                <a:lnTo>
                  <a:pt x="3120390" y="104584"/>
                </a:lnTo>
                <a:lnTo>
                  <a:pt x="3121914" y="115824"/>
                </a:lnTo>
                <a:lnTo>
                  <a:pt x="3153156" y="36576"/>
                </a:lnTo>
                <a:lnTo>
                  <a:pt x="3071622" y="59436"/>
                </a:lnTo>
                <a:lnTo>
                  <a:pt x="3110115" y="69392"/>
                </a:lnTo>
                <a:lnTo>
                  <a:pt x="3093720" y="83820"/>
                </a:lnTo>
                <a:lnTo>
                  <a:pt x="3058668" y="118872"/>
                </a:lnTo>
                <a:lnTo>
                  <a:pt x="3025902" y="153924"/>
                </a:lnTo>
                <a:lnTo>
                  <a:pt x="2997619" y="189649"/>
                </a:lnTo>
                <a:lnTo>
                  <a:pt x="2965031" y="246214"/>
                </a:lnTo>
                <a:lnTo>
                  <a:pt x="2948648" y="307352"/>
                </a:lnTo>
                <a:lnTo>
                  <a:pt x="2948178" y="339090"/>
                </a:lnTo>
                <a:lnTo>
                  <a:pt x="2955391" y="381012"/>
                </a:lnTo>
                <a:lnTo>
                  <a:pt x="2970161" y="424014"/>
                </a:lnTo>
                <a:lnTo>
                  <a:pt x="2990977" y="467436"/>
                </a:lnTo>
                <a:lnTo>
                  <a:pt x="3016339" y="510628"/>
                </a:lnTo>
                <a:lnTo>
                  <a:pt x="3044736" y="552945"/>
                </a:lnTo>
                <a:lnTo>
                  <a:pt x="3074657" y="593712"/>
                </a:lnTo>
                <a:lnTo>
                  <a:pt x="3104591" y="632294"/>
                </a:lnTo>
                <a:lnTo>
                  <a:pt x="3158490" y="700278"/>
                </a:lnTo>
                <a:lnTo>
                  <a:pt x="3161538" y="701802"/>
                </a:lnTo>
                <a:lnTo>
                  <a:pt x="3165348" y="701040"/>
                </a:lnTo>
                <a:lnTo>
                  <a:pt x="3166872" y="697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213477" y="1859025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872431" y="2104898"/>
            <a:ext cx="1344930" cy="606425"/>
            <a:chOff x="4872431" y="2104898"/>
            <a:chExt cx="1344930" cy="606425"/>
          </a:xfrm>
        </p:grpSpPr>
        <p:sp>
          <p:nvSpPr>
            <p:cNvPr id="75" name="object 75"/>
            <p:cNvSpPr/>
            <p:nvPr/>
          </p:nvSpPr>
          <p:spPr>
            <a:xfrm>
              <a:off x="5510415" y="2104898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5843"/>
                  </a:lnTo>
                  <a:lnTo>
                    <a:pt x="34289" y="279653"/>
                  </a:lnTo>
                  <a:lnTo>
                    <a:pt x="38100" y="281177"/>
                  </a:lnTo>
                  <a:lnTo>
                    <a:pt x="41135" y="279653"/>
                  </a:lnTo>
                  <a:lnTo>
                    <a:pt x="42659" y="275843"/>
                  </a:lnTo>
                  <a:lnTo>
                    <a:pt x="42659" y="330733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59" y="263651"/>
                  </a:moveTo>
                  <a:lnTo>
                    <a:pt x="42659" y="4571"/>
                  </a:lnTo>
                  <a:lnTo>
                    <a:pt x="41135" y="1523"/>
                  </a:lnTo>
                  <a:lnTo>
                    <a:pt x="38100" y="0"/>
                  </a:lnTo>
                  <a:lnTo>
                    <a:pt x="34289" y="1523"/>
                  </a:lnTo>
                  <a:lnTo>
                    <a:pt x="33527" y="4571"/>
                  </a:lnTo>
                  <a:lnTo>
                    <a:pt x="33527" y="263651"/>
                  </a:lnTo>
                  <a:lnTo>
                    <a:pt x="42659" y="263651"/>
                  </a:lnTo>
                  <a:close/>
                </a:path>
                <a:path w="76200" h="340360">
                  <a:moveTo>
                    <a:pt x="42659" y="330733"/>
                  </a:moveTo>
                  <a:lnTo>
                    <a:pt x="42659" y="275843"/>
                  </a:lnTo>
                  <a:lnTo>
                    <a:pt x="41135" y="279653"/>
                  </a:lnTo>
                  <a:lnTo>
                    <a:pt x="38100" y="281177"/>
                  </a:lnTo>
                  <a:lnTo>
                    <a:pt x="34289" y="279653"/>
                  </a:lnTo>
                  <a:lnTo>
                    <a:pt x="33527" y="275843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2659" y="3307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877193" y="247446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877193" y="247446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5305678" y="2465577"/>
            <a:ext cx="478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bind()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4867097" y="2711450"/>
            <a:ext cx="1344930" cy="1911350"/>
            <a:chOff x="4867097" y="2711450"/>
            <a:chExt cx="1344930" cy="1911350"/>
          </a:xfrm>
        </p:grpSpPr>
        <p:sp>
          <p:nvSpPr>
            <p:cNvPr id="80" name="object 80"/>
            <p:cNvSpPr/>
            <p:nvPr/>
          </p:nvSpPr>
          <p:spPr>
            <a:xfrm>
              <a:off x="5513450" y="2711450"/>
              <a:ext cx="76200" cy="1631950"/>
            </a:xfrm>
            <a:custGeom>
              <a:avLst/>
              <a:gdLst/>
              <a:ahLst/>
              <a:cxnLst/>
              <a:rect l="l" t="t" r="r" b="b"/>
              <a:pathLst>
                <a:path w="76200" h="1631950">
                  <a:moveTo>
                    <a:pt x="76200" y="1555241"/>
                  </a:moveTo>
                  <a:lnTo>
                    <a:pt x="0" y="1555241"/>
                  </a:lnTo>
                  <a:lnTo>
                    <a:pt x="33540" y="1622323"/>
                  </a:lnTo>
                  <a:lnTo>
                    <a:pt x="33540" y="1568195"/>
                  </a:lnTo>
                  <a:lnTo>
                    <a:pt x="35064" y="1571243"/>
                  </a:lnTo>
                  <a:lnTo>
                    <a:pt x="38100" y="1572767"/>
                  </a:lnTo>
                  <a:lnTo>
                    <a:pt x="41922" y="1571243"/>
                  </a:lnTo>
                  <a:lnTo>
                    <a:pt x="42684" y="1568195"/>
                  </a:lnTo>
                  <a:lnTo>
                    <a:pt x="42684" y="1622272"/>
                  </a:lnTo>
                  <a:lnTo>
                    <a:pt x="76200" y="1555241"/>
                  </a:lnTo>
                  <a:close/>
                </a:path>
                <a:path w="76200" h="1631950">
                  <a:moveTo>
                    <a:pt x="42684" y="1555241"/>
                  </a:moveTo>
                  <a:lnTo>
                    <a:pt x="42684" y="4571"/>
                  </a:lnTo>
                  <a:lnTo>
                    <a:pt x="41922" y="761"/>
                  </a:lnTo>
                  <a:lnTo>
                    <a:pt x="38100" y="0"/>
                  </a:lnTo>
                  <a:lnTo>
                    <a:pt x="35064" y="761"/>
                  </a:lnTo>
                  <a:lnTo>
                    <a:pt x="33540" y="4571"/>
                  </a:lnTo>
                  <a:lnTo>
                    <a:pt x="33540" y="1555241"/>
                  </a:lnTo>
                  <a:lnTo>
                    <a:pt x="42684" y="1555241"/>
                  </a:lnTo>
                  <a:close/>
                </a:path>
                <a:path w="76200" h="1631950">
                  <a:moveTo>
                    <a:pt x="42684" y="1622272"/>
                  </a:moveTo>
                  <a:lnTo>
                    <a:pt x="42684" y="1568195"/>
                  </a:lnTo>
                  <a:lnTo>
                    <a:pt x="41922" y="1571243"/>
                  </a:lnTo>
                  <a:lnTo>
                    <a:pt x="38100" y="1572767"/>
                  </a:lnTo>
                  <a:lnTo>
                    <a:pt x="35064" y="1571243"/>
                  </a:lnTo>
                  <a:lnTo>
                    <a:pt x="33540" y="1568195"/>
                  </a:lnTo>
                  <a:lnTo>
                    <a:pt x="33540" y="1622323"/>
                  </a:lnTo>
                  <a:lnTo>
                    <a:pt x="38100" y="1631441"/>
                  </a:lnTo>
                  <a:lnTo>
                    <a:pt x="42684" y="1622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71859" y="4386326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1335785" y="231648"/>
                  </a:moveTo>
                  <a:lnTo>
                    <a:pt x="1335785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785" y="231648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871859" y="438632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122811" y="4376673"/>
            <a:ext cx="8318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recvfrom()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4870907" y="4622546"/>
            <a:ext cx="1344930" cy="607060"/>
            <a:chOff x="4870907" y="4622546"/>
            <a:chExt cx="1344930" cy="607060"/>
          </a:xfrm>
        </p:grpSpPr>
        <p:sp>
          <p:nvSpPr>
            <p:cNvPr id="85" name="object 85"/>
            <p:cNvSpPr/>
            <p:nvPr/>
          </p:nvSpPr>
          <p:spPr>
            <a:xfrm>
              <a:off x="5508891" y="4622546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15" y="330682"/>
                  </a:lnTo>
                  <a:lnTo>
                    <a:pt x="33515" y="275843"/>
                  </a:lnTo>
                  <a:lnTo>
                    <a:pt x="34289" y="279653"/>
                  </a:lnTo>
                  <a:lnTo>
                    <a:pt x="38100" y="281177"/>
                  </a:lnTo>
                  <a:lnTo>
                    <a:pt x="41135" y="279653"/>
                  </a:lnTo>
                  <a:lnTo>
                    <a:pt x="42659" y="275843"/>
                  </a:lnTo>
                  <a:lnTo>
                    <a:pt x="42659" y="330733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59" y="263651"/>
                  </a:moveTo>
                  <a:lnTo>
                    <a:pt x="42659" y="4571"/>
                  </a:lnTo>
                  <a:lnTo>
                    <a:pt x="41135" y="1524"/>
                  </a:lnTo>
                  <a:lnTo>
                    <a:pt x="38100" y="0"/>
                  </a:lnTo>
                  <a:lnTo>
                    <a:pt x="34289" y="1524"/>
                  </a:lnTo>
                  <a:lnTo>
                    <a:pt x="33515" y="4571"/>
                  </a:lnTo>
                  <a:lnTo>
                    <a:pt x="33515" y="263651"/>
                  </a:lnTo>
                  <a:lnTo>
                    <a:pt x="42659" y="263651"/>
                  </a:lnTo>
                  <a:close/>
                </a:path>
                <a:path w="76200" h="340360">
                  <a:moveTo>
                    <a:pt x="42659" y="330733"/>
                  </a:moveTo>
                  <a:lnTo>
                    <a:pt x="42659" y="275843"/>
                  </a:lnTo>
                  <a:lnTo>
                    <a:pt x="41135" y="279653"/>
                  </a:lnTo>
                  <a:lnTo>
                    <a:pt x="38100" y="281177"/>
                  </a:lnTo>
                  <a:lnTo>
                    <a:pt x="34289" y="279653"/>
                  </a:lnTo>
                  <a:lnTo>
                    <a:pt x="33515" y="275843"/>
                  </a:lnTo>
                  <a:lnTo>
                    <a:pt x="33515" y="330682"/>
                  </a:lnTo>
                  <a:lnTo>
                    <a:pt x="38100" y="339851"/>
                  </a:lnTo>
                  <a:lnTo>
                    <a:pt x="42659" y="3307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75669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3" y="232410"/>
                  </a:moveTo>
                  <a:lnTo>
                    <a:pt x="1335023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3" y="232410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875669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3" y="232410"/>
                  </a:lnTo>
                  <a:lnTo>
                    <a:pt x="133502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5205857" y="4983226"/>
            <a:ext cx="6750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sendto()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4875479" y="5229097"/>
            <a:ext cx="1344930" cy="806450"/>
            <a:chOff x="4875479" y="5229097"/>
            <a:chExt cx="1344930" cy="806450"/>
          </a:xfrm>
        </p:grpSpPr>
        <p:sp>
          <p:nvSpPr>
            <p:cNvPr id="90" name="object 90"/>
            <p:cNvSpPr/>
            <p:nvPr/>
          </p:nvSpPr>
          <p:spPr>
            <a:xfrm>
              <a:off x="5511926" y="5229097"/>
              <a:ext cx="76200" cy="539750"/>
            </a:xfrm>
            <a:custGeom>
              <a:avLst/>
              <a:gdLst/>
              <a:ahLst/>
              <a:cxnLst/>
              <a:rect l="l" t="t" r="r" b="b"/>
              <a:pathLst>
                <a:path w="76200" h="539750">
                  <a:moveTo>
                    <a:pt x="76200" y="463296"/>
                  </a:moveTo>
                  <a:lnTo>
                    <a:pt x="0" y="463296"/>
                  </a:lnTo>
                  <a:lnTo>
                    <a:pt x="33540" y="530377"/>
                  </a:lnTo>
                  <a:lnTo>
                    <a:pt x="33540" y="476250"/>
                  </a:lnTo>
                  <a:lnTo>
                    <a:pt x="35064" y="479298"/>
                  </a:lnTo>
                  <a:lnTo>
                    <a:pt x="38100" y="480822"/>
                  </a:lnTo>
                  <a:lnTo>
                    <a:pt x="41148" y="479298"/>
                  </a:lnTo>
                  <a:lnTo>
                    <a:pt x="42672" y="476250"/>
                  </a:lnTo>
                  <a:lnTo>
                    <a:pt x="42672" y="530351"/>
                  </a:lnTo>
                  <a:lnTo>
                    <a:pt x="76200" y="463296"/>
                  </a:lnTo>
                  <a:close/>
                </a:path>
                <a:path w="76200" h="539750">
                  <a:moveTo>
                    <a:pt x="42672" y="463296"/>
                  </a:moveTo>
                  <a:lnTo>
                    <a:pt x="42671" y="4572"/>
                  </a:lnTo>
                  <a:lnTo>
                    <a:pt x="41147" y="1524"/>
                  </a:lnTo>
                  <a:lnTo>
                    <a:pt x="38099" y="0"/>
                  </a:lnTo>
                  <a:lnTo>
                    <a:pt x="35064" y="1524"/>
                  </a:lnTo>
                  <a:lnTo>
                    <a:pt x="33540" y="4572"/>
                  </a:lnTo>
                  <a:lnTo>
                    <a:pt x="33540" y="463296"/>
                  </a:lnTo>
                  <a:lnTo>
                    <a:pt x="42672" y="463296"/>
                  </a:lnTo>
                  <a:close/>
                </a:path>
                <a:path w="76200" h="539750">
                  <a:moveTo>
                    <a:pt x="42672" y="530351"/>
                  </a:moveTo>
                  <a:lnTo>
                    <a:pt x="42672" y="476250"/>
                  </a:lnTo>
                  <a:lnTo>
                    <a:pt x="41148" y="479298"/>
                  </a:lnTo>
                  <a:lnTo>
                    <a:pt x="38100" y="480822"/>
                  </a:lnTo>
                  <a:lnTo>
                    <a:pt x="35064" y="479298"/>
                  </a:lnTo>
                  <a:lnTo>
                    <a:pt x="33540" y="476250"/>
                  </a:lnTo>
                  <a:lnTo>
                    <a:pt x="33540" y="530377"/>
                  </a:lnTo>
                  <a:lnTo>
                    <a:pt x="38100" y="539496"/>
                  </a:lnTo>
                  <a:lnTo>
                    <a:pt x="42672" y="530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880241" y="579907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880241" y="579907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5269103" y="5789421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218810" y="1554225"/>
            <a:ext cx="6578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Server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7510462" y="1871535"/>
            <a:ext cx="1344930" cy="241300"/>
            <a:chOff x="7510462" y="1871535"/>
            <a:chExt cx="1344930" cy="241300"/>
          </a:xfrm>
        </p:grpSpPr>
        <p:sp>
          <p:nvSpPr>
            <p:cNvPr id="96" name="object 96"/>
            <p:cNvSpPr/>
            <p:nvPr/>
          </p:nvSpPr>
          <p:spPr>
            <a:xfrm>
              <a:off x="7515225" y="187629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15225" y="187629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7855331" y="1867407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7508938" y="2701544"/>
            <a:ext cx="1344930" cy="1929130"/>
            <a:chOff x="7508938" y="2701544"/>
            <a:chExt cx="1344930" cy="1929130"/>
          </a:xfrm>
        </p:grpSpPr>
        <p:sp>
          <p:nvSpPr>
            <p:cNvPr id="100" name="object 100"/>
            <p:cNvSpPr/>
            <p:nvPr/>
          </p:nvSpPr>
          <p:spPr>
            <a:xfrm>
              <a:off x="7513701" y="439394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513701" y="439394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152269" y="2701544"/>
              <a:ext cx="76200" cy="1632585"/>
            </a:xfrm>
            <a:custGeom>
              <a:avLst/>
              <a:gdLst/>
              <a:ahLst/>
              <a:cxnLst/>
              <a:rect l="l" t="t" r="r" b="b"/>
              <a:pathLst>
                <a:path w="76200" h="1632585">
                  <a:moveTo>
                    <a:pt x="76200" y="1556004"/>
                  </a:moveTo>
                  <a:lnTo>
                    <a:pt x="0" y="1556004"/>
                  </a:lnTo>
                  <a:lnTo>
                    <a:pt x="32753" y="1621510"/>
                  </a:lnTo>
                  <a:lnTo>
                    <a:pt x="32753" y="1568196"/>
                  </a:lnTo>
                  <a:lnTo>
                    <a:pt x="34277" y="1572006"/>
                  </a:lnTo>
                  <a:lnTo>
                    <a:pt x="38100" y="1573530"/>
                  </a:lnTo>
                  <a:lnTo>
                    <a:pt x="41148" y="1572006"/>
                  </a:lnTo>
                  <a:lnTo>
                    <a:pt x="42672" y="1568196"/>
                  </a:lnTo>
                  <a:lnTo>
                    <a:pt x="42672" y="1623060"/>
                  </a:lnTo>
                  <a:lnTo>
                    <a:pt x="76200" y="1556004"/>
                  </a:lnTo>
                  <a:close/>
                </a:path>
                <a:path w="76200" h="1632585">
                  <a:moveTo>
                    <a:pt x="42672" y="1556004"/>
                  </a:moveTo>
                  <a:lnTo>
                    <a:pt x="42672" y="4572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4277" y="1524"/>
                  </a:lnTo>
                  <a:lnTo>
                    <a:pt x="32753" y="4572"/>
                  </a:lnTo>
                  <a:lnTo>
                    <a:pt x="32753" y="1556004"/>
                  </a:lnTo>
                  <a:lnTo>
                    <a:pt x="42672" y="1556004"/>
                  </a:lnTo>
                  <a:close/>
                </a:path>
                <a:path w="76200" h="1632585">
                  <a:moveTo>
                    <a:pt x="42672" y="1623060"/>
                  </a:moveTo>
                  <a:lnTo>
                    <a:pt x="42672" y="1568196"/>
                  </a:lnTo>
                  <a:lnTo>
                    <a:pt x="41148" y="1572006"/>
                  </a:lnTo>
                  <a:lnTo>
                    <a:pt x="38100" y="1573530"/>
                  </a:lnTo>
                  <a:lnTo>
                    <a:pt x="34277" y="1572006"/>
                  </a:lnTo>
                  <a:lnTo>
                    <a:pt x="32753" y="1568196"/>
                  </a:lnTo>
                  <a:lnTo>
                    <a:pt x="32753" y="1621510"/>
                  </a:lnTo>
                  <a:lnTo>
                    <a:pt x="38100" y="1632204"/>
                  </a:lnTo>
                  <a:lnTo>
                    <a:pt x="42672" y="1623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7843901" y="4385055"/>
            <a:ext cx="6750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sendto()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7511986" y="4630165"/>
            <a:ext cx="1344930" cy="607060"/>
            <a:chOff x="7511986" y="4630165"/>
            <a:chExt cx="1344930" cy="607060"/>
          </a:xfrm>
        </p:grpSpPr>
        <p:sp>
          <p:nvSpPr>
            <p:cNvPr id="105" name="object 105"/>
            <p:cNvSpPr/>
            <p:nvPr/>
          </p:nvSpPr>
          <p:spPr>
            <a:xfrm>
              <a:off x="8149970" y="4630165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6606"/>
                  </a:lnTo>
                  <a:lnTo>
                    <a:pt x="35051" y="279654"/>
                  </a:lnTo>
                  <a:lnTo>
                    <a:pt x="38100" y="281178"/>
                  </a:lnTo>
                  <a:lnTo>
                    <a:pt x="41922" y="279654"/>
                  </a:lnTo>
                  <a:lnTo>
                    <a:pt x="43446" y="276606"/>
                  </a:lnTo>
                  <a:lnTo>
                    <a:pt x="43446" y="329158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3446" y="263651"/>
                  </a:moveTo>
                  <a:lnTo>
                    <a:pt x="43446" y="5334"/>
                  </a:lnTo>
                  <a:lnTo>
                    <a:pt x="41922" y="1524"/>
                  </a:lnTo>
                  <a:lnTo>
                    <a:pt x="38100" y="0"/>
                  </a:lnTo>
                  <a:lnTo>
                    <a:pt x="35051" y="1524"/>
                  </a:lnTo>
                  <a:lnTo>
                    <a:pt x="33527" y="5334"/>
                  </a:lnTo>
                  <a:lnTo>
                    <a:pt x="33527" y="263651"/>
                  </a:lnTo>
                  <a:lnTo>
                    <a:pt x="43446" y="263651"/>
                  </a:lnTo>
                  <a:close/>
                </a:path>
                <a:path w="76200" h="340360">
                  <a:moveTo>
                    <a:pt x="43446" y="329158"/>
                  </a:moveTo>
                  <a:lnTo>
                    <a:pt x="43446" y="276606"/>
                  </a:lnTo>
                  <a:lnTo>
                    <a:pt x="41922" y="279654"/>
                  </a:lnTo>
                  <a:lnTo>
                    <a:pt x="38100" y="281178"/>
                  </a:lnTo>
                  <a:lnTo>
                    <a:pt x="35051" y="279654"/>
                  </a:lnTo>
                  <a:lnTo>
                    <a:pt x="33527" y="276606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3446" y="3291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516748" y="5000497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516748" y="5000497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7767701" y="4991608"/>
            <a:ext cx="8318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recvfrom()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7516571" y="5236717"/>
            <a:ext cx="1345565" cy="806450"/>
            <a:chOff x="7516571" y="5236717"/>
            <a:chExt cx="1345565" cy="806450"/>
          </a:xfrm>
        </p:grpSpPr>
        <p:sp>
          <p:nvSpPr>
            <p:cNvPr id="110" name="object 110"/>
            <p:cNvSpPr/>
            <p:nvPr/>
          </p:nvSpPr>
          <p:spPr>
            <a:xfrm>
              <a:off x="8153793" y="5236717"/>
              <a:ext cx="76200" cy="540385"/>
            </a:xfrm>
            <a:custGeom>
              <a:avLst/>
              <a:gdLst/>
              <a:ahLst/>
              <a:cxnLst/>
              <a:rect l="l" t="t" r="r" b="b"/>
              <a:pathLst>
                <a:path w="76200" h="540385">
                  <a:moveTo>
                    <a:pt x="76200" y="464058"/>
                  </a:moveTo>
                  <a:lnTo>
                    <a:pt x="0" y="464058"/>
                  </a:lnTo>
                  <a:lnTo>
                    <a:pt x="32753" y="529564"/>
                  </a:lnTo>
                  <a:lnTo>
                    <a:pt x="32753" y="476250"/>
                  </a:lnTo>
                  <a:lnTo>
                    <a:pt x="34277" y="480060"/>
                  </a:lnTo>
                  <a:lnTo>
                    <a:pt x="38100" y="480822"/>
                  </a:lnTo>
                  <a:lnTo>
                    <a:pt x="41148" y="480060"/>
                  </a:lnTo>
                  <a:lnTo>
                    <a:pt x="42672" y="476250"/>
                  </a:lnTo>
                  <a:lnTo>
                    <a:pt x="42672" y="531113"/>
                  </a:lnTo>
                  <a:lnTo>
                    <a:pt x="76200" y="464058"/>
                  </a:lnTo>
                  <a:close/>
                </a:path>
                <a:path w="76200" h="540385">
                  <a:moveTo>
                    <a:pt x="42672" y="464058"/>
                  </a:moveTo>
                  <a:lnTo>
                    <a:pt x="42672" y="4572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4277" y="1524"/>
                  </a:lnTo>
                  <a:lnTo>
                    <a:pt x="32753" y="4572"/>
                  </a:lnTo>
                  <a:lnTo>
                    <a:pt x="32753" y="464058"/>
                  </a:lnTo>
                  <a:lnTo>
                    <a:pt x="42672" y="464058"/>
                  </a:lnTo>
                  <a:close/>
                </a:path>
                <a:path w="76200" h="540385">
                  <a:moveTo>
                    <a:pt x="42672" y="531113"/>
                  </a:moveTo>
                  <a:lnTo>
                    <a:pt x="42672" y="476250"/>
                  </a:lnTo>
                  <a:lnTo>
                    <a:pt x="41148" y="480060"/>
                  </a:lnTo>
                  <a:lnTo>
                    <a:pt x="38100" y="480822"/>
                  </a:lnTo>
                  <a:lnTo>
                    <a:pt x="34277" y="480060"/>
                  </a:lnTo>
                  <a:lnTo>
                    <a:pt x="32753" y="476250"/>
                  </a:lnTo>
                  <a:lnTo>
                    <a:pt x="32753" y="529564"/>
                  </a:lnTo>
                  <a:lnTo>
                    <a:pt x="38100" y="540258"/>
                  </a:lnTo>
                  <a:lnTo>
                    <a:pt x="42672" y="531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522095" y="580669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521333" y="5806693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40" h="231775">
                  <a:moveTo>
                    <a:pt x="0" y="0"/>
                  </a:moveTo>
                  <a:lnTo>
                    <a:pt x="0" y="231648"/>
                  </a:lnTo>
                  <a:lnTo>
                    <a:pt x="1335786" y="231648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7910956" y="5797803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884286" y="1560322"/>
            <a:ext cx="5899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Client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6197727" y="2447607"/>
            <a:ext cx="2909570" cy="2708910"/>
            <a:chOff x="6197727" y="2447607"/>
            <a:chExt cx="2909570" cy="2708910"/>
          </a:xfrm>
        </p:grpSpPr>
        <p:sp>
          <p:nvSpPr>
            <p:cNvPr id="116" name="object 116"/>
            <p:cNvSpPr/>
            <p:nvPr/>
          </p:nvSpPr>
          <p:spPr>
            <a:xfrm>
              <a:off x="6197727" y="4446523"/>
              <a:ext cx="2909570" cy="709930"/>
            </a:xfrm>
            <a:custGeom>
              <a:avLst/>
              <a:gdLst/>
              <a:ahLst/>
              <a:cxnLst/>
              <a:rect l="l" t="t" r="r" b="b"/>
              <a:pathLst>
                <a:path w="2909570" h="709929">
                  <a:moveTo>
                    <a:pt x="1317498" y="663702"/>
                  </a:moveTo>
                  <a:lnTo>
                    <a:pt x="1241298" y="625602"/>
                  </a:lnTo>
                  <a:lnTo>
                    <a:pt x="1262926" y="658368"/>
                  </a:lnTo>
                  <a:lnTo>
                    <a:pt x="4572" y="658368"/>
                  </a:lnTo>
                  <a:lnTo>
                    <a:pt x="1524" y="659892"/>
                  </a:lnTo>
                  <a:lnTo>
                    <a:pt x="0" y="663702"/>
                  </a:lnTo>
                  <a:lnTo>
                    <a:pt x="1524" y="666750"/>
                  </a:lnTo>
                  <a:lnTo>
                    <a:pt x="4572" y="668274"/>
                  </a:lnTo>
                  <a:lnTo>
                    <a:pt x="1263434" y="668274"/>
                  </a:lnTo>
                  <a:lnTo>
                    <a:pt x="1241298" y="701802"/>
                  </a:lnTo>
                  <a:lnTo>
                    <a:pt x="1271790" y="686562"/>
                  </a:lnTo>
                  <a:lnTo>
                    <a:pt x="1317498" y="663702"/>
                  </a:lnTo>
                  <a:close/>
                </a:path>
                <a:path w="2909570" h="709929">
                  <a:moveTo>
                    <a:pt x="1328940" y="38100"/>
                  </a:moveTo>
                  <a:lnTo>
                    <a:pt x="1327416" y="34290"/>
                  </a:lnTo>
                  <a:lnTo>
                    <a:pt x="1323606" y="32766"/>
                  </a:lnTo>
                  <a:lnTo>
                    <a:pt x="87642" y="32766"/>
                  </a:lnTo>
                  <a:lnTo>
                    <a:pt x="87642" y="0"/>
                  </a:lnTo>
                  <a:lnTo>
                    <a:pt x="11442" y="38100"/>
                  </a:lnTo>
                  <a:lnTo>
                    <a:pt x="70116" y="67437"/>
                  </a:lnTo>
                  <a:lnTo>
                    <a:pt x="87642" y="76200"/>
                  </a:lnTo>
                  <a:lnTo>
                    <a:pt x="87642" y="42672"/>
                  </a:lnTo>
                  <a:lnTo>
                    <a:pt x="1323606" y="42672"/>
                  </a:lnTo>
                  <a:lnTo>
                    <a:pt x="1327416" y="41148"/>
                  </a:lnTo>
                  <a:lnTo>
                    <a:pt x="1328940" y="38100"/>
                  </a:lnTo>
                  <a:close/>
                </a:path>
                <a:path w="2909570" h="709929">
                  <a:moveTo>
                    <a:pt x="2909328" y="434340"/>
                  </a:moveTo>
                  <a:lnTo>
                    <a:pt x="2908693" y="392595"/>
                  </a:lnTo>
                  <a:lnTo>
                    <a:pt x="2898330" y="349643"/>
                  </a:lnTo>
                  <a:lnTo>
                    <a:pt x="2880118" y="306247"/>
                  </a:lnTo>
                  <a:lnTo>
                    <a:pt x="2855925" y="263182"/>
                  </a:lnTo>
                  <a:lnTo>
                    <a:pt x="2827591" y="221183"/>
                  </a:lnTo>
                  <a:lnTo>
                    <a:pt x="2797022" y="181025"/>
                  </a:lnTo>
                  <a:lnTo>
                    <a:pt x="2766060" y="143484"/>
                  </a:lnTo>
                  <a:lnTo>
                    <a:pt x="2712491" y="81610"/>
                  </a:lnTo>
                  <a:lnTo>
                    <a:pt x="2752344" y="76200"/>
                  </a:lnTo>
                  <a:lnTo>
                    <a:pt x="2673096" y="44196"/>
                  </a:lnTo>
                  <a:lnTo>
                    <a:pt x="2695194" y="126492"/>
                  </a:lnTo>
                  <a:lnTo>
                    <a:pt x="2702064" y="101612"/>
                  </a:lnTo>
                  <a:lnTo>
                    <a:pt x="2705824" y="87972"/>
                  </a:lnTo>
                  <a:lnTo>
                    <a:pt x="2712720" y="96012"/>
                  </a:lnTo>
                  <a:lnTo>
                    <a:pt x="2774454" y="168402"/>
                  </a:lnTo>
                  <a:lnTo>
                    <a:pt x="2808808" y="212039"/>
                  </a:lnTo>
                  <a:lnTo>
                    <a:pt x="2837484" y="252590"/>
                  </a:lnTo>
                  <a:lnTo>
                    <a:pt x="2869273" y="306336"/>
                  </a:lnTo>
                  <a:lnTo>
                    <a:pt x="2896108" y="376669"/>
                  </a:lnTo>
                  <a:lnTo>
                    <a:pt x="2900172" y="413766"/>
                  </a:lnTo>
                  <a:lnTo>
                    <a:pt x="2896793" y="449529"/>
                  </a:lnTo>
                  <a:lnTo>
                    <a:pt x="2868460" y="516343"/>
                  </a:lnTo>
                  <a:lnTo>
                    <a:pt x="2832760" y="564222"/>
                  </a:lnTo>
                  <a:lnTo>
                    <a:pt x="2798788" y="599567"/>
                  </a:lnTo>
                  <a:lnTo>
                    <a:pt x="2762250" y="633222"/>
                  </a:lnTo>
                  <a:lnTo>
                    <a:pt x="2721876" y="667512"/>
                  </a:lnTo>
                  <a:lnTo>
                    <a:pt x="2679966" y="701040"/>
                  </a:lnTo>
                  <a:lnTo>
                    <a:pt x="2678442" y="704088"/>
                  </a:lnTo>
                  <a:lnTo>
                    <a:pt x="2679204" y="707898"/>
                  </a:lnTo>
                  <a:lnTo>
                    <a:pt x="2682252" y="709422"/>
                  </a:lnTo>
                  <a:lnTo>
                    <a:pt x="2686050" y="708660"/>
                  </a:lnTo>
                  <a:lnTo>
                    <a:pt x="2748546" y="657606"/>
                  </a:lnTo>
                  <a:lnTo>
                    <a:pt x="2789529" y="621474"/>
                  </a:lnTo>
                  <a:lnTo>
                    <a:pt x="2829496" y="581761"/>
                  </a:lnTo>
                  <a:lnTo>
                    <a:pt x="2869539" y="532333"/>
                  </a:lnTo>
                  <a:lnTo>
                    <a:pt x="2900172" y="471893"/>
                  </a:lnTo>
                  <a:lnTo>
                    <a:pt x="2901378" y="469011"/>
                  </a:lnTo>
                  <a:lnTo>
                    <a:pt x="2909328" y="434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522095" y="2452370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521333" y="2452370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40" h="231775">
                  <a:moveTo>
                    <a:pt x="0" y="0"/>
                  </a:moveTo>
                  <a:lnTo>
                    <a:pt x="0" y="231648"/>
                  </a:lnTo>
                  <a:lnTo>
                    <a:pt x="1335786" y="231648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6235331" y="1164844"/>
            <a:ext cx="111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Datagram  (e.g.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UDP)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950581" y="2443480"/>
            <a:ext cx="478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bind()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142351" y="2109470"/>
            <a:ext cx="76200" cy="340360"/>
          </a:xfrm>
          <a:custGeom>
            <a:avLst/>
            <a:gdLst/>
            <a:ahLst/>
            <a:cxnLst/>
            <a:rect l="l" t="t" r="r" b="b"/>
            <a:pathLst>
              <a:path w="76200" h="340360">
                <a:moveTo>
                  <a:pt x="76200" y="263652"/>
                </a:moveTo>
                <a:lnTo>
                  <a:pt x="0" y="263652"/>
                </a:lnTo>
                <a:lnTo>
                  <a:pt x="33540" y="330733"/>
                </a:lnTo>
                <a:lnTo>
                  <a:pt x="33540" y="276606"/>
                </a:lnTo>
                <a:lnTo>
                  <a:pt x="35064" y="279654"/>
                </a:lnTo>
                <a:lnTo>
                  <a:pt x="38100" y="281178"/>
                </a:lnTo>
                <a:lnTo>
                  <a:pt x="41922" y="279654"/>
                </a:lnTo>
                <a:lnTo>
                  <a:pt x="42672" y="276606"/>
                </a:lnTo>
                <a:lnTo>
                  <a:pt x="42672" y="330708"/>
                </a:lnTo>
                <a:lnTo>
                  <a:pt x="76200" y="263652"/>
                </a:lnTo>
                <a:close/>
              </a:path>
              <a:path w="76200" h="340360">
                <a:moveTo>
                  <a:pt x="42672" y="263652"/>
                </a:moveTo>
                <a:lnTo>
                  <a:pt x="42672" y="4572"/>
                </a:lnTo>
                <a:lnTo>
                  <a:pt x="41922" y="1524"/>
                </a:lnTo>
                <a:lnTo>
                  <a:pt x="38100" y="0"/>
                </a:lnTo>
                <a:lnTo>
                  <a:pt x="35064" y="1524"/>
                </a:lnTo>
                <a:lnTo>
                  <a:pt x="33540" y="4572"/>
                </a:lnTo>
                <a:lnTo>
                  <a:pt x="33540" y="263652"/>
                </a:lnTo>
                <a:lnTo>
                  <a:pt x="42672" y="263652"/>
                </a:lnTo>
                <a:close/>
              </a:path>
              <a:path w="76200" h="340360">
                <a:moveTo>
                  <a:pt x="42672" y="330708"/>
                </a:moveTo>
                <a:lnTo>
                  <a:pt x="42672" y="276606"/>
                </a:lnTo>
                <a:lnTo>
                  <a:pt x="41922" y="279654"/>
                </a:lnTo>
                <a:lnTo>
                  <a:pt x="38100" y="281178"/>
                </a:lnTo>
                <a:lnTo>
                  <a:pt x="35064" y="279654"/>
                </a:lnTo>
                <a:lnTo>
                  <a:pt x="33540" y="276606"/>
                </a:lnTo>
                <a:lnTo>
                  <a:pt x="33540" y="330733"/>
                </a:lnTo>
                <a:lnTo>
                  <a:pt x="38100" y="339852"/>
                </a:lnTo>
                <a:lnTo>
                  <a:pt x="42672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123" name="object 1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24" name="object 1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18</a:t>
            </a:fld>
            <a:endParaRPr spc="-7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0859" y="2093467"/>
            <a:ext cx="4015104" cy="337185"/>
          </a:xfrm>
          <a:custGeom>
            <a:avLst/>
            <a:gdLst/>
            <a:ahLst/>
            <a:cxnLst/>
            <a:rect l="l" t="t" r="r" b="b"/>
            <a:pathLst>
              <a:path w="4015104" h="337185">
                <a:moveTo>
                  <a:pt x="4014978" y="280415"/>
                </a:moveTo>
                <a:lnTo>
                  <a:pt x="4014978" y="56387"/>
                </a:lnTo>
                <a:lnTo>
                  <a:pt x="4010572" y="34397"/>
                </a:lnTo>
                <a:lnTo>
                  <a:pt x="3998594" y="16478"/>
                </a:lnTo>
                <a:lnTo>
                  <a:pt x="3980902" y="4417"/>
                </a:lnTo>
                <a:lnTo>
                  <a:pt x="3959352" y="0"/>
                </a:lnTo>
                <a:lnTo>
                  <a:pt x="56387" y="0"/>
                </a:lnTo>
                <a:lnTo>
                  <a:pt x="34397" y="4417"/>
                </a:lnTo>
                <a:lnTo>
                  <a:pt x="16478" y="16478"/>
                </a:lnTo>
                <a:lnTo>
                  <a:pt x="4417" y="34397"/>
                </a:lnTo>
                <a:lnTo>
                  <a:pt x="0" y="56388"/>
                </a:lnTo>
                <a:lnTo>
                  <a:pt x="0" y="280416"/>
                </a:lnTo>
                <a:lnTo>
                  <a:pt x="4417" y="302406"/>
                </a:lnTo>
                <a:lnTo>
                  <a:pt x="16478" y="320325"/>
                </a:lnTo>
                <a:lnTo>
                  <a:pt x="34397" y="332386"/>
                </a:lnTo>
                <a:lnTo>
                  <a:pt x="56387" y="336804"/>
                </a:lnTo>
                <a:lnTo>
                  <a:pt x="3959352" y="336804"/>
                </a:lnTo>
                <a:lnTo>
                  <a:pt x="3980902" y="332386"/>
                </a:lnTo>
                <a:lnTo>
                  <a:pt x="3998595" y="320325"/>
                </a:lnTo>
                <a:lnTo>
                  <a:pt x="4010572" y="302406"/>
                </a:lnTo>
                <a:lnTo>
                  <a:pt x="4014978" y="28041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8477" y="261873"/>
            <a:ext cx="57416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40" dirty="0"/>
              <a:t>Socket </a:t>
            </a:r>
            <a:r>
              <a:rPr sz="4200" spc="-220" dirty="0"/>
              <a:t>close </a:t>
            </a:r>
            <a:r>
              <a:rPr sz="4200" spc="-310" dirty="0"/>
              <a:t>in </a:t>
            </a:r>
            <a:r>
              <a:rPr sz="4200" spc="-215" dirty="0"/>
              <a:t>C:</a:t>
            </a:r>
            <a:r>
              <a:rPr sz="4200" spc="-620" dirty="0"/>
              <a:t> 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close()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19</a:t>
            </a:fld>
            <a:endParaRPr spc="-70" dirty="0"/>
          </a:p>
        </p:txBody>
      </p:sp>
      <p:sp>
        <p:nvSpPr>
          <p:cNvPr id="4" name="object 4"/>
          <p:cNvSpPr txBox="1"/>
          <p:nvPr/>
        </p:nvSpPr>
        <p:spPr>
          <a:xfrm>
            <a:off x="401453" y="1250949"/>
            <a:ext cx="7111365" cy="339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When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finished </a:t>
            </a:r>
            <a:r>
              <a:rPr sz="2200" spc="-80" dirty="0">
                <a:latin typeface="Arial" panose="020B0604020202020204"/>
                <a:cs typeface="Arial" panose="020B0604020202020204"/>
              </a:rPr>
              <a:t>using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a </a:t>
            </a:r>
            <a:r>
              <a:rPr sz="2200" spc="-95" dirty="0">
                <a:latin typeface="Arial" panose="020B0604020202020204"/>
                <a:cs typeface="Arial" panose="020B0604020202020204"/>
              </a:rPr>
              <a:t>socket,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socket 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should </a:t>
            </a:r>
            <a:r>
              <a:rPr sz="2200" spc="-145" dirty="0">
                <a:latin typeface="Arial" panose="020B0604020202020204"/>
                <a:cs typeface="Arial" panose="020B0604020202020204"/>
              </a:rPr>
              <a:t>be</a:t>
            </a:r>
            <a:r>
              <a:rPr sz="2200" spc="-35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closed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A6500"/>
              </a:buClr>
              <a:buFont typeface="Wingdings" panose="05000000000000000000"/>
              <a:buChar char=""/>
            </a:pPr>
            <a:endParaRPr sz="31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u="sng" dirty="0">
                <a:solidFill>
                  <a:srgbClr val="CC9A00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status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close(</a:t>
            </a:r>
            <a:r>
              <a:rPr sz="2200" b="1" u="sng" dirty="0">
                <a:solidFill>
                  <a:srgbClr val="9A6500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sockid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);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575"/>
              </a:spcBef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6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sockid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30" dirty="0">
                <a:latin typeface="Arial" panose="020B0604020202020204"/>
                <a:cs typeface="Arial" panose="020B0604020202020204"/>
              </a:rPr>
              <a:t>file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descriptor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(socket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being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closed)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7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status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0 </a:t>
            </a:r>
            <a:r>
              <a:rPr sz="2000" spc="95" dirty="0">
                <a:latin typeface="Arial" panose="020B0604020202020204"/>
                <a:cs typeface="Arial" panose="020B0604020202020204"/>
              </a:rPr>
              <a:t>if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successful,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-1 </a:t>
            </a:r>
            <a:r>
              <a:rPr sz="2000" spc="95" dirty="0">
                <a:latin typeface="Arial" panose="020B0604020202020204"/>
                <a:cs typeface="Arial" panose="020B0604020202020204"/>
              </a:rPr>
              <a:t>if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error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9A6500"/>
              </a:buClr>
              <a:buFont typeface="Wingdings" panose="05000000000000000000"/>
              <a:buChar char=""/>
            </a:pPr>
            <a:endParaRPr sz="29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70" dirty="0">
                <a:latin typeface="Arial" panose="020B0604020202020204"/>
                <a:cs typeface="Arial" panose="020B0604020202020204"/>
              </a:rPr>
              <a:t>Closing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socket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45" dirty="0">
                <a:latin typeface="Arial" panose="020B0604020202020204"/>
                <a:cs typeface="Arial" panose="020B0604020202020204"/>
              </a:rPr>
              <a:t>closes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connection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(for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stream</a:t>
            </a:r>
            <a:r>
              <a:rPr sz="20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socket)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8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00" dirty="0">
                <a:latin typeface="Arial" panose="020B0604020202020204"/>
                <a:cs typeface="Arial" panose="020B0604020202020204"/>
              </a:rPr>
              <a:t>frees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up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port 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used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by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 socket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7717" y="261873"/>
            <a:ext cx="26638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/>
              <a:t>Introduction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01453" y="1092428"/>
            <a:ext cx="2649220" cy="79819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4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55" dirty="0">
                <a:latin typeface="Arial" panose="020B0604020202020204"/>
                <a:cs typeface="Arial" panose="020B0604020202020204"/>
              </a:rPr>
              <a:t>Computer</a:t>
            </a:r>
            <a:r>
              <a:rPr sz="22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Network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05" dirty="0">
                <a:latin typeface="Arial" panose="020B0604020202020204"/>
                <a:cs typeface="Arial" panose="020B0604020202020204"/>
              </a:rPr>
              <a:t>hosts,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routers,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453" y="1807361"/>
            <a:ext cx="3797300" cy="412496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681990">
              <a:lnSpc>
                <a:spcPct val="100000"/>
              </a:lnSpc>
              <a:spcBef>
                <a:spcPts val="550"/>
              </a:spcBef>
            </a:pPr>
            <a:r>
              <a:rPr sz="2000" spc="-30" dirty="0">
                <a:latin typeface="Arial" panose="020B0604020202020204"/>
                <a:cs typeface="Arial" panose="020B0604020202020204"/>
              </a:rPr>
              <a:t>communication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channels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spc="-21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Hosts </a:t>
            </a:r>
            <a:r>
              <a:rPr sz="2200" spc="30" dirty="0">
                <a:latin typeface="Arial" panose="020B0604020202020204"/>
                <a:cs typeface="Arial" panose="020B0604020202020204"/>
              </a:rPr>
              <a:t>run</a:t>
            </a:r>
            <a:r>
              <a:rPr sz="2200" spc="-33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applications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2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spc="-17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Routers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forward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information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2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spc="-18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Packets</a:t>
            </a:r>
            <a:r>
              <a:rPr sz="2200" spc="-185" dirty="0">
                <a:latin typeface="Arial" panose="020B0604020202020204"/>
                <a:cs typeface="Arial" panose="020B0604020202020204"/>
              </a:rPr>
              <a:t>: </a:t>
            </a:r>
            <a:r>
              <a:rPr sz="2200" spc="-155" dirty="0">
                <a:latin typeface="Arial" panose="020B0604020202020204"/>
                <a:cs typeface="Arial" panose="020B0604020202020204"/>
              </a:rPr>
              <a:t>sequence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of</a:t>
            </a:r>
            <a:r>
              <a:rPr sz="220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95" dirty="0">
                <a:latin typeface="Arial" panose="020B0604020202020204"/>
                <a:cs typeface="Arial" panose="020B0604020202020204"/>
              </a:rPr>
              <a:t>bytes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25" dirty="0">
                <a:latin typeface="Arial" panose="020B0604020202020204"/>
                <a:cs typeface="Arial" panose="020B0604020202020204"/>
              </a:rPr>
              <a:t>contain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control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information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8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20" dirty="0">
                <a:latin typeface="Arial" panose="020B0604020202020204"/>
                <a:cs typeface="Arial" panose="020B0604020202020204"/>
              </a:rPr>
              <a:t>e.g.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destination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host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spc="-145" dirty="0">
                <a:solidFill>
                  <a:srgbClr val="3B822F"/>
                </a:solidFill>
                <a:latin typeface="Arial" panose="020B0604020202020204"/>
                <a:cs typeface="Arial" panose="020B0604020202020204"/>
              </a:rPr>
              <a:t>Protocol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an</a:t>
            </a:r>
            <a:r>
              <a:rPr sz="22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agreement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9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65" dirty="0">
                <a:latin typeface="Arial" panose="020B0604020202020204"/>
                <a:cs typeface="Arial" panose="020B0604020202020204"/>
              </a:rPr>
              <a:t>meaning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packets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30" dirty="0">
                <a:latin typeface="Arial" panose="020B0604020202020204"/>
                <a:cs typeface="Arial" panose="020B0604020202020204"/>
              </a:rPr>
              <a:t>structure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size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packets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marR="5080" indent="-325755">
              <a:lnSpc>
                <a:spcPct val="100000"/>
              </a:lnSpc>
              <a:spcBef>
                <a:spcPts val="475"/>
              </a:spcBef>
            </a:pPr>
            <a:r>
              <a:rPr sz="2000" spc="-120" dirty="0">
                <a:latin typeface="Arial" panose="020B0604020202020204"/>
                <a:cs typeface="Arial" panose="020B0604020202020204"/>
              </a:rPr>
              <a:t>e.g.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Hypertext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Transfer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Protocol  (HTTP)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70285" y="1517395"/>
            <a:ext cx="4533265" cy="4498975"/>
            <a:chOff x="4470285" y="1517395"/>
            <a:chExt cx="4533265" cy="4498975"/>
          </a:xfrm>
        </p:grpSpPr>
        <p:sp>
          <p:nvSpPr>
            <p:cNvPr id="6" name="object 6"/>
            <p:cNvSpPr/>
            <p:nvPr/>
          </p:nvSpPr>
          <p:spPr>
            <a:xfrm>
              <a:off x="4634115" y="1517395"/>
              <a:ext cx="1362455" cy="847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50126" y="2443225"/>
              <a:ext cx="666750" cy="400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81765" y="5168899"/>
              <a:ext cx="1362455" cy="847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51801" y="5073649"/>
              <a:ext cx="1362455" cy="847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02526" y="4824475"/>
              <a:ext cx="666750" cy="400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4970" y="5111749"/>
              <a:ext cx="1540510" cy="339090"/>
            </a:xfrm>
            <a:custGeom>
              <a:avLst/>
              <a:gdLst/>
              <a:ahLst/>
              <a:cxnLst/>
              <a:rect l="l" t="t" r="r" b="b"/>
              <a:pathLst>
                <a:path w="1540509" h="339089">
                  <a:moveTo>
                    <a:pt x="960894" y="0"/>
                  </a:moveTo>
                  <a:lnTo>
                    <a:pt x="1540002" y="240791"/>
                  </a:lnTo>
                </a:path>
                <a:path w="1540509" h="339089">
                  <a:moveTo>
                    <a:pt x="0" y="339089"/>
                  </a:moveTo>
                  <a:lnTo>
                    <a:pt x="493775" y="8686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0285" y="3961129"/>
              <a:ext cx="1362455" cy="847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65722" y="3541267"/>
              <a:ext cx="666750" cy="400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6269" y="3917695"/>
              <a:ext cx="946150" cy="914400"/>
            </a:xfrm>
            <a:custGeom>
              <a:avLst/>
              <a:gdLst/>
              <a:ahLst/>
              <a:cxnLst/>
              <a:rect l="l" t="t" r="r" b="b"/>
              <a:pathLst>
                <a:path w="946150" h="914400">
                  <a:moveTo>
                    <a:pt x="0" y="357377"/>
                  </a:moveTo>
                  <a:lnTo>
                    <a:pt x="483857" y="0"/>
                  </a:lnTo>
                </a:path>
                <a:path w="946150" h="914400">
                  <a:moveTo>
                    <a:pt x="945629" y="914400"/>
                  </a:moveTo>
                  <a:lnTo>
                    <a:pt x="809231" y="731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12545" y="3120643"/>
              <a:ext cx="666750" cy="400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43865" y="2802889"/>
              <a:ext cx="935355" cy="885190"/>
            </a:xfrm>
            <a:custGeom>
              <a:avLst/>
              <a:gdLst/>
              <a:ahLst/>
              <a:cxnLst/>
              <a:rect l="l" t="t" r="r" b="b"/>
              <a:pathLst>
                <a:path w="935354" h="885189">
                  <a:moveTo>
                    <a:pt x="483857" y="884682"/>
                  </a:moveTo>
                  <a:lnTo>
                    <a:pt x="882383" y="663701"/>
                  </a:lnTo>
                </a:path>
                <a:path w="935354" h="885189">
                  <a:moveTo>
                    <a:pt x="0" y="768858"/>
                  </a:moveTo>
                  <a:lnTo>
                    <a:pt x="146303" y="74676"/>
                  </a:lnTo>
                </a:path>
                <a:path w="935354" h="885189">
                  <a:moveTo>
                    <a:pt x="577583" y="0"/>
                  </a:moveTo>
                  <a:lnTo>
                    <a:pt x="934961" y="28422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40967" y="3753103"/>
              <a:ext cx="1362455" cy="847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74317" y="3587750"/>
              <a:ext cx="242570" cy="284480"/>
            </a:xfrm>
            <a:custGeom>
              <a:avLst/>
              <a:gdLst/>
              <a:ahLst/>
              <a:cxnLst/>
              <a:rect l="l" t="t" r="r" b="b"/>
              <a:pathLst>
                <a:path w="242570" h="284479">
                  <a:moveTo>
                    <a:pt x="242303" y="28422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66051" y="1574545"/>
              <a:ext cx="1362455" cy="847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97676" y="2317495"/>
              <a:ext cx="1681480" cy="262255"/>
            </a:xfrm>
            <a:custGeom>
              <a:avLst/>
              <a:gdLst/>
              <a:ahLst/>
              <a:cxnLst/>
              <a:rect l="l" t="t" r="r" b="b"/>
              <a:pathLst>
                <a:path w="1681479" h="262255">
                  <a:moveTo>
                    <a:pt x="1282446" y="240030"/>
                  </a:moveTo>
                  <a:lnTo>
                    <a:pt x="1680972" y="19050"/>
                  </a:lnTo>
                </a:path>
                <a:path w="1681479" h="262255">
                  <a:moveTo>
                    <a:pt x="0" y="0"/>
                  </a:moveTo>
                  <a:lnTo>
                    <a:pt x="534924" y="26212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269103" y="1276857"/>
            <a:ext cx="4203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Host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2</a:t>
            </a:fld>
            <a:endParaRPr spc="-70" dirty="0"/>
          </a:p>
        </p:txBody>
      </p:sp>
      <p:sp>
        <p:nvSpPr>
          <p:cNvPr id="22" name="object 22"/>
          <p:cNvSpPr txBox="1"/>
          <p:nvPr/>
        </p:nvSpPr>
        <p:spPr>
          <a:xfrm>
            <a:off x="6369355" y="2237026"/>
            <a:ext cx="5969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Router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78596" y="2941884"/>
            <a:ext cx="136715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0" algn="r">
              <a:lnSpc>
                <a:spcPts val="1675"/>
              </a:lnSpc>
              <a:spcBef>
                <a:spcPts val="95"/>
              </a:spcBef>
            </a:pPr>
            <a:r>
              <a:rPr sz="1400" b="1" spc="-10" dirty="0">
                <a:solidFill>
                  <a:srgbClr val="AFBF39"/>
                </a:solidFill>
                <a:latin typeface="Arial" panose="020B0604020202020204"/>
                <a:cs typeface="Arial" panose="020B0604020202020204"/>
              </a:rPr>
              <a:t>Communication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R="5080" algn="r">
              <a:lnSpc>
                <a:spcPts val="1675"/>
              </a:lnSpc>
            </a:pPr>
            <a:r>
              <a:rPr sz="1400" b="1" spc="-5" dirty="0">
                <a:solidFill>
                  <a:srgbClr val="AFBF39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00" b="1" spc="-15" dirty="0">
                <a:solidFill>
                  <a:srgbClr val="AFBF39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00" b="1" spc="-5" dirty="0">
                <a:solidFill>
                  <a:srgbClr val="AFBF39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b="1" spc="-15" dirty="0">
                <a:solidFill>
                  <a:srgbClr val="AFBF39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b="1" spc="-5" dirty="0">
                <a:solidFill>
                  <a:srgbClr val="AFBF39"/>
                </a:solidFill>
                <a:latin typeface="Arial" panose="020B0604020202020204"/>
                <a:cs typeface="Arial" panose="020B0604020202020204"/>
              </a:rPr>
              <a:t>nel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930" y="261873"/>
            <a:ext cx="43789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4" dirty="0"/>
              <a:t>Specifying</a:t>
            </a:r>
            <a:r>
              <a:rPr sz="4200" spc="-5" dirty="0"/>
              <a:t> </a:t>
            </a:r>
            <a:r>
              <a:rPr sz="4200" spc="-265" dirty="0"/>
              <a:t>Addresses</a:t>
            </a:r>
            <a:endParaRPr sz="42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20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401453" y="812999"/>
            <a:ext cx="7828915" cy="2846070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62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114" dirty="0">
                <a:latin typeface="Arial" panose="020B0604020202020204"/>
                <a:cs typeface="Arial" panose="020B0604020202020204"/>
              </a:rPr>
              <a:t>Socket </a:t>
            </a:r>
            <a:r>
              <a:rPr sz="2200" spc="30" dirty="0">
                <a:latin typeface="Arial" panose="020B0604020202020204"/>
                <a:cs typeface="Arial" panose="020B0604020202020204"/>
              </a:rPr>
              <a:t>API </a:t>
            </a:r>
            <a:r>
              <a:rPr sz="2200" spc="-80" dirty="0">
                <a:latin typeface="Arial" panose="020B0604020202020204"/>
                <a:cs typeface="Arial" panose="020B0604020202020204"/>
              </a:rPr>
              <a:t>defines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a </a:t>
            </a:r>
            <a:r>
              <a:rPr sz="2200" b="1" spc="-155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generic </a:t>
            </a:r>
            <a:r>
              <a:rPr sz="2200" spc="-114" dirty="0">
                <a:latin typeface="Arial" panose="020B0604020202020204"/>
                <a:cs typeface="Arial" panose="020B0604020202020204"/>
              </a:rPr>
              <a:t>data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type 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for</a:t>
            </a:r>
            <a:r>
              <a:rPr sz="22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75" dirty="0">
                <a:latin typeface="Arial" panose="020B0604020202020204"/>
                <a:cs typeface="Arial" panose="020B0604020202020204"/>
              </a:rPr>
              <a:t>addresses: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876300">
              <a:lnSpc>
                <a:spcPct val="100000"/>
              </a:lnSpc>
              <a:spcBef>
                <a:spcPts val="1110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struct </a:t>
            </a:r>
            <a:r>
              <a:rPr sz="1600" b="1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sockaddr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33805">
              <a:lnSpc>
                <a:spcPct val="100000"/>
              </a:lnSpc>
              <a:spcBef>
                <a:spcPts val="425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unsigned short sa_family;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Address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family 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(e.g.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AF_INET)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*/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33805">
              <a:lnSpc>
                <a:spcPct val="100000"/>
              </a:lnSpc>
              <a:spcBef>
                <a:spcPts val="395"/>
              </a:spcBef>
              <a:tabLst>
                <a:tab pos="4412615" algn="l"/>
              </a:tabLst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char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sa_data[14];	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Family-specific 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address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information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*/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876300"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25" dirty="0">
                <a:latin typeface="Arial" panose="020B0604020202020204"/>
                <a:cs typeface="Arial" panose="020B0604020202020204"/>
              </a:rPr>
              <a:t>Particular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form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of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sockaddr </a:t>
            </a:r>
            <a:r>
              <a:rPr sz="2200" spc="-160" dirty="0">
                <a:latin typeface="Arial" panose="020B0604020202020204"/>
                <a:cs typeface="Arial" panose="020B0604020202020204"/>
              </a:rPr>
              <a:t>used 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200" b="1" spc="-5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TCP/IP</a:t>
            </a:r>
            <a:r>
              <a:rPr sz="2200" b="1" spc="-24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175" dirty="0">
                <a:latin typeface="Arial" panose="020B0604020202020204"/>
                <a:cs typeface="Arial" panose="020B0604020202020204"/>
              </a:rPr>
              <a:t>addresses: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873125">
              <a:lnSpc>
                <a:spcPct val="100000"/>
              </a:lnSpc>
              <a:spcBef>
                <a:spcPts val="550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struct in_addr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30630">
              <a:lnSpc>
                <a:spcPct val="100000"/>
              </a:lnSpc>
              <a:spcBef>
                <a:spcPts val="430"/>
              </a:spcBef>
              <a:tabLst>
                <a:tab pos="4776470" algn="l"/>
              </a:tabLst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unsigned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long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s_addr;	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Internet 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address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(32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bits)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*/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453" y="5444985"/>
            <a:ext cx="6328410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3760">
              <a:lnSpc>
                <a:spcPts val="1830"/>
              </a:lnSpc>
              <a:spcBef>
                <a:spcPts val="100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030"/>
              </a:lnSpc>
            </a:pPr>
            <a:r>
              <a:rPr sz="2600" spc="315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</a:t>
            </a:r>
            <a:r>
              <a:rPr sz="2200" b="1" spc="315" dirty="0">
                <a:latin typeface="Arial" panose="020B0604020202020204"/>
                <a:cs typeface="Arial" panose="020B0604020202020204"/>
              </a:rPr>
              <a:t>Important</a:t>
            </a:r>
            <a:r>
              <a:rPr sz="2200" spc="315" dirty="0">
                <a:latin typeface="Arial" panose="020B0604020202020204"/>
                <a:cs typeface="Arial" panose="020B0604020202020204"/>
              </a:rPr>
              <a:t>: 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sockaddr_in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can </a:t>
            </a:r>
            <a:r>
              <a:rPr sz="2200" spc="-145" dirty="0">
                <a:latin typeface="Arial" panose="020B0604020202020204"/>
                <a:cs typeface="Arial" panose="020B0604020202020204"/>
              </a:rPr>
              <a:t>be </a:t>
            </a:r>
            <a:r>
              <a:rPr sz="2200" spc="-140" dirty="0">
                <a:latin typeface="Arial" panose="020B0604020202020204"/>
                <a:cs typeface="Arial" panose="020B0604020202020204"/>
              </a:rPr>
              <a:t>casted </a:t>
            </a:r>
            <a:r>
              <a:rPr sz="2200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610" dirty="0">
                <a:latin typeface="Arial" panose="020B0604020202020204"/>
                <a:cs typeface="Arial" panose="020B0604020202020204"/>
              </a:rPr>
              <a:t>sockaddr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507" y="3627945"/>
            <a:ext cx="3560445" cy="17926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struct </a:t>
            </a:r>
            <a:r>
              <a:rPr sz="1600" b="1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sockaddr_in</a:t>
            </a:r>
            <a:r>
              <a:rPr sz="1600" b="1" spc="-85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69570" marR="5080">
              <a:lnSpc>
                <a:spcPct val="120000"/>
              </a:lnSpc>
              <a:spcBef>
                <a:spcPts val="35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unsigned short</a:t>
            </a:r>
            <a:r>
              <a:rPr sz="1600" b="1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sin_family;  unsigned short sin_port;  struct in_addr sin_addr;  char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sin_zero[8];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1549" y="4220769"/>
            <a:ext cx="3084195" cy="120015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490"/>
              </a:spcBef>
            </a:pPr>
            <a:r>
              <a:rPr sz="16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Internet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protocol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(AF_INET)</a:t>
            </a:r>
            <a:r>
              <a:rPr sz="16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*/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56540">
              <a:lnSpc>
                <a:spcPct val="100000"/>
              </a:lnSpc>
              <a:spcBef>
                <a:spcPts val="390"/>
              </a:spcBef>
            </a:pPr>
            <a:r>
              <a:rPr sz="16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Address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port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(16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bits)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*/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Internet </a:t>
            </a:r>
            <a:r>
              <a:rPr sz="1600" spc="-120" dirty="0">
                <a:latin typeface="Arial" panose="020B0604020202020204"/>
                <a:cs typeface="Arial" panose="020B0604020202020204"/>
              </a:rPr>
              <a:t>address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(32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bits)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*/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56540">
              <a:lnSpc>
                <a:spcPct val="100000"/>
              </a:lnSpc>
              <a:spcBef>
                <a:spcPts val="390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/* </a:t>
            </a:r>
            <a:r>
              <a:rPr sz="1600" dirty="0">
                <a:latin typeface="Arial" panose="020B0604020202020204"/>
                <a:cs typeface="Arial" panose="020B0604020202020204"/>
              </a:rPr>
              <a:t>Not 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used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*/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227" y="1855533"/>
            <a:ext cx="8775700" cy="929005"/>
            <a:chOff x="192227" y="1855533"/>
            <a:chExt cx="8775700" cy="929005"/>
          </a:xfrm>
        </p:grpSpPr>
        <p:sp>
          <p:nvSpPr>
            <p:cNvPr id="3" name="object 3"/>
            <p:cNvSpPr/>
            <p:nvPr/>
          </p:nvSpPr>
          <p:spPr>
            <a:xfrm>
              <a:off x="196989" y="2390647"/>
              <a:ext cx="8766175" cy="388620"/>
            </a:xfrm>
            <a:custGeom>
              <a:avLst/>
              <a:gdLst/>
              <a:ahLst/>
              <a:cxnLst/>
              <a:rect l="l" t="t" r="r" b="b"/>
              <a:pathLst>
                <a:path w="8766175" h="388619">
                  <a:moveTo>
                    <a:pt x="8766035" y="323850"/>
                  </a:moveTo>
                  <a:lnTo>
                    <a:pt x="8766035" y="64769"/>
                  </a:lnTo>
                  <a:lnTo>
                    <a:pt x="8760953" y="39540"/>
                  </a:lnTo>
                  <a:lnTo>
                    <a:pt x="8747086" y="18954"/>
                  </a:lnTo>
                  <a:lnTo>
                    <a:pt x="8726505" y="5083"/>
                  </a:lnTo>
                  <a:lnTo>
                    <a:pt x="8701278" y="0"/>
                  </a:lnTo>
                  <a:lnTo>
                    <a:pt x="64770" y="0"/>
                  </a:lnTo>
                  <a:lnTo>
                    <a:pt x="39540" y="5083"/>
                  </a:lnTo>
                  <a:lnTo>
                    <a:pt x="18954" y="18954"/>
                  </a:lnTo>
                  <a:lnTo>
                    <a:pt x="5083" y="39540"/>
                  </a:lnTo>
                  <a:lnTo>
                    <a:pt x="0" y="64770"/>
                  </a:lnTo>
                  <a:lnTo>
                    <a:pt x="0" y="323850"/>
                  </a:lnTo>
                  <a:lnTo>
                    <a:pt x="5083" y="349079"/>
                  </a:lnTo>
                  <a:lnTo>
                    <a:pt x="18954" y="369665"/>
                  </a:lnTo>
                  <a:lnTo>
                    <a:pt x="39540" y="383536"/>
                  </a:lnTo>
                  <a:lnTo>
                    <a:pt x="64770" y="388620"/>
                  </a:lnTo>
                  <a:lnTo>
                    <a:pt x="8701278" y="388619"/>
                  </a:lnTo>
                  <a:lnTo>
                    <a:pt x="8726505" y="383536"/>
                  </a:lnTo>
                  <a:lnTo>
                    <a:pt x="8747086" y="369665"/>
                  </a:lnTo>
                  <a:lnTo>
                    <a:pt x="8760953" y="349079"/>
                  </a:lnTo>
                  <a:lnTo>
                    <a:pt x="8766035" y="323850"/>
                  </a:lnTo>
                  <a:close/>
                </a:path>
              </a:pathLst>
            </a:custGeom>
            <a:solidFill>
              <a:srgbClr val="CCFFFF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6989" y="2390647"/>
              <a:ext cx="8766175" cy="388620"/>
            </a:xfrm>
            <a:custGeom>
              <a:avLst/>
              <a:gdLst/>
              <a:ahLst/>
              <a:cxnLst/>
              <a:rect l="l" t="t" r="r" b="b"/>
              <a:pathLst>
                <a:path w="8766175" h="388619">
                  <a:moveTo>
                    <a:pt x="64770" y="0"/>
                  </a:moveTo>
                  <a:lnTo>
                    <a:pt x="39540" y="5083"/>
                  </a:lnTo>
                  <a:lnTo>
                    <a:pt x="18954" y="18954"/>
                  </a:lnTo>
                  <a:lnTo>
                    <a:pt x="5083" y="39540"/>
                  </a:lnTo>
                  <a:lnTo>
                    <a:pt x="0" y="64770"/>
                  </a:lnTo>
                  <a:lnTo>
                    <a:pt x="0" y="323850"/>
                  </a:lnTo>
                  <a:lnTo>
                    <a:pt x="5083" y="349079"/>
                  </a:lnTo>
                  <a:lnTo>
                    <a:pt x="18954" y="369665"/>
                  </a:lnTo>
                  <a:lnTo>
                    <a:pt x="39540" y="383536"/>
                  </a:lnTo>
                  <a:lnTo>
                    <a:pt x="64770" y="388620"/>
                  </a:lnTo>
                  <a:lnTo>
                    <a:pt x="8701278" y="388619"/>
                  </a:lnTo>
                  <a:lnTo>
                    <a:pt x="8726505" y="383536"/>
                  </a:lnTo>
                  <a:lnTo>
                    <a:pt x="8747086" y="369665"/>
                  </a:lnTo>
                  <a:lnTo>
                    <a:pt x="8760953" y="349079"/>
                  </a:lnTo>
                  <a:lnTo>
                    <a:pt x="8766035" y="323850"/>
                  </a:lnTo>
                  <a:lnTo>
                    <a:pt x="8766035" y="64769"/>
                  </a:lnTo>
                  <a:lnTo>
                    <a:pt x="8760953" y="39540"/>
                  </a:lnTo>
                  <a:lnTo>
                    <a:pt x="8747086" y="18954"/>
                  </a:lnTo>
                  <a:lnTo>
                    <a:pt x="8726505" y="5083"/>
                  </a:lnTo>
                  <a:lnTo>
                    <a:pt x="8701278" y="0"/>
                  </a:lnTo>
                  <a:lnTo>
                    <a:pt x="6477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1195" y="186029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3" y="231647"/>
                  </a:moveTo>
                  <a:lnTo>
                    <a:pt x="1335023" y="0"/>
                  </a:lnTo>
                  <a:lnTo>
                    <a:pt x="0" y="0"/>
                  </a:lnTo>
                  <a:lnTo>
                    <a:pt x="0" y="231647"/>
                  </a:lnTo>
                  <a:lnTo>
                    <a:pt x="1335023" y="231647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433" y="1860295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0" y="0"/>
                  </a:moveTo>
                  <a:lnTo>
                    <a:pt x="0" y="231647"/>
                  </a:lnTo>
                  <a:lnTo>
                    <a:pt x="1335786" y="231647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1979" y="261873"/>
            <a:ext cx="7614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35" dirty="0"/>
              <a:t>Client </a:t>
            </a:r>
            <a:r>
              <a:rPr sz="4200" spc="-260" dirty="0"/>
              <a:t>- </a:t>
            </a:r>
            <a:r>
              <a:rPr sz="4200" spc="-280" dirty="0"/>
              <a:t>Server Communication </a:t>
            </a:r>
            <a:r>
              <a:rPr sz="3200" spc="-200" dirty="0"/>
              <a:t>-</a:t>
            </a:r>
            <a:r>
              <a:rPr sz="3200" spc="-265" dirty="0"/>
              <a:t> </a:t>
            </a:r>
            <a:r>
              <a:rPr sz="3200" spc="-200" dirty="0"/>
              <a:t>Unix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60539" y="1851406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9481" y="2096516"/>
            <a:ext cx="1344930" cy="607060"/>
            <a:chOff x="319481" y="2096516"/>
            <a:chExt cx="1344930" cy="607060"/>
          </a:xfrm>
        </p:grpSpPr>
        <p:sp>
          <p:nvSpPr>
            <p:cNvPr id="10" name="object 10"/>
            <p:cNvSpPr/>
            <p:nvPr/>
          </p:nvSpPr>
          <p:spPr>
            <a:xfrm>
              <a:off x="957465" y="2096516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8" y="330707"/>
                  </a:lnTo>
                  <a:lnTo>
                    <a:pt x="33528" y="276605"/>
                  </a:lnTo>
                  <a:lnTo>
                    <a:pt x="34290" y="279653"/>
                  </a:lnTo>
                  <a:lnTo>
                    <a:pt x="38100" y="281177"/>
                  </a:lnTo>
                  <a:lnTo>
                    <a:pt x="41148" y="279653"/>
                  </a:lnTo>
                  <a:lnTo>
                    <a:pt x="42672" y="276605"/>
                  </a:lnTo>
                  <a:lnTo>
                    <a:pt x="42672" y="330707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72" y="263651"/>
                  </a:moveTo>
                  <a:lnTo>
                    <a:pt x="42672" y="5333"/>
                  </a:lnTo>
                  <a:lnTo>
                    <a:pt x="41148" y="1523"/>
                  </a:lnTo>
                  <a:lnTo>
                    <a:pt x="38100" y="0"/>
                  </a:lnTo>
                  <a:lnTo>
                    <a:pt x="34290" y="1523"/>
                  </a:lnTo>
                  <a:lnTo>
                    <a:pt x="33528" y="5333"/>
                  </a:lnTo>
                  <a:lnTo>
                    <a:pt x="33528" y="263651"/>
                  </a:lnTo>
                  <a:lnTo>
                    <a:pt x="42672" y="263651"/>
                  </a:lnTo>
                  <a:close/>
                </a:path>
                <a:path w="76200" h="340360">
                  <a:moveTo>
                    <a:pt x="42672" y="330707"/>
                  </a:moveTo>
                  <a:lnTo>
                    <a:pt x="42672" y="276605"/>
                  </a:lnTo>
                  <a:lnTo>
                    <a:pt x="41148" y="279653"/>
                  </a:lnTo>
                  <a:lnTo>
                    <a:pt x="38100" y="281177"/>
                  </a:lnTo>
                  <a:lnTo>
                    <a:pt x="34290" y="279653"/>
                  </a:lnTo>
                  <a:lnTo>
                    <a:pt x="33528" y="276605"/>
                  </a:lnTo>
                  <a:lnTo>
                    <a:pt x="33528" y="330707"/>
                  </a:lnTo>
                  <a:lnTo>
                    <a:pt x="38100" y="339851"/>
                  </a:lnTo>
                  <a:lnTo>
                    <a:pt x="42672" y="330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243" y="246684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3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243" y="246684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2729" y="2457957"/>
            <a:ext cx="478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bind()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2529" y="2703067"/>
            <a:ext cx="1344930" cy="596900"/>
            <a:chOff x="322529" y="2703067"/>
            <a:chExt cx="1344930" cy="596900"/>
          </a:xfrm>
        </p:grpSpPr>
        <p:sp>
          <p:nvSpPr>
            <p:cNvPr id="15" name="object 15"/>
            <p:cNvSpPr/>
            <p:nvPr/>
          </p:nvSpPr>
          <p:spPr>
            <a:xfrm>
              <a:off x="960513" y="2703067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6605"/>
                  </a:lnTo>
                  <a:lnTo>
                    <a:pt x="35051" y="279653"/>
                  </a:lnTo>
                  <a:lnTo>
                    <a:pt x="38100" y="281177"/>
                  </a:lnTo>
                  <a:lnTo>
                    <a:pt x="41910" y="279653"/>
                  </a:lnTo>
                  <a:lnTo>
                    <a:pt x="42672" y="276605"/>
                  </a:lnTo>
                  <a:lnTo>
                    <a:pt x="42672" y="330707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72" y="263651"/>
                  </a:moveTo>
                  <a:lnTo>
                    <a:pt x="42672" y="4571"/>
                  </a:lnTo>
                  <a:lnTo>
                    <a:pt x="41910" y="1523"/>
                  </a:lnTo>
                  <a:lnTo>
                    <a:pt x="38100" y="0"/>
                  </a:lnTo>
                  <a:lnTo>
                    <a:pt x="35051" y="1523"/>
                  </a:lnTo>
                  <a:lnTo>
                    <a:pt x="33527" y="4571"/>
                  </a:lnTo>
                  <a:lnTo>
                    <a:pt x="33527" y="263651"/>
                  </a:lnTo>
                  <a:lnTo>
                    <a:pt x="42672" y="263651"/>
                  </a:lnTo>
                  <a:close/>
                </a:path>
                <a:path w="76200" h="340360">
                  <a:moveTo>
                    <a:pt x="42672" y="330707"/>
                  </a:moveTo>
                  <a:lnTo>
                    <a:pt x="42672" y="276605"/>
                  </a:lnTo>
                  <a:lnTo>
                    <a:pt x="41910" y="279653"/>
                  </a:lnTo>
                  <a:lnTo>
                    <a:pt x="38100" y="281177"/>
                  </a:lnTo>
                  <a:lnTo>
                    <a:pt x="35051" y="279653"/>
                  </a:lnTo>
                  <a:lnTo>
                    <a:pt x="33527" y="276605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2672" y="330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291" y="306349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7291" y="306349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16165" y="3054604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listen()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5577" y="3300476"/>
            <a:ext cx="1344930" cy="606425"/>
            <a:chOff x="325577" y="3300476"/>
            <a:chExt cx="1344930" cy="606425"/>
          </a:xfrm>
        </p:grpSpPr>
        <p:sp>
          <p:nvSpPr>
            <p:cNvPr id="20" name="object 20"/>
            <p:cNvSpPr/>
            <p:nvPr/>
          </p:nvSpPr>
          <p:spPr>
            <a:xfrm>
              <a:off x="963561" y="3300476"/>
              <a:ext cx="76200" cy="339090"/>
            </a:xfrm>
            <a:custGeom>
              <a:avLst/>
              <a:gdLst/>
              <a:ahLst/>
              <a:cxnLst/>
              <a:rect l="l" t="t" r="r" b="b"/>
              <a:pathLst>
                <a:path w="76200" h="339089">
                  <a:moveTo>
                    <a:pt x="76200" y="262889"/>
                  </a:moveTo>
                  <a:lnTo>
                    <a:pt x="0" y="262889"/>
                  </a:lnTo>
                  <a:lnTo>
                    <a:pt x="33527" y="329945"/>
                  </a:lnTo>
                  <a:lnTo>
                    <a:pt x="33527" y="275844"/>
                  </a:lnTo>
                  <a:lnTo>
                    <a:pt x="35051" y="279653"/>
                  </a:lnTo>
                  <a:lnTo>
                    <a:pt x="38100" y="280415"/>
                  </a:lnTo>
                  <a:lnTo>
                    <a:pt x="41909" y="279653"/>
                  </a:lnTo>
                  <a:lnTo>
                    <a:pt x="42671" y="275844"/>
                  </a:lnTo>
                  <a:lnTo>
                    <a:pt x="42671" y="329946"/>
                  </a:lnTo>
                  <a:lnTo>
                    <a:pt x="76200" y="262889"/>
                  </a:lnTo>
                  <a:close/>
                </a:path>
                <a:path w="76200" h="339089">
                  <a:moveTo>
                    <a:pt x="42671" y="262889"/>
                  </a:moveTo>
                  <a:lnTo>
                    <a:pt x="42671" y="4572"/>
                  </a:lnTo>
                  <a:lnTo>
                    <a:pt x="41909" y="762"/>
                  </a:lnTo>
                  <a:lnTo>
                    <a:pt x="38100" y="0"/>
                  </a:lnTo>
                  <a:lnTo>
                    <a:pt x="35051" y="762"/>
                  </a:lnTo>
                  <a:lnTo>
                    <a:pt x="33527" y="4572"/>
                  </a:lnTo>
                  <a:lnTo>
                    <a:pt x="33527" y="262889"/>
                  </a:lnTo>
                  <a:lnTo>
                    <a:pt x="42671" y="262889"/>
                  </a:lnTo>
                  <a:close/>
                </a:path>
                <a:path w="76200" h="339089">
                  <a:moveTo>
                    <a:pt x="42671" y="329946"/>
                  </a:moveTo>
                  <a:lnTo>
                    <a:pt x="42671" y="275844"/>
                  </a:lnTo>
                  <a:lnTo>
                    <a:pt x="41909" y="279653"/>
                  </a:lnTo>
                  <a:lnTo>
                    <a:pt x="38100" y="280415"/>
                  </a:lnTo>
                  <a:lnTo>
                    <a:pt x="35051" y="279653"/>
                  </a:lnTo>
                  <a:lnTo>
                    <a:pt x="33527" y="275844"/>
                  </a:lnTo>
                  <a:lnTo>
                    <a:pt x="33527" y="329945"/>
                  </a:lnTo>
                  <a:lnTo>
                    <a:pt x="38100" y="339089"/>
                  </a:lnTo>
                  <a:lnTo>
                    <a:pt x="42671" y="329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0339" y="367004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0339" y="367004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65111" y="3661155"/>
            <a:ext cx="6654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accept()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4147" y="3906265"/>
            <a:ext cx="1344930" cy="708660"/>
            <a:chOff x="314147" y="3906265"/>
            <a:chExt cx="1344930" cy="708660"/>
          </a:xfrm>
        </p:grpSpPr>
        <p:sp>
          <p:nvSpPr>
            <p:cNvPr id="25" name="object 25"/>
            <p:cNvSpPr/>
            <p:nvPr/>
          </p:nvSpPr>
          <p:spPr>
            <a:xfrm>
              <a:off x="966609" y="3906265"/>
              <a:ext cx="76200" cy="424815"/>
            </a:xfrm>
            <a:custGeom>
              <a:avLst/>
              <a:gdLst/>
              <a:ahLst/>
              <a:cxnLst/>
              <a:rect l="l" t="t" r="r" b="b"/>
              <a:pathLst>
                <a:path w="76200" h="424814">
                  <a:moveTo>
                    <a:pt x="76200" y="348234"/>
                  </a:moveTo>
                  <a:lnTo>
                    <a:pt x="0" y="348234"/>
                  </a:lnTo>
                  <a:lnTo>
                    <a:pt x="33528" y="415290"/>
                  </a:lnTo>
                  <a:lnTo>
                    <a:pt x="33528" y="360425"/>
                  </a:lnTo>
                  <a:lnTo>
                    <a:pt x="35052" y="364236"/>
                  </a:lnTo>
                  <a:lnTo>
                    <a:pt x="38100" y="365760"/>
                  </a:lnTo>
                  <a:lnTo>
                    <a:pt x="41910" y="364236"/>
                  </a:lnTo>
                  <a:lnTo>
                    <a:pt x="43434" y="360425"/>
                  </a:lnTo>
                  <a:lnTo>
                    <a:pt x="43434" y="413765"/>
                  </a:lnTo>
                  <a:lnTo>
                    <a:pt x="76200" y="348234"/>
                  </a:lnTo>
                  <a:close/>
                </a:path>
                <a:path w="76200" h="424814">
                  <a:moveTo>
                    <a:pt x="43434" y="348234"/>
                  </a:moveTo>
                  <a:lnTo>
                    <a:pt x="43434" y="5334"/>
                  </a:lnTo>
                  <a:lnTo>
                    <a:pt x="41910" y="1524"/>
                  </a:lnTo>
                  <a:lnTo>
                    <a:pt x="38100" y="0"/>
                  </a:lnTo>
                  <a:lnTo>
                    <a:pt x="35052" y="1524"/>
                  </a:lnTo>
                  <a:lnTo>
                    <a:pt x="33528" y="5334"/>
                  </a:lnTo>
                  <a:lnTo>
                    <a:pt x="33528" y="348234"/>
                  </a:lnTo>
                  <a:lnTo>
                    <a:pt x="43434" y="348234"/>
                  </a:lnTo>
                  <a:close/>
                </a:path>
                <a:path w="76200" h="424814">
                  <a:moveTo>
                    <a:pt x="43434" y="413765"/>
                  </a:moveTo>
                  <a:lnTo>
                    <a:pt x="43434" y="360425"/>
                  </a:lnTo>
                  <a:lnTo>
                    <a:pt x="41910" y="364236"/>
                  </a:lnTo>
                  <a:lnTo>
                    <a:pt x="38100" y="365760"/>
                  </a:lnTo>
                  <a:lnTo>
                    <a:pt x="35052" y="364236"/>
                  </a:lnTo>
                  <a:lnTo>
                    <a:pt x="33528" y="360425"/>
                  </a:lnTo>
                  <a:lnTo>
                    <a:pt x="33528" y="415290"/>
                  </a:lnTo>
                  <a:lnTo>
                    <a:pt x="38100" y="424434"/>
                  </a:lnTo>
                  <a:lnTo>
                    <a:pt x="43434" y="413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8909" y="4377943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1335786" y="231648"/>
                  </a:moveTo>
                  <a:lnTo>
                    <a:pt x="1335786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786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8909" y="437794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3" y="231648"/>
                  </a:lnTo>
                  <a:lnTo>
                    <a:pt x="133502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8169" y="4369053"/>
            <a:ext cx="478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17957" y="4614926"/>
            <a:ext cx="1344930" cy="606425"/>
            <a:chOff x="317957" y="4614926"/>
            <a:chExt cx="1344930" cy="606425"/>
          </a:xfrm>
        </p:grpSpPr>
        <p:sp>
          <p:nvSpPr>
            <p:cNvPr id="30" name="object 30"/>
            <p:cNvSpPr/>
            <p:nvPr/>
          </p:nvSpPr>
          <p:spPr>
            <a:xfrm>
              <a:off x="955941" y="4614926"/>
              <a:ext cx="76200" cy="339090"/>
            </a:xfrm>
            <a:custGeom>
              <a:avLst/>
              <a:gdLst/>
              <a:ahLst/>
              <a:cxnLst/>
              <a:rect l="l" t="t" r="r" b="b"/>
              <a:pathLst>
                <a:path w="76200" h="339089">
                  <a:moveTo>
                    <a:pt x="76200" y="262889"/>
                  </a:moveTo>
                  <a:lnTo>
                    <a:pt x="0" y="262889"/>
                  </a:lnTo>
                  <a:lnTo>
                    <a:pt x="33528" y="329946"/>
                  </a:lnTo>
                  <a:lnTo>
                    <a:pt x="33528" y="275844"/>
                  </a:lnTo>
                  <a:lnTo>
                    <a:pt x="34290" y="279653"/>
                  </a:lnTo>
                  <a:lnTo>
                    <a:pt x="38100" y="280415"/>
                  </a:lnTo>
                  <a:lnTo>
                    <a:pt x="41148" y="279653"/>
                  </a:lnTo>
                  <a:lnTo>
                    <a:pt x="42672" y="275844"/>
                  </a:lnTo>
                  <a:lnTo>
                    <a:pt x="42672" y="329945"/>
                  </a:lnTo>
                  <a:lnTo>
                    <a:pt x="76200" y="262889"/>
                  </a:lnTo>
                  <a:close/>
                </a:path>
                <a:path w="76200" h="339089">
                  <a:moveTo>
                    <a:pt x="42672" y="262889"/>
                  </a:moveTo>
                  <a:lnTo>
                    <a:pt x="42672" y="4572"/>
                  </a:lnTo>
                  <a:lnTo>
                    <a:pt x="41148" y="762"/>
                  </a:lnTo>
                  <a:lnTo>
                    <a:pt x="38100" y="0"/>
                  </a:lnTo>
                  <a:lnTo>
                    <a:pt x="34290" y="762"/>
                  </a:lnTo>
                  <a:lnTo>
                    <a:pt x="33528" y="4572"/>
                  </a:lnTo>
                  <a:lnTo>
                    <a:pt x="33528" y="262889"/>
                  </a:lnTo>
                  <a:lnTo>
                    <a:pt x="42672" y="262889"/>
                  </a:lnTo>
                  <a:close/>
                </a:path>
                <a:path w="76200" h="339089">
                  <a:moveTo>
                    <a:pt x="42672" y="329945"/>
                  </a:moveTo>
                  <a:lnTo>
                    <a:pt x="42672" y="275844"/>
                  </a:lnTo>
                  <a:lnTo>
                    <a:pt x="41148" y="279653"/>
                  </a:lnTo>
                  <a:lnTo>
                    <a:pt x="38100" y="280415"/>
                  </a:lnTo>
                  <a:lnTo>
                    <a:pt x="34290" y="279653"/>
                  </a:lnTo>
                  <a:lnTo>
                    <a:pt x="33528" y="275844"/>
                  </a:lnTo>
                  <a:lnTo>
                    <a:pt x="33528" y="329946"/>
                  </a:lnTo>
                  <a:lnTo>
                    <a:pt x="38100" y="339089"/>
                  </a:lnTo>
                  <a:lnTo>
                    <a:pt x="42672" y="329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2719" y="498449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2719" y="498449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25309" y="4975605"/>
            <a:ext cx="5270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22529" y="5220715"/>
            <a:ext cx="1344930" cy="806450"/>
            <a:chOff x="322529" y="5220715"/>
            <a:chExt cx="1344930" cy="806450"/>
          </a:xfrm>
        </p:grpSpPr>
        <p:sp>
          <p:nvSpPr>
            <p:cNvPr id="35" name="object 35"/>
            <p:cNvSpPr/>
            <p:nvPr/>
          </p:nvSpPr>
          <p:spPr>
            <a:xfrm>
              <a:off x="958989" y="5220715"/>
              <a:ext cx="76200" cy="540385"/>
            </a:xfrm>
            <a:custGeom>
              <a:avLst/>
              <a:gdLst/>
              <a:ahLst/>
              <a:cxnLst/>
              <a:rect l="l" t="t" r="r" b="b"/>
              <a:pathLst>
                <a:path w="76200" h="540385">
                  <a:moveTo>
                    <a:pt x="76200" y="464058"/>
                  </a:moveTo>
                  <a:lnTo>
                    <a:pt x="0" y="464058"/>
                  </a:lnTo>
                  <a:lnTo>
                    <a:pt x="33528" y="531114"/>
                  </a:lnTo>
                  <a:lnTo>
                    <a:pt x="33528" y="476250"/>
                  </a:lnTo>
                  <a:lnTo>
                    <a:pt x="35051" y="480060"/>
                  </a:lnTo>
                  <a:lnTo>
                    <a:pt x="38100" y="481584"/>
                  </a:lnTo>
                  <a:lnTo>
                    <a:pt x="41148" y="480060"/>
                  </a:lnTo>
                  <a:lnTo>
                    <a:pt x="42672" y="476250"/>
                  </a:lnTo>
                  <a:lnTo>
                    <a:pt x="42672" y="531113"/>
                  </a:lnTo>
                  <a:lnTo>
                    <a:pt x="76200" y="464058"/>
                  </a:lnTo>
                  <a:close/>
                </a:path>
                <a:path w="76200" h="540385">
                  <a:moveTo>
                    <a:pt x="42672" y="464058"/>
                  </a:moveTo>
                  <a:lnTo>
                    <a:pt x="42672" y="5334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5051" y="1524"/>
                  </a:lnTo>
                  <a:lnTo>
                    <a:pt x="33528" y="5334"/>
                  </a:lnTo>
                  <a:lnTo>
                    <a:pt x="33528" y="464058"/>
                  </a:lnTo>
                  <a:lnTo>
                    <a:pt x="42672" y="464058"/>
                  </a:lnTo>
                  <a:close/>
                </a:path>
                <a:path w="76200" h="540385">
                  <a:moveTo>
                    <a:pt x="42672" y="531113"/>
                  </a:moveTo>
                  <a:lnTo>
                    <a:pt x="42672" y="476250"/>
                  </a:lnTo>
                  <a:lnTo>
                    <a:pt x="41148" y="480060"/>
                  </a:lnTo>
                  <a:lnTo>
                    <a:pt x="38100" y="481584"/>
                  </a:lnTo>
                  <a:lnTo>
                    <a:pt x="35051" y="480060"/>
                  </a:lnTo>
                  <a:lnTo>
                    <a:pt x="33528" y="476250"/>
                  </a:lnTo>
                  <a:lnTo>
                    <a:pt x="33528" y="531114"/>
                  </a:lnTo>
                  <a:lnTo>
                    <a:pt x="38100" y="540258"/>
                  </a:lnTo>
                  <a:lnTo>
                    <a:pt x="42672" y="531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7291" y="5790691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5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7291" y="5790691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16165" y="5781802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5873" y="1545843"/>
            <a:ext cx="6578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Server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957525" y="1863153"/>
            <a:ext cx="1344930" cy="241935"/>
            <a:chOff x="2957525" y="1863153"/>
            <a:chExt cx="1344930" cy="241935"/>
          </a:xfrm>
        </p:grpSpPr>
        <p:sp>
          <p:nvSpPr>
            <p:cNvPr id="41" name="object 41"/>
            <p:cNvSpPr/>
            <p:nvPr/>
          </p:nvSpPr>
          <p:spPr>
            <a:xfrm>
              <a:off x="2962287" y="18679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62287" y="18679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4" y="232410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302380" y="1859025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967431" y="2104898"/>
            <a:ext cx="1344930" cy="1810385"/>
            <a:chOff x="2967431" y="2104898"/>
            <a:chExt cx="1344930" cy="1810385"/>
          </a:xfrm>
        </p:grpSpPr>
        <p:sp>
          <p:nvSpPr>
            <p:cNvPr id="45" name="object 45"/>
            <p:cNvSpPr/>
            <p:nvPr/>
          </p:nvSpPr>
          <p:spPr>
            <a:xfrm>
              <a:off x="3599319" y="2104898"/>
              <a:ext cx="76200" cy="1559560"/>
            </a:xfrm>
            <a:custGeom>
              <a:avLst/>
              <a:gdLst/>
              <a:ahLst/>
              <a:cxnLst/>
              <a:rect l="l" t="t" r="r" b="b"/>
              <a:pathLst>
                <a:path w="76200" h="1559560">
                  <a:moveTo>
                    <a:pt x="76200" y="1482852"/>
                  </a:moveTo>
                  <a:lnTo>
                    <a:pt x="0" y="1482852"/>
                  </a:lnTo>
                  <a:lnTo>
                    <a:pt x="32765" y="1548383"/>
                  </a:lnTo>
                  <a:lnTo>
                    <a:pt x="32765" y="1495043"/>
                  </a:lnTo>
                  <a:lnTo>
                    <a:pt x="34289" y="1498853"/>
                  </a:lnTo>
                  <a:lnTo>
                    <a:pt x="38100" y="1500377"/>
                  </a:lnTo>
                  <a:lnTo>
                    <a:pt x="41148" y="1498853"/>
                  </a:lnTo>
                  <a:lnTo>
                    <a:pt x="42672" y="1495043"/>
                  </a:lnTo>
                  <a:lnTo>
                    <a:pt x="42672" y="1549907"/>
                  </a:lnTo>
                  <a:lnTo>
                    <a:pt x="76200" y="1482852"/>
                  </a:lnTo>
                  <a:close/>
                </a:path>
                <a:path w="76200" h="1559560">
                  <a:moveTo>
                    <a:pt x="42672" y="1482852"/>
                  </a:moveTo>
                  <a:lnTo>
                    <a:pt x="42672" y="4571"/>
                  </a:lnTo>
                  <a:lnTo>
                    <a:pt x="41148" y="1523"/>
                  </a:lnTo>
                  <a:lnTo>
                    <a:pt x="38100" y="0"/>
                  </a:lnTo>
                  <a:lnTo>
                    <a:pt x="34289" y="1523"/>
                  </a:lnTo>
                  <a:lnTo>
                    <a:pt x="32765" y="4571"/>
                  </a:lnTo>
                  <a:lnTo>
                    <a:pt x="32765" y="1482852"/>
                  </a:lnTo>
                  <a:lnTo>
                    <a:pt x="42672" y="1482852"/>
                  </a:lnTo>
                  <a:close/>
                </a:path>
                <a:path w="76200" h="1559560">
                  <a:moveTo>
                    <a:pt x="42672" y="1549907"/>
                  </a:moveTo>
                  <a:lnTo>
                    <a:pt x="42672" y="1495043"/>
                  </a:lnTo>
                  <a:lnTo>
                    <a:pt x="41148" y="1498853"/>
                  </a:lnTo>
                  <a:lnTo>
                    <a:pt x="38100" y="1500377"/>
                  </a:lnTo>
                  <a:lnTo>
                    <a:pt x="34289" y="1498853"/>
                  </a:lnTo>
                  <a:lnTo>
                    <a:pt x="32765" y="1495043"/>
                  </a:lnTo>
                  <a:lnTo>
                    <a:pt x="32765" y="1548383"/>
                  </a:lnTo>
                  <a:lnTo>
                    <a:pt x="38100" y="1559052"/>
                  </a:lnTo>
                  <a:lnTo>
                    <a:pt x="42672" y="1549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72193" y="367766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2193" y="367766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4" y="232410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257422" y="3668776"/>
            <a:ext cx="7639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connect()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956001" y="3914647"/>
            <a:ext cx="1344930" cy="708660"/>
            <a:chOff x="2956001" y="3914647"/>
            <a:chExt cx="1344930" cy="708660"/>
          </a:xfrm>
        </p:grpSpPr>
        <p:sp>
          <p:nvSpPr>
            <p:cNvPr id="50" name="object 50"/>
            <p:cNvSpPr/>
            <p:nvPr/>
          </p:nvSpPr>
          <p:spPr>
            <a:xfrm>
              <a:off x="3608463" y="3914647"/>
              <a:ext cx="76200" cy="424180"/>
            </a:xfrm>
            <a:custGeom>
              <a:avLst/>
              <a:gdLst/>
              <a:ahLst/>
              <a:cxnLst/>
              <a:rect l="l" t="t" r="r" b="b"/>
              <a:pathLst>
                <a:path w="76200" h="424179">
                  <a:moveTo>
                    <a:pt x="76200" y="347472"/>
                  </a:moveTo>
                  <a:lnTo>
                    <a:pt x="0" y="347472"/>
                  </a:lnTo>
                  <a:lnTo>
                    <a:pt x="33528" y="414528"/>
                  </a:lnTo>
                  <a:lnTo>
                    <a:pt x="33528" y="360425"/>
                  </a:lnTo>
                  <a:lnTo>
                    <a:pt x="35052" y="363474"/>
                  </a:lnTo>
                  <a:lnTo>
                    <a:pt x="38100" y="364998"/>
                  </a:lnTo>
                  <a:lnTo>
                    <a:pt x="41910" y="363474"/>
                  </a:lnTo>
                  <a:lnTo>
                    <a:pt x="42672" y="360425"/>
                  </a:lnTo>
                  <a:lnTo>
                    <a:pt x="42672" y="414527"/>
                  </a:lnTo>
                  <a:lnTo>
                    <a:pt x="76200" y="347472"/>
                  </a:lnTo>
                  <a:close/>
                </a:path>
                <a:path w="76200" h="424179">
                  <a:moveTo>
                    <a:pt x="42672" y="347472"/>
                  </a:moveTo>
                  <a:lnTo>
                    <a:pt x="42672" y="4572"/>
                  </a:lnTo>
                  <a:lnTo>
                    <a:pt x="41910" y="1524"/>
                  </a:lnTo>
                  <a:lnTo>
                    <a:pt x="38100" y="0"/>
                  </a:lnTo>
                  <a:lnTo>
                    <a:pt x="35052" y="1524"/>
                  </a:lnTo>
                  <a:lnTo>
                    <a:pt x="33528" y="4572"/>
                  </a:lnTo>
                  <a:lnTo>
                    <a:pt x="33528" y="347472"/>
                  </a:lnTo>
                  <a:lnTo>
                    <a:pt x="42672" y="347472"/>
                  </a:lnTo>
                  <a:close/>
                </a:path>
                <a:path w="76200" h="424179">
                  <a:moveTo>
                    <a:pt x="42672" y="414527"/>
                  </a:moveTo>
                  <a:lnTo>
                    <a:pt x="42672" y="360425"/>
                  </a:lnTo>
                  <a:lnTo>
                    <a:pt x="41910" y="363474"/>
                  </a:lnTo>
                  <a:lnTo>
                    <a:pt x="38100" y="364998"/>
                  </a:lnTo>
                  <a:lnTo>
                    <a:pt x="35052" y="363474"/>
                  </a:lnTo>
                  <a:lnTo>
                    <a:pt x="33528" y="360425"/>
                  </a:lnTo>
                  <a:lnTo>
                    <a:pt x="33528" y="414528"/>
                  </a:lnTo>
                  <a:lnTo>
                    <a:pt x="38100" y="423672"/>
                  </a:lnTo>
                  <a:lnTo>
                    <a:pt x="42672" y="414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60763" y="438632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60763" y="438632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364103" y="4376673"/>
            <a:ext cx="5270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959049" y="4622546"/>
            <a:ext cx="1344930" cy="607060"/>
            <a:chOff x="2959049" y="4622546"/>
            <a:chExt cx="1344930" cy="607060"/>
          </a:xfrm>
        </p:grpSpPr>
        <p:sp>
          <p:nvSpPr>
            <p:cNvPr id="55" name="object 55"/>
            <p:cNvSpPr/>
            <p:nvPr/>
          </p:nvSpPr>
          <p:spPr>
            <a:xfrm>
              <a:off x="3597033" y="4622546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5843"/>
                  </a:lnTo>
                  <a:lnTo>
                    <a:pt x="35051" y="279653"/>
                  </a:lnTo>
                  <a:lnTo>
                    <a:pt x="38100" y="281177"/>
                  </a:lnTo>
                  <a:lnTo>
                    <a:pt x="41910" y="279653"/>
                  </a:lnTo>
                  <a:lnTo>
                    <a:pt x="43434" y="275843"/>
                  </a:lnTo>
                  <a:lnTo>
                    <a:pt x="43434" y="329183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3434" y="263651"/>
                  </a:moveTo>
                  <a:lnTo>
                    <a:pt x="43434" y="4571"/>
                  </a:lnTo>
                  <a:lnTo>
                    <a:pt x="41910" y="1524"/>
                  </a:lnTo>
                  <a:lnTo>
                    <a:pt x="38100" y="0"/>
                  </a:lnTo>
                  <a:lnTo>
                    <a:pt x="35051" y="1524"/>
                  </a:lnTo>
                  <a:lnTo>
                    <a:pt x="33527" y="4571"/>
                  </a:lnTo>
                  <a:lnTo>
                    <a:pt x="33527" y="263651"/>
                  </a:lnTo>
                  <a:lnTo>
                    <a:pt x="43434" y="263651"/>
                  </a:lnTo>
                  <a:close/>
                </a:path>
                <a:path w="76200" h="340360">
                  <a:moveTo>
                    <a:pt x="43434" y="329183"/>
                  </a:moveTo>
                  <a:lnTo>
                    <a:pt x="43434" y="275843"/>
                  </a:lnTo>
                  <a:lnTo>
                    <a:pt x="41910" y="279653"/>
                  </a:lnTo>
                  <a:lnTo>
                    <a:pt x="38100" y="281177"/>
                  </a:lnTo>
                  <a:lnTo>
                    <a:pt x="35051" y="279653"/>
                  </a:lnTo>
                  <a:lnTo>
                    <a:pt x="33527" y="275843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3434" y="329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63811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63811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4" y="232410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392296" y="4983226"/>
            <a:ext cx="478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963621" y="5229097"/>
            <a:ext cx="1345565" cy="806450"/>
            <a:chOff x="2963621" y="5229097"/>
            <a:chExt cx="1345565" cy="806450"/>
          </a:xfrm>
        </p:grpSpPr>
        <p:sp>
          <p:nvSpPr>
            <p:cNvPr id="60" name="object 60"/>
            <p:cNvSpPr/>
            <p:nvPr/>
          </p:nvSpPr>
          <p:spPr>
            <a:xfrm>
              <a:off x="3600843" y="5229097"/>
              <a:ext cx="76200" cy="539750"/>
            </a:xfrm>
            <a:custGeom>
              <a:avLst/>
              <a:gdLst/>
              <a:ahLst/>
              <a:cxnLst/>
              <a:rect l="l" t="t" r="r" b="b"/>
              <a:pathLst>
                <a:path w="76200" h="539750">
                  <a:moveTo>
                    <a:pt x="76200" y="463296"/>
                  </a:moveTo>
                  <a:lnTo>
                    <a:pt x="0" y="463296"/>
                  </a:lnTo>
                  <a:lnTo>
                    <a:pt x="32765" y="528827"/>
                  </a:lnTo>
                  <a:lnTo>
                    <a:pt x="32765" y="476250"/>
                  </a:lnTo>
                  <a:lnTo>
                    <a:pt x="34289" y="479298"/>
                  </a:lnTo>
                  <a:lnTo>
                    <a:pt x="38100" y="480822"/>
                  </a:lnTo>
                  <a:lnTo>
                    <a:pt x="41148" y="479298"/>
                  </a:lnTo>
                  <a:lnTo>
                    <a:pt x="42672" y="476250"/>
                  </a:lnTo>
                  <a:lnTo>
                    <a:pt x="42672" y="530351"/>
                  </a:lnTo>
                  <a:lnTo>
                    <a:pt x="76200" y="463296"/>
                  </a:lnTo>
                  <a:close/>
                </a:path>
                <a:path w="76200" h="539750">
                  <a:moveTo>
                    <a:pt x="42672" y="463296"/>
                  </a:moveTo>
                  <a:lnTo>
                    <a:pt x="42671" y="4572"/>
                  </a:lnTo>
                  <a:lnTo>
                    <a:pt x="41147" y="1524"/>
                  </a:lnTo>
                  <a:lnTo>
                    <a:pt x="38099" y="0"/>
                  </a:lnTo>
                  <a:lnTo>
                    <a:pt x="34289" y="1524"/>
                  </a:lnTo>
                  <a:lnTo>
                    <a:pt x="32765" y="4572"/>
                  </a:lnTo>
                  <a:lnTo>
                    <a:pt x="32765" y="463296"/>
                  </a:lnTo>
                  <a:lnTo>
                    <a:pt x="42672" y="463296"/>
                  </a:lnTo>
                  <a:close/>
                </a:path>
                <a:path w="76200" h="539750">
                  <a:moveTo>
                    <a:pt x="42672" y="530351"/>
                  </a:moveTo>
                  <a:lnTo>
                    <a:pt x="42672" y="476250"/>
                  </a:lnTo>
                  <a:lnTo>
                    <a:pt x="41148" y="479298"/>
                  </a:lnTo>
                  <a:lnTo>
                    <a:pt x="38100" y="480822"/>
                  </a:lnTo>
                  <a:lnTo>
                    <a:pt x="34289" y="479298"/>
                  </a:lnTo>
                  <a:lnTo>
                    <a:pt x="32765" y="476250"/>
                  </a:lnTo>
                  <a:lnTo>
                    <a:pt x="32765" y="528827"/>
                  </a:lnTo>
                  <a:lnTo>
                    <a:pt x="38100" y="539496"/>
                  </a:lnTo>
                  <a:lnTo>
                    <a:pt x="42672" y="530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69145" y="579907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68383" y="5799073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0" y="0"/>
                  </a:moveTo>
                  <a:lnTo>
                    <a:pt x="0" y="231648"/>
                  </a:lnTo>
                  <a:lnTo>
                    <a:pt x="1335786" y="231648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358007" y="5789421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31336" y="1552701"/>
            <a:ext cx="5899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Client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676793" y="3755390"/>
            <a:ext cx="1271270" cy="76200"/>
          </a:xfrm>
          <a:custGeom>
            <a:avLst/>
            <a:gdLst/>
            <a:ahLst/>
            <a:cxnLst/>
            <a:rect l="l" t="t" r="r" b="b"/>
            <a:pathLst>
              <a:path w="1271270" h="76200">
                <a:moveTo>
                  <a:pt x="76200" y="0"/>
                </a:moveTo>
                <a:lnTo>
                  <a:pt x="0" y="38100"/>
                </a:lnTo>
                <a:lnTo>
                  <a:pt x="45719" y="60960"/>
                </a:lnTo>
                <a:lnTo>
                  <a:pt x="45719" y="38100"/>
                </a:lnTo>
                <a:lnTo>
                  <a:pt x="47243" y="35051"/>
                </a:lnTo>
                <a:lnTo>
                  <a:pt x="50292" y="33527"/>
                </a:lnTo>
                <a:lnTo>
                  <a:pt x="53400" y="33527"/>
                </a:lnTo>
                <a:lnTo>
                  <a:pt x="76200" y="0"/>
                </a:lnTo>
                <a:close/>
              </a:path>
              <a:path w="1271270" h="76200">
                <a:moveTo>
                  <a:pt x="53919" y="43434"/>
                </a:moveTo>
                <a:lnTo>
                  <a:pt x="50292" y="38100"/>
                </a:lnTo>
                <a:lnTo>
                  <a:pt x="50292" y="33527"/>
                </a:lnTo>
                <a:lnTo>
                  <a:pt x="47243" y="35051"/>
                </a:lnTo>
                <a:lnTo>
                  <a:pt x="45719" y="38100"/>
                </a:lnTo>
                <a:lnTo>
                  <a:pt x="47243" y="41910"/>
                </a:lnTo>
                <a:lnTo>
                  <a:pt x="50292" y="43434"/>
                </a:lnTo>
                <a:lnTo>
                  <a:pt x="50292" y="38100"/>
                </a:lnTo>
                <a:lnTo>
                  <a:pt x="53400" y="33527"/>
                </a:lnTo>
                <a:lnTo>
                  <a:pt x="53400" y="43434"/>
                </a:lnTo>
                <a:lnTo>
                  <a:pt x="53919" y="43434"/>
                </a:lnTo>
                <a:close/>
              </a:path>
              <a:path w="1271270" h="76200">
                <a:moveTo>
                  <a:pt x="76200" y="76200"/>
                </a:moveTo>
                <a:lnTo>
                  <a:pt x="53919" y="43434"/>
                </a:lnTo>
                <a:lnTo>
                  <a:pt x="50292" y="43434"/>
                </a:lnTo>
                <a:lnTo>
                  <a:pt x="47243" y="41910"/>
                </a:lnTo>
                <a:lnTo>
                  <a:pt x="45719" y="38100"/>
                </a:lnTo>
                <a:lnTo>
                  <a:pt x="45719" y="60960"/>
                </a:lnTo>
                <a:lnTo>
                  <a:pt x="76200" y="76200"/>
                </a:lnTo>
                <a:close/>
              </a:path>
              <a:path w="1271270" h="76200">
                <a:moveTo>
                  <a:pt x="1212341" y="38100"/>
                </a:moveTo>
                <a:lnTo>
                  <a:pt x="1211579" y="35051"/>
                </a:lnTo>
                <a:lnTo>
                  <a:pt x="1207769" y="33527"/>
                </a:lnTo>
                <a:lnTo>
                  <a:pt x="53400" y="33527"/>
                </a:lnTo>
                <a:lnTo>
                  <a:pt x="50292" y="38100"/>
                </a:lnTo>
                <a:lnTo>
                  <a:pt x="53919" y="43434"/>
                </a:lnTo>
                <a:lnTo>
                  <a:pt x="1207769" y="43434"/>
                </a:lnTo>
                <a:lnTo>
                  <a:pt x="1211579" y="41910"/>
                </a:lnTo>
                <a:lnTo>
                  <a:pt x="1212341" y="38100"/>
                </a:lnTo>
                <a:close/>
              </a:path>
              <a:path w="1271270" h="76200">
                <a:moveTo>
                  <a:pt x="1271015" y="38100"/>
                </a:moveTo>
                <a:lnTo>
                  <a:pt x="1194815" y="0"/>
                </a:lnTo>
                <a:lnTo>
                  <a:pt x="1194815" y="33527"/>
                </a:lnTo>
                <a:lnTo>
                  <a:pt x="1207769" y="33527"/>
                </a:lnTo>
                <a:lnTo>
                  <a:pt x="1211579" y="35051"/>
                </a:lnTo>
                <a:lnTo>
                  <a:pt x="1212341" y="38100"/>
                </a:lnTo>
                <a:lnTo>
                  <a:pt x="1212341" y="67437"/>
                </a:lnTo>
                <a:lnTo>
                  <a:pt x="1271015" y="38100"/>
                </a:lnTo>
                <a:close/>
              </a:path>
              <a:path w="1271270" h="76200">
                <a:moveTo>
                  <a:pt x="1212341" y="67437"/>
                </a:moveTo>
                <a:lnTo>
                  <a:pt x="1212341" y="38100"/>
                </a:lnTo>
                <a:lnTo>
                  <a:pt x="1211579" y="41910"/>
                </a:lnTo>
                <a:lnTo>
                  <a:pt x="1207769" y="43434"/>
                </a:lnTo>
                <a:lnTo>
                  <a:pt x="1194815" y="43434"/>
                </a:lnTo>
                <a:lnTo>
                  <a:pt x="1194815" y="76200"/>
                </a:lnTo>
                <a:lnTo>
                  <a:pt x="1212341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821814" y="3383788"/>
            <a:ext cx="1080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5080" indent="-36322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 panose="020B0604020202020204"/>
                <a:cs typeface="Arial" panose="020B0604020202020204"/>
              </a:rPr>
              <a:t>synchronization  point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9255" y="1863153"/>
            <a:ext cx="6174740" cy="3285490"/>
            <a:chOff x="39255" y="1863153"/>
            <a:chExt cx="6174740" cy="3285490"/>
          </a:xfrm>
        </p:grpSpPr>
        <p:sp>
          <p:nvSpPr>
            <p:cNvPr id="68" name="object 68"/>
            <p:cNvSpPr/>
            <p:nvPr/>
          </p:nvSpPr>
          <p:spPr>
            <a:xfrm>
              <a:off x="39255" y="4438141"/>
              <a:ext cx="4516120" cy="710565"/>
            </a:xfrm>
            <a:custGeom>
              <a:avLst/>
              <a:gdLst/>
              <a:ahLst/>
              <a:cxnLst/>
              <a:rect l="l" t="t" r="r" b="b"/>
              <a:pathLst>
                <a:path w="4516120" h="710564">
                  <a:moveTo>
                    <a:pt x="219456" y="689610"/>
                  </a:moveTo>
                  <a:lnTo>
                    <a:pt x="218694" y="686562"/>
                  </a:lnTo>
                  <a:lnTo>
                    <a:pt x="198882" y="662178"/>
                  </a:lnTo>
                  <a:lnTo>
                    <a:pt x="141732" y="589026"/>
                  </a:lnTo>
                  <a:lnTo>
                    <a:pt x="103479" y="537083"/>
                  </a:lnTo>
                  <a:lnTo>
                    <a:pt x="67818" y="483108"/>
                  </a:lnTo>
                  <a:lnTo>
                    <a:pt x="49199" y="449859"/>
                  </a:lnTo>
                  <a:lnTo>
                    <a:pt x="32283" y="414528"/>
                  </a:lnTo>
                  <a:lnTo>
                    <a:pt x="19037" y="377863"/>
                  </a:lnTo>
                  <a:lnTo>
                    <a:pt x="10020" y="308140"/>
                  </a:lnTo>
                  <a:lnTo>
                    <a:pt x="15011" y="275386"/>
                  </a:lnTo>
                  <a:lnTo>
                    <a:pt x="40386" y="214884"/>
                  </a:lnTo>
                  <a:lnTo>
                    <a:pt x="61137" y="182422"/>
                  </a:lnTo>
                  <a:lnTo>
                    <a:pt x="85344" y="152400"/>
                  </a:lnTo>
                  <a:lnTo>
                    <a:pt x="134874" y="99822"/>
                  </a:lnTo>
                  <a:lnTo>
                    <a:pt x="169176" y="68376"/>
                  </a:lnTo>
                  <a:lnTo>
                    <a:pt x="172974" y="96774"/>
                  </a:lnTo>
                  <a:lnTo>
                    <a:pt x="174498" y="108204"/>
                  </a:lnTo>
                  <a:lnTo>
                    <a:pt x="205740" y="28956"/>
                  </a:lnTo>
                  <a:lnTo>
                    <a:pt x="124206" y="51054"/>
                  </a:lnTo>
                  <a:lnTo>
                    <a:pt x="163360" y="61188"/>
                  </a:lnTo>
                  <a:lnTo>
                    <a:pt x="146304" y="76200"/>
                  </a:lnTo>
                  <a:lnTo>
                    <a:pt x="111252" y="110490"/>
                  </a:lnTo>
                  <a:lnTo>
                    <a:pt x="80987" y="143243"/>
                  </a:lnTo>
                  <a:lnTo>
                    <a:pt x="55016" y="174536"/>
                  </a:lnTo>
                  <a:lnTo>
                    <a:pt x="25641" y="221386"/>
                  </a:lnTo>
                  <a:lnTo>
                    <a:pt x="3302" y="285178"/>
                  </a:lnTo>
                  <a:lnTo>
                    <a:pt x="0" y="320040"/>
                  </a:lnTo>
                  <a:lnTo>
                    <a:pt x="5588" y="363575"/>
                  </a:lnTo>
                  <a:lnTo>
                    <a:pt x="10020" y="377786"/>
                  </a:lnTo>
                  <a:lnTo>
                    <a:pt x="19443" y="408051"/>
                  </a:lnTo>
                  <a:lnTo>
                    <a:pt x="39916" y="452831"/>
                  </a:lnTo>
                  <a:lnTo>
                    <a:pt x="65392" y="497268"/>
                  </a:lnTo>
                  <a:lnTo>
                    <a:pt x="94246" y="540727"/>
                  </a:lnTo>
                  <a:lnTo>
                    <a:pt x="124866" y="582561"/>
                  </a:lnTo>
                  <a:lnTo>
                    <a:pt x="155625" y="622134"/>
                  </a:lnTo>
                  <a:lnTo>
                    <a:pt x="211074" y="691896"/>
                  </a:lnTo>
                  <a:lnTo>
                    <a:pt x="214122" y="694182"/>
                  </a:lnTo>
                  <a:lnTo>
                    <a:pt x="217932" y="692658"/>
                  </a:lnTo>
                  <a:lnTo>
                    <a:pt x="219456" y="689610"/>
                  </a:lnTo>
                  <a:close/>
                </a:path>
                <a:path w="4516120" h="710564">
                  <a:moveTo>
                    <a:pt x="2923032" y="663702"/>
                  </a:moveTo>
                  <a:lnTo>
                    <a:pt x="2846832" y="625602"/>
                  </a:lnTo>
                  <a:lnTo>
                    <a:pt x="2868955" y="659130"/>
                  </a:lnTo>
                  <a:lnTo>
                    <a:pt x="1610106" y="659130"/>
                  </a:lnTo>
                  <a:lnTo>
                    <a:pt x="1607058" y="660654"/>
                  </a:lnTo>
                  <a:lnTo>
                    <a:pt x="1605534" y="663702"/>
                  </a:lnTo>
                  <a:lnTo>
                    <a:pt x="1607058" y="667512"/>
                  </a:lnTo>
                  <a:lnTo>
                    <a:pt x="1610106" y="668274"/>
                  </a:lnTo>
                  <a:lnTo>
                    <a:pt x="2868955" y="668274"/>
                  </a:lnTo>
                  <a:lnTo>
                    <a:pt x="2846832" y="701802"/>
                  </a:lnTo>
                  <a:lnTo>
                    <a:pt x="2877312" y="686562"/>
                  </a:lnTo>
                  <a:lnTo>
                    <a:pt x="2923032" y="663702"/>
                  </a:lnTo>
                  <a:close/>
                </a:path>
                <a:path w="4516120" h="710564">
                  <a:moveTo>
                    <a:pt x="2934462" y="38100"/>
                  </a:moveTo>
                  <a:lnTo>
                    <a:pt x="2932938" y="35052"/>
                  </a:lnTo>
                  <a:lnTo>
                    <a:pt x="2929128" y="33528"/>
                  </a:lnTo>
                  <a:lnTo>
                    <a:pt x="1693164" y="33528"/>
                  </a:lnTo>
                  <a:lnTo>
                    <a:pt x="1693164" y="0"/>
                  </a:lnTo>
                  <a:lnTo>
                    <a:pt x="1616964" y="38100"/>
                  </a:lnTo>
                  <a:lnTo>
                    <a:pt x="1675638" y="67437"/>
                  </a:lnTo>
                  <a:lnTo>
                    <a:pt x="1693164" y="76200"/>
                  </a:lnTo>
                  <a:lnTo>
                    <a:pt x="1693164" y="43434"/>
                  </a:lnTo>
                  <a:lnTo>
                    <a:pt x="2929128" y="43434"/>
                  </a:lnTo>
                  <a:lnTo>
                    <a:pt x="2932938" y="41910"/>
                  </a:lnTo>
                  <a:lnTo>
                    <a:pt x="2934462" y="38100"/>
                  </a:lnTo>
                  <a:close/>
                </a:path>
                <a:path w="4516120" h="710564">
                  <a:moveTo>
                    <a:pt x="4515612" y="424434"/>
                  </a:moveTo>
                  <a:lnTo>
                    <a:pt x="4511700" y="378485"/>
                  </a:lnTo>
                  <a:lnTo>
                    <a:pt x="4496955" y="331444"/>
                  </a:lnTo>
                  <a:lnTo>
                    <a:pt x="4473791" y="284238"/>
                  </a:lnTo>
                  <a:lnTo>
                    <a:pt x="4444606" y="237832"/>
                  </a:lnTo>
                  <a:lnTo>
                    <a:pt x="4411815" y="193179"/>
                  </a:lnTo>
                  <a:lnTo>
                    <a:pt x="4377842" y="151244"/>
                  </a:lnTo>
                  <a:lnTo>
                    <a:pt x="4318520" y="82207"/>
                  </a:lnTo>
                  <a:lnTo>
                    <a:pt x="4357878" y="76200"/>
                  </a:lnTo>
                  <a:lnTo>
                    <a:pt x="4278630" y="44958"/>
                  </a:lnTo>
                  <a:lnTo>
                    <a:pt x="4300728" y="127254"/>
                  </a:lnTo>
                  <a:lnTo>
                    <a:pt x="4307586" y="102400"/>
                  </a:lnTo>
                  <a:lnTo>
                    <a:pt x="4311345" y="88734"/>
                  </a:lnTo>
                  <a:lnTo>
                    <a:pt x="4318254" y="96774"/>
                  </a:lnTo>
                  <a:lnTo>
                    <a:pt x="4360164" y="144780"/>
                  </a:lnTo>
                  <a:lnTo>
                    <a:pt x="4398569" y="192024"/>
                  </a:lnTo>
                  <a:lnTo>
                    <a:pt x="4432998" y="238404"/>
                  </a:lnTo>
                  <a:lnTo>
                    <a:pt x="4469650" y="296913"/>
                  </a:lnTo>
                  <a:lnTo>
                    <a:pt x="4487977" y="334873"/>
                  </a:lnTo>
                  <a:lnTo>
                    <a:pt x="4501058" y="374561"/>
                  </a:lnTo>
                  <a:lnTo>
                    <a:pt x="4505706" y="413766"/>
                  </a:lnTo>
                  <a:lnTo>
                    <a:pt x="4501718" y="452805"/>
                  </a:lnTo>
                  <a:lnTo>
                    <a:pt x="4488827" y="489610"/>
                  </a:lnTo>
                  <a:lnTo>
                    <a:pt x="4469511" y="523938"/>
                  </a:lnTo>
                  <a:lnTo>
                    <a:pt x="4446270" y="555498"/>
                  </a:lnTo>
                  <a:lnTo>
                    <a:pt x="4408373" y="595998"/>
                  </a:lnTo>
                  <a:lnTo>
                    <a:pt x="4367784" y="633984"/>
                  </a:lnTo>
                  <a:lnTo>
                    <a:pt x="4306824" y="684276"/>
                  </a:lnTo>
                  <a:lnTo>
                    <a:pt x="4285488" y="701040"/>
                  </a:lnTo>
                  <a:lnTo>
                    <a:pt x="4283964" y="704850"/>
                  </a:lnTo>
                  <a:lnTo>
                    <a:pt x="4284726" y="707898"/>
                  </a:lnTo>
                  <a:lnTo>
                    <a:pt x="4287774" y="710184"/>
                  </a:lnTo>
                  <a:lnTo>
                    <a:pt x="4291584" y="708660"/>
                  </a:lnTo>
                  <a:lnTo>
                    <a:pt x="4333494" y="675132"/>
                  </a:lnTo>
                  <a:lnTo>
                    <a:pt x="4373880" y="640842"/>
                  </a:lnTo>
                  <a:lnTo>
                    <a:pt x="4411980" y="605790"/>
                  </a:lnTo>
                  <a:lnTo>
                    <a:pt x="4449711" y="565340"/>
                  </a:lnTo>
                  <a:lnTo>
                    <a:pt x="4480966" y="523748"/>
                  </a:lnTo>
                  <a:lnTo>
                    <a:pt x="4505706" y="470928"/>
                  </a:lnTo>
                  <a:lnTo>
                    <a:pt x="4510189" y="458495"/>
                  </a:lnTo>
                  <a:lnTo>
                    <a:pt x="4515612" y="424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74145" y="18679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73383" y="1867916"/>
              <a:ext cx="1336040" cy="232410"/>
            </a:xfrm>
            <a:custGeom>
              <a:avLst/>
              <a:gdLst/>
              <a:ahLst/>
              <a:cxnLst/>
              <a:rect l="l" t="t" r="r" b="b"/>
              <a:pathLst>
                <a:path w="1336039" h="232410">
                  <a:moveTo>
                    <a:pt x="0" y="0"/>
                  </a:moveTo>
                  <a:lnTo>
                    <a:pt x="0" y="232410"/>
                  </a:lnTo>
                  <a:lnTo>
                    <a:pt x="1335786" y="232410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695323" y="1157223"/>
            <a:ext cx="1092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541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Stream 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(e.g.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TCP)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213477" y="1859025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872431" y="2104898"/>
            <a:ext cx="1344930" cy="606425"/>
            <a:chOff x="4872431" y="2104898"/>
            <a:chExt cx="1344930" cy="606425"/>
          </a:xfrm>
        </p:grpSpPr>
        <p:sp>
          <p:nvSpPr>
            <p:cNvPr id="74" name="object 74"/>
            <p:cNvSpPr/>
            <p:nvPr/>
          </p:nvSpPr>
          <p:spPr>
            <a:xfrm>
              <a:off x="5510415" y="2104898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5843"/>
                  </a:lnTo>
                  <a:lnTo>
                    <a:pt x="34289" y="279653"/>
                  </a:lnTo>
                  <a:lnTo>
                    <a:pt x="38100" y="281177"/>
                  </a:lnTo>
                  <a:lnTo>
                    <a:pt x="41135" y="279653"/>
                  </a:lnTo>
                  <a:lnTo>
                    <a:pt x="42659" y="275843"/>
                  </a:lnTo>
                  <a:lnTo>
                    <a:pt x="42659" y="330733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59" y="263651"/>
                  </a:moveTo>
                  <a:lnTo>
                    <a:pt x="42659" y="4571"/>
                  </a:lnTo>
                  <a:lnTo>
                    <a:pt x="41135" y="1523"/>
                  </a:lnTo>
                  <a:lnTo>
                    <a:pt x="38100" y="0"/>
                  </a:lnTo>
                  <a:lnTo>
                    <a:pt x="34289" y="1523"/>
                  </a:lnTo>
                  <a:lnTo>
                    <a:pt x="33527" y="4571"/>
                  </a:lnTo>
                  <a:lnTo>
                    <a:pt x="33527" y="263651"/>
                  </a:lnTo>
                  <a:lnTo>
                    <a:pt x="42659" y="263651"/>
                  </a:lnTo>
                  <a:close/>
                </a:path>
                <a:path w="76200" h="340360">
                  <a:moveTo>
                    <a:pt x="42659" y="330733"/>
                  </a:moveTo>
                  <a:lnTo>
                    <a:pt x="42659" y="275843"/>
                  </a:lnTo>
                  <a:lnTo>
                    <a:pt x="41135" y="279653"/>
                  </a:lnTo>
                  <a:lnTo>
                    <a:pt x="38100" y="281177"/>
                  </a:lnTo>
                  <a:lnTo>
                    <a:pt x="34289" y="279653"/>
                  </a:lnTo>
                  <a:lnTo>
                    <a:pt x="33527" y="275843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2659" y="3307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877193" y="247446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877193" y="247446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305678" y="2465577"/>
            <a:ext cx="478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bind()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867097" y="2711450"/>
            <a:ext cx="1344930" cy="1911350"/>
            <a:chOff x="4867097" y="2711450"/>
            <a:chExt cx="1344930" cy="1911350"/>
          </a:xfrm>
        </p:grpSpPr>
        <p:sp>
          <p:nvSpPr>
            <p:cNvPr id="79" name="object 79"/>
            <p:cNvSpPr/>
            <p:nvPr/>
          </p:nvSpPr>
          <p:spPr>
            <a:xfrm>
              <a:off x="5513450" y="2711450"/>
              <a:ext cx="76200" cy="1631950"/>
            </a:xfrm>
            <a:custGeom>
              <a:avLst/>
              <a:gdLst/>
              <a:ahLst/>
              <a:cxnLst/>
              <a:rect l="l" t="t" r="r" b="b"/>
              <a:pathLst>
                <a:path w="76200" h="1631950">
                  <a:moveTo>
                    <a:pt x="76200" y="1555241"/>
                  </a:moveTo>
                  <a:lnTo>
                    <a:pt x="0" y="1555241"/>
                  </a:lnTo>
                  <a:lnTo>
                    <a:pt x="33540" y="1622323"/>
                  </a:lnTo>
                  <a:lnTo>
                    <a:pt x="33540" y="1568195"/>
                  </a:lnTo>
                  <a:lnTo>
                    <a:pt x="35064" y="1571243"/>
                  </a:lnTo>
                  <a:lnTo>
                    <a:pt x="38100" y="1572767"/>
                  </a:lnTo>
                  <a:lnTo>
                    <a:pt x="41922" y="1571243"/>
                  </a:lnTo>
                  <a:lnTo>
                    <a:pt x="42684" y="1568195"/>
                  </a:lnTo>
                  <a:lnTo>
                    <a:pt x="42684" y="1622272"/>
                  </a:lnTo>
                  <a:lnTo>
                    <a:pt x="76200" y="1555241"/>
                  </a:lnTo>
                  <a:close/>
                </a:path>
                <a:path w="76200" h="1631950">
                  <a:moveTo>
                    <a:pt x="42684" y="1555241"/>
                  </a:moveTo>
                  <a:lnTo>
                    <a:pt x="42684" y="4571"/>
                  </a:lnTo>
                  <a:lnTo>
                    <a:pt x="41922" y="761"/>
                  </a:lnTo>
                  <a:lnTo>
                    <a:pt x="38100" y="0"/>
                  </a:lnTo>
                  <a:lnTo>
                    <a:pt x="35064" y="761"/>
                  </a:lnTo>
                  <a:lnTo>
                    <a:pt x="33540" y="4571"/>
                  </a:lnTo>
                  <a:lnTo>
                    <a:pt x="33540" y="1555241"/>
                  </a:lnTo>
                  <a:lnTo>
                    <a:pt x="42684" y="1555241"/>
                  </a:lnTo>
                  <a:close/>
                </a:path>
                <a:path w="76200" h="1631950">
                  <a:moveTo>
                    <a:pt x="42684" y="1622272"/>
                  </a:moveTo>
                  <a:lnTo>
                    <a:pt x="42684" y="1568195"/>
                  </a:lnTo>
                  <a:lnTo>
                    <a:pt x="41922" y="1571243"/>
                  </a:lnTo>
                  <a:lnTo>
                    <a:pt x="38100" y="1572767"/>
                  </a:lnTo>
                  <a:lnTo>
                    <a:pt x="35064" y="1571243"/>
                  </a:lnTo>
                  <a:lnTo>
                    <a:pt x="33540" y="1568195"/>
                  </a:lnTo>
                  <a:lnTo>
                    <a:pt x="33540" y="1622323"/>
                  </a:lnTo>
                  <a:lnTo>
                    <a:pt x="38100" y="1631441"/>
                  </a:lnTo>
                  <a:lnTo>
                    <a:pt x="42684" y="1622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71859" y="4386326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1335785" y="231648"/>
                  </a:moveTo>
                  <a:lnTo>
                    <a:pt x="1335785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785" y="231648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71859" y="438632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5122811" y="4376673"/>
            <a:ext cx="8318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recvfrom()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870907" y="4622546"/>
            <a:ext cx="1344930" cy="607060"/>
            <a:chOff x="4870907" y="4622546"/>
            <a:chExt cx="1344930" cy="607060"/>
          </a:xfrm>
        </p:grpSpPr>
        <p:sp>
          <p:nvSpPr>
            <p:cNvPr id="84" name="object 84"/>
            <p:cNvSpPr/>
            <p:nvPr/>
          </p:nvSpPr>
          <p:spPr>
            <a:xfrm>
              <a:off x="5508891" y="4622546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15" y="330682"/>
                  </a:lnTo>
                  <a:lnTo>
                    <a:pt x="33515" y="275843"/>
                  </a:lnTo>
                  <a:lnTo>
                    <a:pt x="34289" y="279653"/>
                  </a:lnTo>
                  <a:lnTo>
                    <a:pt x="38100" y="281177"/>
                  </a:lnTo>
                  <a:lnTo>
                    <a:pt x="41135" y="279653"/>
                  </a:lnTo>
                  <a:lnTo>
                    <a:pt x="42659" y="275843"/>
                  </a:lnTo>
                  <a:lnTo>
                    <a:pt x="42659" y="330733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59" y="263651"/>
                  </a:moveTo>
                  <a:lnTo>
                    <a:pt x="42659" y="4571"/>
                  </a:lnTo>
                  <a:lnTo>
                    <a:pt x="41135" y="1524"/>
                  </a:lnTo>
                  <a:lnTo>
                    <a:pt x="38100" y="0"/>
                  </a:lnTo>
                  <a:lnTo>
                    <a:pt x="34289" y="1524"/>
                  </a:lnTo>
                  <a:lnTo>
                    <a:pt x="33515" y="4571"/>
                  </a:lnTo>
                  <a:lnTo>
                    <a:pt x="33515" y="263651"/>
                  </a:lnTo>
                  <a:lnTo>
                    <a:pt x="42659" y="263651"/>
                  </a:lnTo>
                  <a:close/>
                </a:path>
                <a:path w="76200" h="340360">
                  <a:moveTo>
                    <a:pt x="42659" y="330733"/>
                  </a:moveTo>
                  <a:lnTo>
                    <a:pt x="42659" y="275843"/>
                  </a:lnTo>
                  <a:lnTo>
                    <a:pt x="41135" y="279653"/>
                  </a:lnTo>
                  <a:lnTo>
                    <a:pt x="38100" y="281177"/>
                  </a:lnTo>
                  <a:lnTo>
                    <a:pt x="34289" y="279653"/>
                  </a:lnTo>
                  <a:lnTo>
                    <a:pt x="33515" y="275843"/>
                  </a:lnTo>
                  <a:lnTo>
                    <a:pt x="33515" y="330682"/>
                  </a:lnTo>
                  <a:lnTo>
                    <a:pt x="38100" y="339851"/>
                  </a:lnTo>
                  <a:lnTo>
                    <a:pt x="42659" y="3307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875669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3" y="232410"/>
                  </a:moveTo>
                  <a:lnTo>
                    <a:pt x="1335023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3" y="232410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75669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3" y="232410"/>
                  </a:lnTo>
                  <a:lnTo>
                    <a:pt x="133502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5205857" y="4983226"/>
            <a:ext cx="6750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sendto()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4875479" y="5229097"/>
            <a:ext cx="1344930" cy="806450"/>
            <a:chOff x="4875479" y="5229097"/>
            <a:chExt cx="1344930" cy="806450"/>
          </a:xfrm>
        </p:grpSpPr>
        <p:sp>
          <p:nvSpPr>
            <p:cNvPr id="89" name="object 89"/>
            <p:cNvSpPr/>
            <p:nvPr/>
          </p:nvSpPr>
          <p:spPr>
            <a:xfrm>
              <a:off x="5511926" y="5229097"/>
              <a:ext cx="76200" cy="539750"/>
            </a:xfrm>
            <a:custGeom>
              <a:avLst/>
              <a:gdLst/>
              <a:ahLst/>
              <a:cxnLst/>
              <a:rect l="l" t="t" r="r" b="b"/>
              <a:pathLst>
                <a:path w="76200" h="539750">
                  <a:moveTo>
                    <a:pt x="76200" y="463296"/>
                  </a:moveTo>
                  <a:lnTo>
                    <a:pt x="0" y="463296"/>
                  </a:lnTo>
                  <a:lnTo>
                    <a:pt x="33540" y="530377"/>
                  </a:lnTo>
                  <a:lnTo>
                    <a:pt x="33540" y="476250"/>
                  </a:lnTo>
                  <a:lnTo>
                    <a:pt x="35064" y="479298"/>
                  </a:lnTo>
                  <a:lnTo>
                    <a:pt x="38100" y="480822"/>
                  </a:lnTo>
                  <a:lnTo>
                    <a:pt x="41148" y="479298"/>
                  </a:lnTo>
                  <a:lnTo>
                    <a:pt x="42672" y="476250"/>
                  </a:lnTo>
                  <a:lnTo>
                    <a:pt x="42672" y="530351"/>
                  </a:lnTo>
                  <a:lnTo>
                    <a:pt x="76200" y="463296"/>
                  </a:lnTo>
                  <a:close/>
                </a:path>
                <a:path w="76200" h="539750">
                  <a:moveTo>
                    <a:pt x="42672" y="463296"/>
                  </a:moveTo>
                  <a:lnTo>
                    <a:pt x="42671" y="4572"/>
                  </a:lnTo>
                  <a:lnTo>
                    <a:pt x="41147" y="1524"/>
                  </a:lnTo>
                  <a:lnTo>
                    <a:pt x="38099" y="0"/>
                  </a:lnTo>
                  <a:lnTo>
                    <a:pt x="35064" y="1524"/>
                  </a:lnTo>
                  <a:lnTo>
                    <a:pt x="33540" y="4572"/>
                  </a:lnTo>
                  <a:lnTo>
                    <a:pt x="33540" y="463296"/>
                  </a:lnTo>
                  <a:lnTo>
                    <a:pt x="42672" y="463296"/>
                  </a:lnTo>
                  <a:close/>
                </a:path>
                <a:path w="76200" h="539750">
                  <a:moveTo>
                    <a:pt x="42672" y="530351"/>
                  </a:moveTo>
                  <a:lnTo>
                    <a:pt x="42672" y="476250"/>
                  </a:lnTo>
                  <a:lnTo>
                    <a:pt x="41148" y="479298"/>
                  </a:lnTo>
                  <a:lnTo>
                    <a:pt x="38100" y="480822"/>
                  </a:lnTo>
                  <a:lnTo>
                    <a:pt x="35064" y="479298"/>
                  </a:lnTo>
                  <a:lnTo>
                    <a:pt x="33540" y="476250"/>
                  </a:lnTo>
                  <a:lnTo>
                    <a:pt x="33540" y="530377"/>
                  </a:lnTo>
                  <a:lnTo>
                    <a:pt x="38100" y="539496"/>
                  </a:lnTo>
                  <a:lnTo>
                    <a:pt x="42672" y="530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80241" y="579907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880241" y="579907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5269103" y="5789421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218810" y="1554225"/>
            <a:ext cx="6578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Server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7510462" y="1871535"/>
            <a:ext cx="1344930" cy="241300"/>
            <a:chOff x="7510462" y="1871535"/>
            <a:chExt cx="1344930" cy="241300"/>
          </a:xfrm>
        </p:grpSpPr>
        <p:sp>
          <p:nvSpPr>
            <p:cNvPr id="95" name="object 95"/>
            <p:cNvSpPr/>
            <p:nvPr/>
          </p:nvSpPr>
          <p:spPr>
            <a:xfrm>
              <a:off x="7515225" y="187629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515225" y="187629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7855331" y="1867407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7508938" y="2701544"/>
            <a:ext cx="1344930" cy="1929130"/>
            <a:chOff x="7508938" y="2701544"/>
            <a:chExt cx="1344930" cy="1929130"/>
          </a:xfrm>
        </p:grpSpPr>
        <p:sp>
          <p:nvSpPr>
            <p:cNvPr id="99" name="object 99"/>
            <p:cNvSpPr/>
            <p:nvPr/>
          </p:nvSpPr>
          <p:spPr>
            <a:xfrm>
              <a:off x="8152269" y="2701544"/>
              <a:ext cx="76200" cy="1632585"/>
            </a:xfrm>
            <a:custGeom>
              <a:avLst/>
              <a:gdLst/>
              <a:ahLst/>
              <a:cxnLst/>
              <a:rect l="l" t="t" r="r" b="b"/>
              <a:pathLst>
                <a:path w="76200" h="1632585">
                  <a:moveTo>
                    <a:pt x="76200" y="1556004"/>
                  </a:moveTo>
                  <a:lnTo>
                    <a:pt x="0" y="1556004"/>
                  </a:lnTo>
                  <a:lnTo>
                    <a:pt x="32753" y="1621510"/>
                  </a:lnTo>
                  <a:lnTo>
                    <a:pt x="32753" y="1568196"/>
                  </a:lnTo>
                  <a:lnTo>
                    <a:pt x="34277" y="1572006"/>
                  </a:lnTo>
                  <a:lnTo>
                    <a:pt x="38100" y="1573530"/>
                  </a:lnTo>
                  <a:lnTo>
                    <a:pt x="41148" y="1572006"/>
                  </a:lnTo>
                  <a:lnTo>
                    <a:pt x="42672" y="1568196"/>
                  </a:lnTo>
                  <a:lnTo>
                    <a:pt x="42672" y="1623060"/>
                  </a:lnTo>
                  <a:lnTo>
                    <a:pt x="76200" y="1556004"/>
                  </a:lnTo>
                  <a:close/>
                </a:path>
                <a:path w="76200" h="1632585">
                  <a:moveTo>
                    <a:pt x="42672" y="1556004"/>
                  </a:moveTo>
                  <a:lnTo>
                    <a:pt x="42672" y="4572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4277" y="1524"/>
                  </a:lnTo>
                  <a:lnTo>
                    <a:pt x="32753" y="4572"/>
                  </a:lnTo>
                  <a:lnTo>
                    <a:pt x="32753" y="1556004"/>
                  </a:lnTo>
                  <a:lnTo>
                    <a:pt x="42672" y="1556004"/>
                  </a:lnTo>
                  <a:close/>
                </a:path>
                <a:path w="76200" h="1632585">
                  <a:moveTo>
                    <a:pt x="42672" y="1623060"/>
                  </a:moveTo>
                  <a:lnTo>
                    <a:pt x="42672" y="1568196"/>
                  </a:lnTo>
                  <a:lnTo>
                    <a:pt x="41148" y="1572006"/>
                  </a:lnTo>
                  <a:lnTo>
                    <a:pt x="38100" y="1573530"/>
                  </a:lnTo>
                  <a:lnTo>
                    <a:pt x="34277" y="1572006"/>
                  </a:lnTo>
                  <a:lnTo>
                    <a:pt x="32753" y="1568196"/>
                  </a:lnTo>
                  <a:lnTo>
                    <a:pt x="32753" y="1621510"/>
                  </a:lnTo>
                  <a:lnTo>
                    <a:pt x="38100" y="1632204"/>
                  </a:lnTo>
                  <a:lnTo>
                    <a:pt x="42672" y="1623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513701" y="439394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513701" y="439394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7843901" y="4385055"/>
            <a:ext cx="6750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sendto()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7511986" y="4630165"/>
            <a:ext cx="1344930" cy="607060"/>
            <a:chOff x="7511986" y="4630165"/>
            <a:chExt cx="1344930" cy="607060"/>
          </a:xfrm>
        </p:grpSpPr>
        <p:sp>
          <p:nvSpPr>
            <p:cNvPr id="104" name="object 104"/>
            <p:cNvSpPr/>
            <p:nvPr/>
          </p:nvSpPr>
          <p:spPr>
            <a:xfrm>
              <a:off x="8149970" y="4630165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6606"/>
                  </a:lnTo>
                  <a:lnTo>
                    <a:pt x="35051" y="279654"/>
                  </a:lnTo>
                  <a:lnTo>
                    <a:pt x="38100" y="281178"/>
                  </a:lnTo>
                  <a:lnTo>
                    <a:pt x="41922" y="279654"/>
                  </a:lnTo>
                  <a:lnTo>
                    <a:pt x="43446" y="276606"/>
                  </a:lnTo>
                  <a:lnTo>
                    <a:pt x="43446" y="329158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3446" y="263651"/>
                  </a:moveTo>
                  <a:lnTo>
                    <a:pt x="43446" y="5334"/>
                  </a:lnTo>
                  <a:lnTo>
                    <a:pt x="41922" y="1524"/>
                  </a:lnTo>
                  <a:lnTo>
                    <a:pt x="38100" y="0"/>
                  </a:lnTo>
                  <a:lnTo>
                    <a:pt x="35051" y="1524"/>
                  </a:lnTo>
                  <a:lnTo>
                    <a:pt x="33527" y="5334"/>
                  </a:lnTo>
                  <a:lnTo>
                    <a:pt x="33527" y="263651"/>
                  </a:lnTo>
                  <a:lnTo>
                    <a:pt x="43446" y="263651"/>
                  </a:lnTo>
                  <a:close/>
                </a:path>
                <a:path w="76200" h="340360">
                  <a:moveTo>
                    <a:pt x="43446" y="329158"/>
                  </a:moveTo>
                  <a:lnTo>
                    <a:pt x="43446" y="276606"/>
                  </a:lnTo>
                  <a:lnTo>
                    <a:pt x="41922" y="279654"/>
                  </a:lnTo>
                  <a:lnTo>
                    <a:pt x="38100" y="281178"/>
                  </a:lnTo>
                  <a:lnTo>
                    <a:pt x="35051" y="279654"/>
                  </a:lnTo>
                  <a:lnTo>
                    <a:pt x="33527" y="276606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3446" y="3291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16748" y="5000497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516748" y="5000497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7767701" y="4991608"/>
            <a:ext cx="8318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recvfrom()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7516571" y="5236717"/>
            <a:ext cx="1345565" cy="806450"/>
            <a:chOff x="7516571" y="5236717"/>
            <a:chExt cx="1345565" cy="806450"/>
          </a:xfrm>
        </p:grpSpPr>
        <p:sp>
          <p:nvSpPr>
            <p:cNvPr id="109" name="object 109"/>
            <p:cNvSpPr/>
            <p:nvPr/>
          </p:nvSpPr>
          <p:spPr>
            <a:xfrm>
              <a:off x="8153793" y="5236717"/>
              <a:ext cx="76200" cy="540385"/>
            </a:xfrm>
            <a:custGeom>
              <a:avLst/>
              <a:gdLst/>
              <a:ahLst/>
              <a:cxnLst/>
              <a:rect l="l" t="t" r="r" b="b"/>
              <a:pathLst>
                <a:path w="76200" h="540385">
                  <a:moveTo>
                    <a:pt x="76200" y="464058"/>
                  </a:moveTo>
                  <a:lnTo>
                    <a:pt x="0" y="464058"/>
                  </a:lnTo>
                  <a:lnTo>
                    <a:pt x="32753" y="529564"/>
                  </a:lnTo>
                  <a:lnTo>
                    <a:pt x="32753" y="476250"/>
                  </a:lnTo>
                  <a:lnTo>
                    <a:pt x="34277" y="480060"/>
                  </a:lnTo>
                  <a:lnTo>
                    <a:pt x="38100" y="480822"/>
                  </a:lnTo>
                  <a:lnTo>
                    <a:pt x="41148" y="480060"/>
                  </a:lnTo>
                  <a:lnTo>
                    <a:pt x="42672" y="476250"/>
                  </a:lnTo>
                  <a:lnTo>
                    <a:pt x="42672" y="531113"/>
                  </a:lnTo>
                  <a:lnTo>
                    <a:pt x="76200" y="464058"/>
                  </a:lnTo>
                  <a:close/>
                </a:path>
                <a:path w="76200" h="540385">
                  <a:moveTo>
                    <a:pt x="42672" y="464058"/>
                  </a:moveTo>
                  <a:lnTo>
                    <a:pt x="42672" y="4572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4277" y="1524"/>
                  </a:lnTo>
                  <a:lnTo>
                    <a:pt x="32753" y="4572"/>
                  </a:lnTo>
                  <a:lnTo>
                    <a:pt x="32753" y="464058"/>
                  </a:lnTo>
                  <a:lnTo>
                    <a:pt x="42672" y="464058"/>
                  </a:lnTo>
                  <a:close/>
                </a:path>
                <a:path w="76200" h="540385">
                  <a:moveTo>
                    <a:pt x="42672" y="531113"/>
                  </a:moveTo>
                  <a:lnTo>
                    <a:pt x="42672" y="476250"/>
                  </a:lnTo>
                  <a:lnTo>
                    <a:pt x="41148" y="480060"/>
                  </a:lnTo>
                  <a:lnTo>
                    <a:pt x="38100" y="480822"/>
                  </a:lnTo>
                  <a:lnTo>
                    <a:pt x="34277" y="480060"/>
                  </a:lnTo>
                  <a:lnTo>
                    <a:pt x="32753" y="476250"/>
                  </a:lnTo>
                  <a:lnTo>
                    <a:pt x="32753" y="529564"/>
                  </a:lnTo>
                  <a:lnTo>
                    <a:pt x="38100" y="540258"/>
                  </a:lnTo>
                  <a:lnTo>
                    <a:pt x="42672" y="531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522095" y="580669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521333" y="5806693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40" h="231775">
                  <a:moveTo>
                    <a:pt x="0" y="0"/>
                  </a:moveTo>
                  <a:lnTo>
                    <a:pt x="0" y="231648"/>
                  </a:lnTo>
                  <a:lnTo>
                    <a:pt x="1335786" y="231648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7910956" y="5797803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884286" y="1560322"/>
            <a:ext cx="5899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Client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4592967" y="2447607"/>
            <a:ext cx="4514215" cy="2708910"/>
            <a:chOff x="4592967" y="2447607"/>
            <a:chExt cx="4514215" cy="2708910"/>
          </a:xfrm>
        </p:grpSpPr>
        <p:sp>
          <p:nvSpPr>
            <p:cNvPr id="115" name="object 115"/>
            <p:cNvSpPr/>
            <p:nvPr/>
          </p:nvSpPr>
          <p:spPr>
            <a:xfrm>
              <a:off x="4592967" y="4446523"/>
              <a:ext cx="4514215" cy="709930"/>
            </a:xfrm>
            <a:custGeom>
              <a:avLst/>
              <a:gdLst/>
              <a:ahLst/>
              <a:cxnLst/>
              <a:rect l="l" t="t" r="r" b="b"/>
              <a:pathLst>
                <a:path w="4514215" h="709929">
                  <a:moveTo>
                    <a:pt x="218694" y="689610"/>
                  </a:moveTo>
                  <a:lnTo>
                    <a:pt x="217932" y="685800"/>
                  </a:lnTo>
                  <a:lnTo>
                    <a:pt x="198120" y="661416"/>
                  </a:lnTo>
                  <a:lnTo>
                    <a:pt x="160020" y="612648"/>
                  </a:lnTo>
                  <a:lnTo>
                    <a:pt x="135153" y="581266"/>
                  </a:lnTo>
                  <a:lnTo>
                    <a:pt x="111290" y="549084"/>
                  </a:lnTo>
                  <a:lnTo>
                    <a:pt x="88544" y="516102"/>
                  </a:lnTo>
                  <a:lnTo>
                    <a:pt x="67056" y="482346"/>
                  </a:lnTo>
                  <a:lnTo>
                    <a:pt x="46748" y="446036"/>
                  </a:lnTo>
                  <a:lnTo>
                    <a:pt x="29527" y="409257"/>
                  </a:lnTo>
                  <a:lnTo>
                    <a:pt x="16586" y="370941"/>
                  </a:lnTo>
                  <a:lnTo>
                    <a:pt x="9144" y="329946"/>
                  </a:lnTo>
                  <a:lnTo>
                    <a:pt x="10820" y="292544"/>
                  </a:lnTo>
                  <a:lnTo>
                    <a:pt x="31915" y="228219"/>
                  </a:lnTo>
                  <a:lnTo>
                    <a:pt x="66230" y="174459"/>
                  </a:lnTo>
                  <a:lnTo>
                    <a:pt x="98386" y="136169"/>
                  </a:lnTo>
                  <a:lnTo>
                    <a:pt x="134112" y="99822"/>
                  </a:lnTo>
                  <a:lnTo>
                    <a:pt x="168338" y="67691"/>
                  </a:lnTo>
                  <a:lnTo>
                    <a:pt x="172212" y="96202"/>
                  </a:lnTo>
                  <a:lnTo>
                    <a:pt x="173736" y="107442"/>
                  </a:lnTo>
                  <a:lnTo>
                    <a:pt x="204978" y="28194"/>
                  </a:lnTo>
                  <a:lnTo>
                    <a:pt x="123444" y="51054"/>
                  </a:lnTo>
                  <a:lnTo>
                    <a:pt x="161937" y="61010"/>
                  </a:lnTo>
                  <a:lnTo>
                    <a:pt x="145542" y="75438"/>
                  </a:lnTo>
                  <a:lnTo>
                    <a:pt x="110490" y="110490"/>
                  </a:lnTo>
                  <a:lnTo>
                    <a:pt x="77724" y="145542"/>
                  </a:lnTo>
                  <a:lnTo>
                    <a:pt x="49441" y="181267"/>
                  </a:lnTo>
                  <a:lnTo>
                    <a:pt x="16852" y="237832"/>
                  </a:lnTo>
                  <a:lnTo>
                    <a:pt x="469" y="298970"/>
                  </a:lnTo>
                  <a:lnTo>
                    <a:pt x="0" y="330708"/>
                  </a:lnTo>
                  <a:lnTo>
                    <a:pt x="7213" y="372630"/>
                  </a:lnTo>
                  <a:lnTo>
                    <a:pt x="21983" y="415632"/>
                  </a:lnTo>
                  <a:lnTo>
                    <a:pt x="42799" y="459054"/>
                  </a:lnTo>
                  <a:lnTo>
                    <a:pt x="68160" y="502246"/>
                  </a:lnTo>
                  <a:lnTo>
                    <a:pt x="96558" y="544563"/>
                  </a:lnTo>
                  <a:lnTo>
                    <a:pt x="126479" y="585330"/>
                  </a:lnTo>
                  <a:lnTo>
                    <a:pt x="156413" y="623912"/>
                  </a:lnTo>
                  <a:lnTo>
                    <a:pt x="210312" y="691896"/>
                  </a:lnTo>
                  <a:lnTo>
                    <a:pt x="213360" y="693420"/>
                  </a:lnTo>
                  <a:lnTo>
                    <a:pt x="217170" y="692658"/>
                  </a:lnTo>
                  <a:lnTo>
                    <a:pt x="218694" y="689610"/>
                  </a:lnTo>
                  <a:close/>
                </a:path>
                <a:path w="4514215" h="709929">
                  <a:moveTo>
                    <a:pt x="2922257" y="663702"/>
                  </a:moveTo>
                  <a:lnTo>
                    <a:pt x="2846057" y="625602"/>
                  </a:lnTo>
                  <a:lnTo>
                    <a:pt x="2867685" y="658368"/>
                  </a:lnTo>
                  <a:lnTo>
                    <a:pt x="1609331" y="658368"/>
                  </a:lnTo>
                  <a:lnTo>
                    <a:pt x="1606283" y="659892"/>
                  </a:lnTo>
                  <a:lnTo>
                    <a:pt x="1604759" y="663702"/>
                  </a:lnTo>
                  <a:lnTo>
                    <a:pt x="1606283" y="666750"/>
                  </a:lnTo>
                  <a:lnTo>
                    <a:pt x="1609331" y="668274"/>
                  </a:lnTo>
                  <a:lnTo>
                    <a:pt x="2868193" y="668274"/>
                  </a:lnTo>
                  <a:lnTo>
                    <a:pt x="2846057" y="701802"/>
                  </a:lnTo>
                  <a:lnTo>
                    <a:pt x="2876550" y="686562"/>
                  </a:lnTo>
                  <a:lnTo>
                    <a:pt x="2922257" y="663702"/>
                  </a:lnTo>
                  <a:close/>
                </a:path>
                <a:path w="4514215" h="709929">
                  <a:moveTo>
                    <a:pt x="2933700" y="38100"/>
                  </a:moveTo>
                  <a:lnTo>
                    <a:pt x="2932176" y="34290"/>
                  </a:lnTo>
                  <a:lnTo>
                    <a:pt x="2928366" y="32766"/>
                  </a:lnTo>
                  <a:lnTo>
                    <a:pt x="1692402" y="32766"/>
                  </a:lnTo>
                  <a:lnTo>
                    <a:pt x="1692402" y="0"/>
                  </a:lnTo>
                  <a:lnTo>
                    <a:pt x="1616202" y="38100"/>
                  </a:lnTo>
                  <a:lnTo>
                    <a:pt x="1674876" y="67437"/>
                  </a:lnTo>
                  <a:lnTo>
                    <a:pt x="1692402" y="76200"/>
                  </a:lnTo>
                  <a:lnTo>
                    <a:pt x="1692402" y="42672"/>
                  </a:lnTo>
                  <a:lnTo>
                    <a:pt x="2928366" y="42672"/>
                  </a:lnTo>
                  <a:lnTo>
                    <a:pt x="2932176" y="41148"/>
                  </a:lnTo>
                  <a:lnTo>
                    <a:pt x="2933700" y="38100"/>
                  </a:lnTo>
                  <a:close/>
                </a:path>
                <a:path w="4514215" h="709929">
                  <a:moveTo>
                    <a:pt x="4514088" y="434340"/>
                  </a:moveTo>
                  <a:lnTo>
                    <a:pt x="4513453" y="392595"/>
                  </a:lnTo>
                  <a:lnTo>
                    <a:pt x="4503090" y="349643"/>
                  </a:lnTo>
                  <a:lnTo>
                    <a:pt x="4484878" y="306247"/>
                  </a:lnTo>
                  <a:lnTo>
                    <a:pt x="4460684" y="263182"/>
                  </a:lnTo>
                  <a:lnTo>
                    <a:pt x="4432351" y="221183"/>
                  </a:lnTo>
                  <a:lnTo>
                    <a:pt x="4401782" y="181025"/>
                  </a:lnTo>
                  <a:lnTo>
                    <a:pt x="4370819" y="143484"/>
                  </a:lnTo>
                  <a:lnTo>
                    <a:pt x="4317250" y="81610"/>
                  </a:lnTo>
                  <a:lnTo>
                    <a:pt x="4357103" y="76200"/>
                  </a:lnTo>
                  <a:lnTo>
                    <a:pt x="4277855" y="44196"/>
                  </a:lnTo>
                  <a:lnTo>
                    <a:pt x="4299953" y="126492"/>
                  </a:lnTo>
                  <a:lnTo>
                    <a:pt x="4306824" y="101612"/>
                  </a:lnTo>
                  <a:lnTo>
                    <a:pt x="4310583" y="87972"/>
                  </a:lnTo>
                  <a:lnTo>
                    <a:pt x="4317479" y="96012"/>
                  </a:lnTo>
                  <a:lnTo>
                    <a:pt x="4379214" y="168402"/>
                  </a:lnTo>
                  <a:lnTo>
                    <a:pt x="4413567" y="212039"/>
                  </a:lnTo>
                  <a:lnTo>
                    <a:pt x="4442244" y="252590"/>
                  </a:lnTo>
                  <a:lnTo>
                    <a:pt x="4474032" y="306336"/>
                  </a:lnTo>
                  <a:lnTo>
                    <a:pt x="4500867" y="376669"/>
                  </a:lnTo>
                  <a:lnTo>
                    <a:pt x="4504931" y="413766"/>
                  </a:lnTo>
                  <a:lnTo>
                    <a:pt x="4501553" y="449529"/>
                  </a:lnTo>
                  <a:lnTo>
                    <a:pt x="4473219" y="516343"/>
                  </a:lnTo>
                  <a:lnTo>
                    <a:pt x="4437519" y="564222"/>
                  </a:lnTo>
                  <a:lnTo>
                    <a:pt x="4403547" y="599567"/>
                  </a:lnTo>
                  <a:lnTo>
                    <a:pt x="4367009" y="633222"/>
                  </a:lnTo>
                  <a:lnTo>
                    <a:pt x="4326636" y="667512"/>
                  </a:lnTo>
                  <a:lnTo>
                    <a:pt x="4284726" y="701040"/>
                  </a:lnTo>
                  <a:lnTo>
                    <a:pt x="4283202" y="704088"/>
                  </a:lnTo>
                  <a:lnTo>
                    <a:pt x="4283964" y="707898"/>
                  </a:lnTo>
                  <a:lnTo>
                    <a:pt x="4287012" y="709422"/>
                  </a:lnTo>
                  <a:lnTo>
                    <a:pt x="4290809" y="708660"/>
                  </a:lnTo>
                  <a:lnTo>
                    <a:pt x="4353306" y="657606"/>
                  </a:lnTo>
                  <a:lnTo>
                    <a:pt x="4394289" y="621474"/>
                  </a:lnTo>
                  <a:lnTo>
                    <a:pt x="4434256" y="581761"/>
                  </a:lnTo>
                  <a:lnTo>
                    <a:pt x="4474299" y="532333"/>
                  </a:lnTo>
                  <a:lnTo>
                    <a:pt x="4504931" y="471893"/>
                  </a:lnTo>
                  <a:lnTo>
                    <a:pt x="4506138" y="469011"/>
                  </a:lnTo>
                  <a:lnTo>
                    <a:pt x="4514088" y="434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522095" y="2452370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521333" y="2452370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40" h="231775">
                  <a:moveTo>
                    <a:pt x="0" y="0"/>
                  </a:moveTo>
                  <a:lnTo>
                    <a:pt x="0" y="231648"/>
                  </a:lnTo>
                  <a:lnTo>
                    <a:pt x="1335786" y="231648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6235331" y="1164844"/>
            <a:ext cx="111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Datagram  (e.g.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UDP)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950581" y="2443480"/>
            <a:ext cx="478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bind()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142351" y="2109470"/>
            <a:ext cx="76200" cy="340360"/>
          </a:xfrm>
          <a:custGeom>
            <a:avLst/>
            <a:gdLst/>
            <a:ahLst/>
            <a:cxnLst/>
            <a:rect l="l" t="t" r="r" b="b"/>
            <a:pathLst>
              <a:path w="76200" h="340360">
                <a:moveTo>
                  <a:pt x="76200" y="263652"/>
                </a:moveTo>
                <a:lnTo>
                  <a:pt x="0" y="263652"/>
                </a:lnTo>
                <a:lnTo>
                  <a:pt x="33540" y="330733"/>
                </a:lnTo>
                <a:lnTo>
                  <a:pt x="33540" y="276606"/>
                </a:lnTo>
                <a:lnTo>
                  <a:pt x="35064" y="279654"/>
                </a:lnTo>
                <a:lnTo>
                  <a:pt x="38100" y="281178"/>
                </a:lnTo>
                <a:lnTo>
                  <a:pt x="41922" y="279654"/>
                </a:lnTo>
                <a:lnTo>
                  <a:pt x="42672" y="276606"/>
                </a:lnTo>
                <a:lnTo>
                  <a:pt x="42672" y="330708"/>
                </a:lnTo>
                <a:lnTo>
                  <a:pt x="76200" y="263652"/>
                </a:lnTo>
                <a:close/>
              </a:path>
              <a:path w="76200" h="340360">
                <a:moveTo>
                  <a:pt x="42672" y="263652"/>
                </a:moveTo>
                <a:lnTo>
                  <a:pt x="42672" y="4572"/>
                </a:lnTo>
                <a:lnTo>
                  <a:pt x="41922" y="1524"/>
                </a:lnTo>
                <a:lnTo>
                  <a:pt x="38100" y="0"/>
                </a:lnTo>
                <a:lnTo>
                  <a:pt x="35064" y="1524"/>
                </a:lnTo>
                <a:lnTo>
                  <a:pt x="33540" y="4572"/>
                </a:lnTo>
                <a:lnTo>
                  <a:pt x="33540" y="263652"/>
                </a:lnTo>
                <a:lnTo>
                  <a:pt x="42672" y="263652"/>
                </a:lnTo>
                <a:close/>
              </a:path>
              <a:path w="76200" h="340360">
                <a:moveTo>
                  <a:pt x="42672" y="330708"/>
                </a:moveTo>
                <a:lnTo>
                  <a:pt x="42672" y="276606"/>
                </a:lnTo>
                <a:lnTo>
                  <a:pt x="41922" y="279654"/>
                </a:lnTo>
                <a:lnTo>
                  <a:pt x="38100" y="281178"/>
                </a:lnTo>
                <a:lnTo>
                  <a:pt x="35064" y="279654"/>
                </a:lnTo>
                <a:lnTo>
                  <a:pt x="33540" y="276606"/>
                </a:lnTo>
                <a:lnTo>
                  <a:pt x="33540" y="330733"/>
                </a:lnTo>
                <a:lnTo>
                  <a:pt x="38100" y="339852"/>
                </a:lnTo>
                <a:lnTo>
                  <a:pt x="42672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122" name="object 1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23" name="object 1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21</a:t>
            </a:fld>
            <a:endParaRPr spc="-7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0859" y="2093467"/>
            <a:ext cx="7359015" cy="337185"/>
          </a:xfrm>
          <a:custGeom>
            <a:avLst/>
            <a:gdLst/>
            <a:ahLst/>
            <a:cxnLst/>
            <a:rect l="l" t="t" r="r" b="b"/>
            <a:pathLst>
              <a:path w="7359015" h="337185">
                <a:moveTo>
                  <a:pt x="7358633" y="280415"/>
                </a:moveTo>
                <a:lnTo>
                  <a:pt x="7358633" y="56387"/>
                </a:lnTo>
                <a:lnTo>
                  <a:pt x="7354216" y="34397"/>
                </a:lnTo>
                <a:lnTo>
                  <a:pt x="7342155" y="16478"/>
                </a:lnTo>
                <a:lnTo>
                  <a:pt x="7324236" y="4417"/>
                </a:lnTo>
                <a:lnTo>
                  <a:pt x="7302246" y="0"/>
                </a:lnTo>
                <a:lnTo>
                  <a:pt x="56387" y="0"/>
                </a:lnTo>
                <a:lnTo>
                  <a:pt x="34397" y="4417"/>
                </a:lnTo>
                <a:lnTo>
                  <a:pt x="16478" y="16478"/>
                </a:lnTo>
                <a:lnTo>
                  <a:pt x="4417" y="34397"/>
                </a:lnTo>
                <a:lnTo>
                  <a:pt x="0" y="56388"/>
                </a:lnTo>
                <a:lnTo>
                  <a:pt x="0" y="280416"/>
                </a:lnTo>
                <a:lnTo>
                  <a:pt x="4417" y="302406"/>
                </a:lnTo>
                <a:lnTo>
                  <a:pt x="16478" y="320325"/>
                </a:lnTo>
                <a:lnTo>
                  <a:pt x="34397" y="332386"/>
                </a:lnTo>
                <a:lnTo>
                  <a:pt x="56387" y="336804"/>
                </a:lnTo>
                <a:lnTo>
                  <a:pt x="7302246" y="336804"/>
                </a:lnTo>
                <a:lnTo>
                  <a:pt x="7324236" y="332386"/>
                </a:lnTo>
                <a:lnTo>
                  <a:pt x="7342155" y="320325"/>
                </a:lnTo>
                <a:lnTo>
                  <a:pt x="7354216" y="302406"/>
                </a:lnTo>
                <a:lnTo>
                  <a:pt x="7358633" y="28041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1338" y="261873"/>
            <a:ext cx="69964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40" dirty="0"/>
              <a:t>Assign </a:t>
            </a:r>
            <a:r>
              <a:rPr sz="4200" spc="-320" dirty="0"/>
              <a:t>address </a:t>
            </a:r>
            <a:r>
              <a:rPr sz="4200" spc="-175" dirty="0"/>
              <a:t>to </a:t>
            </a:r>
            <a:r>
              <a:rPr sz="4200" spc="-250" dirty="0"/>
              <a:t>socket:</a:t>
            </a:r>
            <a:r>
              <a:rPr sz="4200" spc="160" dirty="0"/>
              <a:t> 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bind()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22</a:t>
            </a:fld>
            <a:endParaRPr spc="-70" dirty="0"/>
          </a:p>
        </p:txBody>
      </p:sp>
      <p:sp>
        <p:nvSpPr>
          <p:cNvPr id="4" name="object 4"/>
          <p:cNvSpPr txBox="1"/>
          <p:nvPr/>
        </p:nvSpPr>
        <p:spPr>
          <a:xfrm>
            <a:off x="401453" y="1250949"/>
            <a:ext cx="7885430" cy="323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170" dirty="0">
                <a:latin typeface="Arial" panose="020B0604020202020204"/>
                <a:cs typeface="Arial" panose="020B0604020202020204"/>
              </a:rPr>
              <a:t>associates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and </a:t>
            </a:r>
            <a:r>
              <a:rPr sz="2200" spc="-135" dirty="0">
                <a:latin typeface="Arial" panose="020B0604020202020204"/>
                <a:cs typeface="Arial" panose="020B0604020202020204"/>
              </a:rPr>
              <a:t>reserves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a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port 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200" spc="-190" dirty="0">
                <a:latin typeface="Arial" panose="020B0604020202020204"/>
                <a:cs typeface="Arial" panose="020B0604020202020204"/>
              </a:rPr>
              <a:t>use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by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socket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A6500"/>
              </a:buClr>
              <a:buFont typeface="Wingdings" panose="05000000000000000000"/>
              <a:buChar char=""/>
            </a:pPr>
            <a:endParaRPr sz="31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int status = bind(</a:t>
            </a:r>
            <a:r>
              <a:rPr sz="2200" b="1" u="sng" dirty="0">
                <a:solidFill>
                  <a:srgbClr val="CC9A00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sockid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, &amp;</a:t>
            </a:r>
            <a:r>
              <a:rPr sz="2200" b="1" u="sng" dirty="0">
                <a:solidFill>
                  <a:srgbClr val="9A6500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addrport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,</a:t>
            </a:r>
            <a:r>
              <a:rPr sz="2200" b="1" u="sng" spc="-15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u="sng" dirty="0">
                <a:solidFill>
                  <a:srgbClr val="CA6800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size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);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5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6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sockid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integer,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socket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descriptor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2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addrport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struct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sockaddr,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(IP) 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address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port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machine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35050" marR="5080" lvl="2" indent="-351790">
              <a:lnSpc>
                <a:spcPct val="100000"/>
              </a:lnSpc>
              <a:spcBef>
                <a:spcPts val="45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35050" algn="l"/>
                <a:tab pos="1035685" algn="l"/>
              </a:tabLst>
            </a:pPr>
            <a:r>
              <a:rPr sz="1800" spc="20" dirty="0">
                <a:latin typeface="Arial" panose="020B0604020202020204"/>
                <a:cs typeface="Arial" panose="020B0604020202020204"/>
              </a:rPr>
              <a:t>for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TCP/IP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server,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internet 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address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is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usually </a:t>
            </a:r>
            <a:r>
              <a:rPr sz="1800" spc="-114" dirty="0">
                <a:latin typeface="Arial" panose="020B0604020202020204"/>
                <a:cs typeface="Arial" panose="020B0604020202020204"/>
              </a:rPr>
              <a:t>set </a:t>
            </a:r>
            <a:r>
              <a:rPr sz="1800" dirty="0">
                <a:latin typeface="Arial" panose="020B0604020202020204"/>
                <a:cs typeface="Arial" panose="020B0604020202020204"/>
              </a:rPr>
              <a:t>to INADDR_ANY,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i.e.,  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chooses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any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incoming</a:t>
            </a:r>
            <a:r>
              <a:rPr sz="18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interface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6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4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size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size </a:t>
            </a:r>
            <a:r>
              <a:rPr sz="2000" spc="40" dirty="0">
                <a:latin typeface="Arial" panose="020B0604020202020204"/>
                <a:cs typeface="Arial" panose="020B0604020202020204"/>
              </a:rPr>
              <a:t>(in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bytes)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addrport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structure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75" dirty="0">
                <a:latin typeface="Arial" panose="020B0604020202020204"/>
                <a:cs typeface="Arial" panose="020B0604020202020204"/>
              </a:rPr>
              <a:t>status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upon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failure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-1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is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returned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570" y="267970"/>
            <a:ext cx="5568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latin typeface="Courier New" panose="02070309020205020404"/>
                <a:cs typeface="Courier New" panose="02070309020205020404"/>
              </a:rPr>
              <a:t>bind()</a:t>
            </a:r>
            <a:r>
              <a:rPr sz="3600" spc="20" dirty="0">
                <a:latin typeface="Arial" panose="020B0604020202020204"/>
                <a:cs typeface="Arial" panose="020B0604020202020204"/>
              </a:rPr>
              <a:t>- </a:t>
            </a:r>
            <a:r>
              <a:rPr sz="3600" spc="-155" dirty="0">
                <a:latin typeface="Arial" panose="020B0604020202020204"/>
                <a:cs typeface="Arial" panose="020B0604020202020204"/>
              </a:rPr>
              <a:t>Example </a:t>
            </a:r>
            <a:r>
              <a:rPr sz="3600" spc="155" dirty="0">
                <a:latin typeface="Arial" panose="020B0604020202020204"/>
                <a:cs typeface="Arial" panose="020B0604020202020204"/>
              </a:rPr>
              <a:t>with</a:t>
            </a:r>
            <a:r>
              <a:rPr sz="36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3600" spc="-200" dirty="0">
                <a:latin typeface="Arial" panose="020B0604020202020204"/>
                <a:cs typeface="Arial" panose="020B0604020202020204"/>
              </a:rPr>
              <a:t>TCP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23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722769" y="1599691"/>
            <a:ext cx="7863840" cy="2394585"/>
          </a:xfrm>
          <a:prstGeom prst="rect">
            <a:avLst/>
          </a:prstGeom>
          <a:ln w="19050">
            <a:solidFill>
              <a:srgbClr val="9966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260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sockid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00965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struct sockaddr_in</a:t>
            </a:r>
            <a:r>
              <a:rPr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addrport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00965">
              <a:lnSpc>
                <a:spcPct val="100000"/>
              </a:lnSpc>
              <a:spcBef>
                <a:spcPts val="330"/>
              </a:spcBef>
            </a:pPr>
            <a:r>
              <a:rPr sz="14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sockid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400" b="1" spc="-10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socket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(PF_INET, SOCK_STREAM,</a:t>
            </a:r>
            <a:r>
              <a:rPr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0);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ourier New" panose="02070309020205020404"/>
              <a:cs typeface="Courier New" panose="02070309020205020404"/>
            </a:endParaRPr>
          </a:p>
          <a:p>
            <a:pPr marL="100965" marR="2967990">
              <a:lnSpc>
                <a:spcPct val="120000"/>
              </a:lnSpc>
              <a:spcBef>
                <a:spcPts val="5"/>
              </a:spcBef>
            </a:pPr>
            <a:r>
              <a:rPr sz="1400" b="1" spc="-10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addrport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.sin_family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AF_INET;  </a:t>
            </a:r>
            <a:r>
              <a:rPr sz="1400" b="1" spc="-10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addrport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.sin_port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htons(5100);  </a:t>
            </a:r>
            <a:r>
              <a:rPr sz="1400" b="1" spc="-10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addrport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.sin_addr.s_addr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400" b="1" spc="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htonl(INADDR_ANY);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00965">
              <a:lnSpc>
                <a:spcPct val="100000"/>
              </a:lnSpc>
              <a:spcBef>
                <a:spcPts val="330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if(</a:t>
            </a:r>
            <a:r>
              <a:rPr sz="1400" b="1" spc="-5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bind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sockid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(struct sockaddr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*)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&amp;</a:t>
            </a:r>
            <a:r>
              <a:rPr sz="1400" b="1" spc="-10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addrport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 sizeof(</a:t>
            </a:r>
            <a:r>
              <a:rPr sz="1400" b="1" spc="-10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addrport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))!=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-1)</a:t>
            </a:r>
            <a:r>
              <a:rPr sz="1400" b="1" spc="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{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443865">
              <a:lnSpc>
                <a:spcPct val="100000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…}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847" y="261873"/>
            <a:ext cx="43922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90" dirty="0"/>
              <a:t>Skipping </a:t>
            </a:r>
            <a:r>
              <a:rPr sz="4200" spc="-270" dirty="0"/>
              <a:t>the</a:t>
            </a:r>
            <a:r>
              <a:rPr sz="4200" spc="-434" dirty="0"/>
              <a:t> 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bind()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24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401453" y="1250949"/>
            <a:ext cx="8568690" cy="366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5" dirty="0">
                <a:latin typeface="Arial" panose="020B0604020202020204"/>
                <a:cs typeface="Arial" panose="020B0604020202020204"/>
              </a:rPr>
              <a:t>bind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can </a:t>
            </a:r>
            <a:r>
              <a:rPr sz="2200" spc="-145" dirty="0">
                <a:latin typeface="Arial" panose="020B0604020202020204"/>
                <a:cs typeface="Arial" panose="020B0604020202020204"/>
              </a:rPr>
              <a:t>be </a:t>
            </a:r>
            <a:r>
              <a:rPr sz="2200" spc="-80" dirty="0">
                <a:latin typeface="Arial" panose="020B0604020202020204"/>
                <a:cs typeface="Arial" panose="020B0604020202020204"/>
              </a:rPr>
              <a:t>skipped </a:t>
            </a:r>
            <a:r>
              <a:rPr sz="2200" spc="30" dirty="0">
                <a:latin typeface="Arial" panose="020B0604020202020204"/>
                <a:cs typeface="Arial" panose="020B0604020202020204"/>
              </a:rPr>
              <a:t>for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both </a:t>
            </a:r>
            <a:r>
              <a:rPr sz="2200" spc="-95" dirty="0">
                <a:latin typeface="Arial" panose="020B0604020202020204"/>
                <a:cs typeface="Arial" panose="020B0604020202020204"/>
              </a:rPr>
              <a:t>types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of</a:t>
            </a:r>
            <a:r>
              <a:rPr sz="22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30" dirty="0">
                <a:latin typeface="Arial" panose="020B0604020202020204"/>
                <a:cs typeface="Arial" panose="020B0604020202020204"/>
              </a:rPr>
              <a:t>sockets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9A00"/>
              </a:buClr>
              <a:buFont typeface="Wingdings" panose="05000000000000000000"/>
              <a:buChar char=""/>
            </a:pP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buClr>
                <a:srgbClr val="CC9A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95" dirty="0">
                <a:latin typeface="Arial" panose="020B0604020202020204"/>
                <a:cs typeface="Arial" panose="020B0604020202020204"/>
              </a:rPr>
              <a:t>Datagram</a:t>
            </a:r>
            <a:r>
              <a:rPr sz="22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95" dirty="0">
                <a:latin typeface="Arial" panose="020B0604020202020204"/>
                <a:cs typeface="Arial" panose="020B0604020202020204"/>
              </a:rPr>
              <a:t>socket: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marR="17780" lvl="1" indent="-325755">
              <a:lnSpc>
                <a:spcPct val="100000"/>
              </a:lnSpc>
              <a:spcBef>
                <a:spcPts val="495"/>
              </a:spcBef>
              <a:buClr>
                <a:srgbClr val="3B822F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  <a:tab pos="4252595" algn="l"/>
              </a:tabLst>
            </a:pPr>
            <a:r>
              <a:rPr sz="2000" spc="100" dirty="0">
                <a:latin typeface="Arial" panose="020B0604020202020204"/>
                <a:cs typeface="Arial" panose="020B0604020202020204"/>
              </a:rPr>
              <a:t>if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only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sending,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no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need</a:t>
            </a:r>
            <a:r>
              <a:rPr sz="20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bind.	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210" dirty="0">
                <a:latin typeface="Arial" panose="020B0604020202020204"/>
                <a:cs typeface="Arial" panose="020B0604020202020204"/>
              </a:rPr>
              <a:t>OS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finds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port 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each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time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socket  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sends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packet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3B822F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95" dirty="0">
                <a:latin typeface="Arial" panose="020B0604020202020204"/>
                <a:cs typeface="Arial" panose="020B0604020202020204"/>
              </a:rPr>
              <a:t>if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receiving,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need </a:t>
            </a:r>
            <a:r>
              <a:rPr sz="2000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bind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00"/>
              </a:spcBef>
              <a:buClr>
                <a:srgbClr val="CC9A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120" dirty="0">
                <a:latin typeface="Arial" panose="020B0604020202020204"/>
                <a:cs typeface="Arial" panose="020B0604020202020204"/>
              </a:rPr>
              <a:t>Stream</a:t>
            </a:r>
            <a:r>
              <a:rPr sz="22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95" dirty="0">
                <a:latin typeface="Arial" panose="020B0604020202020204"/>
                <a:cs typeface="Arial" panose="020B0604020202020204"/>
              </a:rPr>
              <a:t>socket: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95"/>
              </a:spcBef>
              <a:buClr>
                <a:srgbClr val="3B822F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35" dirty="0">
                <a:latin typeface="Arial" panose="020B0604020202020204"/>
                <a:cs typeface="Arial" panose="020B0604020202020204"/>
              </a:rPr>
              <a:t>destination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determined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during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connection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setup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marR="5080" lvl="1" indent="-325755">
              <a:lnSpc>
                <a:spcPct val="108000"/>
              </a:lnSpc>
              <a:spcBef>
                <a:spcPts val="295"/>
              </a:spcBef>
              <a:buClr>
                <a:srgbClr val="3B822F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don’t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need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know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port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sending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from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(during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connection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setup,</a:t>
            </a:r>
            <a:r>
              <a:rPr sz="2000" spc="-3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receiving 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end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informed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port)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227" y="1855533"/>
            <a:ext cx="8775700" cy="1525905"/>
            <a:chOff x="192227" y="1855533"/>
            <a:chExt cx="8775700" cy="1525905"/>
          </a:xfrm>
        </p:grpSpPr>
        <p:sp>
          <p:nvSpPr>
            <p:cNvPr id="3" name="object 3"/>
            <p:cNvSpPr/>
            <p:nvPr/>
          </p:nvSpPr>
          <p:spPr>
            <a:xfrm>
              <a:off x="196989" y="2987293"/>
              <a:ext cx="8766175" cy="389890"/>
            </a:xfrm>
            <a:custGeom>
              <a:avLst/>
              <a:gdLst/>
              <a:ahLst/>
              <a:cxnLst/>
              <a:rect l="l" t="t" r="r" b="b"/>
              <a:pathLst>
                <a:path w="8766175" h="389889">
                  <a:moveTo>
                    <a:pt x="8766035" y="323850"/>
                  </a:moveTo>
                  <a:lnTo>
                    <a:pt x="8766035" y="64769"/>
                  </a:lnTo>
                  <a:lnTo>
                    <a:pt x="8760953" y="39540"/>
                  </a:lnTo>
                  <a:lnTo>
                    <a:pt x="8747086" y="18954"/>
                  </a:lnTo>
                  <a:lnTo>
                    <a:pt x="8726505" y="5083"/>
                  </a:lnTo>
                  <a:lnTo>
                    <a:pt x="8701278" y="0"/>
                  </a:lnTo>
                  <a:lnTo>
                    <a:pt x="64770" y="0"/>
                  </a:lnTo>
                  <a:lnTo>
                    <a:pt x="39540" y="5083"/>
                  </a:lnTo>
                  <a:lnTo>
                    <a:pt x="18954" y="18954"/>
                  </a:lnTo>
                  <a:lnTo>
                    <a:pt x="5083" y="39540"/>
                  </a:lnTo>
                  <a:lnTo>
                    <a:pt x="0" y="64770"/>
                  </a:lnTo>
                  <a:lnTo>
                    <a:pt x="0" y="323850"/>
                  </a:lnTo>
                  <a:lnTo>
                    <a:pt x="5083" y="349198"/>
                  </a:lnTo>
                  <a:lnTo>
                    <a:pt x="18954" y="370046"/>
                  </a:lnTo>
                  <a:lnTo>
                    <a:pt x="39540" y="384178"/>
                  </a:lnTo>
                  <a:lnTo>
                    <a:pt x="64770" y="389382"/>
                  </a:lnTo>
                  <a:lnTo>
                    <a:pt x="8701278" y="389381"/>
                  </a:lnTo>
                  <a:lnTo>
                    <a:pt x="8726505" y="384178"/>
                  </a:lnTo>
                  <a:lnTo>
                    <a:pt x="8747086" y="370046"/>
                  </a:lnTo>
                  <a:lnTo>
                    <a:pt x="8760953" y="349198"/>
                  </a:lnTo>
                  <a:lnTo>
                    <a:pt x="8766035" y="323850"/>
                  </a:lnTo>
                  <a:close/>
                </a:path>
              </a:pathLst>
            </a:custGeom>
            <a:solidFill>
              <a:srgbClr val="CCFFFF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6989" y="2987293"/>
              <a:ext cx="8766175" cy="389890"/>
            </a:xfrm>
            <a:custGeom>
              <a:avLst/>
              <a:gdLst/>
              <a:ahLst/>
              <a:cxnLst/>
              <a:rect l="l" t="t" r="r" b="b"/>
              <a:pathLst>
                <a:path w="8766175" h="389889">
                  <a:moveTo>
                    <a:pt x="64770" y="0"/>
                  </a:moveTo>
                  <a:lnTo>
                    <a:pt x="39540" y="5083"/>
                  </a:lnTo>
                  <a:lnTo>
                    <a:pt x="18954" y="18954"/>
                  </a:lnTo>
                  <a:lnTo>
                    <a:pt x="5083" y="39540"/>
                  </a:lnTo>
                  <a:lnTo>
                    <a:pt x="0" y="64770"/>
                  </a:lnTo>
                  <a:lnTo>
                    <a:pt x="0" y="323850"/>
                  </a:lnTo>
                  <a:lnTo>
                    <a:pt x="5083" y="349198"/>
                  </a:lnTo>
                  <a:lnTo>
                    <a:pt x="18954" y="370046"/>
                  </a:lnTo>
                  <a:lnTo>
                    <a:pt x="39540" y="384178"/>
                  </a:lnTo>
                  <a:lnTo>
                    <a:pt x="64770" y="389382"/>
                  </a:lnTo>
                  <a:lnTo>
                    <a:pt x="8701278" y="389381"/>
                  </a:lnTo>
                  <a:lnTo>
                    <a:pt x="8726505" y="384178"/>
                  </a:lnTo>
                  <a:lnTo>
                    <a:pt x="8747086" y="370046"/>
                  </a:lnTo>
                  <a:lnTo>
                    <a:pt x="8760953" y="349198"/>
                  </a:lnTo>
                  <a:lnTo>
                    <a:pt x="8766035" y="323850"/>
                  </a:lnTo>
                  <a:lnTo>
                    <a:pt x="8766035" y="64769"/>
                  </a:lnTo>
                  <a:lnTo>
                    <a:pt x="8760953" y="39540"/>
                  </a:lnTo>
                  <a:lnTo>
                    <a:pt x="8747086" y="18954"/>
                  </a:lnTo>
                  <a:lnTo>
                    <a:pt x="8726505" y="5083"/>
                  </a:lnTo>
                  <a:lnTo>
                    <a:pt x="8701278" y="0"/>
                  </a:lnTo>
                  <a:lnTo>
                    <a:pt x="6477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1195" y="186029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3" y="231647"/>
                  </a:moveTo>
                  <a:lnTo>
                    <a:pt x="1335023" y="0"/>
                  </a:lnTo>
                  <a:lnTo>
                    <a:pt x="0" y="0"/>
                  </a:lnTo>
                  <a:lnTo>
                    <a:pt x="0" y="231647"/>
                  </a:lnTo>
                  <a:lnTo>
                    <a:pt x="1335023" y="231647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433" y="1860295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0" y="0"/>
                  </a:moveTo>
                  <a:lnTo>
                    <a:pt x="0" y="231647"/>
                  </a:lnTo>
                  <a:lnTo>
                    <a:pt x="1335786" y="231647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1979" y="261873"/>
            <a:ext cx="7614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35" dirty="0"/>
              <a:t>Client </a:t>
            </a:r>
            <a:r>
              <a:rPr sz="4200" spc="-260" dirty="0"/>
              <a:t>- </a:t>
            </a:r>
            <a:r>
              <a:rPr sz="4200" spc="-280" dirty="0"/>
              <a:t>Server Communication </a:t>
            </a:r>
            <a:r>
              <a:rPr sz="3200" spc="-200" dirty="0"/>
              <a:t>-</a:t>
            </a:r>
            <a:r>
              <a:rPr sz="3200" spc="-265" dirty="0"/>
              <a:t> </a:t>
            </a:r>
            <a:r>
              <a:rPr sz="3200" spc="-200" dirty="0"/>
              <a:t>Unix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60539" y="1851406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9481" y="2096516"/>
            <a:ext cx="1344930" cy="607060"/>
            <a:chOff x="319481" y="2096516"/>
            <a:chExt cx="1344930" cy="607060"/>
          </a:xfrm>
        </p:grpSpPr>
        <p:sp>
          <p:nvSpPr>
            <p:cNvPr id="10" name="object 10"/>
            <p:cNvSpPr/>
            <p:nvPr/>
          </p:nvSpPr>
          <p:spPr>
            <a:xfrm>
              <a:off x="957465" y="2096516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8" y="330707"/>
                  </a:lnTo>
                  <a:lnTo>
                    <a:pt x="33528" y="276605"/>
                  </a:lnTo>
                  <a:lnTo>
                    <a:pt x="34290" y="279653"/>
                  </a:lnTo>
                  <a:lnTo>
                    <a:pt x="38100" y="281177"/>
                  </a:lnTo>
                  <a:lnTo>
                    <a:pt x="41148" y="279653"/>
                  </a:lnTo>
                  <a:lnTo>
                    <a:pt x="42672" y="276605"/>
                  </a:lnTo>
                  <a:lnTo>
                    <a:pt x="42672" y="330707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72" y="263651"/>
                  </a:moveTo>
                  <a:lnTo>
                    <a:pt x="42672" y="5333"/>
                  </a:lnTo>
                  <a:lnTo>
                    <a:pt x="41148" y="1523"/>
                  </a:lnTo>
                  <a:lnTo>
                    <a:pt x="38100" y="0"/>
                  </a:lnTo>
                  <a:lnTo>
                    <a:pt x="34290" y="1523"/>
                  </a:lnTo>
                  <a:lnTo>
                    <a:pt x="33528" y="5333"/>
                  </a:lnTo>
                  <a:lnTo>
                    <a:pt x="33528" y="263651"/>
                  </a:lnTo>
                  <a:lnTo>
                    <a:pt x="42672" y="263651"/>
                  </a:lnTo>
                  <a:close/>
                </a:path>
                <a:path w="76200" h="340360">
                  <a:moveTo>
                    <a:pt x="42672" y="330707"/>
                  </a:moveTo>
                  <a:lnTo>
                    <a:pt x="42672" y="276605"/>
                  </a:lnTo>
                  <a:lnTo>
                    <a:pt x="41148" y="279653"/>
                  </a:lnTo>
                  <a:lnTo>
                    <a:pt x="38100" y="281177"/>
                  </a:lnTo>
                  <a:lnTo>
                    <a:pt x="34290" y="279653"/>
                  </a:lnTo>
                  <a:lnTo>
                    <a:pt x="33528" y="276605"/>
                  </a:lnTo>
                  <a:lnTo>
                    <a:pt x="33528" y="330707"/>
                  </a:lnTo>
                  <a:lnTo>
                    <a:pt x="38100" y="339851"/>
                  </a:lnTo>
                  <a:lnTo>
                    <a:pt x="42672" y="330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243" y="246684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3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243" y="246684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2729" y="2457957"/>
            <a:ext cx="478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bind()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2529" y="2703067"/>
            <a:ext cx="1344930" cy="596900"/>
            <a:chOff x="322529" y="2703067"/>
            <a:chExt cx="1344930" cy="596900"/>
          </a:xfrm>
        </p:grpSpPr>
        <p:sp>
          <p:nvSpPr>
            <p:cNvPr id="15" name="object 15"/>
            <p:cNvSpPr/>
            <p:nvPr/>
          </p:nvSpPr>
          <p:spPr>
            <a:xfrm>
              <a:off x="960513" y="2703067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6605"/>
                  </a:lnTo>
                  <a:lnTo>
                    <a:pt x="35051" y="279653"/>
                  </a:lnTo>
                  <a:lnTo>
                    <a:pt x="38100" y="281177"/>
                  </a:lnTo>
                  <a:lnTo>
                    <a:pt x="41910" y="279653"/>
                  </a:lnTo>
                  <a:lnTo>
                    <a:pt x="42672" y="276605"/>
                  </a:lnTo>
                  <a:lnTo>
                    <a:pt x="42672" y="330707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72" y="263651"/>
                  </a:moveTo>
                  <a:lnTo>
                    <a:pt x="42672" y="4571"/>
                  </a:lnTo>
                  <a:lnTo>
                    <a:pt x="41910" y="1523"/>
                  </a:lnTo>
                  <a:lnTo>
                    <a:pt x="38100" y="0"/>
                  </a:lnTo>
                  <a:lnTo>
                    <a:pt x="35051" y="1523"/>
                  </a:lnTo>
                  <a:lnTo>
                    <a:pt x="33527" y="4571"/>
                  </a:lnTo>
                  <a:lnTo>
                    <a:pt x="33527" y="263651"/>
                  </a:lnTo>
                  <a:lnTo>
                    <a:pt x="42672" y="263651"/>
                  </a:lnTo>
                  <a:close/>
                </a:path>
                <a:path w="76200" h="340360">
                  <a:moveTo>
                    <a:pt x="42672" y="330707"/>
                  </a:moveTo>
                  <a:lnTo>
                    <a:pt x="42672" y="276605"/>
                  </a:lnTo>
                  <a:lnTo>
                    <a:pt x="41910" y="279653"/>
                  </a:lnTo>
                  <a:lnTo>
                    <a:pt x="38100" y="281177"/>
                  </a:lnTo>
                  <a:lnTo>
                    <a:pt x="35051" y="279653"/>
                  </a:lnTo>
                  <a:lnTo>
                    <a:pt x="33527" y="276605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2672" y="330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291" y="306349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7291" y="306349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16165" y="3054604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listen()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5577" y="3300476"/>
            <a:ext cx="1344930" cy="606425"/>
            <a:chOff x="325577" y="3300476"/>
            <a:chExt cx="1344930" cy="606425"/>
          </a:xfrm>
        </p:grpSpPr>
        <p:sp>
          <p:nvSpPr>
            <p:cNvPr id="20" name="object 20"/>
            <p:cNvSpPr/>
            <p:nvPr/>
          </p:nvSpPr>
          <p:spPr>
            <a:xfrm>
              <a:off x="963561" y="3300476"/>
              <a:ext cx="76200" cy="339090"/>
            </a:xfrm>
            <a:custGeom>
              <a:avLst/>
              <a:gdLst/>
              <a:ahLst/>
              <a:cxnLst/>
              <a:rect l="l" t="t" r="r" b="b"/>
              <a:pathLst>
                <a:path w="76200" h="339089">
                  <a:moveTo>
                    <a:pt x="76200" y="262889"/>
                  </a:moveTo>
                  <a:lnTo>
                    <a:pt x="0" y="262889"/>
                  </a:lnTo>
                  <a:lnTo>
                    <a:pt x="33527" y="329945"/>
                  </a:lnTo>
                  <a:lnTo>
                    <a:pt x="33527" y="275844"/>
                  </a:lnTo>
                  <a:lnTo>
                    <a:pt x="35051" y="279653"/>
                  </a:lnTo>
                  <a:lnTo>
                    <a:pt x="38100" y="280415"/>
                  </a:lnTo>
                  <a:lnTo>
                    <a:pt x="41909" y="279653"/>
                  </a:lnTo>
                  <a:lnTo>
                    <a:pt x="42671" y="275844"/>
                  </a:lnTo>
                  <a:lnTo>
                    <a:pt x="42671" y="329946"/>
                  </a:lnTo>
                  <a:lnTo>
                    <a:pt x="76200" y="262889"/>
                  </a:lnTo>
                  <a:close/>
                </a:path>
                <a:path w="76200" h="339089">
                  <a:moveTo>
                    <a:pt x="42671" y="262889"/>
                  </a:moveTo>
                  <a:lnTo>
                    <a:pt x="42671" y="4572"/>
                  </a:lnTo>
                  <a:lnTo>
                    <a:pt x="41909" y="762"/>
                  </a:lnTo>
                  <a:lnTo>
                    <a:pt x="38100" y="0"/>
                  </a:lnTo>
                  <a:lnTo>
                    <a:pt x="35051" y="762"/>
                  </a:lnTo>
                  <a:lnTo>
                    <a:pt x="33527" y="4572"/>
                  </a:lnTo>
                  <a:lnTo>
                    <a:pt x="33527" y="262889"/>
                  </a:lnTo>
                  <a:lnTo>
                    <a:pt x="42671" y="262889"/>
                  </a:lnTo>
                  <a:close/>
                </a:path>
                <a:path w="76200" h="339089">
                  <a:moveTo>
                    <a:pt x="42671" y="329946"/>
                  </a:moveTo>
                  <a:lnTo>
                    <a:pt x="42671" y="275844"/>
                  </a:lnTo>
                  <a:lnTo>
                    <a:pt x="41909" y="279653"/>
                  </a:lnTo>
                  <a:lnTo>
                    <a:pt x="38100" y="280415"/>
                  </a:lnTo>
                  <a:lnTo>
                    <a:pt x="35051" y="279653"/>
                  </a:lnTo>
                  <a:lnTo>
                    <a:pt x="33527" y="275844"/>
                  </a:lnTo>
                  <a:lnTo>
                    <a:pt x="33527" y="329945"/>
                  </a:lnTo>
                  <a:lnTo>
                    <a:pt x="38100" y="339089"/>
                  </a:lnTo>
                  <a:lnTo>
                    <a:pt x="42671" y="329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0339" y="367004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0339" y="367004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65111" y="3661155"/>
            <a:ext cx="6654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accept()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4147" y="3906265"/>
            <a:ext cx="1344930" cy="708660"/>
            <a:chOff x="314147" y="3906265"/>
            <a:chExt cx="1344930" cy="708660"/>
          </a:xfrm>
        </p:grpSpPr>
        <p:sp>
          <p:nvSpPr>
            <p:cNvPr id="25" name="object 25"/>
            <p:cNvSpPr/>
            <p:nvPr/>
          </p:nvSpPr>
          <p:spPr>
            <a:xfrm>
              <a:off x="966609" y="3906265"/>
              <a:ext cx="76200" cy="424815"/>
            </a:xfrm>
            <a:custGeom>
              <a:avLst/>
              <a:gdLst/>
              <a:ahLst/>
              <a:cxnLst/>
              <a:rect l="l" t="t" r="r" b="b"/>
              <a:pathLst>
                <a:path w="76200" h="424814">
                  <a:moveTo>
                    <a:pt x="76200" y="348234"/>
                  </a:moveTo>
                  <a:lnTo>
                    <a:pt x="0" y="348234"/>
                  </a:lnTo>
                  <a:lnTo>
                    <a:pt x="33528" y="415290"/>
                  </a:lnTo>
                  <a:lnTo>
                    <a:pt x="33528" y="360425"/>
                  </a:lnTo>
                  <a:lnTo>
                    <a:pt x="35052" y="364236"/>
                  </a:lnTo>
                  <a:lnTo>
                    <a:pt x="38100" y="365760"/>
                  </a:lnTo>
                  <a:lnTo>
                    <a:pt x="41910" y="364236"/>
                  </a:lnTo>
                  <a:lnTo>
                    <a:pt x="43434" y="360425"/>
                  </a:lnTo>
                  <a:lnTo>
                    <a:pt x="43434" y="413765"/>
                  </a:lnTo>
                  <a:lnTo>
                    <a:pt x="76200" y="348234"/>
                  </a:lnTo>
                  <a:close/>
                </a:path>
                <a:path w="76200" h="424814">
                  <a:moveTo>
                    <a:pt x="43434" y="348234"/>
                  </a:moveTo>
                  <a:lnTo>
                    <a:pt x="43434" y="5334"/>
                  </a:lnTo>
                  <a:lnTo>
                    <a:pt x="41910" y="1524"/>
                  </a:lnTo>
                  <a:lnTo>
                    <a:pt x="38100" y="0"/>
                  </a:lnTo>
                  <a:lnTo>
                    <a:pt x="35052" y="1524"/>
                  </a:lnTo>
                  <a:lnTo>
                    <a:pt x="33528" y="5334"/>
                  </a:lnTo>
                  <a:lnTo>
                    <a:pt x="33528" y="348234"/>
                  </a:lnTo>
                  <a:lnTo>
                    <a:pt x="43434" y="348234"/>
                  </a:lnTo>
                  <a:close/>
                </a:path>
                <a:path w="76200" h="424814">
                  <a:moveTo>
                    <a:pt x="43434" y="413765"/>
                  </a:moveTo>
                  <a:lnTo>
                    <a:pt x="43434" y="360425"/>
                  </a:lnTo>
                  <a:lnTo>
                    <a:pt x="41910" y="364236"/>
                  </a:lnTo>
                  <a:lnTo>
                    <a:pt x="38100" y="365760"/>
                  </a:lnTo>
                  <a:lnTo>
                    <a:pt x="35052" y="364236"/>
                  </a:lnTo>
                  <a:lnTo>
                    <a:pt x="33528" y="360425"/>
                  </a:lnTo>
                  <a:lnTo>
                    <a:pt x="33528" y="415290"/>
                  </a:lnTo>
                  <a:lnTo>
                    <a:pt x="38100" y="424434"/>
                  </a:lnTo>
                  <a:lnTo>
                    <a:pt x="43434" y="413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8909" y="4377943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1335786" y="231648"/>
                  </a:moveTo>
                  <a:lnTo>
                    <a:pt x="1335786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786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8909" y="437794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3" y="231648"/>
                  </a:lnTo>
                  <a:lnTo>
                    <a:pt x="133502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8169" y="4369053"/>
            <a:ext cx="478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17957" y="4614926"/>
            <a:ext cx="1344930" cy="606425"/>
            <a:chOff x="317957" y="4614926"/>
            <a:chExt cx="1344930" cy="606425"/>
          </a:xfrm>
        </p:grpSpPr>
        <p:sp>
          <p:nvSpPr>
            <p:cNvPr id="30" name="object 30"/>
            <p:cNvSpPr/>
            <p:nvPr/>
          </p:nvSpPr>
          <p:spPr>
            <a:xfrm>
              <a:off x="955941" y="4614926"/>
              <a:ext cx="76200" cy="339090"/>
            </a:xfrm>
            <a:custGeom>
              <a:avLst/>
              <a:gdLst/>
              <a:ahLst/>
              <a:cxnLst/>
              <a:rect l="l" t="t" r="r" b="b"/>
              <a:pathLst>
                <a:path w="76200" h="339089">
                  <a:moveTo>
                    <a:pt x="76200" y="262889"/>
                  </a:moveTo>
                  <a:lnTo>
                    <a:pt x="0" y="262889"/>
                  </a:lnTo>
                  <a:lnTo>
                    <a:pt x="33528" y="329946"/>
                  </a:lnTo>
                  <a:lnTo>
                    <a:pt x="33528" y="275844"/>
                  </a:lnTo>
                  <a:lnTo>
                    <a:pt x="34290" y="279653"/>
                  </a:lnTo>
                  <a:lnTo>
                    <a:pt x="38100" y="280415"/>
                  </a:lnTo>
                  <a:lnTo>
                    <a:pt x="41148" y="279653"/>
                  </a:lnTo>
                  <a:lnTo>
                    <a:pt x="42672" y="275844"/>
                  </a:lnTo>
                  <a:lnTo>
                    <a:pt x="42672" y="329945"/>
                  </a:lnTo>
                  <a:lnTo>
                    <a:pt x="76200" y="262889"/>
                  </a:lnTo>
                  <a:close/>
                </a:path>
                <a:path w="76200" h="339089">
                  <a:moveTo>
                    <a:pt x="42672" y="262889"/>
                  </a:moveTo>
                  <a:lnTo>
                    <a:pt x="42672" y="4572"/>
                  </a:lnTo>
                  <a:lnTo>
                    <a:pt x="41148" y="762"/>
                  </a:lnTo>
                  <a:lnTo>
                    <a:pt x="38100" y="0"/>
                  </a:lnTo>
                  <a:lnTo>
                    <a:pt x="34290" y="762"/>
                  </a:lnTo>
                  <a:lnTo>
                    <a:pt x="33528" y="4572"/>
                  </a:lnTo>
                  <a:lnTo>
                    <a:pt x="33528" y="262889"/>
                  </a:lnTo>
                  <a:lnTo>
                    <a:pt x="42672" y="262889"/>
                  </a:lnTo>
                  <a:close/>
                </a:path>
                <a:path w="76200" h="339089">
                  <a:moveTo>
                    <a:pt x="42672" y="329945"/>
                  </a:moveTo>
                  <a:lnTo>
                    <a:pt x="42672" y="275844"/>
                  </a:lnTo>
                  <a:lnTo>
                    <a:pt x="41148" y="279653"/>
                  </a:lnTo>
                  <a:lnTo>
                    <a:pt x="38100" y="280415"/>
                  </a:lnTo>
                  <a:lnTo>
                    <a:pt x="34290" y="279653"/>
                  </a:lnTo>
                  <a:lnTo>
                    <a:pt x="33528" y="275844"/>
                  </a:lnTo>
                  <a:lnTo>
                    <a:pt x="33528" y="329946"/>
                  </a:lnTo>
                  <a:lnTo>
                    <a:pt x="38100" y="339089"/>
                  </a:lnTo>
                  <a:lnTo>
                    <a:pt x="42672" y="329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2719" y="498449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2719" y="498449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25309" y="4975605"/>
            <a:ext cx="5270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22529" y="5220715"/>
            <a:ext cx="1344930" cy="806450"/>
            <a:chOff x="322529" y="5220715"/>
            <a:chExt cx="1344930" cy="806450"/>
          </a:xfrm>
        </p:grpSpPr>
        <p:sp>
          <p:nvSpPr>
            <p:cNvPr id="35" name="object 35"/>
            <p:cNvSpPr/>
            <p:nvPr/>
          </p:nvSpPr>
          <p:spPr>
            <a:xfrm>
              <a:off x="958989" y="5220715"/>
              <a:ext cx="76200" cy="540385"/>
            </a:xfrm>
            <a:custGeom>
              <a:avLst/>
              <a:gdLst/>
              <a:ahLst/>
              <a:cxnLst/>
              <a:rect l="l" t="t" r="r" b="b"/>
              <a:pathLst>
                <a:path w="76200" h="540385">
                  <a:moveTo>
                    <a:pt x="76200" y="464058"/>
                  </a:moveTo>
                  <a:lnTo>
                    <a:pt x="0" y="464058"/>
                  </a:lnTo>
                  <a:lnTo>
                    <a:pt x="33528" y="531114"/>
                  </a:lnTo>
                  <a:lnTo>
                    <a:pt x="33528" y="476250"/>
                  </a:lnTo>
                  <a:lnTo>
                    <a:pt x="35051" y="480060"/>
                  </a:lnTo>
                  <a:lnTo>
                    <a:pt x="38100" y="481584"/>
                  </a:lnTo>
                  <a:lnTo>
                    <a:pt x="41148" y="480060"/>
                  </a:lnTo>
                  <a:lnTo>
                    <a:pt x="42672" y="476250"/>
                  </a:lnTo>
                  <a:lnTo>
                    <a:pt x="42672" y="531113"/>
                  </a:lnTo>
                  <a:lnTo>
                    <a:pt x="76200" y="464058"/>
                  </a:lnTo>
                  <a:close/>
                </a:path>
                <a:path w="76200" h="540385">
                  <a:moveTo>
                    <a:pt x="42672" y="464058"/>
                  </a:moveTo>
                  <a:lnTo>
                    <a:pt x="42672" y="5334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5051" y="1524"/>
                  </a:lnTo>
                  <a:lnTo>
                    <a:pt x="33528" y="5334"/>
                  </a:lnTo>
                  <a:lnTo>
                    <a:pt x="33528" y="464058"/>
                  </a:lnTo>
                  <a:lnTo>
                    <a:pt x="42672" y="464058"/>
                  </a:lnTo>
                  <a:close/>
                </a:path>
                <a:path w="76200" h="540385">
                  <a:moveTo>
                    <a:pt x="42672" y="531113"/>
                  </a:moveTo>
                  <a:lnTo>
                    <a:pt x="42672" y="476250"/>
                  </a:lnTo>
                  <a:lnTo>
                    <a:pt x="41148" y="480060"/>
                  </a:lnTo>
                  <a:lnTo>
                    <a:pt x="38100" y="481584"/>
                  </a:lnTo>
                  <a:lnTo>
                    <a:pt x="35051" y="480060"/>
                  </a:lnTo>
                  <a:lnTo>
                    <a:pt x="33528" y="476250"/>
                  </a:lnTo>
                  <a:lnTo>
                    <a:pt x="33528" y="531114"/>
                  </a:lnTo>
                  <a:lnTo>
                    <a:pt x="38100" y="540258"/>
                  </a:lnTo>
                  <a:lnTo>
                    <a:pt x="42672" y="531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7291" y="5790691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5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7291" y="5790691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16165" y="5781802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5873" y="1545843"/>
            <a:ext cx="6578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Server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957525" y="1863153"/>
            <a:ext cx="1344930" cy="241935"/>
            <a:chOff x="2957525" y="1863153"/>
            <a:chExt cx="1344930" cy="241935"/>
          </a:xfrm>
        </p:grpSpPr>
        <p:sp>
          <p:nvSpPr>
            <p:cNvPr id="41" name="object 41"/>
            <p:cNvSpPr/>
            <p:nvPr/>
          </p:nvSpPr>
          <p:spPr>
            <a:xfrm>
              <a:off x="2962287" y="18679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62287" y="18679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4" y="232410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302380" y="1859025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967431" y="2104898"/>
            <a:ext cx="1344930" cy="1810385"/>
            <a:chOff x="2967431" y="2104898"/>
            <a:chExt cx="1344930" cy="1810385"/>
          </a:xfrm>
        </p:grpSpPr>
        <p:sp>
          <p:nvSpPr>
            <p:cNvPr id="45" name="object 45"/>
            <p:cNvSpPr/>
            <p:nvPr/>
          </p:nvSpPr>
          <p:spPr>
            <a:xfrm>
              <a:off x="3599319" y="2104898"/>
              <a:ext cx="76200" cy="1559560"/>
            </a:xfrm>
            <a:custGeom>
              <a:avLst/>
              <a:gdLst/>
              <a:ahLst/>
              <a:cxnLst/>
              <a:rect l="l" t="t" r="r" b="b"/>
              <a:pathLst>
                <a:path w="76200" h="1559560">
                  <a:moveTo>
                    <a:pt x="76200" y="1482852"/>
                  </a:moveTo>
                  <a:lnTo>
                    <a:pt x="0" y="1482852"/>
                  </a:lnTo>
                  <a:lnTo>
                    <a:pt x="32765" y="1548383"/>
                  </a:lnTo>
                  <a:lnTo>
                    <a:pt x="32765" y="1495043"/>
                  </a:lnTo>
                  <a:lnTo>
                    <a:pt x="34289" y="1498853"/>
                  </a:lnTo>
                  <a:lnTo>
                    <a:pt x="38100" y="1500377"/>
                  </a:lnTo>
                  <a:lnTo>
                    <a:pt x="41148" y="1498853"/>
                  </a:lnTo>
                  <a:lnTo>
                    <a:pt x="42672" y="1495043"/>
                  </a:lnTo>
                  <a:lnTo>
                    <a:pt x="42672" y="1549907"/>
                  </a:lnTo>
                  <a:lnTo>
                    <a:pt x="76200" y="1482852"/>
                  </a:lnTo>
                  <a:close/>
                </a:path>
                <a:path w="76200" h="1559560">
                  <a:moveTo>
                    <a:pt x="42672" y="1482852"/>
                  </a:moveTo>
                  <a:lnTo>
                    <a:pt x="42672" y="4571"/>
                  </a:lnTo>
                  <a:lnTo>
                    <a:pt x="41148" y="1523"/>
                  </a:lnTo>
                  <a:lnTo>
                    <a:pt x="38100" y="0"/>
                  </a:lnTo>
                  <a:lnTo>
                    <a:pt x="34289" y="1523"/>
                  </a:lnTo>
                  <a:lnTo>
                    <a:pt x="32765" y="4571"/>
                  </a:lnTo>
                  <a:lnTo>
                    <a:pt x="32765" y="1482852"/>
                  </a:lnTo>
                  <a:lnTo>
                    <a:pt x="42672" y="1482852"/>
                  </a:lnTo>
                  <a:close/>
                </a:path>
                <a:path w="76200" h="1559560">
                  <a:moveTo>
                    <a:pt x="42672" y="1549907"/>
                  </a:moveTo>
                  <a:lnTo>
                    <a:pt x="42672" y="1495043"/>
                  </a:lnTo>
                  <a:lnTo>
                    <a:pt x="41148" y="1498853"/>
                  </a:lnTo>
                  <a:lnTo>
                    <a:pt x="38100" y="1500377"/>
                  </a:lnTo>
                  <a:lnTo>
                    <a:pt x="34289" y="1498853"/>
                  </a:lnTo>
                  <a:lnTo>
                    <a:pt x="32765" y="1495043"/>
                  </a:lnTo>
                  <a:lnTo>
                    <a:pt x="32765" y="1548383"/>
                  </a:lnTo>
                  <a:lnTo>
                    <a:pt x="38100" y="1559052"/>
                  </a:lnTo>
                  <a:lnTo>
                    <a:pt x="42672" y="1549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72193" y="367766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2193" y="367766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4" y="232410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257422" y="3668776"/>
            <a:ext cx="7639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connect()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956001" y="3914647"/>
            <a:ext cx="1344930" cy="708660"/>
            <a:chOff x="2956001" y="3914647"/>
            <a:chExt cx="1344930" cy="708660"/>
          </a:xfrm>
        </p:grpSpPr>
        <p:sp>
          <p:nvSpPr>
            <p:cNvPr id="50" name="object 50"/>
            <p:cNvSpPr/>
            <p:nvPr/>
          </p:nvSpPr>
          <p:spPr>
            <a:xfrm>
              <a:off x="3608463" y="3914647"/>
              <a:ext cx="76200" cy="424180"/>
            </a:xfrm>
            <a:custGeom>
              <a:avLst/>
              <a:gdLst/>
              <a:ahLst/>
              <a:cxnLst/>
              <a:rect l="l" t="t" r="r" b="b"/>
              <a:pathLst>
                <a:path w="76200" h="424179">
                  <a:moveTo>
                    <a:pt x="76200" y="347472"/>
                  </a:moveTo>
                  <a:lnTo>
                    <a:pt x="0" y="347472"/>
                  </a:lnTo>
                  <a:lnTo>
                    <a:pt x="33528" y="414528"/>
                  </a:lnTo>
                  <a:lnTo>
                    <a:pt x="33528" y="360425"/>
                  </a:lnTo>
                  <a:lnTo>
                    <a:pt x="35052" y="363474"/>
                  </a:lnTo>
                  <a:lnTo>
                    <a:pt x="38100" y="364998"/>
                  </a:lnTo>
                  <a:lnTo>
                    <a:pt x="41910" y="363474"/>
                  </a:lnTo>
                  <a:lnTo>
                    <a:pt x="42672" y="360425"/>
                  </a:lnTo>
                  <a:lnTo>
                    <a:pt x="42672" y="414527"/>
                  </a:lnTo>
                  <a:lnTo>
                    <a:pt x="76200" y="347472"/>
                  </a:lnTo>
                  <a:close/>
                </a:path>
                <a:path w="76200" h="424179">
                  <a:moveTo>
                    <a:pt x="42672" y="347472"/>
                  </a:moveTo>
                  <a:lnTo>
                    <a:pt x="42672" y="4572"/>
                  </a:lnTo>
                  <a:lnTo>
                    <a:pt x="41910" y="1524"/>
                  </a:lnTo>
                  <a:lnTo>
                    <a:pt x="38100" y="0"/>
                  </a:lnTo>
                  <a:lnTo>
                    <a:pt x="35052" y="1524"/>
                  </a:lnTo>
                  <a:lnTo>
                    <a:pt x="33528" y="4572"/>
                  </a:lnTo>
                  <a:lnTo>
                    <a:pt x="33528" y="347472"/>
                  </a:lnTo>
                  <a:lnTo>
                    <a:pt x="42672" y="347472"/>
                  </a:lnTo>
                  <a:close/>
                </a:path>
                <a:path w="76200" h="424179">
                  <a:moveTo>
                    <a:pt x="42672" y="414527"/>
                  </a:moveTo>
                  <a:lnTo>
                    <a:pt x="42672" y="360425"/>
                  </a:lnTo>
                  <a:lnTo>
                    <a:pt x="41910" y="363474"/>
                  </a:lnTo>
                  <a:lnTo>
                    <a:pt x="38100" y="364998"/>
                  </a:lnTo>
                  <a:lnTo>
                    <a:pt x="35052" y="363474"/>
                  </a:lnTo>
                  <a:lnTo>
                    <a:pt x="33528" y="360425"/>
                  </a:lnTo>
                  <a:lnTo>
                    <a:pt x="33528" y="414528"/>
                  </a:lnTo>
                  <a:lnTo>
                    <a:pt x="38100" y="423672"/>
                  </a:lnTo>
                  <a:lnTo>
                    <a:pt x="42672" y="414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60763" y="438632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60763" y="438632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364103" y="4376673"/>
            <a:ext cx="5270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959049" y="4622546"/>
            <a:ext cx="1344930" cy="607060"/>
            <a:chOff x="2959049" y="4622546"/>
            <a:chExt cx="1344930" cy="607060"/>
          </a:xfrm>
        </p:grpSpPr>
        <p:sp>
          <p:nvSpPr>
            <p:cNvPr id="55" name="object 55"/>
            <p:cNvSpPr/>
            <p:nvPr/>
          </p:nvSpPr>
          <p:spPr>
            <a:xfrm>
              <a:off x="3597033" y="4622546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5843"/>
                  </a:lnTo>
                  <a:lnTo>
                    <a:pt x="35051" y="279653"/>
                  </a:lnTo>
                  <a:lnTo>
                    <a:pt x="38100" y="281177"/>
                  </a:lnTo>
                  <a:lnTo>
                    <a:pt x="41910" y="279653"/>
                  </a:lnTo>
                  <a:lnTo>
                    <a:pt x="43434" y="275843"/>
                  </a:lnTo>
                  <a:lnTo>
                    <a:pt x="43434" y="329183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3434" y="263651"/>
                  </a:moveTo>
                  <a:lnTo>
                    <a:pt x="43434" y="4571"/>
                  </a:lnTo>
                  <a:lnTo>
                    <a:pt x="41910" y="1524"/>
                  </a:lnTo>
                  <a:lnTo>
                    <a:pt x="38100" y="0"/>
                  </a:lnTo>
                  <a:lnTo>
                    <a:pt x="35051" y="1524"/>
                  </a:lnTo>
                  <a:lnTo>
                    <a:pt x="33527" y="4571"/>
                  </a:lnTo>
                  <a:lnTo>
                    <a:pt x="33527" y="263651"/>
                  </a:lnTo>
                  <a:lnTo>
                    <a:pt x="43434" y="263651"/>
                  </a:lnTo>
                  <a:close/>
                </a:path>
                <a:path w="76200" h="340360">
                  <a:moveTo>
                    <a:pt x="43434" y="329183"/>
                  </a:moveTo>
                  <a:lnTo>
                    <a:pt x="43434" y="275843"/>
                  </a:lnTo>
                  <a:lnTo>
                    <a:pt x="41910" y="279653"/>
                  </a:lnTo>
                  <a:lnTo>
                    <a:pt x="38100" y="281177"/>
                  </a:lnTo>
                  <a:lnTo>
                    <a:pt x="35051" y="279653"/>
                  </a:lnTo>
                  <a:lnTo>
                    <a:pt x="33527" y="275843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3434" y="329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63811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63811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4" y="232410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392296" y="4983226"/>
            <a:ext cx="478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963621" y="5229097"/>
            <a:ext cx="1345565" cy="806450"/>
            <a:chOff x="2963621" y="5229097"/>
            <a:chExt cx="1345565" cy="806450"/>
          </a:xfrm>
        </p:grpSpPr>
        <p:sp>
          <p:nvSpPr>
            <p:cNvPr id="60" name="object 60"/>
            <p:cNvSpPr/>
            <p:nvPr/>
          </p:nvSpPr>
          <p:spPr>
            <a:xfrm>
              <a:off x="3600843" y="5229097"/>
              <a:ext cx="76200" cy="539750"/>
            </a:xfrm>
            <a:custGeom>
              <a:avLst/>
              <a:gdLst/>
              <a:ahLst/>
              <a:cxnLst/>
              <a:rect l="l" t="t" r="r" b="b"/>
              <a:pathLst>
                <a:path w="76200" h="539750">
                  <a:moveTo>
                    <a:pt x="76200" y="463296"/>
                  </a:moveTo>
                  <a:lnTo>
                    <a:pt x="0" y="463296"/>
                  </a:lnTo>
                  <a:lnTo>
                    <a:pt x="32765" y="528827"/>
                  </a:lnTo>
                  <a:lnTo>
                    <a:pt x="32765" y="476250"/>
                  </a:lnTo>
                  <a:lnTo>
                    <a:pt x="34289" y="479298"/>
                  </a:lnTo>
                  <a:lnTo>
                    <a:pt x="38100" y="480822"/>
                  </a:lnTo>
                  <a:lnTo>
                    <a:pt x="41148" y="479298"/>
                  </a:lnTo>
                  <a:lnTo>
                    <a:pt x="42672" y="476250"/>
                  </a:lnTo>
                  <a:lnTo>
                    <a:pt x="42672" y="530351"/>
                  </a:lnTo>
                  <a:lnTo>
                    <a:pt x="76200" y="463296"/>
                  </a:lnTo>
                  <a:close/>
                </a:path>
                <a:path w="76200" h="539750">
                  <a:moveTo>
                    <a:pt x="42672" y="463296"/>
                  </a:moveTo>
                  <a:lnTo>
                    <a:pt x="42671" y="4572"/>
                  </a:lnTo>
                  <a:lnTo>
                    <a:pt x="41147" y="1524"/>
                  </a:lnTo>
                  <a:lnTo>
                    <a:pt x="38099" y="0"/>
                  </a:lnTo>
                  <a:lnTo>
                    <a:pt x="34289" y="1524"/>
                  </a:lnTo>
                  <a:lnTo>
                    <a:pt x="32765" y="4572"/>
                  </a:lnTo>
                  <a:lnTo>
                    <a:pt x="32765" y="463296"/>
                  </a:lnTo>
                  <a:lnTo>
                    <a:pt x="42672" y="463296"/>
                  </a:lnTo>
                  <a:close/>
                </a:path>
                <a:path w="76200" h="539750">
                  <a:moveTo>
                    <a:pt x="42672" y="530351"/>
                  </a:moveTo>
                  <a:lnTo>
                    <a:pt x="42672" y="476250"/>
                  </a:lnTo>
                  <a:lnTo>
                    <a:pt x="41148" y="479298"/>
                  </a:lnTo>
                  <a:lnTo>
                    <a:pt x="38100" y="480822"/>
                  </a:lnTo>
                  <a:lnTo>
                    <a:pt x="34289" y="479298"/>
                  </a:lnTo>
                  <a:lnTo>
                    <a:pt x="32765" y="476250"/>
                  </a:lnTo>
                  <a:lnTo>
                    <a:pt x="32765" y="528827"/>
                  </a:lnTo>
                  <a:lnTo>
                    <a:pt x="38100" y="539496"/>
                  </a:lnTo>
                  <a:lnTo>
                    <a:pt x="42672" y="530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69145" y="579907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68383" y="5799073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0" y="0"/>
                  </a:moveTo>
                  <a:lnTo>
                    <a:pt x="0" y="231648"/>
                  </a:lnTo>
                  <a:lnTo>
                    <a:pt x="1335786" y="231648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358007" y="5789421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31336" y="1552701"/>
            <a:ext cx="5899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Client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676793" y="3755390"/>
            <a:ext cx="1271270" cy="76200"/>
          </a:xfrm>
          <a:custGeom>
            <a:avLst/>
            <a:gdLst/>
            <a:ahLst/>
            <a:cxnLst/>
            <a:rect l="l" t="t" r="r" b="b"/>
            <a:pathLst>
              <a:path w="1271270" h="76200">
                <a:moveTo>
                  <a:pt x="76200" y="0"/>
                </a:moveTo>
                <a:lnTo>
                  <a:pt x="0" y="38100"/>
                </a:lnTo>
                <a:lnTo>
                  <a:pt x="45719" y="60960"/>
                </a:lnTo>
                <a:lnTo>
                  <a:pt x="45719" y="38100"/>
                </a:lnTo>
                <a:lnTo>
                  <a:pt x="47243" y="35051"/>
                </a:lnTo>
                <a:lnTo>
                  <a:pt x="50292" y="33527"/>
                </a:lnTo>
                <a:lnTo>
                  <a:pt x="53400" y="33527"/>
                </a:lnTo>
                <a:lnTo>
                  <a:pt x="76200" y="0"/>
                </a:lnTo>
                <a:close/>
              </a:path>
              <a:path w="1271270" h="76200">
                <a:moveTo>
                  <a:pt x="53919" y="43434"/>
                </a:moveTo>
                <a:lnTo>
                  <a:pt x="50292" y="38100"/>
                </a:lnTo>
                <a:lnTo>
                  <a:pt x="50292" y="33527"/>
                </a:lnTo>
                <a:lnTo>
                  <a:pt x="47243" y="35051"/>
                </a:lnTo>
                <a:lnTo>
                  <a:pt x="45719" y="38100"/>
                </a:lnTo>
                <a:lnTo>
                  <a:pt x="47243" y="41910"/>
                </a:lnTo>
                <a:lnTo>
                  <a:pt x="50292" y="43434"/>
                </a:lnTo>
                <a:lnTo>
                  <a:pt x="50292" y="38100"/>
                </a:lnTo>
                <a:lnTo>
                  <a:pt x="53400" y="33527"/>
                </a:lnTo>
                <a:lnTo>
                  <a:pt x="53400" y="43434"/>
                </a:lnTo>
                <a:lnTo>
                  <a:pt x="53919" y="43434"/>
                </a:lnTo>
                <a:close/>
              </a:path>
              <a:path w="1271270" h="76200">
                <a:moveTo>
                  <a:pt x="76200" y="76200"/>
                </a:moveTo>
                <a:lnTo>
                  <a:pt x="53919" y="43434"/>
                </a:lnTo>
                <a:lnTo>
                  <a:pt x="50292" y="43434"/>
                </a:lnTo>
                <a:lnTo>
                  <a:pt x="47243" y="41910"/>
                </a:lnTo>
                <a:lnTo>
                  <a:pt x="45719" y="38100"/>
                </a:lnTo>
                <a:lnTo>
                  <a:pt x="45719" y="60960"/>
                </a:lnTo>
                <a:lnTo>
                  <a:pt x="76200" y="76200"/>
                </a:lnTo>
                <a:close/>
              </a:path>
              <a:path w="1271270" h="76200">
                <a:moveTo>
                  <a:pt x="1212341" y="38100"/>
                </a:moveTo>
                <a:lnTo>
                  <a:pt x="1211579" y="35051"/>
                </a:lnTo>
                <a:lnTo>
                  <a:pt x="1207769" y="33527"/>
                </a:lnTo>
                <a:lnTo>
                  <a:pt x="53400" y="33527"/>
                </a:lnTo>
                <a:lnTo>
                  <a:pt x="50292" y="38100"/>
                </a:lnTo>
                <a:lnTo>
                  <a:pt x="53919" y="43434"/>
                </a:lnTo>
                <a:lnTo>
                  <a:pt x="1207769" y="43434"/>
                </a:lnTo>
                <a:lnTo>
                  <a:pt x="1211579" y="41910"/>
                </a:lnTo>
                <a:lnTo>
                  <a:pt x="1212341" y="38100"/>
                </a:lnTo>
                <a:close/>
              </a:path>
              <a:path w="1271270" h="76200">
                <a:moveTo>
                  <a:pt x="1271015" y="38100"/>
                </a:moveTo>
                <a:lnTo>
                  <a:pt x="1194815" y="0"/>
                </a:lnTo>
                <a:lnTo>
                  <a:pt x="1194815" y="33527"/>
                </a:lnTo>
                <a:lnTo>
                  <a:pt x="1207769" y="33527"/>
                </a:lnTo>
                <a:lnTo>
                  <a:pt x="1211579" y="35051"/>
                </a:lnTo>
                <a:lnTo>
                  <a:pt x="1212341" y="38100"/>
                </a:lnTo>
                <a:lnTo>
                  <a:pt x="1212341" y="67437"/>
                </a:lnTo>
                <a:lnTo>
                  <a:pt x="1271015" y="38100"/>
                </a:lnTo>
                <a:close/>
              </a:path>
              <a:path w="1271270" h="76200">
                <a:moveTo>
                  <a:pt x="1212341" y="67437"/>
                </a:moveTo>
                <a:lnTo>
                  <a:pt x="1212341" y="38100"/>
                </a:lnTo>
                <a:lnTo>
                  <a:pt x="1211579" y="41910"/>
                </a:lnTo>
                <a:lnTo>
                  <a:pt x="1207769" y="43434"/>
                </a:lnTo>
                <a:lnTo>
                  <a:pt x="1194815" y="43434"/>
                </a:lnTo>
                <a:lnTo>
                  <a:pt x="1194815" y="76200"/>
                </a:lnTo>
                <a:lnTo>
                  <a:pt x="1212341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821814" y="3383788"/>
            <a:ext cx="1080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5080" indent="-36322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 panose="020B0604020202020204"/>
                <a:cs typeface="Arial" panose="020B0604020202020204"/>
              </a:rPr>
              <a:t>synchronization  point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9255" y="1863153"/>
            <a:ext cx="6174740" cy="3285490"/>
            <a:chOff x="39255" y="1863153"/>
            <a:chExt cx="6174740" cy="3285490"/>
          </a:xfrm>
        </p:grpSpPr>
        <p:sp>
          <p:nvSpPr>
            <p:cNvPr id="68" name="object 68"/>
            <p:cNvSpPr/>
            <p:nvPr/>
          </p:nvSpPr>
          <p:spPr>
            <a:xfrm>
              <a:off x="39255" y="4438141"/>
              <a:ext cx="4516120" cy="710565"/>
            </a:xfrm>
            <a:custGeom>
              <a:avLst/>
              <a:gdLst/>
              <a:ahLst/>
              <a:cxnLst/>
              <a:rect l="l" t="t" r="r" b="b"/>
              <a:pathLst>
                <a:path w="4516120" h="710564">
                  <a:moveTo>
                    <a:pt x="219456" y="689610"/>
                  </a:moveTo>
                  <a:lnTo>
                    <a:pt x="218694" y="686562"/>
                  </a:lnTo>
                  <a:lnTo>
                    <a:pt x="198882" y="662178"/>
                  </a:lnTo>
                  <a:lnTo>
                    <a:pt x="141732" y="589026"/>
                  </a:lnTo>
                  <a:lnTo>
                    <a:pt x="103479" y="537083"/>
                  </a:lnTo>
                  <a:lnTo>
                    <a:pt x="67818" y="483108"/>
                  </a:lnTo>
                  <a:lnTo>
                    <a:pt x="49199" y="449859"/>
                  </a:lnTo>
                  <a:lnTo>
                    <a:pt x="32283" y="414528"/>
                  </a:lnTo>
                  <a:lnTo>
                    <a:pt x="19037" y="377863"/>
                  </a:lnTo>
                  <a:lnTo>
                    <a:pt x="10020" y="308140"/>
                  </a:lnTo>
                  <a:lnTo>
                    <a:pt x="15011" y="275386"/>
                  </a:lnTo>
                  <a:lnTo>
                    <a:pt x="40386" y="214884"/>
                  </a:lnTo>
                  <a:lnTo>
                    <a:pt x="61137" y="182422"/>
                  </a:lnTo>
                  <a:lnTo>
                    <a:pt x="85344" y="152400"/>
                  </a:lnTo>
                  <a:lnTo>
                    <a:pt x="134874" y="99822"/>
                  </a:lnTo>
                  <a:lnTo>
                    <a:pt x="169176" y="68376"/>
                  </a:lnTo>
                  <a:lnTo>
                    <a:pt x="172974" y="96774"/>
                  </a:lnTo>
                  <a:lnTo>
                    <a:pt x="174498" y="108204"/>
                  </a:lnTo>
                  <a:lnTo>
                    <a:pt x="205740" y="28956"/>
                  </a:lnTo>
                  <a:lnTo>
                    <a:pt x="124206" y="51054"/>
                  </a:lnTo>
                  <a:lnTo>
                    <a:pt x="163360" y="61188"/>
                  </a:lnTo>
                  <a:lnTo>
                    <a:pt x="146304" y="76200"/>
                  </a:lnTo>
                  <a:lnTo>
                    <a:pt x="111252" y="110490"/>
                  </a:lnTo>
                  <a:lnTo>
                    <a:pt x="80987" y="143243"/>
                  </a:lnTo>
                  <a:lnTo>
                    <a:pt x="55016" y="174536"/>
                  </a:lnTo>
                  <a:lnTo>
                    <a:pt x="25641" y="221386"/>
                  </a:lnTo>
                  <a:lnTo>
                    <a:pt x="3302" y="285178"/>
                  </a:lnTo>
                  <a:lnTo>
                    <a:pt x="0" y="320040"/>
                  </a:lnTo>
                  <a:lnTo>
                    <a:pt x="5588" y="363575"/>
                  </a:lnTo>
                  <a:lnTo>
                    <a:pt x="10020" y="377786"/>
                  </a:lnTo>
                  <a:lnTo>
                    <a:pt x="19443" y="408051"/>
                  </a:lnTo>
                  <a:lnTo>
                    <a:pt x="39916" y="452831"/>
                  </a:lnTo>
                  <a:lnTo>
                    <a:pt x="65392" y="497268"/>
                  </a:lnTo>
                  <a:lnTo>
                    <a:pt x="94246" y="540727"/>
                  </a:lnTo>
                  <a:lnTo>
                    <a:pt x="124866" y="582561"/>
                  </a:lnTo>
                  <a:lnTo>
                    <a:pt x="155625" y="622134"/>
                  </a:lnTo>
                  <a:lnTo>
                    <a:pt x="211074" y="691896"/>
                  </a:lnTo>
                  <a:lnTo>
                    <a:pt x="214122" y="694182"/>
                  </a:lnTo>
                  <a:lnTo>
                    <a:pt x="217932" y="692658"/>
                  </a:lnTo>
                  <a:lnTo>
                    <a:pt x="219456" y="689610"/>
                  </a:lnTo>
                  <a:close/>
                </a:path>
                <a:path w="4516120" h="710564">
                  <a:moveTo>
                    <a:pt x="2923032" y="663702"/>
                  </a:moveTo>
                  <a:lnTo>
                    <a:pt x="2846832" y="625602"/>
                  </a:lnTo>
                  <a:lnTo>
                    <a:pt x="2868955" y="659130"/>
                  </a:lnTo>
                  <a:lnTo>
                    <a:pt x="1610106" y="659130"/>
                  </a:lnTo>
                  <a:lnTo>
                    <a:pt x="1607058" y="660654"/>
                  </a:lnTo>
                  <a:lnTo>
                    <a:pt x="1605534" y="663702"/>
                  </a:lnTo>
                  <a:lnTo>
                    <a:pt x="1607058" y="667512"/>
                  </a:lnTo>
                  <a:lnTo>
                    <a:pt x="1610106" y="668274"/>
                  </a:lnTo>
                  <a:lnTo>
                    <a:pt x="2868955" y="668274"/>
                  </a:lnTo>
                  <a:lnTo>
                    <a:pt x="2846832" y="701802"/>
                  </a:lnTo>
                  <a:lnTo>
                    <a:pt x="2877312" y="686562"/>
                  </a:lnTo>
                  <a:lnTo>
                    <a:pt x="2923032" y="663702"/>
                  </a:lnTo>
                  <a:close/>
                </a:path>
                <a:path w="4516120" h="710564">
                  <a:moveTo>
                    <a:pt x="2934462" y="38100"/>
                  </a:moveTo>
                  <a:lnTo>
                    <a:pt x="2932938" y="35052"/>
                  </a:lnTo>
                  <a:lnTo>
                    <a:pt x="2929128" y="33528"/>
                  </a:lnTo>
                  <a:lnTo>
                    <a:pt x="1693164" y="33528"/>
                  </a:lnTo>
                  <a:lnTo>
                    <a:pt x="1693164" y="0"/>
                  </a:lnTo>
                  <a:lnTo>
                    <a:pt x="1616964" y="38100"/>
                  </a:lnTo>
                  <a:lnTo>
                    <a:pt x="1675638" y="67437"/>
                  </a:lnTo>
                  <a:lnTo>
                    <a:pt x="1693164" y="76200"/>
                  </a:lnTo>
                  <a:lnTo>
                    <a:pt x="1693164" y="43434"/>
                  </a:lnTo>
                  <a:lnTo>
                    <a:pt x="2929128" y="43434"/>
                  </a:lnTo>
                  <a:lnTo>
                    <a:pt x="2932938" y="41910"/>
                  </a:lnTo>
                  <a:lnTo>
                    <a:pt x="2934462" y="38100"/>
                  </a:lnTo>
                  <a:close/>
                </a:path>
                <a:path w="4516120" h="710564">
                  <a:moveTo>
                    <a:pt x="4515612" y="424434"/>
                  </a:moveTo>
                  <a:lnTo>
                    <a:pt x="4511700" y="378485"/>
                  </a:lnTo>
                  <a:lnTo>
                    <a:pt x="4496955" y="331444"/>
                  </a:lnTo>
                  <a:lnTo>
                    <a:pt x="4473791" y="284238"/>
                  </a:lnTo>
                  <a:lnTo>
                    <a:pt x="4444606" y="237832"/>
                  </a:lnTo>
                  <a:lnTo>
                    <a:pt x="4411815" y="193179"/>
                  </a:lnTo>
                  <a:lnTo>
                    <a:pt x="4377842" y="151244"/>
                  </a:lnTo>
                  <a:lnTo>
                    <a:pt x="4318520" y="82207"/>
                  </a:lnTo>
                  <a:lnTo>
                    <a:pt x="4357878" y="76200"/>
                  </a:lnTo>
                  <a:lnTo>
                    <a:pt x="4278630" y="44958"/>
                  </a:lnTo>
                  <a:lnTo>
                    <a:pt x="4300728" y="127254"/>
                  </a:lnTo>
                  <a:lnTo>
                    <a:pt x="4307586" y="102400"/>
                  </a:lnTo>
                  <a:lnTo>
                    <a:pt x="4311345" y="88734"/>
                  </a:lnTo>
                  <a:lnTo>
                    <a:pt x="4318254" y="96774"/>
                  </a:lnTo>
                  <a:lnTo>
                    <a:pt x="4360164" y="144780"/>
                  </a:lnTo>
                  <a:lnTo>
                    <a:pt x="4398569" y="192024"/>
                  </a:lnTo>
                  <a:lnTo>
                    <a:pt x="4432998" y="238404"/>
                  </a:lnTo>
                  <a:lnTo>
                    <a:pt x="4469650" y="296913"/>
                  </a:lnTo>
                  <a:lnTo>
                    <a:pt x="4487977" y="334873"/>
                  </a:lnTo>
                  <a:lnTo>
                    <a:pt x="4501058" y="374561"/>
                  </a:lnTo>
                  <a:lnTo>
                    <a:pt x="4505706" y="413766"/>
                  </a:lnTo>
                  <a:lnTo>
                    <a:pt x="4501718" y="452805"/>
                  </a:lnTo>
                  <a:lnTo>
                    <a:pt x="4488827" y="489610"/>
                  </a:lnTo>
                  <a:lnTo>
                    <a:pt x="4469511" y="523938"/>
                  </a:lnTo>
                  <a:lnTo>
                    <a:pt x="4446270" y="555498"/>
                  </a:lnTo>
                  <a:lnTo>
                    <a:pt x="4408373" y="595998"/>
                  </a:lnTo>
                  <a:lnTo>
                    <a:pt x="4367784" y="633984"/>
                  </a:lnTo>
                  <a:lnTo>
                    <a:pt x="4306824" y="684276"/>
                  </a:lnTo>
                  <a:lnTo>
                    <a:pt x="4285488" y="701040"/>
                  </a:lnTo>
                  <a:lnTo>
                    <a:pt x="4283964" y="704850"/>
                  </a:lnTo>
                  <a:lnTo>
                    <a:pt x="4284726" y="707898"/>
                  </a:lnTo>
                  <a:lnTo>
                    <a:pt x="4287774" y="710184"/>
                  </a:lnTo>
                  <a:lnTo>
                    <a:pt x="4291584" y="708660"/>
                  </a:lnTo>
                  <a:lnTo>
                    <a:pt x="4333494" y="675132"/>
                  </a:lnTo>
                  <a:lnTo>
                    <a:pt x="4373880" y="640842"/>
                  </a:lnTo>
                  <a:lnTo>
                    <a:pt x="4411980" y="605790"/>
                  </a:lnTo>
                  <a:lnTo>
                    <a:pt x="4449711" y="565340"/>
                  </a:lnTo>
                  <a:lnTo>
                    <a:pt x="4480966" y="523748"/>
                  </a:lnTo>
                  <a:lnTo>
                    <a:pt x="4505706" y="470928"/>
                  </a:lnTo>
                  <a:lnTo>
                    <a:pt x="4510189" y="458495"/>
                  </a:lnTo>
                  <a:lnTo>
                    <a:pt x="4515612" y="424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74145" y="18679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73383" y="1867916"/>
              <a:ext cx="1336040" cy="232410"/>
            </a:xfrm>
            <a:custGeom>
              <a:avLst/>
              <a:gdLst/>
              <a:ahLst/>
              <a:cxnLst/>
              <a:rect l="l" t="t" r="r" b="b"/>
              <a:pathLst>
                <a:path w="1336039" h="232410">
                  <a:moveTo>
                    <a:pt x="0" y="0"/>
                  </a:moveTo>
                  <a:lnTo>
                    <a:pt x="0" y="232410"/>
                  </a:lnTo>
                  <a:lnTo>
                    <a:pt x="1335786" y="232410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695323" y="1157223"/>
            <a:ext cx="1092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541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Stream 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(e.g.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TCP)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213477" y="1859025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872431" y="2104898"/>
            <a:ext cx="1344930" cy="606425"/>
            <a:chOff x="4872431" y="2104898"/>
            <a:chExt cx="1344930" cy="606425"/>
          </a:xfrm>
        </p:grpSpPr>
        <p:sp>
          <p:nvSpPr>
            <p:cNvPr id="74" name="object 74"/>
            <p:cNvSpPr/>
            <p:nvPr/>
          </p:nvSpPr>
          <p:spPr>
            <a:xfrm>
              <a:off x="5510415" y="2104898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5843"/>
                  </a:lnTo>
                  <a:lnTo>
                    <a:pt x="34289" y="279653"/>
                  </a:lnTo>
                  <a:lnTo>
                    <a:pt x="38100" y="281177"/>
                  </a:lnTo>
                  <a:lnTo>
                    <a:pt x="41135" y="279653"/>
                  </a:lnTo>
                  <a:lnTo>
                    <a:pt x="42659" y="275843"/>
                  </a:lnTo>
                  <a:lnTo>
                    <a:pt x="42659" y="330733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59" y="263651"/>
                  </a:moveTo>
                  <a:lnTo>
                    <a:pt x="42659" y="4571"/>
                  </a:lnTo>
                  <a:lnTo>
                    <a:pt x="41135" y="1523"/>
                  </a:lnTo>
                  <a:lnTo>
                    <a:pt x="38100" y="0"/>
                  </a:lnTo>
                  <a:lnTo>
                    <a:pt x="34289" y="1523"/>
                  </a:lnTo>
                  <a:lnTo>
                    <a:pt x="33527" y="4571"/>
                  </a:lnTo>
                  <a:lnTo>
                    <a:pt x="33527" y="263651"/>
                  </a:lnTo>
                  <a:lnTo>
                    <a:pt x="42659" y="263651"/>
                  </a:lnTo>
                  <a:close/>
                </a:path>
                <a:path w="76200" h="340360">
                  <a:moveTo>
                    <a:pt x="42659" y="330733"/>
                  </a:moveTo>
                  <a:lnTo>
                    <a:pt x="42659" y="275843"/>
                  </a:lnTo>
                  <a:lnTo>
                    <a:pt x="41135" y="279653"/>
                  </a:lnTo>
                  <a:lnTo>
                    <a:pt x="38100" y="281177"/>
                  </a:lnTo>
                  <a:lnTo>
                    <a:pt x="34289" y="279653"/>
                  </a:lnTo>
                  <a:lnTo>
                    <a:pt x="33527" y="275843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2659" y="3307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877193" y="247446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877193" y="247446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305678" y="2465577"/>
            <a:ext cx="478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bind()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867097" y="2711450"/>
            <a:ext cx="1344930" cy="1911350"/>
            <a:chOff x="4867097" y="2711450"/>
            <a:chExt cx="1344930" cy="1911350"/>
          </a:xfrm>
        </p:grpSpPr>
        <p:sp>
          <p:nvSpPr>
            <p:cNvPr id="79" name="object 79"/>
            <p:cNvSpPr/>
            <p:nvPr/>
          </p:nvSpPr>
          <p:spPr>
            <a:xfrm>
              <a:off x="5513450" y="2711450"/>
              <a:ext cx="76200" cy="1631950"/>
            </a:xfrm>
            <a:custGeom>
              <a:avLst/>
              <a:gdLst/>
              <a:ahLst/>
              <a:cxnLst/>
              <a:rect l="l" t="t" r="r" b="b"/>
              <a:pathLst>
                <a:path w="76200" h="1631950">
                  <a:moveTo>
                    <a:pt x="76200" y="1555241"/>
                  </a:moveTo>
                  <a:lnTo>
                    <a:pt x="0" y="1555241"/>
                  </a:lnTo>
                  <a:lnTo>
                    <a:pt x="33540" y="1622323"/>
                  </a:lnTo>
                  <a:lnTo>
                    <a:pt x="33540" y="1568195"/>
                  </a:lnTo>
                  <a:lnTo>
                    <a:pt x="35064" y="1571243"/>
                  </a:lnTo>
                  <a:lnTo>
                    <a:pt x="38100" y="1572767"/>
                  </a:lnTo>
                  <a:lnTo>
                    <a:pt x="41922" y="1571243"/>
                  </a:lnTo>
                  <a:lnTo>
                    <a:pt x="42684" y="1568195"/>
                  </a:lnTo>
                  <a:lnTo>
                    <a:pt x="42684" y="1622272"/>
                  </a:lnTo>
                  <a:lnTo>
                    <a:pt x="76200" y="1555241"/>
                  </a:lnTo>
                  <a:close/>
                </a:path>
                <a:path w="76200" h="1631950">
                  <a:moveTo>
                    <a:pt x="42684" y="1555241"/>
                  </a:moveTo>
                  <a:lnTo>
                    <a:pt x="42684" y="4571"/>
                  </a:lnTo>
                  <a:lnTo>
                    <a:pt x="41922" y="761"/>
                  </a:lnTo>
                  <a:lnTo>
                    <a:pt x="38100" y="0"/>
                  </a:lnTo>
                  <a:lnTo>
                    <a:pt x="35064" y="761"/>
                  </a:lnTo>
                  <a:lnTo>
                    <a:pt x="33540" y="4571"/>
                  </a:lnTo>
                  <a:lnTo>
                    <a:pt x="33540" y="1555241"/>
                  </a:lnTo>
                  <a:lnTo>
                    <a:pt x="42684" y="1555241"/>
                  </a:lnTo>
                  <a:close/>
                </a:path>
                <a:path w="76200" h="1631950">
                  <a:moveTo>
                    <a:pt x="42684" y="1622272"/>
                  </a:moveTo>
                  <a:lnTo>
                    <a:pt x="42684" y="1568195"/>
                  </a:lnTo>
                  <a:lnTo>
                    <a:pt x="41922" y="1571243"/>
                  </a:lnTo>
                  <a:lnTo>
                    <a:pt x="38100" y="1572767"/>
                  </a:lnTo>
                  <a:lnTo>
                    <a:pt x="35064" y="1571243"/>
                  </a:lnTo>
                  <a:lnTo>
                    <a:pt x="33540" y="1568195"/>
                  </a:lnTo>
                  <a:lnTo>
                    <a:pt x="33540" y="1622323"/>
                  </a:lnTo>
                  <a:lnTo>
                    <a:pt x="38100" y="1631441"/>
                  </a:lnTo>
                  <a:lnTo>
                    <a:pt x="42684" y="1622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71859" y="4386326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1335785" y="231648"/>
                  </a:moveTo>
                  <a:lnTo>
                    <a:pt x="1335785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785" y="231648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71859" y="438632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5122811" y="4376673"/>
            <a:ext cx="8318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recvfrom()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870907" y="4622546"/>
            <a:ext cx="1344930" cy="607060"/>
            <a:chOff x="4870907" y="4622546"/>
            <a:chExt cx="1344930" cy="607060"/>
          </a:xfrm>
        </p:grpSpPr>
        <p:sp>
          <p:nvSpPr>
            <p:cNvPr id="84" name="object 84"/>
            <p:cNvSpPr/>
            <p:nvPr/>
          </p:nvSpPr>
          <p:spPr>
            <a:xfrm>
              <a:off x="5508891" y="4622546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15" y="330682"/>
                  </a:lnTo>
                  <a:lnTo>
                    <a:pt x="33515" y="275843"/>
                  </a:lnTo>
                  <a:lnTo>
                    <a:pt x="34289" y="279653"/>
                  </a:lnTo>
                  <a:lnTo>
                    <a:pt x="38100" y="281177"/>
                  </a:lnTo>
                  <a:lnTo>
                    <a:pt x="41135" y="279653"/>
                  </a:lnTo>
                  <a:lnTo>
                    <a:pt x="42659" y="275843"/>
                  </a:lnTo>
                  <a:lnTo>
                    <a:pt x="42659" y="330733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59" y="263651"/>
                  </a:moveTo>
                  <a:lnTo>
                    <a:pt x="42659" y="4571"/>
                  </a:lnTo>
                  <a:lnTo>
                    <a:pt x="41135" y="1524"/>
                  </a:lnTo>
                  <a:lnTo>
                    <a:pt x="38100" y="0"/>
                  </a:lnTo>
                  <a:lnTo>
                    <a:pt x="34289" y="1524"/>
                  </a:lnTo>
                  <a:lnTo>
                    <a:pt x="33515" y="4571"/>
                  </a:lnTo>
                  <a:lnTo>
                    <a:pt x="33515" y="263651"/>
                  </a:lnTo>
                  <a:lnTo>
                    <a:pt x="42659" y="263651"/>
                  </a:lnTo>
                  <a:close/>
                </a:path>
                <a:path w="76200" h="340360">
                  <a:moveTo>
                    <a:pt x="42659" y="330733"/>
                  </a:moveTo>
                  <a:lnTo>
                    <a:pt x="42659" y="275843"/>
                  </a:lnTo>
                  <a:lnTo>
                    <a:pt x="41135" y="279653"/>
                  </a:lnTo>
                  <a:lnTo>
                    <a:pt x="38100" y="281177"/>
                  </a:lnTo>
                  <a:lnTo>
                    <a:pt x="34289" y="279653"/>
                  </a:lnTo>
                  <a:lnTo>
                    <a:pt x="33515" y="275843"/>
                  </a:lnTo>
                  <a:lnTo>
                    <a:pt x="33515" y="330682"/>
                  </a:lnTo>
                  <a:lnTo>
                    <a:pt x="38100" y="339851"/>
                  </a:lnTo>
                  <a:lnTo>
                    <a:pt x="42659" y="3307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875669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3" y="232410"/>
                  </a:moveTo>
                  <a:lnTo>
                    <a:pt x="1335023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3" y="232410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75669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3" y="232410"/>
                  </a:lnTo>
                  <a:lnTo>
                    <a:pt x="133502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5205857" y="4983226"/>
            <a:ext cx="6750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sendto()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4875479" y="5229097"/>
            <a:ext cx="1344930" cy="806450"/>
            <a:chOff x="4875479" y="5229097"/>
            <a:chExt cx="1344930" cy="806450"/>
          </a:xfrm>
        </p:grpSpPr>
        <p:sp>
          <p:nvSpPr>
            <p:cNvPr id="89" name="object 89"/>
            <p:cNvSpPr/>
            <p:nvPr/>
          </p:nvSpPr>
          <p:spPr>
            <a:xfrm>
              <a:off x="5511926" y="5229097"/>
              <a:ext cx="76200" cy="539750"/>
            </a:xfrm>
            <a:custGeom>
              <a:avLst/>
              <a:gdLst/>
              <a:ahLst/>
              <a:cxnLst/>
              <a:rect l="l" t="t" r="r" b="b"/>
              <a:pathLst>
                <a:path w="76200" h="539750">
                  <a:moveTo>
                    <a:pt x="76200" y="463296"/>
                  </a:moveTo>
                  <a:lnTo>
                    <a:pt x="0" y="463296"/>
                  </a:lnTo>
                  <a:lnTo>
                    <a:pt x="33540" y="530377"/>
                  </a:lnTo>
                  <a:lnTo>
                    <a:pt x="33540" y="476250"/>
                  </a:lnTo>
                  <a:lnTo>
                    <a:pt x="35064" y="479298"/>
                  </a:lnTo>
                  <a:lnTo>
                    <a:pt x="38100" y="480822"/>
                  </a:lnTo>
                  <a:lnTo>
                    <a:pt x="41148" y="479298"/>
                  </a:lnTo>
                  <a:lnTo>
                    <a:pt x="42672" y="476250"/>
                  </a:lnTo>
                  <a:lnTo>
                    <a:pt x="42672" y="530351"/>
                  </a:lnTo>
                  <a:lnTo>
                    <a:pt x="76200" y="463296"/>
                  </a:lnTo>
                  <a:close/>
                </a:path>
                <a:path w="76200" h="539750">
                  <a:moveTo>
                    <a:pt x="42672" y="463296"/>
                  </a:moveTo>
                  <a:lnTo>
                    <a:pt x="42671" y="4572"/>
                  </a:lnTo>
                  <a:lnTo>
                    <a:pt x="41147" y="1524"/>
                  </a:lnTo>
                  <a:lnTo>
                    <a:pt x="38099" y="0"/>
                  </a:lnTo>
                  <a:lnTo>
                    <a:pt x="35064" y="1524"/>
                  </a:lnTo>
                  <a:lnTo>
                    <a:pt x="33540" y="4572"/>
                  </a:lnTo>
                  <a:lnTo>
                    <a:pt x="33540" y="463296"/>
                  </a:lnTo>
                  <a:lnTo>
                    <a:pt x="42672" y="463296"/>
                  </a:lnTo>
                  <a:close/>
                </a:path>
                <a:path w="76200" h="539750">
                  <a:moveTo>
                    <a:pt x="42672" y="530351"/>
                  </a:moveTo>
                  <a:lnTo>
                    <a:pt x="42672" y="476250"/>
                  </a:lnTo>
                  <a:lnTo>
                    <a:pt x="41148" y="479298"/>
                  </a:lnTo>
                  <a:lnTo>
                    <a:pt x="38100" y="480822"/>
                  </a:lnTo>
                  <a:lnTo>
                    <a:pt x="35064" y="479298"/>
                  </a:lnTo>
                  <a:lnTo>
                    <a:pt x="33540" y="476250"/>
                  </a:lnTo>
                  <a:lnTo>
                    <a:pt x="33540" y="530377"/>
                  </a:lnTo>
                  <a:lnTo>
                    <a:pt x="38100" y="539496"/>
                  </a:lnTo>
                  <a:lnTo>
                    <a:pt x="42672" y="530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80241" y="579907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880241" y="579907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5269103" y="5789421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218810" y="1554225"/>
            <a:ext cx="6578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Server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7510462" y="1871535"/>
            <a:ext cx="1344930" cy="241300"/>
            <a:chOff x="7510462" y="1871535"/>
            <a:chExt cx="1344930" cy="241300"/>
          </a:xfrm>
        </p:grpSpPr>
        <p:sp>
          <p:nvSpPr>
            <p:cNvPr id="95" name="object 95"/>
            <p:cNvSpPr/>
            <p:nvPr/>
          </p:nvSpPr>
          <p:spPr>
            <a:xfrm>
              <a:off x="7515225" y="187629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515225" y="187629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7855331" y="1867407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7508938" y="2701544"/>
            <a:ext cx="1344930" cy="1929130"/>
            <a:chOff x="7508938" y="2701544"/>
            <a:chExt cx="1344930" cy="1929130"/>
          </a:xfrm>
        </p:grpSpPr>
        <p:sp>
          <p:nvSpPr>
            <p:cNvPr id="99" name="object 99"/>
            <p:cNvSpPr/>
            <p:nvPr/>
          </p:nvSpPr>
          <p:spPr>
            <a:xfrm>
              <a:off x="8152269" y="2701544"/>
              <a:ext cx="76200" cy="1632585"/>
            </a:xfrm>
            <a:custGeom>
              <a:avLst/>
              <a:gdLst/>
              <a:ahLst/>
              <a:cxnLst/>
              <a:rect l="l" t="t" r="r" b="b"/>
              <a:pathLst>
                <a:path w="76200" h="1632585">
                  <a:moveTo>
                    <a:pt x="76200" y="1556004"/>
                  </a:moveTo>
                  <a:lnTo>
                    <a:pt x="0" y="1556004"/>
                  </a:lnTo>
                  <a:lnTo>
                    <a:pt x="32753" y="1621510"/>
                  </a:lnTo>
                  <a:lnTo>
                    <a:pt x="32753" y="1568196"/>
                  </a:lnTo>
                  <a:lnTo>
                    <a:pt x="34277" y="1572006"/>
                  </a:lnTo>
                  <a:lnTo>
                    <a:pt x="38100" y="1573530"/>
                  </a:lnTo>
                  <a:lnTo>
                    <a:pt x="41148" y="1572006"/>
                  </a:lnTo>
                  <a:lnTo>
                    <a:pt x="42672" y="1568196"/>
                  </a:lnTo>
                  <a:lnTo>
                    <a:pt x="42672" y="1623060"/>
                  </a:lnTo>
                  <a:lnTo>
                    <a:pt x="76200" y="1556004"/>
                  </a:lnTo>
                  <a:close/>
                </a:path>
                <a:path w="76200" h="1632585">
                  <a:moveTo>
                    <a:pt x="42672" y="1556004"/>
                  </a:moveTo>
                  <a:lnTo>
                    <a:pt x="42672" y="4572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4277" y="1524"/>
                  </a:lnTo>
                  <a:lnTo>
                    <a:pt x="32753" y="4572"/>
                  </a:lnTo>
                  <a:lnTo>
                    <a:pt x="32753" y="1556004"/>
                  </a:lnTo>
                  <a:lnTo>
                    <a:pt x="42672" y="1556004"/>
                  </a:lnTo>
                  <a:close/>
                </a:path>
                <a:path w="76200" h="1632585">
                  <a:moveTo>
                    <a:pt x="42672" y="1623060"/>
                  </a:moveTo>
                  <a:lnTo>
                    <a:pt x="42672" y="1568196"/>
                  </a:lnTo>
                  <a:lnTo>
                    <a:pt x="41148" y="1572006"/>
                  </a:lnTo>
                  <a:lnTo>
                    <a:pt x="38100" y="1573530"/>
                  </a:lnTo>
                  <a:lnTo>
                    <a:pt x="34277" y="1572006"/>
                  </a:lnTo>
                  <a:lnTo>
                    <a:pt x="32753" y="1568196"/>
                  </a:lnTo>
                  <a:lnTo>
                    <a:pt x="32753" y="1621510"/>
                  </a:lnTo>
                  <a:lnTo>
                    <a:pt x="38100" y="1632204"/>
                  </a:lnTo>
                  <a:lnTo>
                    <a:pt x="42672" y="1623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513701" y="439394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513701" y="439394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7843901" y="4385055"/>
            <a:ext cx="6750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sendto()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7511986" y="4630165"/>
            <a:ext cx="1344930" cy="607060"/>
            <a:chOff x="7511986" y="4630165"/>
            <a:chExt cx="1344930" cy="607060"/>
          </a:xfrm>
        </p:grpSpPr>
        <p:sp>
          <p:nvSpPr>
            <p:cNvPr id="104" name="object 104"/>
            <p:cNvSpPr/>
            <p:nvPr/>
          </p:nvSpPr>
          <p:spPr>
            <a:xfrm>
              <a:off x="8149970" y="4630165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6606"/>
                  </a:lnTo>
                  <a:lnTo>
                    <a:pt x="35051" y="279654"/>
                  </a:lnTo>
                  <a:lnTo>
                    <a:pt x="38100" y="281178"/>
                  </a:lnTo>
                  <a:lnTo>
                    <a:pt x="41922" y="279654"/>
                  </a:lnTo>
                  <a:lnTo>
                    <a:pt x="43446" y="276606"/>
                  </a:lnTo>
                  <a:lnTo>
                    <a:pt x="43446" y="329158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3446" y="263651"/>
                  </a:moveTo>
                  <a:lnTo>
                    <a:pt x="43446" y="5334"/>
                  </a:lnTo>
                  <a:lnTo>
                    <a:pt x="41922" y="1524"/>
                  </a:lnTo>
                  <a:lnTo>
                    <a:pt x="38100" y="0"/>
                  </a:lnTo>
                  <a:lnTo>
                    <a:pt x="35051" y="1524"/>
                  </a:lnTo>
                  <a:lnTo>
                    <a:pt x="33527" y="5334"/>
                  </a:lnTo>
                  <a:lnTo>
                    <a:pt x="33527" y="263651"/>
                  </a:lnTo>
                  <a:lnTo>
                    <a:pt x="43446" y="263651"/>
                  </a:lnTo>
                  <a:close/>
                </a:path>
                <a:path w="76200" h="340360">
                  <a:moveTo>
                    <a:pt x="43446" y="329158"/>
                  </a:moveTo>
                  <a:lnTo>
                    <a:pt x="43446" y="276606"/>
                  </a:lnTo>
                  <a:lnTo>
                    <a:pt x="41922" y="279654"/>
                  </a:lnTo>
                  <a:lnTo>
                    <a:pt x="38100" y="281178"/>
                  </a:lnTo>
                  <a:lnTo>
                    <a:pt x="35051" y="279654"/>
                  </a:lnTo>
                  <a:lnTo>
                    <a:pt x="33527" y="276606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3446" y="3291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16748" y="5000497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516748" y="5000497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7767701" y="4991608"/>
            <a:ext cx="8318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recvfrom()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7516571" y="5236717"/>
            <a:ext cx="1345565" cy="806450"/>
            <a:chOff x="7516571" y="5236717"/>
            <a:chExt cx="1345565" cy="806450"/>
          </a:xfrm>
        </p:grpSpPr>
        <p:sp>
          <p:nvSpPr>
            <p:cNvPr id="109" name="object 109"/>
            <p:cNvSpPr/>
            <p:nvPr/>
          </p:nvSpPr>
          <p:spPr>
            <a:xfrm>
              <a:off x="8153793" y="5236717"/>
              <a:ext cx="76200" cy="540385"/>
            </a:xfrm>
            <a:custGeom>
              <a:avLst/>
              <a:gdLst/>
              <a:ahLst/>
              <a:cxnLst/>
              <a:rect l="l" t="t" r="r" b="b"/>
              <a:pathLst>
                <a:path w="76200" h="540385">
                  <a:moveTo>
                    <a:pt x="76200" y="464058"/>
                  </a:moveTo>
                  <a:lnTo>
                    <a:pt x="0" y="464058"/>
                  </a:lnTo>
                  <a:lnTo>
                    <a:pt x="32753" y="529564"/>
                  </a:lnTo>
                  <a:lnTo>
                    <a:pt x="32753" y="476250"/>
                  </a:lnTo>
                  <a:lnTo>
                    <a:pt x="34277" y="480060"/>
                  </a:lnTo>
                  <a:lnTo>
                    <a:pt x="38100" y="480822"/>
                  </a:lnTo>
                  <a:lnTo>
                    <a:pt x="41148" y="480060"/>
                  </a:lnTo>
                  <a:lnTo>
                    <a:pt x="42672" y="476250"/>
                  </a:lnTo>
                  <a:lnTo>
                    <a:pt x="42672" y="531113"/>
                  </a:lnTo>
                  <a:lnTo>
                    <a:pt x="76200" y="464058"/>
                  </a:lnTo>
                  <a:close/>
                </a:path>
                <a:path w="76200" h="540385">
                  <a:moveTo>
                    <a:pt x="42672" y="464058"/>
                  </a:moveTo>
                  <a:lnTo>
                    <a:pt x="42672" y="4572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4277" y="1524"/>
                  </a:lnTo>
                  <a:lnTo>
                    <a:pt x="32753" y="4572"/>
                  </a:lnTo>
                  <a:lnTo>
                    <a:pt x="32753" y="464058"/>
                  </a:lnTo>
                  <a:lnTo>
                    <a:pt x="42672" y="464058"/>
                  </a:lnTo>
                  <a:close/>
                </a:path>
                <a:path w="76200" h="540385">
                  <a:moveTo>
                    <a:pt x="42672" y="531113"/>
                  </a:moveTo>
                  <a:lnTo>
                    <a:pt x="42672" y="476250"/>
                  </a:lnTo>
                  <a:lnTo>
                    <a:pt x="41148" y="480060"/>
                  </a:lnTo>
                  <a:lnTo>
                    <a:pt x="38100" y="480822"/>
                  </a:lnTo>
                  <a:lnTo>
                    <a:pt x="34277" y="480060"/>
                  </a:lnTo>
                  <a:lnTo>
                    <a:pt x="32753" y="476250"/>
                  </a:lnTo>
                  <a:lnTo>
                    <a:pt x="32753" y="529564"/>
                  </a:lnTo>
                  <a:lnTo>
                    <a:pt x="38100" y="540258"/>
                  </a:lnTo>
                  <a:lnTo>
                    <a:pt x="42672" y="531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522095" y="580669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521333" y="5806693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40" h="231775">
                  <a:moveTo>
                    <a:pt x="0" y="0"/>
                  </a:moveTo>
                  <a:lnTo>
                    <a:pt x="0" y="231648"/>
                  </a:lnTo>
                  <a:lnTo>
                    <a:pt x="1335786" y="231648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7910956" y="5797803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884286" y="1560322"/>
            <a:ext cx="5899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Client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4592967" y="2447607"/>
            <a:ext cx="4514215" cy="2708910"/>
            <a:chOff x="4592967" y="2447607"/>
            <a:chExt cx="4514215" cy="2708910"/>
          </a:xfrm>
        </p:grpSpPr>
        <p:sp>
          <p:nvSpPr>
            <p:cNvPr id="115" name="object 115"/>
            <p:cNvSpPr/>
            <p:nvPr/>
          </p:nvSpPr>
          <p:spPr>
            <a:xfrm>
              <a:off x="4592967" y="4446523"/>
              <a:ext cx="4514215" cy="709930"/>
            </a:xfrm>
            <a:custGeom>
              <a:avLst/>
              <a:gdLst/>
              <a:ahLst/>
              <a:cxnLst/>
              <a:rect l="l" t="t" r="r" b="b"/>
              <a:pathLst>
                <a:path w="4514215" h="709929">
                  <a:moveTo>
                    <a:pt x="218694" y="689610"/>
                  </a:moveTo>
                  <a:lnTo>
                    <a:pt x="217932" y="685800"/>
                  </a:lnTo>
                  <a:lnTo>
                    <a:pt x="198120" y="661416"/>
                  </a:lnTo>
                  <a:lnTo>
                    <a:pt x="160020" y="612648"/>
                  </a:lnTo>
                  <a:lnTo>
                    <a:pt x="135153" y="581266"/>
                  </a:lnTo>
                  <a:lnTo>
                    <a:pt x="111290" y="549084"/>
                  </a:lnTo>
                  <a:lnTo>
                    <a:pt x="88544" y="516102"/>
                  </a:lnTo>
                  <a:lnTo>
                    <a:pt x="67056" y="482346"/>
                  </a:lnTo>
                  <a:lnTo>
                    <a:pt x="46748" y="446036"/>
                  </a:lnTo>
                  <a:lnTo>
                    <a:pt x="29527" y="409257"/>
                  </a:lnTo>
                  <a:lnTo>
                    <a:pt x="16586" y="370941"/>
                  </a:lnTo>
                  <a:lnTo>
                    <a:pt x="9144" y="329946"/>
                  </a:lnTo>
                  <a:lnTo>
                    <a:pt x="10820" y="292544"/>
                  </a:lnTo>
                  <a:lnTo>
                    <a:pt x="31915" y="228219"/>
                  </a:lnTo>
                  <a:lnTo>
                    <a:pt x="66230" y="174459"/>
                  </a:lnTo>
                  <a:lnTo>
                    <a:pt x="98386" y="136169"/>
                  </a:lnTo>
                  <a:lnTo>
                    <a:pt x="134112" y="99822"/>
                  </a:lnTo>
                  <a:lnTo>
                    <a:pt x="168338" y="67691"/>
                  </a:lnTo>
                  <a:lnTo>
                    <a:pt x="172212" y="96202"/>
                  </a:lnTo>
                  <a:lnTo>
                    <a:pt x="173736" y="107442"/>
                  </a:lnTo>
                  <a:lnTo>
                    <a:pt x="204978" y="28194"/>
                  </a:lnTo>
                  <a:lnTo>
                    <a:pt x="123444" y="51054"/>
                  </a:lnTo>
                  <a:lnTo>
                    <a:pt x="161937" y="61010"/>
                  </a:lnTo>
                  <a:lnTo>
                    <a:pt x="145542" y="75438"/>
                  </a:lnTo>
                  <a:lnTo>
                    <a:pt x="110490" y="110490"/>
                  </a:lnTo>
                  <a:lnTo>
                    <a:pt x="77724" y="145542"/>
                  </a:lnTo>
                  <a:lnTo>
                    <a:pt x="49441" y="181267"/>
                  </a:lnTo>
                  <a:lnTo>
                    <a:pt x="16852" y="237832"/>
                  </a:lnTo>
                  <a:lnTo>
                    <a:pt x="469" y="298970"/>
                  </a:lnTo>
                  <a:lnTo>
                    <a:pt x="0" y="330708"/>
                  </a:lnTo>
                  <a:lnTo>
                    <a:pt x="7213" y="372630"/>
                  </a:lnTo>
                  <a:lnTo>
                    <a:pt x="21983" y="415632"/>
                  </a:lnTo>
                  <a:lnTo>
                    <a:pt x="42799" y="459054"/>
                  </a:lnTo>
                  <a:lnTo>
                    <a:pt x="68160" y="502246"/>
                  </a:lnTo>
                  <a:lnTo>
                    <a:pt x="96558" y="544563"/>
                  </a:lnTo>
                  <a:lnTo>
                    <a:pt x="126479" y="585330"/>
                  </a:lnTo>
                  <a:lnTo>
                    <a:pt x="156413" y="623912"/>
                  </a:lnTo>
                  <a:lnTo>
                    <a:pt x="210312" y="691896"/>
                  </a:lnTo>
                  <a:lnTo>
                    <a:pt x="213360" y="693420"/>
                  </a:lnTo>
                  <a:lnTo>
                    <a:pt x="217170" y="692658"/>
                  </a:lnTo>
                  <a:lnTo>
                    <a:pt x="218694" y="689610"/>
                  </a:lnTo>
                  <a:close/>
                </a:path>
                <a:path w="4514215" h="709929">
                  <a:moveTo>
                    <a:pt x="2922257" y="663702"/>
                  </a:moveTo>
                  <a:lnTo>
                    <a:pt x="2846057" y="625602"/>
                  </a:lnTo>
                  <a:lnTo>
                    <a:pt x="2867685" y="658368"/>
                  </a:lnTo>
                  <a:lnTo>
                    <a:pt x="1609331" y="658368"/>
                  </a:lnTo>
                  <a:lnTo>
                    <a:pt x="1606283" y="659892"/>
                  </a:lnTo>
                  <a:lnTo>
                    <a:pt x="1604759" y="663702"/>
                  </a:lnTo>
                  <a:lnTo>
                    <a:pt x="1606283" y="666750"/>
                  </a:lnTo>
                  <a:lnTo>
                    <a:pt x="1609331" y="668274"/>
                  </a:lnTo>
                  <a:lnTo>
                    <a:pt x="2868193" y="668274"/>
                  </a:lnTo>
                  <a:lnTo>
                    <a:pt x="2846057" y="701802"/>
                  </a:lnTo>
                  <a:lnTo>
                    <a:pt x="2876550" y="686562"/>
                  </a:lnTo>
                  <a:lnTo>
                    <a:pt x="2922257" y="663702"/>
                  </a:lnTo>
                  <a:close/>
                </a:path>
                <a:path w="4514215" h="709929">
                  <a:moveTo>
                    <a:pt x="2933700" y="38100"/>
                  </a:moveTo>
                  <a:lnTo>
                    <a:pt x="2932176" y="34290"/>
                  </a:lnTo>
                  <a:lnTo>
                    <a:pt x="2928366" y="32766"/>
                  </a:lnTo>
                  <a:lnTo>
                    <a:pt x="1692402" y="32766"/>
                  </a:lnTo>
                  <a:lnTo>
                    <a:pt x="1692402" y="0"/>
                  </a:lnTo>
                  <a:lnTo>
                    <a:pt x="1616202" y="38100"/>
                  </a:lnTo>
                  <a:lnTo>
                    <a:pt x="1674876" y="67437"/>
                  </a:lnTo>
                  <a:lnTo>
                    <a:pt x="1692402" y="76200"/>
                  </a:lnTo>
                  <a:lnTo>
                    <a:pt x="1692402" y="42672"/>
                  </a:lnTo>
                  <a:lnTo>
                    <a:pt x="2928366" y="42672"/>
                  </a:lnTo>
                  <a:lnTo>
                    <a:pt x="2932176" y="41148"/>
                  </a:lnTo>
                  <a:lnTo>
                    <a:pt x="2933700" y="38100"/>
                  </a:lnTo>
                  <a:close/>
                </a:path>
                <a:path w="4514215" h="709929">
                  <a:moveTo>
                    <a:pt x="4514088" y="434340"/>
                  </a:moveTo>
                  <a:lnTo>
                    <a:pt x="4513453" y="392595"/>
                  </a:lnTo>
                  <a:lnTo>
                    <a:pt x="4503090" y="349643"/>
                  </a:lnTo>
                  <a:lnTo>
                    <a:pt x="4484878" y="306247"/>
                  </a:lnTo>
                  <a:lnTo>
                    <a:pt x="4460684" y="263182"/>
                  </a:lnTo>
                  <a:lnTo>
                    <a:pt x="4432351" y="221183"/>
                  </a:lnTo>
                  <a:lnTo>
                    <a:pt x="4401782" y="181025"/>
                  </a:lnTo>
                  <a:lnTo>
                    <a:pt x="4370819" y="143484"/>
                  </a:lnTo>
                  <a:lnTo>
                    <a:pt x="4317250" y="81610"/>
                  </a:lnTo>
                  <a:lnTo>
                    <a:pt x="4357103" y="76200"/>
                  </a:lnTo>
                  <a:lnTo>
                    <a:pt x="4277855" y="44196"/>
                  </a:lnTo>
                  <a:lnTo>
                    <a:pt x="4299953" y="126492"/>
                  </a:lnTo>
                  <a:lnTo>
                    <a:pt x="4306824" y="101612"/>
                  </a:lnTo>
                  <a:lnTo>
                    <a:pt x="4310583" y="87972"/>
                  </a:lnTo>
                  <a:lnTo>
                    <a:pt x="4317479" y="96012"/>
                  </a:lnTo>
                  <a:lnTo>
                    <a:pt x="4379214" y="168402"/>
                  </a:lnTo>
                  <a:lnTo>
                    <a:pt x="4413567" y="212039"/>
                  </a:lnTo>
                  <a:lnTo>
                    <a:pt x="4442244" y="252590"/>
                  </a:lnTo>
                  <a:lnTo>
                    <a:pt x="4474032" y="306336"/>
                  </a:lnTo>
                  <a:lnTo>
                    <a:pt x="4500867" y="376669"/>
                  </a:lnTo>
                  <a:lnTo>
                    <a:pt x="4504931" y="413766"/>
                  </a:lnTo>
                  <a:lnTo>
                    <a:pt x="4501553" y="449529"/>
                  </a:lnTo>
                  <a:lnTo>
                    <a:pt x="4473219" y="516343"/>
                  </a:lnTo>
                  <a:lnTo>
                    <a:pt x="4437519" y="564222"/>
                  </a:lnTo>
                  <a:lnTo>
                    <a:pt x="4403547" y="599567"/>
                  </a:lnTo>
                  <a:lnTo>
                    <a:pt x="4367009" y="633222"/>
                  </a:lnTo>
                  <a:lnTo>
                    <a:pt x="4326636" y="667512"/>
                  </a:lnTo>
                  <a:lnTo>
                    <a:pt x="4284726" y="701040"/>
                  </a:lnTo>
                  <a:lnTo>
                    <a:pt x="4283202" y="704088"/>
                  </a:lnTo>
                  <a:lnTo>
                    <a:pt x="4283964" y="707898"/>
                  </a:lnTo>
                  <a:lnTo>
                    <a:pt x="4287012" y="709422"/>
                  </a:lnTo>
                  <a:lnTo>
                    <a:pt x="4290809" y="708660"/>
                  </a:lnTo>
                  <a:lnTo>
                    <a:pt x="4353306" y="657606"/>
                  </a:lnTo>
                  <a:lnTo>
                    <a:pt x="4394289" y="621474"/>
                  </a:lnTo>
                  <a:lnTo>
                    <a:pt x="4434256" y="581761"/>
                  </a:lnTo>
                  <a:lnTo>
                    <a:pt x="4474299" y="532333"/>
                  </a:lnTo>
                  <a:lnTo>
                    <a:pt x="4504931" y="471893"/>
                  </a:lnTo>
                  <a:lnTo>
                    <a:pt x="4506138" y="469011"/>
                  </a:lnTo>
                  <a:lnTo>
                    <a:pt x="4514088" y="434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522095" y="2452370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521333" y="2452370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40" h="231775">
                  <a:moveTo>
                    <a:pt x="0" y="0"/>
                  </a:moveTo>
                  <a:lnTo>
                    <a:pt x="0" y="231648"/>
                  </a:lnTo>
                  <a:lnTo>
                    <a:pt x="1335786" y="231648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6235331" y="1164844"/>
            <a:ext cx="111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Datagram  (e.g.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UDP)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950581" y="2443480"/>
            <a:ext cx="478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bind()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142351" y="2109470"/>
            <a:ext cx="76200" cy="340360"/>
          </a:xfrm>
          <a:custGeom>
            <a:avLst/>
            <a:gdLst/>
            <a:ahLst/>
            <a:cxnLst/>
            <a:rect l="l" t="t" r="r" b="b"/>
            <a:pathLst>
              <a:path w="76200" h="340360">
                <a:moveTo>
                  <a:pt x="76200" y="263652"/>
                </a:moveTo>
                <a:lnTo>
                  <a:pt x="0" y="263652"/>
                </a:lnTo>
                <a:lnTo>
                  <a:pt x="33540" y="330733"/>
                </a:lnTo>
                <a:lnTo>
                  <a:pt x="33540" y="276606"/>
                </a:lnTo>
                <a:lnTo>
                  <a:pt x="35064" y="279654"/>
                </a:lnTo>
                <a:lnTo>
                  <a:pt x="38100" y="281178"/>
                </a:lnTo>
                <a:lnTo>
                  <a:pt x="41922" y="279654"/>
                </a:lnTo>
                <a:lnTo>
                  <a:pt x="42672" y="276606"/>
                </a:lnTo>
                <a:lnTo>
                  <a:pt x="42672" y="330708"/>
                </a:lnTo>
                <a:lnTo>
                  <a:pt x="76200" y="263652"/>
                </a:lnTo>
                <a:close/>
              </a:path>
              <a:path w="76200" h="340360">
                <a:moveTo>
                  <a:pt x="42672" y="263652"/>
                </a:moveTo>
                <a:lnTo>
                  <a:pt x="42672" y="4572"/>
                </a:lnTo>
                <a:lnTo>
                  <a:pt x="41922" y="1524"/>
                </a:lnTo>
                <a:lnTo>
                  <a:pt x="38100" y="0"/>
                </a:lnTo>
                <a:lnTo>
                  <a:pt x="35064" y="1524"/>
                </a:lnTo>
                <a:lnTo>
                  <a:pt x="33540" y="4572"/>
                </a:lnTo>
                <a:lnTo>
                  <a:pt x="33540" y="263652"/>
                </a:lnTo>
                <a:lnTo>
                  <a:pt x="42672" y="263652"/>
                </a:lnTo>
                <a:close/>
              </a:path>
              <a:path w="76200" h="340360">
                <a:moveTo>
                  <a:pt x="42672" y="330708"/>
                </a:moveTo>
                <a:lnTo>
                  <a:pt x="42672" y="276606"/>
                </a:lnTo>
                <a:lnTo>
                  <a:pt x="41922" y="279654"/>
                </a:lnTo>
                <a:lnTo>
                  <a:pt x="38100" y="281178"/>
                </a:lnTo>
                <a:lnTo>
                  <a:pt x="35064" y="279654"/>
                </a:lnTo>
                <a:lnTo>
                  <a:pt x="33540" y="276606"/>
                </a:lnTo>
                <a:lnTo>
                  <a:pt x="33540" y="330733"/>
                </a:lnTo>
                <a:lnTo>
                  <a:pt x="38100" y="339852"/>
                </a:lnTo>
                <a:lnTo>
                  <a:pt x="42672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122" name="object 1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23" name="object 1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25</a:t>
            </a:fld>
            <a:endParaRPr spc="-7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0859" y="2093467"/>
            <a:ext cx="6875780" cy="337185"/>
          </a:xfrm>
          <a:custGeom>
            <a:avLst/>
            <a:gdLst/>
            <a:ahLst/>
            <a:cxnLst/>
            <a:rect l="l" t="t" r="r" b="b"/>
            <a:pathLst>
              <a:path w="6875780" h="337185">
                <a:moveTo>
                  <a:pt x="6875513" y="280415"/>
                </a:moveTo>
                <a:lnTo>
                  <a:pt x="6875513" y="56387"/>
                </a:lnTo>
                <a:lnTo>
                  <a:pt x="6871107" y="34397"/>
                </a:lnTo>
                <a:lnTo>
                  <a:pt x="6859130" y="16478"/>
                </a:lnTo>
                <a:lnTo>
                  <a:pt x="6841437" y="4417"/>
                </a:lnTo>
                <a:lnTo>
                  <a:pt x="6819887" y="0"/>
                </a:lnTo>
                <a:lnTo>
                  <a:pt x="56387" y="0"/>
                </a:lnTo>
                <a:lnTo>
                  <a:pt x="34397" y="4417"/>
                </a:lnTo>
                <a:lnTo>
                  <a:pt x="16478" y="16478"/>
                </a:lnTo>
                <a:lnTo>
                  <a:pt x="4417" y="34397"/>
                </a:lnTo>
                <a:lnTo>
                  <a:pt x="0" y="56388"/>
                </a:lnTo>
                <a:lnTo>
                  <a:pt x="0" y="280416"/>
                </a:lnTo>
                <a:lnTo>
                  <a:pt x="4417" y="302406"/>
                </a:lnTo>
                <a:lnTo>
                  <a:pt x="16478" y="320325"/>
                </a:lnTo>
                <a:lnTo>
                  <a:pt x="34397" y="332386"/>
                </a:lnTo>
                <a:lnTo>
                  <a:pt x="56387" y="336804"/>
                </a:lnTo>
                <a:lnTo>
                  <a:pt x="6819887" y="336804"/>
                </a:lnTo>
                <a:lnTo>
                  <a:pt x="6841437" y="332386"/>
                </a:lnTo>
                <a:lnTo>
                  <a:pt x="6859130" y="320325"/>
                </a:lnTo>
                <a:lnTo>
                  <a:pt x="6871107" y="302406"/>
                </a:lnTo>
                <a:lnTo>
                  <a:pt x="6875513" y="28041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1338" y="261873"/>
            <a:ext cx="69964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40" dirty="0"/>
              <a:t>Assign </a:t>
            </a:r>
            <a:r>
              <a:rPr sz="4200" spc="-320" dirty="0"/>
              <a:t>address </a:t>
            </a:r>
            <a:r>
              <a:rPr sz="4200" spc="-175" dirty="0"/>
              <a:t>to </a:t>
            </a:r>
            <a:r>
              <a:rPr sz="4200" spc="-250" dirty="0"/>
              <a:t>socket:</a:t>
            </a:r>
            <a:r>
              <a:rPr sz="4200" spc="160" dirty="0"/>
              <a:t> 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bind()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26</a:t>
            </a:fld>
            <a:endParaRPr spc="-70" dirty="0"/>
          </a:p>
        </p:txBody>
      </p:sp>
      <p:sp>
        <p:nvSpPr>
          <p:cNvPr id="4" name="object 4"/>
          <p:cNvSpPr txBox="1"/>
          <p:nvPr/>
        </p:nvSpPr>
        <p:spPr>
          <a:xfrm>
            <a:off x="401453" y="1250949"/>
            <a:ext cx="8529320" cy="419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Instructs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TCP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protocol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implementation </a:t>
            </a:r>
            <a:r>
              <a:rPr sz="2200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listen 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for</a:t>
            </a:r>
            <a:r>
              <a:rPr sz="22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connections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A6500"/>
              </a:buClr>
              <a:buFont typeface="Wingdings" panose="05000000000000000000"/>
              <a:buChar char=""/>
            </a:pPr>
            <a:endParaRPr sz="31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int status = listen(</a:t>
            </a:r>
            <a:r>
              <a:rPr sz="2200" b="1" u="sng" dirty="0">
                <a:solidFill>
                  <a:srgbClr val="9A6500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sockid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,</a:t>
            </a:r>
            <a:r>
              <a:rPr sz="2200" b="1" u="sng" spc="-10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u="sng" dirty="0">
                <a:solidFill>
                  <a:srgbClr val="A50021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queueLimit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);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575"/>
              </a:spcBef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6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sockid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integer,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socket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descriptor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3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queuelen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integer,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#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active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participants </a:t>
            </a:r>
            <a:r>
              <a:rPr sz="2000" dirty="0">
                <a:latin typeface="Arial" panose="020B0604020202020204"/>
                <a:cs typeface="Arial" panose="020B0604020202020204"/>
              </a:rPr>
              <a:t>that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can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“wait”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75" dirty="0">
                <a:latin typeface="Arial" panose="020B0604020202020204"/>
                <a:cs typeface="Arial" panose="020B0604020202020204"/>
              </a:rPr>
              <a:t>status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0 </a:t>
            </a:r>
            <a:r>
              <a:rPr sz="2000" spc="100" dirty="0">
                <a:latin typeface="Arial" panose="020B0604020202020204"/>
                <a:cs typeface="Arial" panose="020B0604020202020204"/>
              </a:rPr>
              <a:t>if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listening,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-1 </a:t>
            </a:r>
            <a:r>
              <a:rPr sz="2000" spc="100" dirty="0">
                <a:latin typeface="Arial" panose="020B0604020202020204"/>
                <a:cs typeface="Arial" panose="020B0604020202020204"/>
              </a:rPr>
              <a:t>if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error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dirty="0">
                <a:latin typeface="Courier New" panose="02070309020205020404"/>
                <a:cs typeface="Courier New" panose="02070309020205020404"/>
              </a:rPr>
              <a:t>listen()</a:t>
            </a:r>
            <a:r>
              <a:rPr sz="2200" spc="-7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is </a:t>
            </a:r>
            <a:r>
              <a:rPr sz="2200" b="1" spc="-120" dirty="0">
                <a:latin typeface="Arial" panose="020B0604020202020204"/>
                <a:cs typeface="Arial" panose="020B0604020202020204"/>
              </a:rPr>
              <a:t>non-blocking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: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returns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immediately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buClr>
                <a:srgbClr val="9A6500"/>
              </a:buClr>
              <a:buFont typeface="Wingdings" panose="05000000000000000000"/>
              <a:buChar char=""/>
            </a:pP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70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listening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socket</a:t>
            </a:r>
            <a:r>
              <a:rPr sz="22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(sockid)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50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85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never 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used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sending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receiving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85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used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by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server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only </a:t>
            </a:r>
            <a:r>
              <a:rPr sz="2000" spc="-260" dirty="0">
                <a:latin typeface="Arial" panose="020B0604020202020204"/>
                <a:cs typeface="Arial" panose="020B0604020202020204"/>
              </a:rPr>
              <a:t>as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way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get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new</a:t>
            </a:r>
            <a:r>
              <a:rPr sz="2000" spc="-3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sockets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227" y="1855533"/>
            <a:ext cx="8775700" cy="2129155"/>
            <a:chOff x="192227" y="1855533"/>
            <a:chExt cx="8775700" cy="2129155"/>
          </a:xfrm>
        </p:grpSpPr>
        <p:sp>
          <p:nvSpPr>
            <p:cNvPr id="3" name="object 3"/>
            <p:cNvSpPr/>
            <p:nvPr/>
          </p:nvSpPr>
          <p:spPr>
            <a:xfrm>
              <a:off x="196989" y="3590797"/>
              <a:ext cx="8766175" cy="388620"/>
            </a:xfrm>
            <a:custGeom>
              <a:avLst/>
              <a:gdLst/>
              <a:ahLst/>
              <a:cxnLst/>
              <a:rect l="l" t="t" r="r" b="b"/>
              <a:pathLst>
                <a:path w="8766175" h="388620">
                  <a:moveTo>
                    <a:pt x="8766035" y="323850"/>
                  </a:moveTo>
                  <a:lnTo>
                    <a:pt x="8766035" y="64769"/>
                  </a:lnTo>
                  <a:lnTo>
                    <a:pt x="8760953" y="39540"/>
                  </a:lnTo>
                  <a:lnTo>
                    <a:pt x="8747086" y="18954"/>
                  </a:lnTo>
                  <a:lnTo>
                    <a:pt x="8726505" y="5083"/>
                  </a:lnTo>
                  <a:lnTo>
                    <a:pt x="8701278" y="0"/>
                  </a:lnTo>
                  <a:lnTo>
                    <a:pt x="64770" y="0"/>
                  </a:lnTo>
                  <a:lnTo>
                    <a:pt x="39540" y="5083"/>
                  </a:lnTo>
                  <a:lnTo>
                    <a:pt x="18954" y="18954"/>
                  </a:lnTo>
                  <a:lnTo>
                    <a:pt x="5083" y="39540"/>
                  </a:lnTo>
                  <a:lnTo>
                    <a:pt x="0" y="64770"/>
                  </a:lnTo>
                  <a:lnTo>
                    <a:pt x="0" y="323850"/>
                  </a:lnTo>
                  <a:lnTo>
                    <a:pt x="5083" y="349079"/>
                  </a:lnTo>
                  <a:lnTo>
                    <a:pt x="18954" y="369665"/>
                  </a:lnTo>
                  <a:lnTo>
                    <a:pt x="39540" y="383536"/>
                  </a:lnTo>
                  <a:lnTo>
                    <a:pt x="64770" y="388620"/>
                  </a:lnTo>
                  <a:lnTo>
                    <a:pt x="8701278" y="388619"/>
                  </a:lnTo>
                  <a:lnTo>
                    <a:pt x="8726505" y="383536"/>
                  </a:lnTo>
                  <a:lnTo>
                    <a:pt x="8747086" y="369665"/>
                  </a:lnTo>
                  <a:lnTo>
                    <a:pt x="8760953" y="349079"/>
                  </a:lnTo>
                  <a:lnTo>
                    <a:pt x="8766035" y="323850"/>
                  </a:lnTo>
                  <a:close/>
                </a:path>
              </a:pathLst>
            </a:custGeom>
            <a:solidFill>
              <a:srgbClr val="CCFFFF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6989" y="3590797"/>
              <a:ext cx="8766175" cy="388620"/>
            </a:xfrm>
            <a:custGeom>
              <a:avLst/>
              <a:gdLst/>
              <a:ahLst/>
              <a:cxnLst/>
              <a:rect l="l" t="t" r="r" b="b"/>
              <a:pathLst>
                <a:path w="8766175" h="388620">
                  <a:moveTo>
                    <a:pt x="64770" y="0"/>
                  </a:moveTo>
                  <a:lnTo>
                    <a:pt x="39540" y="5083"/>
                  </a:lnTo>
                  <a:lnTo>
                    <a:pt x="18954" y="18954"/>
                  </a:lnTo>
                  <a:lnTo>
                    <a:pt x="5083" y="39540"/>
                  </a:lnTo>
                  <a:lnTo>
                    <a:pt x="0" y="64770"/>
                  </a:lnTo>
                  <a:lnTo>
                    <a:pt x="0" y="323850"/>
                  </a:lnTo>
                  <a:lnTo>
                    <a:pt x="5083" y="349079"/>
                  </a:lnTo>
                  <a:lnTo>
                    <a:pt x="18954" y="369665"/>
                  </a:lnTo>
                  <a:lnTo>
                    <a:pt x="39540" y="383536"/>
                  </a:lnTo>
                  <a:lnTo>
                    <a:pt x="64770" y="388620"/>
                  </a:lnTo>
                  <a:lnTo>
                    <a:pt x="8701278" y="388619"/>
                  </a:lnTo>
                  <a:lnTo>
                    <a:pt x="8726505" y="383536"/>
                  </a:lnTo>
                  <a:lnTo>
                    <a:pt x="8747086" y="369665"/>
                  </a:lnTo>
                  <a:lnTo>
                    <a:pt x="8760953" y="349079"/>
                  </a:lnTo>
                  <a:lnTo>
                    <a:pt x="8766035" y="323850"/>
                  </a:lnTo>
                  <a:lnTo>
                    <a:pt x="8766035" y="64769"/>
                  </a:lnTo>
                  <a:lnTo>
                    <a:pt x="8760953" y="39540"/>
                  </a:lnTo>
                  <a:lnTo>
                    <a:pt x="8747086" y="18954"/>
                  </a:lnTo>
                  <a:lnTo>
                    <a:pt x="8726505" y="5083"/>
                  </a:lnTo>
                  <a:lnTo>
                    <a:pt x="8701278" y="0"/>
                  </a:lnTo>
                  <a:lnTo>
                    <a:pt x="6477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1195" y="186029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3" y="231647"/>
                  </a:moveTo>
                  <a:lnTo>
                    <a:pt x="1335023" y="0"/>
                  </a:lnTo>
                  <a:lnTo>
                    <a:pt x="0" y="0"/>
                  </a:lnTo>
                  <a:lnTo>
                    <a:pt x="0" y="231647"/>
                  </a:lnTo>
                  <a:lnTo>
                    <a:pt x="1335023" y="231647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433" y="1860295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0" y="0"/>
                  </a:moveTo>
                  <a:lnTo>
                    <a:pt x="0" y="231647"/>
                  </a:lnTo>
                  <a:lnTo>
                    <a:pt x="1335786" y="231647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1979" y="261873"/>
            <a:ext cx="7614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35" dirty="0"/>
              <a:t>Client </a:t>
            </a:r>
            <a:r>
              <a:rPr sz="4200" spc="-260" dirty="0"/>
              <a:t>- </a:t>
            </a:r>
            <a:r>
              <a:rPr sz="4200" spc="-280" dirty="0"/>
              <a:t>Server Communication </a:t>
            </a:r>
            <a:r>
              <a:rPr sz="3200" spc="-200" dirty="0"/>
              <a:t>-</a:t>
            </a:r>
            <a:r>
              <a:rPr sz="3200" spc="-265" dirty="0"/>
              <a:t> </a:t>
            </a:r>
            <a:r>
              <a:rPr sz="3200" spc="-200" dirty="0"/>
              <a:t>Unix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60539" y="1851406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9481" y="2096516"/>
            <a:ext cx="1344930" cy="607060"/>
            <a:chOff x="319481" y="2096516"/>
            <a:chExt cx="1344930" cy="607060"/>
          </a:xfrm>
        </p:grpSpPr>
        <p:sp>
          <p:nvSpPr>
            <p:cNvPr id="10" name="object 10"/>
            <p:cNvSpPr/>
            <p:nvPr/>
          </p:nvSpPr>
          <p:spPr>
            <a:xfrm>
              <a:off x="957465" y="2096516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8" y="330707"/>
                  </a:lnTo>
                  <a:lnTo>
                    <a:pt x="33528" y="276605"/>
                  </a:lnTo>
                  <a:lnTo>
                    <a:pt x="34290" y="279653"/>
                  </a:lnTo>
                  <a:lnTo>
                    <a:pt x="38100" y="281177"/>
                  </a:lnTo>
                  <a:lnTo>
                    <a:pt x="41148" y="279653"/>
                  </a:lnTo>
                  <a:lnTo>
                    <a:pt x="42672" y="276605"/>
                  </a:lnTo>
                  <a:lnTo>
                    <a:pt x="42672" y="330707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72" y="263651"/>
                  </a:moveTo>
                  <a:lnTo>
                    <a:pt x="42672" y="5333"/>
                  </a:lnTo>
                  <a:lnTo>
                    <a:pt x="41148" y="1523"/>
                  </a:lnTo>
                  <a:lnTo>
                    <a:pt x="38100" y="0"/>
                  </a:lnTo>
                  <a:lnTo>
                    <a:pt x="34290" y="1523"/>
                  </a:lnTo>
                  <a:lnTo>
                    <a:pt x="33528" y="5333"/>
                  </a:lnTo>
                  <a:lnTo>
                    <a:pt x="33528" y="263651"/>
                  </a:lnTo>
                  <a:lnTo>
                    <a:pt x="42672" y="263651"/>
                  </a:lnTo>
                  <a:close/>
                </a:path>
                <a:path w="76200" h="340360">
                  <a:moveTo>
                    <a:pt x="42672" y="330707"/>
                  </a:moveTo>
                  <a:lnTo>
                    <a:pt x="42672" y="276605"/>
                  </a:lnTo>
                  <a:lnTo>
                    <a:pt x="41148" y="279653"/>
                  </a:lnTo>
                  <a:lnTo>
                    <a:pt x="38100" y="281177"/>
                  </a:lnTo>
                  <a:lnTo>
                    <a:pt x="34290" y="279653"/>
                  </a:lnTo>
                  <a:lnTo>
                    <a:pt x="33528" y="276605"/>
                  </a:lnTo>
                  <a:lnTo>
                    <a:pt x="33528" y="330707"/>
                  </a:lnTo>
                  <a:lnTo>
                    <a:pt x="38100" y="339851"/>
                  </a:lnTo>
                  <a:lnTo>
                    <a:pt x="42672" y="330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243" y="246684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3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243" y="246684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2729" y="2457957"/>
            <a:ext cx="478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bind()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2529" y="2703067"/>
            <a:ext cx="1348105" cy="1203960"/>
            <a:chOff x="322529" y="2703067"/>
            <a:chExt cx="1348105" cy="1203960"/>
          </a:xfrm>
        </p:grpSpPr>
        <p:sp>
          <p:nvSpPr>
            <p:cNvPr id="15" name="object 15"/>
            <p:cNvSpPr/>
            <p:nvPr/>
          </p:nvSpPr>
          <p:spPr>
            <a:xfrm>
              <a:off x="960513" y="2703067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6605"/>
                  </a:lnTo>
                  <a:lnTo>
                    <a:pt x="35051" y="279653"/>
                  </a:lnTo>
                  <a:lnTo>
                    <a:pt x="38100" y="281177"/>
                  </a:lnTo>
                  <a:lnTo>
                    <a:pt x="41910" y="279653"/>
                  </a:lnTo>
                  <a:lnTo>
                    <a:pt x="42672" y="276605"/>
                  </a:lnTo>
                  <a:lnTo>
                    <a:pt x="42672" y="330707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72" y="263651"/>
                  </a:moveTo>
                  <a:lnTo>
                    <a:pt x="42672" y="4571"/>
                  </a:lnTo>
                  <a:lnTo>
                    <a:pt x="41910" y="1523"/>
                  </a:lnTo>
                  <a:lnTo>
                    <a:pt x="38100" y="0"/>
                  </a:lnTo>
                  <a:lnTo>
                    <a:pt x="35051" y="1523"/>
                  </a:lnTo>
                  <a:lnTo>
                    <a:pt x="33527" y="4571"/>
                  </a:lnTo>
                  <a:lnTo>
                    <a:pt x="33527" y="263651"/>
                  </a:lnTo>
                  <a:lnTo>
                    <a:pt x="42672" y="263651"/>
                  </a:lnTo>
                  <a:close/>
                </a:path>
                <a:path w="76200" h="340360">
                  <a:moveTo>
                    <a:pt x="42672" y="330707"/>
                  </a:moveTo>
                  <a:lnTo>
                    <a:pt x="42672" y="276605"/>
                  </a:lnTo>
                  <a:lnTo>
                    <a:pt x="41910" y="279653"/>
                  </a:lnTo>
                  <a:lnTo>
                    <a:pt x="38100" y="281177"/>
                  </a:lnTo>
                  <a:lnTo>
                    <a:pt x="35051" y="279653"/>
                  </a:lnTo>
                  <a:lnTo>
                    <a:pt x="33527" y="276605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2672" y="330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291" y="306349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7291" y="306349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3561" y="3300475"/>
              <a:ext cx="76200" cy="339090"/>
            </a:xfrm>
            <a:custGeom>
              <a:avLst/>
              <a:gdLst/>
              <a:ahLst/>
              <a:cxnLst/>
              <a:rect l="l" t="t" r="r" b="b"/>
              <a:pathLst>
                <a:path w="76200" h="339089">
                  <a:moveTo>
                    <a:pt x="76200" y="262889"/>
                  </a:moveTo>
                  <a:lnTo>
                    <a:pt x="0" y="262889"/>
                  </a:lnTo>
                  <a:lnTo>
                    <a:pt x="33527" y="329945"/>
                  </a:lnTo>
                  <a:lnTo>
                    <a:pt x="33527" y="275844"/>
                  </a:lnTo>
                  <a:lnTo>
                    <a:pt x="35051" y="279653"/>
                  </a:lnTo>
                  <a:lnTo>
                    <a:pt x="38100" y="280415"/>
                  </a:lnTo>
                  <a:lnTo>
                    <a:pt x="41909" y="279653"/>
                  </a:lnTo>
                  <a:lnTo>
                    <a:pt x="42671" y="275844"/>
                  </a:lnTo>
                  <a:lnTo>
                    <a:pt x="42671" y="329946"/>
                  </a:lnTo>
                  <a:lnTo>
                    <a:pt x="76200" y="262889"/>
                  </a:lnTo>
                  <a:close/>
                </a:path>
                <a:path w="76200" h="339089">
                  <a:moveTo>
                    <a:pt x="42671" y="262889"/>
                  </a:moveTo>
                  <a:lnTo>
                    <a:pt x="42671" y="4572"/>
                  </a:lnTo>
                  <a:lnTo>
                    <a:pt x="41909" y="762"/>
                  </a:lnTo>
                  <a:lnTo>
                    <a:pt x="38100" y="0"/>
                  </a:lnTo>
                  <a:lnTo>
                    <a:pt x="35051" y="762"/>
                  </a:lnTo>
                  <a:lnTo>
                    <a:pt x="33527" y="4572"/>
                  </a:lnTo>
                  <a:lnTo>
                    <a:pt x="33527" y="262889"/>
                  </a:lnTo>
                  <a:lnTo>
                    <a:pt x="42671" y="262889"/>
                  </a:lnTo>
                  <a:close/>
                </a:path>
                <a:path w="76200" h="339089">
                  <a:moveTo>
                    <a:pt x="42671" y="329946"/>
                  </a:moveTo>
                  <a:lnTo>
                    <a:pt x="42671" y="275844"/>
                  </a:lnTo>
                  <a:lnTo>
                    <a:pt x="41909" y="279653"/>
                  </a:lnTo>
                  <a:lnTo>
                    <a:pt x="38100" y="280415"/>
                  </a:lnTo>
                  <a:lnTo>
                    <a:pt x="35051" y="279653"/>
                  </a:lnTo>
                  <a:lnTo>
                    <a:pt x="33527" y="275844"/>
                  </a:lnTo>
                  <a:lnTo>
                    <a:pt x="33527" y="329945"/>
                  </a:lnTo>
                  <a:lnTo>
                    <a:pt x="38100" y="339089"/>
                  </a:lnTo>
                  <a:lnTo>
                    <a:pt x="42671" y="329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0339" y="367004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0339" y="367004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65111" y="3661155"/>
            <a:ext cx="6654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accept()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14147" y="3906265"/>
            <a:ext cx="1344930" cy="708660"/>
            <a:chOff x="314147" y="3906265"/>
            <a:chExt cx="1344930" cy="708660"/>
          </a:xfrm>
        </p:grpSpPr>
        <p:sp>
          <p:nvSpPr>
            <p:cNvPr id="23" name="object 23"/>
            <p:cNvSpPr/>
            <p:nvPr/>
          </p:nvSpPr>
          <p:spPr>
            <a:xfrm>
              <a:off x="966609" y="3906265"/>
              <a:ext cx="76200" cy="424815"/>
            </a:xfrm>
            <a:custGeom>
              <a:avLst/>
              <a:gdLst/>
              <a:ahLst/>
              <a:cxnLst/>
              <a:rect l="l" t="t" r="r" b="b"/>
              <a:pathLst>
                <a:path w="76200" h="424814">
                  <a:moveTo>
                    <a:pt x="76200" y="348234"/>
                  </a:moveTo>
                  <a:lnTo>
                    <a:pt x="0" y="348234"/>
                  </a:lnTo>
                  <a:lnTo>
                    <a:pt x="33528" y="415290"/>
                  </a:lnTo>
                  <a:lnTo>
                    <a:pt x="33528" y="360425"/>
                  </a:lnTo>
                  <a:lnTo>
                    <a:pt x="35052" y="364236"/>
                  </a:lnTo>
                  <a:lnTo>
                    <a:pt x="38100" y="365760"/>
                  </a:lnTo>
                  <a:lnTo>
                    <a:pt x="41910" y="364236"/>
                  </a:lnTo>
                  <a:lnTo>
                    <a:pt x="43434" y="360425"/>
                  </a:lnTo>
                  <a:lnTo>
                    <a:pt x="43434" y="413765"/>
                  </a:lnTo>
                  <a:lnTo>
                    <a:pt x="76200" y="348234"/>
                  </a:lnTo>
                  <a:close/>
                </a:path>
                <a:path w="76200" h="424814">
                  <a:moveTo>
                    <a:pt x="43434" y="348234"/>
                  </a:moveTo>
                  <a:lnTo>
                    <a:pt x="43434" y="5334"/>
                  </a:lnTo>
                  <a:lnTo>
                    <a:pt x="41910" y="1524"/>
                  </a:lnTo>
                  <a:lnTo>
                    <a:pt x="38100" y="0"/>
                  </a:lnTo>
                  <a:lnTo>
                    <a:pt x="35052" y="1524"/>
                  </a:lnTo>
                  <a:lnTo>
                    <a:pt x="33528" y="5334"/>
                  </a:lnTo>
                  <a:lnTo>
                    <a:pt x="33528" y="348234"/>
                  </a:lnTo>
                  <a:lnTo>
                    <a:pt x="43434" y="348234"/>
                  </a:lnTo>
                  <a:close/>
                </a:path>
                <a:path w="76200" h="424814">
                  <a:moveTo>
                    <a:pt x="43434" y="413765"/>
                  </a:moveTo>
                  <a:lnTo>
                    <a:pt x="43434" y="360425"/>
                  </a:lnTo>
                  <a:lnTo>
                    <a:pt x="41910" y="364236"/>
                  </a:lnTo>
                  <a:lnTo>
                    <a:pt x="38100" y="365760"/>
                  </a:lnTo>
                  <a:lnTo>
                    <a:pt x="35052" y="364236"/>
                  </a:lnTo>
                  <a:lnTo>
                    <a:pt x="33528" y="360425"/>
                  </a:lnTo>
                  <a:lnTo>
                    <a:pt x="33528" y="415290"/>
                  </a:lnTo>
                  <a:lnTo>
                    <a:pt x="38100" y="424434"/>
                  </a:lnTo>
                  <a:lnTo>
                    <a:pt x="43434" y="413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8909" y="4377943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1335786" y="231648"/>
                  </a:moveTo>
                  <a:lnTo>
                    <a:pt x="1335786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786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8909" y="437794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3" y="231648"/>
                  </a:lnTo>
                  <a:lnTo>
                    <a:pt x="133502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48169" y="4369053"/>
            <a:ext cx="478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17957" y="4614926"/>
            <a:ext cx="1344930" cy="606425"/>
            <a:chOff x="317957" y="4614926"/>
            <a:chExt cx="1344930" cy="606425"/>
          </a:xfrm>
        </p:grpSpPr>
        <p:sp>
          <p:nvSpPr>
            <p:cNvPr id="28" name="object 28"/>
            <p:cNvSpPr/>
            <p:nvPr/>
          </p:nvSpPr>
          <p:spPr>
            <a:xfrm>
              <a:off x="955941" y="4614926"/>
              <a:ext cx="76200" cy="339090"/>
            </a:xfrm>
            <a:custGeom>
              <a:avLst/>
              <a:gdLst/>
              <a:ahLst/>
              <a:cxnLst/>
              <a:rect l="l" t="t" r="r" b="b"/>
              <a:pathLst>
                <a:path w="76200" h="339089">
                  <a:moveTo>
                    <a:pt x="76200" y="262889"/>
                  </a:moveTo>
                  <a:lnTo>
                    <a:pt x="0" y="262889"/>
                  </a:lnTo>
                  <a:lnTo>
                    <a:pt x="33528" y="329946"/>
                  </a:lnTo>
                  <a:lnTo>
                    <a:pt x="33528" y="275844"/>
                  </a:lnTo>
                  <a:lnTo>
                    <a:pt x="34290" y="279653"/>
                  </a:lnTo>
                  <a:lnTo>
                    <a:pt x="38100" y="280415"/>
                  </a:lnTo>
                  <a:lnTo>
                    <a:pt x="41148" y="279653"/>
                  </a:lnTo>
                  <a:lnTo>
                    <a:pt x="42672" y="275844"/>
                  </a:lnTo>
                  <a:lnTo>
                    <a:pt x="42672" y="329945"/>
                  </a:lnTo>
                  <a:lnTo>
                    <a:pt x="76200" y="262889"/>
                  </a:lnTo>
                  <a:close/>
                </a:path>
                <a:path w="76200" h="339089">
                  <a:moveTo>
                    <a:pt x="42672" y="262889"/>
                  </a:moveTo>
                  <a:lnTo>
                    <a:pt x="42672" y="4572"/>
                  </a:lnTo>
                  <a:lnTo>
                    <a:pt x="41148" y="762"/>
                  </a:lnTo>
                  <a:lnTo>
                    <a:pt x="38100" y="0"/>
                  </a:lnTo>
                  <a:lnTo>
                    <a:pt x="34290" y="762"/>
                  </a:lnTo>
                  <a:lnTo>
                    <a:pt x="33528" y="4572"/>
                  </a:lnTo>
                  <a:lnTo>
                    <a:pt x="33528" y="262889"/>
                  </a:lnTo>
                  <a:lnTo>
                    <a:pt x="42672" y="262889"/>
                  </a:lnTo>
                  <a:close/>
                </a:path>
                <a:path w="76200" h="339089">
                  <a:moveTo>
                    <a:pt x="42672" y="329945"/>
                  </a:moveTo>
                  <a:lnTo>
                    <a:pt x="42672" y="275844"/>
                  </a:lnTo>
                  <a:lnTo>
                    <a:pt x="41148" y="279653"/>
                  </a:lnTo>
                  <a:lnTo>
                    <a:pt x="38100" y="280415"/>
                  </a:lnTo>
                  <a:lnTo>
                    <a:pt x="34290" y="279653"/>
                  </a:lnTo>
                  <a:lnTo>
                    <a:pt x="33528" y="275844"/>
                  </a:lnTo>
                  <a:lnTo>
                    <a:pt x="33528" y="329946"/>
                  </a:lnTo>
                  <a:lnTo>
                    <a:pt x="38100" y="339089"/>
                  </a:lnTo>
                  <a:lnTo>
                    <a:pt x="42672" y="329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2719" y="498449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2719" y="498449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25309" y="4975605"/>
            <a:ext cx="5270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2529" y="5220715"/>
            <a:ext cx="1344930" cy="806450"/>
            <a:chOff x="322529" y="5220715"/>
            <a:chExt cx="1344930" cy="806450"/>
          </a:xfrm>
        </p:grpSpPr>
        <p:sp>
          <p:nvSpPr>
            <p:cNvPr id="33" name="object 33"/>
            <p:cNvSpPr/>
            <p:nvPr/>
          </p:nvSpPr>
          <p:spPr>
            <a:xfrm>
              <a:off x="958989" y="5220715"/>
              <a:ext cx="76200" cy="540385"/>
            </a:xfrm>
            <a:custGeom>
              <a:avLst/>
              <a:gdLst/>
              <a:ahLst/>
              <a:cxnLst/>
              <a:rect l="l" t="t" r="r" b="b"/>
              <a:pathLst>
                <a:path w="76200" h="540385">
                  <a:moveTo>
                    <a:pt x="76200" y="464058"/>
                  </a:moveTo>
                  <a:lnTo>
                    <a:pt x="0" y="464058"/>
                  </a:lnTo>
                  <a:lnTo>
                    <a:pt x="33528" y="531114"/>
                  </a:lnTo>
                  <a:lnTo>
                    <a:pt x="33528" y="476250"/>
                  </a:lnTo>
                  <a:lnTo>
                    <a:pt x="35051" y="480060"/>
                  </a:lnTo>
                  <a:lnTo>
                    <a:pt x="38100" y="481584"/>
                  </a:lnTo>
                  <a:lnTo>
                    <a:pt x="41148" y="480060"/>
                  </a:lnTo>
                  <a:lnTo>
                    <a:pt x="42672" y="476250"/>
                  </a:lnTo>
                  <a:lnTo>
                    <a:pt x="42672" y="531113"/>
                  </a:lnTo>
                  <a:lnTo>
                    <a:pt x="76200" y="464058"/>
                  </a:lnTo>
                  <a:close/>
                </a:path>
                <a:path w="76200" h="540385">
                  <a:moveTo>
                    <a:pt x="42672" y="464058"/>
                  </a:moveTo>
                  <a:lnTo>
                    <a:pt x="42672" y="5334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5051" y="1524"/>
                  </a:lnTo>
                  <a:lnTo>
                    <a:pt x="33528" y="5334"/>
                  </a:lnTo>
                  <a:lnTo>
                    <a:pt x="33528" y="464058"/>
                  </a:lnTo>
                  <a:lnTo>
                    <a:pt x="42672" y="464058"/>
                  </a:lnTo>
                  <a:close/>
                </a:path>
                <a:path w="76200" h="540385">
                  <a:moveTo>
                    <a:pt x="42672" y="531113"/>
                  </a:moveTo>
                  <a:lnTo>
                    <a:pt x="42672" y="476250"/>
                  </a:lnTo>
                  <a:lnTo>
                    <a:pt x="41148" y="480060"/>
                  </a:lnTo>
                  <a:lnTo>
                    <a:pt x="38100" y="481584"/>
                  </a:lnTo>
                  <a:lnTo>
                    <a:pt x="35051" y="480060"/>
                  </a:lnTo>
                  <a:lnTo>
                    <a:pt x="33528" y="476250"/>
                  </a:lnTo>
                  <a:lnTo>
                    <a:pt x="33528" y="531114"/>
                  </a:lnTo>
                  <a:lnTo>
                    <a:pt x="38100" y="540258"/>
                  </a:lnTo>
                  <a:lnTo>
                    <a:pt x="42672" y="531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7291" y="5790691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5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7291" y="5790691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16165" y="5781802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5873" y="1545843"/>
            <a:ext cx="6578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Server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957525" y="1863153"/>
            <a:ext cx="1344930" cy="241935"/>
            <a:chOff x="2957525" y="1863153"/>
            <a:chExt cx="1344930" cy="241935"/>
          </a:xfrm>
        </p:grpSpPr>
        <p:sp>
          <p:nvSpPr>
            <p:cNvPr id="39" name="object 39"/>
            <p:cNvSpPr/>
            <p:nvPr/>
          </p:nvSpPr>
          <p:spPr>
            <a:xfrm>
              <a:off x="2962287" y="18679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62287" y="18679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4" y="232410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302380" y="1859025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967431" y="2104898"/>
            <a:ext cx="1344930" cy="1810385"/>
            <a:chOff x="2967431" y="2104898"/>
            <a:chExt cx="1344930" cy="1810385"/>
          </a:xfrm>
        </p:grpSpPr>
        <p:sp>
          <p:nvSpPr>
            <p:cNvPr id="43" name="object 43"/>
            <p:cNvSpPr/>
            <p:nvPr/>
          </p:nvSpPr>
          <p:spPr>
            <a:xfrm>
              <a:off x="3599319" y="2104898"/>
              <a:ext cx="76200" cy="1559560"/>
            </a:xfrm>
            <a:custGeom>
              <a:avLst/>
              <a:gdLst/>
              <a:ahLst/>
              <a:cxnLst/>
              <a:rect l="l" t="t" r="r" b="b"/>
              <a:pathLst>
                <a:path w="76200" h="1559560">
                  <a:moveTo>
                    <a:pt x="76200" y="1482852"/>
                  </a:moveTo>
                  <a:lnTo>
                    <a:pt x="0" y="1482852"/>
                  </a:lnTo>
                  <a:lnTo>
                    <a:pt x="32765" y="1548383"/>
                  </a:lnTo>
                  <a:lnTo>
                    <a:pt x="32765" y="1495043"/>
                  </a:lnTo>
                  <a:lnTo>
                    <a:pt x="34289" y="1498853"/>
                  </a:lnTo>
                  <a:lnTo>
                    <a:pt x="38100" y="1500377"/>
                  </a:lnTo>
                  <a:lnTo>
                    <a:pt x="41148" y="1498853"/>
                  </a:lnTo>
                  <a:lnTo>
                    <a:pt x="42672" y="1495043"/>
                  </a:lnTo>
                  <a:lnTo>
                    <a:pt x="42672" y="1549907"/>
                  </a:lnTo>
                  <a:lnTo>
                    <a:pt x="76200" y="1482852"/>
                  </a:lnTo>
                  <a:close/>
                </a:path>
                <a:path w="76200" h="1559560">
                  <a:moveTo>
                    <a:pt x="42672" y="1482852"/>
                  </a:moveTo>
                  <a:lnTo>
                    <a:pt x="42672" y="4571"/>
                  </a:lnTo>
                  <a:lnTo>
                    <a:pt x="41148" y="1523"/>
                  </a:lnTo>
                  <a:lnTo>
                    <a:pt x="38100" y="0"/>
                  </a:lnTo>
                  <a:lnTo>
                    <a:pt x="34289" y="1523"/>
                  </a:lnTo>
                  <a:lnTo>
                    <a:pt x="32765" y="4571"/>
                  </a:lnTo>
                  <a:lnTo>
                    <a:pt x="32765" y="1482852"/>
                  </a:lnTo>
                  <a:lnTo>
                    <a:pt x="42672" y="1482852"/>
                  </a:lnTo>
                  <a:close/>
                </a:path>
                <a:path w="76200" h="1559560">
                  <a:moveTo>
                    <a:pt x="42672" y="1549907"/>
                  </a:moveTo>
                  <a:lnTo>
                    <a:pt x="42672" y="1495043"/>
                  </a:lnTo>
                  <a:lnTo>
                    <a:pt x="41148" y="1498853"/>
                  </a:lnTo>
                  <a:lnTo>
                    <a:pt x="38100" y="1500377"/>
                  </a:lnTo>
                  <a:lnTo>
                    <a:pt x="34289" y="1498853"/>
                  </a:lnTo>
                  <a:lnTo>
                    <a:pt x="32765" y="1495043"/>
                  </a:lnTo>
                  <a:lnTo>
                    <a:pt x="32765" y="1548383"/>
                  </a:lnTo>
                  <a:lnTo>
                    <a:pt x="38100" y="1559052"/>
                  </a:lnTo>
                  <a:lnTo>
                    <a:pt x="42672" y="1549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2193" y="367766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72193" y="367766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4" y="232410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257422" y="3668776"/>
            <a:ext cx="7639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connect()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956001" y="3914647"/>
            <a:ext cx="1344930" cy="708660"/>
            <a:chOff x="2956001" y="3914647"/>
            <a:chExt cx="1344930" cy="708660"/>
          </a:xfrm>
        </p:grpSpPr>
        <p:sp>
          <p:nvSpPr>
            <p:cNvPr id="48" name="object 48"/>
            <p:cNvSpPr/>
            <p:nvPr/>
          </p:nvSpPr>
          <p:spPr>
            <a:xfrm>
              <a:off x="3608463" y="3914647"/>
              <a:ext cx="76200" cy="424180"/>
            </a:xfrm>
            <a:custGeom>
              <a:avLst/>
              <a:gdLst/>
              <a:ahLst/>
              <a:cxnLst/>
              <a:rect l="l" t="t" r="r" b="b"/>
              <a:pathLst>
                <a:path w="76200" h="424179">
                  <a:moveTo>
                    <a:pt x="76200" y="347472"/>
                  </a:moveTo>
                  <a:lnTo>
                    <a:pt x="0" y="347472"/>
                  </a:lnTo>
                  <a:lnTo>
                    <a:pt x="33528" y="414528"/>
                  </a:lnTo>
                  <a:lnTo>
                    <a:pt x="33528" y="360425"/>
                  </a:lnTo>
                  <a:lnTo>
                    <a:pt x="35052" y="363474"/>
                  </a:lnTo>
                  <a:lnTo>
                    <a:pt x="38100" y="364998"/>
                  </a:lnTo>
                  <a:lnTo>
                    <a:pt x="41910" y="363474"/>
                  </a:lnTo>
                  <a:lnTo>
                    <a:pt x="42672" y="360425"/>
                  </a:lnTo>
                  <a:lnTo>
                    <a:pt x="42672" y="414527"/>
                  </a:lnTo>
                  <a:lnTo>
                    <a:pt x="76200" y="347472"/>
                  </a:lnTo>
                  <a:close/>
                </a:path>
                <a:path w="76200" h="424179">
                  <a:moveTo>
                    <a:pt x="42672" y="347472"/>
                  </a:moveTo>
                  <a:lnTo>
                    <a:pt x="42672" y="4572"/>
                  </a:lnTo>
                  <a:lnTo>
                    <a:pt x="41910" y="1524"/>
                  </a:lnTo>
                  <a:lnTo>
                    <a:pt x="38100" y="0"/>
                  </a:lnTo>
                  <a:lnTo>
                    <a:pt x="35052" y="1524"/>
                  </a:lnTo>
                  <a:lnTo>
                    <a:pt x="33528" y="4572"/>
                  </a:lnTo>
                  <a:lnTo>
                    <a:pt x="33528" y="347472"/>
                  </a:lnTo>
                  <a:lnTo>
                    <a:pt x="42672" y="347472"/>
                  </a:lnTo>
                  <a:close/>
                </a:path>
                <a:path w="76200" h="424179">
                  <a:moveTo>
                    <a:pt x="42672" y="414527"/>
                  </a:moveTo>
                  <a:lnTo>
                    <a:pt x="42672" y="360425"/>
                  </a:lnTo>
                  <a:lnTo>
                    <a:pt x="41910" y="363474"/>
                  </a:lnTo>
                  <a:lnTo>
                    <a:pt x="38100" y="364998"/>
                  </a:lnTo>
                  <a:lnTo>
                    <a:pt x="35052" y="363474"/>
                  </a:lnTo>
                  <a:lnTo>
                    <a:pt x="33528" y="360425"/>
                  </a:lnTo>
                  <a:lnTo>
                    <a:pt x="33528" y="414528"/>
                  </a:lnTo>
                  <a:lnTo>
                    <a:pt x="38100" y="423672"/>
                  </a:lnTo>
                  <a:lnTo>
                    <a:pt x="42672" y="414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60763" y="438632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60763" y="438632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364103" y="4376673"/>
            <a:ext cx="5270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959049" y="4622546"/>
            <a:ext cx="1344930" cy="607060"/>
            <a:chOff x="2959049" y="4622546"/>
            <a:chExt cx="1344930" cy="607060"/>
          </a:xfrm>
        </p:grpSpPr>
        <p:sp>
          <p:nvSpPr>
            <p:cNvPr id="53" name="object 53"/>
            <p:cNvSpPr/>
            <p:nvPr/>
          </p:nvSpPr>
          <p:spPr>
            <a:xfrm>
              <a:off x="3597033" y="4622546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5843"/>
                  </a:lnTo>
                  <a:lnTo>
                    <a:pt x="35051" y="279653"/>
                  </a:lnTo>
                  <a:lnTo>
                    <a:pt x="38100" y="281177"/>
                  </a:lnTo>
                  <a:lnTo>
                    <a:pt x="41910" y="279653"/>
                  </a:lnTo>
                  <a:lnTo>
                    <a:pt x="43434" y="275843"/>
                  </a:lnTo>
                  <a:lnTo>
                    <a:pt x="43434" y="329183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3434" y="263651"/>
                  </a:moveTo>
                  <a:lnTo>
                    <a:pt x="43434" y="4571"/>
                  </a:lnTo>
                  <a:lnTo>
                    <a:pt x="41910" y="1524"/>
                  </a:lnTo>
                  <a:lnTo>
                    <a:pt x="38100" y="0"/>
                  </a:lnTo>
                  <a:lnTo>
                    <a:pt x="35051" y="1524"/>
                  </a:lnTo>
                  <a:lnTo>
                    <a:pt x="33527" y="4571"/>
                  </a:lnTo>
                  <a:lnTo>
                    <a:pt x="33527" y="263651"/>
                  </a:lnTo>
                  <a:lnTo>
                    <a:pt x="43434" y="263651"/>
                  </a:lnTo>
                  <a:close/>
                </a:path>
                <a:path w="76200" h="340360">
                  <a:moveTo>
                    <a:pt x="43434" y="329183"/>
                  </a:moveTo>
                  <a:lnTo>
                    <a:pt x="43434" y="275843"/>
                  </a:lnTo>
                  <a:lnTo>
                    <a:pt x="41910" y="279653"/>
                  </a:lnTo>
                  <a:lnTo>
                    <a:pt x="38100" y="281177"/>
                  </a:lnTo>
                  <a:lnTo>
                    <a:pt x="35051" y="279653"/>
                  </a:lnTo>
                  <a:lnTo>
                    <a:pt x="33527" y="275843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3434" y="329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63811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63811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4" y="232410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392296" y="4983226"/>
            <a:ext cx="478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963621" y="5229097"/>
            <a:ext cx="1345565" cy="806450"/>
            <a:chOff x="2963621" y="5229097"/>
            <a:chExt cx="1345565" cy="806450"/>
          </a:xfrm>
        </p:grpSpPr>
        <p:sp>
          <p:nvSpPr>
            <p:cNvPr id="58" name="object 58"/>
            <p:cNvSpPr/>
            <p:nvPr/>
          </p:nvSpPr>
          <p:spPr>
            <a:xfrm>
              <a:off x="3600843" y="5229097"/>
              <a:ext cx="76200" cy="539750"/>
            </a:xfrm>
            <a:custGeom>
              <a:avLst/>
              <a:gdLst/>
              <a:ahLst/>
              <a:cxnLst/>
              <a:rect l="l" t="t" r="r" b="b"/>
              <a:pathLst>
                <a:path w="76200" h="539750">
                  <a:moveTo>
                    <a:pt x="76200" y="463296"/>
                  </a:moveTo>
                  <a:lnTo>
                    <a:pt x="0" y="463296"/>
                  </a:lnTo>
                  <a:lnTo>
                    <a:pt x="32765" y="528827"/>
                  </a:lnTo>
                  <a:lnTo>
                    <a:pt x="32765" y="476250"/>
                  </a:lnTo>
                  <a:lnTo>
                    <a:pt x="34289" y="479298"/>
                  </a:lnTo>
                  <a:lnTo>
                    <a:pt x="38100" y="480822"/>
                  </a:lnTo>
                  <a:lnTo>
                    <a:pt x="41148" y="479298"/>
                  </a:lnTo>
                  <a:lnTo>
                    <a:pt x="42672" y="476250"/>
                  </a:lnTo>
                  <a:lnTo>
                    <a:pt x="42672" y="530351"/>
                  </a:lnTo>
                  <a:lnTo>
                    <a:pt x="76200" y="463296"/>
                  </a:lnTo>
                  <a:close/>
                </a:path>
                <a:path w="76200" h="539750">
                  <a:moveTo>
                    <a:pt x="42672" y="463296"/>
                  </a:moveTo>
                  <a:lnTo>
                    <a:pt x="42671" y="4572"/>
                  </a:lnTo>
                  <a:lnTo>
                    <a:pt x="41147" y="1524"/>
                  </a:lnTo>
                  <a:lnTo>
                    <a:pt x="38099" y="0"/>
                  </a:lnTo>
                  <a:lnTo>
                    <a:pt x="34289" y="1524"/>
                  </a:lnTo>
                  <a:lnTo>
                    <a:pt x="32765" y="4572"/>
                  </a:lnTo>
                  <a:lnTo>
                    <a:pt x="32765" y="463296"/>
                  </a:lnTo>
                  <a:lnTo>
                    <a:pt x="42672" y="463296"/>
                  </a:lnTo>
                  <a:close/>
                </a:path>
                <a:path w="76200" h="539750">
                  <a:moveTo>
                    <a:pt x="42672" y="530351"/>
                  </a:moveTo>
                  <a:lnTo>
                    <a:pt x="42672" y="476250"/>
                  </a:lnTo>
                  <a:lnTo>
                    <a:pt x="41148" y="479298"/>
                  </a:lnTo>
                  <a:lnTo>
                    <a:pt x="38100" y="480822"/>
                  </a:lnTo>
                  <a:lnTo>
                    <a:pt x="34289" y="479298"/>
                  </a:lnTo>
                  <a:lnTo>
                    <a:pt x="32765" y="476250"/>
                  </a:lnTo>
                  <a:lnTo>
                    <a:pt x="32765" y="528827"/>
                  </a:lnTo>
                  <a:lnTo>
                    <a:pt x="38100" y="539496"/>
                  </a:lnTo>
                  <a:lnTo>
                    <a:pt x="42672" y="530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69145" y="579907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68383" y="5799073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0" y="0"/>
                  </a:moveTo>
                  <a:lnTo>
                    <a:pt x="0" y="231648"/>
                  </a:lnTo>
                  <a:lnTo>
                    <a:pt x="1335786" y="231648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358007" y="5789421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331336" y="1552701"/>
            <a:ext cx="5899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Client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676793" y="3755390"/>
            <a:ext cx="1271270" cy="76200"/>
          </a:xfrm>
          <a:custGeom>
            <a:avLst/>
            <a:gdLst/>
            <a:ahLst/>
            <a:cxnLst/>
            <a:rect l="l" t="t" r="r" b="b"/>
            <a:pathLst>
              <a:path w="1271270" h="76200">
                <a:moveTo>
                  <a:pt x="76200" y="0"/>
                </a:moveTo>
                <a:lnTo>
                  <a:pt x="0" y="38100"/>
                </a:lnTo>
                <a:lnTo>
                  <a:pt x="45719" y="60960"/>
                </a:lnTo>
                <a:lnTo>
                  <a:pt x="45719" y="38100"/>
                </a:lnTo>
                <a:lnTo>
                  <a:pt x="47243" y="35051"/>
                </a:lnTo>
                <a:lnTo>
                  <a:pt x="50292" y="33527"/>
                </a:lnTo>
                <a:lnTo>
                  <a:pt x="53400" y="33527"/>
                </a:lnTo>
                <a:lnTo>
                  <a:pt x="76200" y="0"/>
                </a:lnTo>
                <a:close/>
              </a:path>
              <a:path w="1271270" h="76200">
                <a:moveTo>
                  <a:pt x="53919" y="43434"/>
                </a:moveTo>
                <a:lnTo>
                  <a:pt x="50292" y="38100"/>
                </a:lnTo>
                <a:lnTo>
                  <a:pt x="50292" y="33527"/>
                </a:lnTo>
                <a:lnTo>
                  <a:pt x="47243" y="35051"/>
                </a:lnTo>
                <a:lnTo>
                  <a:pt x="45719" y="38100"/>
                </a:lnTo>
                <a:lnTo>
                  <a:pt x="47243" y="41910"/>
                </a:lnTo>
                <a:lnTo>
                  <a:pt x="50292" y="43434"/>
                </a:lnTo>
                <a:lnTo>
                  <a:pt x="50292" y="38100"/>
                </a:lnTo>
                <a:lnTo>
                  <a:pt x="53400" y="33527"/>
                </a:lnTo>
                <a:lnTo>
                  <a:pt x="53400" y="43434"/>
                </a:lnTo>
                <a:lnTo>
                  <a:pt x="53919" y="43434"/>
                </a:lnTo>
                <a:close/>
              </a:path>
              <a:path w="1271270" h="76200">
                <a:moveTo>
                  <a:pt x="76200" y="76200"/>
                </a:moveTo>
                <a:lnTo>
                  <a:pt x="53919" y="43434"/>
                </a:lnTo>
                <a:lnTo>
                  <a:pt x="50292" y="43434"/>
                </a:lnTo>
                <a:lnTo>
                  <a:pt x="47243" y="41910"/>
                </a:lnTo>
                <a:lnTo>
                  <a:pt x="45719" y="38100"/>
                </a:lnTo>
                <a:lnTo>
                  <a:pt x="45719" y="60960"/>
                </a:lnTo>
                <a:lnTo>
                  <a:pt x="76200" y="76200"/>
                </a:lnTo>
                <a:close/>
              </a:path>
              <a:path w="1271270" h="76200">
                <a:moveTo>
                  <a:pt x="1212341" y="38100"/>
                </a:moveTo>
                <a:lnTo>
                  <a:pt x="1211579" y="35051"/>
                </a:lnTo>
                <a:lnTo>
                  <a:pt x="1207769" y="33527"/>
                </a:lnTo>
                <a:lnTo>
                  <a:pt x="53400" y="33527"/>
                </a:lnTo>
                <a:lnTo>
                  <a:pt x="50292" y="38100"/>
                </a:lnTo>
                <a:lnTo>
                  <a:pt x="53919" y="43434"/>
                </a:lnTo>
                <a:lnTo>
                  <a:pt x="1207769" y="43434"/>
                </a:lnTo>
                <a:lnTo>
                  <a:pt x="1211579" y="41910"/>
                </a:lnTo>
                <a:lnTo>
                  <a:pt x="1212341" y="38100"/>
                </a:lnTo>
                <a:close/>
              </a:path>
              <a:path w="1271270" h="76200">
                <a:moveTo>
                  <a:pt x="1271015" y="38100"/>
                </a:moveTo>
                <a:lnTo>
                  <a:pt x="1194815" y="0"/>
                </a:lnTo>
                <a:lnTo>
                  <a:pt x="1194815" y="33527"/>
                </a:lnTo>
                <a:lnTo>
                  <a:pt x="1207769" y="33527"/>
                </a:lnTo>
                <a:lnTo>
                  <a:pt x="1211579" y="35051"/>
                </a:lnTo>
                <a:lnTo>
                  <a:pt x="1212341" y="38100"/>
                </a:lnTo>
                <a:lnTo>
                  <a:pt x="1212341" y="67437"/>
                </a:lnTo>
                <a:lnTo>
                  <a:pt x="1271015" y="38100"/>
                </a:lnTo>
                <a:close/>
              </a:path>
              <a:path w="1271270" h="76200">
                <a:moveTo>
                  <a:pt x="1212341" y="67437"/>
                </a:moveTo>
                <a:lnTo>
                  <a:pt x="1212341" y="38100"/>
                </a:lnTo>
                <a:lnTo>
                  <a:pt x="1211579" y="41910"/>
                </a:lnTo>
                <a:lnTo>
                  <a:pt x="1207769" y="43434"/>
                </a:lnTo>
                <a:lnTo>
                  <a:pt x="1194815" y="43434"/>
                </a:lnTo>
                <a:lnTo>
                  <a:pt x="1194815" y="76200"/>
                </a:lnTo>
                <a:lnTo>
                  <a:pt x="1212341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16165" y="3054604"/>
            <a:ext cx="2185670" cy="53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listen()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118235">
              <a:lnSpc>
                <a:spcPct val="100000"/>
              </a:lnSpc>
              <a:spcBef>
                <a:spcPts val="915"/>
              </a:spcBef>
            </a:pPr>
            <a:r>
              <a:rPr sz="1200" spc="-10" dirty="0">
                <a:latin typeface="Arial" panose="020B0604020202020204"/>
                <a:cs typeface="Arial" panose="020B0604020202020204"/>
              </a:rPr>
              <a:t>synchronization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184526" y="3566667"/>
            <a:ext cx="354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 panose="020B0604020202020204"/>
                <a:cs typeface="Arial" panose="020B0604020202020204"/>
              </a:rPr>
              <a:t>po</a:t>
            </a:r>
            <a:r>
              <a:rPr sz="1200" spc="-15" dirty="0">
                <a:latin typeface="Arial" panose="020B0604020202020204"/>
                <a:cs typeface="Arial" panose="020B0604020202020204"/>
              </a:rPr>
              <a:t>i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nt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9255" y="1863153"/>
            <a:ext cx="6174740" cy="3285490"/>
            <a:chOff x="39255" y="1863153"/>
            <a:chExt cx="6174740" cy="3285490"/>
          </a:xfrm>
        </p:grpSpPr>
        <p:sp>
          <p:nvSpPr>
            <p:cNvPr id="67" name="object 67"/>
            <p:cNvSpPr/>
            <p:nvPr/>
          </p:nvSpPr>
          <p:spPr>
            <a:xfrm>
              <a:off x="39255" y="4438141"/>
              <a:ext cx="4516120" cy="710565"/>
            </a:xfrm>
            <a:custGeom>
              <a:avLst/>
              <a:gdLst/>
              <a:ahLst/>
              <a:cxnLst/>
              <a:rect l="l" t="t" r="r" b="b"/>
              <a:pathLst>
                <a:path w="4516120" h="710564">
                  <a:moveTo>
                    <a:pt x="219456" y="689610"/>
                  </a:moveTo>
                  <a:lnTo>
                    <a:pt x="218694" y="686562"/>
                  </a:lnTo>
                  <a:lnTo>
                    <a:pt x="198882" y="662178"/>
                  </a:lnTo>
                  <a:lnTo>
                    <a:pt x="141732" y="589026"/>
                  </a:lnTo>
                  <a:lnTo>
                    <a:pt x="103479" y="537083"/>
                  </a:lnTo>
                  <a:lnTo>
                    <a:pt x="67818" y="483108"/>
                  </a:lnTo>
                  <a:lnTo>
                    <a:pt x="49199" y="449859"/>
                  </a:lnTo>
                  <a:lnTo>
                    <a:pt x="32283" y="414528"/>
                  </a:lnTo>
                  <a:lnTo>
                    <a:pt x="19037" y="377863"/>
                  </a:lnTo>
                  <a:lnTo>
                    <a:pt x="10020" y="308140"/>
                  </a:lnTo>
                  <a:lnTo>
                    <a:pt x="15011" y="275386"/>
                  </a:lnTo>
                  <a:lnTo>
                    <a:pt x="40386" y="214884"/>
                  </a:lnTo>
                  <a:lnTo>
                    <a:pt x="61137" y="182422"/>
                  </a:lnTo>
                  <a:lnTo>
                    <a:pt x="85344" y="152400"/>
                  </a:lnTo>
                  <a:lnTo>
                    <a:pt x="134874" y="99822"/>
                  </a:lnTo>
                  <a:lnTo>
                    <a:pt x="169176" y="68376"/>
                  </a:lnTo>
                  <a:lnTo>
                    <a:pt x="172974" y="96774"/>
                  </a:lnTo>
                  <a:lnTo>
                    <a:pt x="174498" y="108204"/>
                  </a:lnTo>
                  <a:lnTo>
                    <a:pt x="205740" y="28956"/>
                  </a:lnTo>
                  <a:lnTo>
                    <a:pt x="124206" y="51054"/>
                  </a:lnTo>
                  <a:lnTo>
                    <a:pt x="163360" y="61188"/>
                  </a:lnTo>
                  <a:lnTo>
                    <a:pt x="146304" y="76200"/>
                  </a:lnTo>
                  <a:lnTo>
                    <a:pt x="111252" y="110490"/>
                  </a:lnTo>
                  <a:lnTo>
                    <a:pt x="80987" y="143243"/>
                  </a:lnTo>
                  <a:lnTo>
                    <a:pt x="55016" y="174536"/>
                  </a:lnTo>
                  <a:lnTo>
                    <a:pt x="25641" y="221386"/>
                  </a:lnTo>
                  <a:lnTo>
                    <a:pt x="3302" y="285178"/>
                  </a:lnTo>
                  <a:lnTo>
                    <a:pt x="0" y="320040"/>
                  </a:lnTo>
                  <a:lnTo>
                    <a:pt x="5588" y="363575"/>
                  </a:lnTo>
                  <a:lnTo>
                    <a:pt x="10020" y="377786"/>
                  </a:lnTo>
                  <a:lnTo>
                    <a:pt x="19443" y="408051"/>
                  </a:lnTo>
                  <a:lnTo>
                    <a:pt x="39916" y="452831"/>
                  </a:lnTo>
                  <a:lnTo>
                    <a:pt x="65392" y="497268"/>
                  </a:lnTo>
                  <a:lnTo>
                    <a:pt x="94246" y="540727"/>
                  </a:lnTo>
                  <a:lnTo>
                    <a:pt x="124866" y="582561"/>
                  </a:lnTo>
                  <a:lnTo>
                    <a:pt x="155625" y="622134"/>
                  </a:lnTo>
                  <a:lnTo>
                    <a:pt x="211074" y="691896"/>
                  </a:lnTo>
                  <a:lnTo>
                    <a:pt x="214122" y="694182"/>
                  </a:lnTo>
                  <a:lnTo>
                    <a:pt x="217932" y="692658"/>
                  </a:lnTo>
                  <a:lnTo>
                    <a:pt x="219456" y="689610"/>
                  </a:lnTo>
                  <a:close/>
                </a:path>
                <a:path w="4516120" h="710564">
                  <a:moveTo>
                    <a:pt x="2923032" y="663702"/>
                  </a:moveTo>
                  <a:lnTo>
                    <a:pt x="2846832" y="625602"/>
                  </a:lnTo>
                  <a:lnTo>
                    <a:pt x="2868955" y="659130"/>
                  </a:lnTo>
                  <a:lnTo>
                    <a:pt x="1610106" y="659130"/>
                  </a:lnTo>
                  <a:lnTo>
                    <a:pt x="1607058" y="660654"/>
                  </a:lnTo>
                  <a:lnTo>
                    <a:pt x="1605534" y="663702"/>
                  </a:lnTo>
                  <a:lnTo>
                    <a:pt x="1607058" y="667512"/>
                  </a:lnTo>
                  <a:lnTo>
                    <a:pt x="1610106" y="668274"/>
                  </a:lnTo>
                  <a:lnTo>
                    <a:pt x="2868955" y="668274"/>
                  </a:lnTo>
                  <a:lnTo>
                    <a:pt x="2846832" y="701802"/>
                  </a:lnTo>
                  <a:lnTo>
                    <a:pt x="2877312" y="686562"/>
                  </a:lnTo>
                  <a:lnTo>
                    <a:pt x="2923032" y="663702"/>
                  </a:lnTo>
                  <a:close/>
                </a:path>
                <a:path w="4516120" h="710564">
                  <a:moveTo>
                    <a:pt x="2934462" y="38100"/>
                  </a:moveTo>
                  <a:lnTo>
                    <a:pt x="2932938" y="35052"/>
                  </a:lnTo>
                  <a:lnTo>
                    <a:pt x="2929128" y="33528"/>
                  </a:lnTo>
                  <a:lnTo>
                    <a:pt x="1693164" y="33528"/>
                  </a:lnTo>
                  <a:lnTo>
                    <a:pt x="1693164" y="0"/>
                  </a:lnTo>
                  <a:lnTo>
                    <a:pt x="1616964" y="38100"/>
                  </a:lnTo>
                  <a:lnTo>
                    <a:pt x="1675638" y="67437"/>
                  </a:lnTo>
                  <a:lnTo>
                    <a:pt x="1693164" y="76200"/>
                  </a:lnTo>
                  <a:lnTo>
                    <a:pt x="1693164" y="43434"/>
                  </a:lnTo>
                  <a:lnTo>
                    <a:pt x="2929128" y="43434"/>
                  </a:lnTo>
                  <a:lnTo>
                    <a:pt x="2932938" y="41910"/>
                  </a:lnTo>
                  <a:lnTo>
                    <a:pt x="2934462" y="38100"/>
                  </a:lnTo>
                  <a:close/>
                </a:path>
                <a:path w="4516120" h="710564">
                  <a:moveTo>
                    <a:pt x="4515612" y="424434"/>
                  </a:moveTo>
                  <a:lnTo>
                    <a:pt x="4511700" y="378485"/>
                  </a:lnTo>
                  <a:lnTo>
                    <a:pt x="4496955" y="331444"/>
                  </a:lnTo>
                  <a:lnTo>
                    <a:pt x="4473791" y="284238"/>
                  </a:lnTo>
                  <a:lnTo>
                    <a:pt x="4444606" y="237832"/>
                  </a:lnTo>
                  <a:lnTo>
                    <a:pt x="4411815" y="193179"/>
                  </a:lnTo>
                  <a:lnTo>
                    <a:pt x="4377842" y="151244"/>
                  </a:lnTo>
                  <a:lnTo>
                    <a:pt x="4318520" y="82207"/>
                  </a:lnTo>
                  <a:lnTo>
                    <a:pt x="4357878" y="76200"/>
                  </a:lnTo>
                  <a:lnTo>
                    <a:pt x="4278630" y="44958"/>
                  </a:lnTo>
                  <a:lnTo>
                    <a:pt x="4300728" y="127254"/>
                  </a:lnTo>
                  <a:lnTo>
                    <a:pt x="4307586" y="102400"/>
                  </a:lnTo>
                  <a:lnTo>
                    <a:pt x="4311345" y="88734"/>
                  </a:lnTo>
                  <a:lnTo>
                    <a:pt x="4318254" y="96774"/>
                  </a:lnTo>
                  <a:lnTo>
                    <a:pt x="4360164" y="144780"/>
                  </a:lnTo>
                  <a:lnTo>
                    <a:pt x="4398569" y="192024"/>
                  </a:lnTo>
                  <a:lnTo>
                    <a:pt x="4432998" y="238404"/>
                  </a:lnTo>
                  <a:lnTo>
                    <a:pt x="4469650" y="296913"/>
                  </a:lnTo>
                  <a:lnTo>
                    <a:pt x="4487977" y="334873"/>
                  </a:lnTo>
                  <a:lnTo>
                    <a:pt x="4501058" y="374561"/>
                  </a:lnTo>
                  <a:lnTo>
                    <a:pt x="4505706" y="413766"/>
                  </a:lnTo>
                  <a:lnTo>
                    <a:pt x="4501718" y="452805"/>
                  </a:lnTo>
                  <a:lnTo>
                    <a:pt x="4488827" y="489610"/>
                  </a:lnTo>
                  <a:lnTo>
                    <a:pt x="4469511" y="523938"/>
                  </a:lnTo>
                  <a:lnTo>
                    <a:pt x="4446270" y="555498"/>
                  </a:lnTo>
                  <a:lnTo>
                    <a:pt x="4408373" y="595998"/>
                  </a:lnTo>
                  <a:lnTo>
                    <a:pt x="4367784" y="633984"/>
                  </a:lnTo>
                  <a:lnTo>
                    <a:pt x="4306824" y="684276"/>
                  </a:lnTo>
                  <a:lnTo>
                    <a:pt x="4285488" y="701040"/>
                  </a:lnTo>
                  <a:lnTo>
                    <a:pt x="4283964" y="704850"/>
                  </a:lnTo>
                  <a:lnTo>
                    <a:pt x="4284726" y="707898"/>
                  </a:lnTo>
                  <a:lnTo>
                    <a:pt x="4287774" y="710184"/>
                  </a:lnTo>
                  <a:lnTo>
                    <a:pt x="4291584" y="708660"/>
                  </a:lnTo>
                  <a:lnTo>
                    <a:pt x="4333494" y="675132"/>
                  </a:lnTo>
                  <a:lnTo>
                    <a:pt x="4373880" y="640842"/>
                  </a:lnTo>
                  <a:lnTo>
                    <a:pt x="4411980" y="605790"/>
                  </a:lnTo>
                  <a:lnTo>
                    <a:pt x="4449711" y="565340"/>
                  </a:lnTo>
                  <a:lnTo>
                    <a:pt x="4480966" y="523748"/>
                  </a:lnTo>
                  <a:lnTo>
                    <a:pt x="4505706" y="470928"/>
                  </a:lnTo>
                  <a:lnTo>
                    <a:pt x="4510189" y="458495"/>
                  </a:lnTo>
                  <a:lnTo>
                    <a:pt x="4515612" y="424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74145" y="18679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73383" y="1867916"/>
              <a:ext cx="1336040" cy="232410"/>
            </a:xfrm>
            <a:custGeom>
              <a:avLst/>
              <a:gdLst/>
              <a:ahLst/>
              <a:cxnLst/>
              <a:rect l="l" t="t" r="r" b="b"/>
              <a:pathLst>
                <a:path w="1336039" h="232410">
                  <a:moveTo>
                    <a:pt x="0" y="0"/>
                  </a:moveTo>
                  <a:lnTo>
                    <a:pt x="0" y="232410"/>
                  </a:lnTo>
                  <a:lnTo>
                    <a:pt x="1335786" y="232410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695323" y="1157223"/>
            <a:ext cx="1092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541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Stream 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(e.g.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TCP)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213477" y="1859025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872431" y="2104898"/>
            <a:ext cx="1344930" cy="606425"/>
            <a:chOff x="4872431" y="2104898"/>
            <a:chExt cx="1344930" cy="606425"/>
          </a:xfrm>
        </p:grpSpPr>
        <p:sp>
          <p:nvSpPr>
            <p:cNvPr id="73" name="object 73"/>
            <p:cNvSpPr/>
            <p:nvPr/>
          </p:nvSpPr>
          <p:spPr>
            <a:xfrm>
              <a:off x="5510415" y="2104898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5843"/>
                  </a:lnTo>
                  <a:lnTo>
                    <a:pt x="34289" y="279653"/>
                  </a:lnTo>
                  <a:lnTo>
                    <a:pt x="38100" y="281177"/>
                  </a:lnTo>
                  <a:lnTo>
                    <a:pt x="41135" y="279653"/>
                  </a:lnTo>
                  <a:lnTo>
                    <a:pt x="42659" y="275843"/>
                  </a:lnTo>
                  <a:lnTo>
                    <a:pt x="42659" y="330733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59" y="263651"/>
                  </a:moveTo>
                  <a:lnTo>
                    <a:pt x="42659" y="4571"/>
                  </a:lnTo>
                  <a:lnTo>
                    <a:pt x="41135" y="1523"/>
                  </a:lnTo>
                  <a:lnTo>
                    <a:pt x="38100" y="0"/>
                  </a:lnTo>
                  <a:lnTo>
                    <a:pt x="34289" y="1523"/>
                  </a:lnTo>
                  <a:lnTo>
                    <a:pt x="33527" y="4571"/>
                  </a:lnTo>
                  <a:lnTo>
                    <a:pt x="33527" y="263651"/>
                  </a:lnTo>
                  <a:lnTo>
                    <a:pt x="42659" y="263651"/>
                  </a:lnTo>
                  <a:close/>
                </a:path>
                <a:path w="76200" h="340360">
                  <a:moveTo>
                    <a:pt x="42659" y="330733"/>
                  </a:moveTo>
                  <a:lnTo>
                    <a:pt x="42659" y="275843"/>
                  </a:lnTo>
                  <a:lnTo>
                    <a:pt x="41135" y="279653"/>
                  </a:lnTo>
                  <a:lnTo>
                    <a:pt x="38100" y="281177"/>
                  </a:lnTo>
                  <a:lnTo>
                    <a:pt x="34289" y="279653"/>
                  </a:lnTo>
                  <a:lnTo>
                    <a:pt x="33527" y="275843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2659" y="3307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77193" y="247446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877193" y="247446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305678" y="2465577"/>
            <a:ext cx="478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bind()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867097" y="2711450"/>
            <a:ext cx="1344930" cy="1911350"/>
            <a:chOff x="4867097" y="2711450"/>
            <a:chExt cx="1344930" cy="1911350"/>
          </a:xfrm>
        </p:grpSpPr>
        <p:sp>
          <p:nvSpPr>
            <p:cNvPr id="78" name="object 78"/>
            <p:cNvSpPr/>
            <p:nvPr/>
          </p:nvSpPr>
          <p:spPr>
            <a:xfrm>
              <a:off x="5513450" y="2711450"/>
              <a:ext cx="76200" cy="1631950"/>
            </a:xfrm>
            <a:custGeom>
              <a:avLst/>
              <a:gdLst/>
              <a:ahLst/>
              <a:cxnLst/>
              <a:rect l="l" t="t" r="r" b="b"/>
              <a:pathLst>
                <a:path w="76200" h="1631950">
                  <a:moveTo>
                    <a:pt x="76200" y="1555241"/>
                  </a:moveTo>
                  <a:lnTo>
                    <a:pt x="0" y="1555241"/>
                  </a:lnTo>
                  <a:lnTo>
                    <a:pt x="33540" y="1622323"/>
                  </a:lnTo>
                  <a:lnTo>
                    <a:pt x="33540" y="1568195"/>
                  </a:lnTo>
                  <a:lnTo>
                    <a:pt x="35064" y="1571243"/>
                  </a:lnTo>
                  <a:lnTo>
                    <a:pt x="38100" y="1572767"/>
                  </a:lnTo>
                  <a:lnTo>
                    <a:pt x="41922" y="1571243"/>
                  </a:lnTo>
                  <a:lnTo>
                    <a:pt x="42684" y="1568195"/>
                  </a:lnTo>
                  <a:lnTo>
                    <a:pt x="42684" y="1622272"/>
                  </a:lnTo>
                  <a:lnTo>
                    <a:pt x="76200" y="1555241"/>
                  </a:lnTo>
                  <a:close/>
                </a:path>
                <a:path w="76200" h="1631950">
                  <a:moveTo>
                    <a:pt x="42684" y="1555241"/>
                  </a:moveTo>
                  <a:lnTo>
                    <a:pt x="42684" y="4571"/>
                  </a:lnTo>
                  <a:lnTo>
                    <a:pt x="41922" y="761"/>
                  </a:lnTo>
                  <a:lnTo>
                    <a:pt x="38100" y="0"/>
                  </a:lnTo>
                  <a:lnTo>
                    <a:pt x="35064" y="761"/>
                  </a:lnTo>
                  <a:lnTo>
                    <a:pt x="33540" y="4571"/>
                  </a:lnTo>
                  <a:lnTo>
                    <a:pt x="33540" y="1555241"/>
                  </a:lnTo>
                  <a:lnTo>
                    <a:pt x="42684" y="1555241"/>
                  </a:lnTo>
                  <a:close/>
                </a:path>
                <a:path w="76200" h="1631950">
                  <a:moveTo>
                    <a:pt x="42684" y="1622272"/>
                  </a:moveTo>
                  <a:lnTo>
                    <a:pt x="42684" y="1568195"/>
                  </a:lnTo>
                  <a:lnTo>
                    <a:pt x="41922" y="1571243"/>
                  </a:lnTo>
                  <a:lnTo>
                    <a:pt x="38100" y="1572767"/>
                  </a:lnTo>
                  <a:lnTo>
                    <a:pt x="35064" y="1571243"/>
                  </a:lnTo>
                  <a:lnTo>
                    <a:pt x="33540" y="1568195"/>
                  </a:lnTo>
                  <a:lnTo>
                    <a:pt x="33540" y="1622323"/>
                  </a:lnTo>
                  <a:lnTo>
                    <a:pt x="38100" y="1631441"/>
                  </a:lnTo>
                  <a:lnTo>
                    <a:pt x="42684" y="1622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871859" y="4386326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1335785" y="231648"/>
                  </a:moveTo>
                  <a:lnTo>
                    <a:pt x="1335785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785" y="231648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71859" y="438632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5122811" y="4376673"/>
            <a:ext cx="8318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recvfrom()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4870907" y="4622546"/>
            <a:ext cx="1344930" cy="607060"/>
            <a:chOff x="4870907" y="4622546"/>
            <a:chExt cx="1344930" cy="607060"/>
          </a:xfrm>
        </p:grpSpPr>
        <p:sp>
          <p:nvSpPr>
            <p:cNvPr id="83" name="object 83"/>
            <p:cNvSpPr/>
            <p:nvPr/>
          </p:nvSpPr>
          <p:spPr>
            <a:xfrm>
              <a:off x="5508891" y="4622546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15" y="330682"/>
                  </a:lnTo>
                  <a:lnTo>
                    <a:pt x="33515" y="275843"/>
                  </a:lnTo>
                  <a:lnTo>
                    <a:pt x="34289" y="279653"/>
                  </a:lnTo>
                  <a:lnTo>
                    <a:pt x="38100" y="281177"/>
                  </a:lnTo>
                  <a:lnTo>
                    <a:pt x="41135" y="279653"/>
                  </a:lnTo>
                  <a:lnTo>
                    <a:pt x="42659" y="275843"/>
                  </a:lnTo>
                  <a:lnTo>
                    <a:pt x="42659" y="330733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59" y="263651"/>
                  </a:moveTo>
                  <a:lnTo>
                    <a:pt x="42659" y="4571"/>
                  </a:lnTo>
                  <a:lnTo>
                    <a:pt x="41135" y="1524"/>
                  </a:lnTo>
                  <a:lnTo>
                    <a:pt x="38100" y="0"/>
                  </a:lnTo>
                  <a:lnTo>
                    <a:pt x="34289" y="1524"/>
                  </a:lnTo>
                  <a:lnTo>
                    <a:pt x="33515" y="4571"/>
                  </a:lnTo>
                  <a:lnTo>
                    <a:pt x="33515" y="263651"/>
                  </a:lnTo>
                  <a:lnTo>
                    <a:pt x="42659" y="263651"/>
                  </a:lnTo>
                  <a:close/>
                </a:path>
                <a:path w="76200" h="340360">
                  <a:moveTo>
                    <a:pt x="42659" y="330733"/>
                  </a:moveTo>
                  <a:lnTo>
                    <a:pt x="42659" y="275843"/>
                  </a:lnTo>
                  <a:lnTo>
                    <a:pt x="41135" y="279653"/>
                  </a:lnTo>
                  <a:lnTo>
                    <a:pt x="38100" y="281177"/>
                  </a:lnTo>
                  <a:lnTo>
                    <a:pt x="34289" y="279653"/>
                  </a:lnTo>
                  <a:lnTo>
                    <a:pt x="33515" y="275843"/>
                  </a:lnTo>
                  <a:lnTo>
                    <a:pt x="33515" y="330682"/>
                  </a:lnTo>
                  <a:lnTo>
                    <a:pt x="38100" y="339851"/>
                  </a:lnTo>
                  <a:lnTo>
                    <a:pt x="42659" y="3307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75669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3" y="232410"/>
                  </a:moveTo>
                  <a:lnTo>
                    <a:pt x="1335023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3" y="232410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875669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3" y="232410"/>
                  </a:lnTo>
                  <a:lnTo>
                    <a:pt x="133502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5205857" y="4983226"/>
            <a:ext cx="6750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sendto()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4875479" y="5229097"/>
            <a:ext cx="1344930" cy="806450"/>
            <a:chOff x="4875479" y="5229097"/>
            <a:chExt cx="1344930" cy="806450"/>
          </a:xfrm>
        </p:grpSpPr>
        <p:sp>
          <p:nvSpPr>
            <p:cNvPr id="88" name="object 88"/>
            <p:cNvSpPr/>
            <p:nvPr/>
          </p:nvSpPr>
          <p:spPr>
            <a:xfrm>
              <a:off x="5511926" y="5229097"/>
              <a:ext cx="76200" cy="539750"/>
            </a:xfrm>
            <a:custGeom>
              <a:avLst/>
              <a:gdLst/>
              <a:ahLst/>
              <a:cxnLst/>
              <a:rect l="l" t="t" r="r" b="b"/>
              <a:pathLst>
                <a:path w="76200" h="539750">
                  <a:moveTo>
                    <a:pt x="76200" y="463296"/>
                  </a:moveTo>
                  <a:lnTo>
                    <a:pt x="0" y="463296"/>
                  </a:lnTo>
                  <a:lnTo>
                    <a:pt x="33540" y="530377"/>
                  </a:lnTo>
                  <a:lnTo>
                    <a:pt x="33540" y="476250"/>
                  </a:lnTo>
                  <a:lnTo>
                    <a:pt x="35064" y="479298"/>
                  </a:lnTo>
                  <a:lnTo>
                    <a:pt x="38100" y="480822"/>
                  </a:lnTo>
                  <a:lnTo>
                    <a:pt x="41148" y="479298"/>
                  </a:lnTo>
                  <a:lnTo>
                    <a:pt x="42672" y="476250"/>
                  </a:lnTo>
                  <a:lnTo>
                    <a:pt x="42672" y="530351"/>
                  </a:lnTo>
                  <a:lnTo>
                    <a:pt x="76200" y="463296"/>
                  </a:lnTo>
                  <a:close/>
                </a:path>
                <a:path w="76200" h="539750">
                  <a:moveTo>
                    <a:pt x="42672" y="463296"/>
                  </a:moveTo>
                  <a:lnTo>
                    <a:pt x="42671" y="4572"/>
                  </a:lnTo>
                  <a:lnTo>
                    <a:pt x="41147" y="1524"/>
                  </a:lnTo>
                  <a:lnTo>
                    <a:pt x="38099" y="0"/>
                  </a:lnTo>
                  <a:lnTo>
                    <a:pt x="35064" y="1524"/>
                  </a:lnTo>
                  <a:lnTo>
                    <a:pt x="33540" y="4572"/>
                  </a:lnTo>
                  <a:lnTo>
                    <a:pt x="33540" y="463296"/>
                  </a:lnTo>
                  <a:lnTo>
                    <a:pt x="42672" y="463296"/>
                  </a:lnTo>
                  <a:close/>
                </a:path>
                <a:path w="76200" h="539750">
                  <a:moveTo>
                    <a:pt x="42672" y="530351"/>
                  </a:moveTo>
                  <a:lnTo>
                    <a:pt x="42672" y="476250"/>
                  </a:lnTo>
                  <a:lnTo>
                    <a:pt x="41148" y="479298"/>
                  </a:lnTo>
                  <a:lnTo>
                    <a:pt x="38100" y="480822"/>
                  </a:lnTo>
                  <a:lnTo>
                    <a:pt x="35064" y="479298"/>
                  </a:lnTo>
                  <a:lnTo>
                    <a:pt x="33540" y="476250"/>
                  </a:lnTo>
                  <a:lnTo>
                    <a:pt x="33540" y="530377"/>
                  </a:lnTo>
                  <a:lnTo>
                    <a:pt x="38100" y="539496"/>
                  </a:lnTo>
                  <a:lnTo>
                    <a:pt x="42672" y="530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880241" y="579907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80241" y="579907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5269103" y="5789421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218810" y="1554225"/>
            <a:ext cx="6578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Server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7510462" y="1871535"/>
            <a:ext cx="1344930" cy="241300"/>
            <a:chOff x="7510462" y="1871535"/>
            <a:chExt cx="1344930" cy="241300"/>
          </a:xfrm>
        </p:grpSpPr>
        <p:sp>
          <p:nvSpPr>
            <p:cNvPr id="94" name="object 94"/>
            <p:cNvSpPr/>
            <p:nvPr/>
          </p:nvSpPr>
          <p:spPr>
            <a:xfrm>
              <a:off x="7515225" y="187629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515225" y="187629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7855331" y="1867407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7508938" y="2701544"/>
            <a:ext cx="1344930" cy="1929130"/>
            <a:chOff x="7508938" y="2701544"/>
            <a:chExt cx="1344930" cy="1929130"/>
          </a:xfrm>
        </p:grpSpPr>
        <p:sp>
          <p:nvSpPr>
            <p:cNvPr id="98" name="object 98"/>
            <p:cNvSpPr/>
            <p:nvPr/>
          </p:nvSpPr>
          <p:spPr>
            <a:xfrm>
              <a:off x="8152269" y="2701544"/>
              <a:ext cx="76200" cy="1632585"/>
            </a:xfrm>
            <a:custGeom>
              <a:avLst/>
              <a:gdLst/>
              <a:ahLst/>
              <a:cxnLst/>
              <a:rect l="l" t="t" r="r" b="b"/>
              <a:pathLst>
                <a:path w="76200" h="1632585">
                  <a:moveTo>
                    <a:pt x="76200" y="1556004"/>
                  </a:moveTo>
                  <a:lnTo>
                    <a:pt x="0" y="1556004"/>
                  </a:lnTo>
                  <a:lnTo>
                    <a:pt x="32753" y="1621510"/>
                  </a:lnTo>
                  <a:lnTo>
                    <a:pt x="32753" y="1568196"/>
                  </a:lnTo>
                  <a:lnTo>
                    <a:pt x="34277" y="1572006"/>
                  </a:lnTo>
                  <a:lnTo>
                    <a:pt x="38100" y="1573530"/>
                  </a:lnTo>
                  <a:lnTo>
                    <a:pt x="41148" y="1572006"/>
                  </a:lnTo>
                  <a:lnTo>
                    <a:pt x="42672" y="1568196"/>
                  </a:lnTo>
                  <a:lnTo>
                    <a:pt x="42672" y="1623060"/>
                  </a:lnTo>
                  <a:lnTo>
                    <a:pt x="76200" y="1556004"/>
                  </a:lnTo>
                  <a:close/>
                </a:path>
                <a:path w="76200" h="1632585">
                  <a:moveTo>
                    <a:pt x="42672" y="1556004"/>
                  </a:moveTo>
                  <a:lnTo>
                    <a:pt x="42672" y="4572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4277" y="1524"/>
                  </a:lnTo>
                  <a:lnTo>
                    <a:pt x="32753" y="4572"/>
                  </a:lnTo>
                  <a:lnTo>
                    <a:pt x="32753" y="1556004"/>
                  </a:lnTo>
                  <a:lnTo>
                    <a:pt x="42672" y="1556004"/>
                  </a:lnTo>
                  <a:close/>
                </a:path>
                <a:path w="76200" h="1632585">
                  <a:moveTo>
                    <a:pt x="42672" y="1623060"/>
                  </a:moveTo>
                  <a:lnTo>
                    <a:pt x="42672" y="1568196"/>
                  </a:lnTo>
                  <a:lnTo>
                    <a:pt x="41148" y="1572006"/>
                  </a:lnTo>
                  <a:lnTo>
                    <a:pt x="38100" y="1573530"/>
                  </a:lnTo>
                  <a:lnTo>
                    <a:pt x="34277" y="1572006"/>
                  </a:lnTo>
                  <a:lnTo>
                    <a:pt x="32753" y="1568196"/>
                  </a:lnTo>
                  <a:lnTo>
                    <a:pt x="32753" y="1621510"/>
                  </a:lnTo>
                  <a:lnTo>
                    <a:pt x="38100" y="1632204"/>
                  </a:lnTo>
                  <a:lnTo>
                    <a:pt x="42672" y="1623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513701" y="439394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513701" y="439394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7843901" y="4385055"/>
            <a:ext cx="6750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sendto()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7511986" y="4630165"/>
            <a:ext cx="1344930" cy="607060"/>
            <a:chOff x="7511986" y="4630165"/>
            <a:chExt cx="1344930" cy="607060"/>
          </a:xfrm>
        </p:grpSpPr>
        <p:sp>
          <p:nvSpPr>
            <p:cNvPr id="103" name="object 103"/>
            <p:cNvSpPr/>
            <p:nvPr/>
          </p:nvSpPr>
          <p:spPr>
            <a:xfrm>
              <a:off x="8149970" y="4630165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6606"/>
                  </a:lnTo>
                  <a:lnTo>
                    <a:pt x="35051" y="279654"/>
                  </a:lnTo>
                  <a:lnTo>
                    <a:pt x="38100" y="281178"/>
                  </a:lnTo>
                  <a:lnTo>
                    <a:pt x="41922" y="279654"/>
                  </a:lnTo>
                  <a:lnTo>
                    <a:pt x="43446" y="276606"/>
                  </a:lnTo>
                  <a:lnTo>
                    <a:pt x="43446" y="329158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3446" y="263651"/>
                  </a:moveTo>
                  <a:lnTo>
                    <a:pt x="43446" y="5334"/>
                  </a:lnTo>
                  <a:lnTo>
                    <a:pt x="41922" y="1524"/>
                  </a:lnTo>
                  <a:lnTo>
                    <a:pt x="38100" y="0"/>
                  </a:lnTo>
                  <a:lnTo>
                    <a:pt x="35051" y="1524"/>
                  </a:lnTo>
                  <a:lnTo>
                    <a:pt x="33527" y="5334"/>
                  </a:lnTo>
                  <a:lnTo>
                    <a:pt x="33527" y="263651"/>
                  </a:lnTo>
                  <a:lnTo>
                    <a:pt x="43446" y="263651"/>
                  </a:lnTo>
                  <a:close/>
                </a:path>
                <a:path w="76200" h="340360">
                  <a:moveTo>
                    <a:pt x="43446" y="329158"/>
                  </a:moveTo>
                  <a:lnTo>
                    <a:pt x="43446" y="276606"/>
                  </a:lnTo>
                  <a:lnTo>
                    <a:pt x="41922" y="279654"/>
                  </a:lnTo>
                  <a:lnTo>
                    <a:pt x="38100" y="281178"/>
                  </a:lnTo>
                  <a:lnTo>
                    <a:pt x="35051" y="279654"/>
                  </a:lnTo>
                  <a:lnTo>
                    <a:pt x="33527" y="276606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3446" y="3291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16748" y="5000497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16748" y="5000497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7767701" y="4991608"/>
            <a:ext cx="8318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recvfrom()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7516571" y="5236717"/>
            <a:ext cx="1345565" cy="806450"/>
            <a:chOff x="7516571" y="5236717"/>
            <a:chExt cx="1345565" cy="806450"/>
          </a:xfrm>
        </p:grpSpPr>
        <p:sp>
          <p:nvSpPr>
            <p:cNvPr id="108" name="object 108"/>
            <p:cNvSpPr/>
            <p:nvPr/>
          </p:nvSpPr>
          <p:spPr>
            <a:xfrm>
              <a:off x="8153793" y="5236717"/>
              <a:ext cx="76200" cy="540385"/>
            </a:xfrm>
            <a:custGeom>
              <a:avLst/>
              <a:gdLst/>
              <a:ahLst/>
              <a:cxnLst/>
              <a:rect l="l" t="t" r="r" b="b"/>
              <a:pathLst>
                <a:path w="76200" h="540385">
                  <a:moveTo>
                    <a:pt x="76200" y="464058"/>
                  </a:moveTo>
                  <a:lnTo>
                    <a:pt x="0" y="464058"/>
                  </a:lnTo>
                  <a:lnTo>
                    <a:pt x="32753" y="529564"/>
                  </a:lnTo>
                  <a:lnTo>
                    <a:pt x="32753" y="476250"/>
                  </a:lnTo>
                  <a:lnTo>
                    <a:pt x="34277" y="480060"/>
                  </a:lnTo>
                  <a:lnTo>
                    <a:pt x="38100" y="480822"/>
                  </a:lnTo>
                  <a:lnTo>
                    <a:pt x="41148" y="480060"/>
                  </a:lnTo>
                  <a:lnTo>
                    <a:pt x="42672" y="476250"/>
                  </a:lnTo>
                  <a:lnTo>
                    <a:pt x="42672" y="531113"/>
                  </a:lnTo>
                  <a:lnTo>
                    <a:pt x="76200" y="464058"/>
                  </a:lnTo>
                  <a:close/>
                </a:path>
                <a:path w="76200" h="540385">
                  <a:moveTo>
                    <a:pt x="42672" y="464058"/>
                  </a:moveTo>
                  <a:lnTo>
                    <a:pt x="42672" y="4572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4277" y="1524"/>
                  </a:lnTo>
                  <a:lnTo>
                    <a:pt x="32753" y="4572"/>
                  </a:lnTo>
                  <a:lnTo>
                    <a:pt x="32753" y="464058"/>
                  </a:lnTo>
                  <a:lnTo>
                    <a:pt x="42672" y="464058"/>
                  </a:lnTo>
                  <a:close/>
                </a:path>
                <a:path w="76200" h="540385">
                  <a:moveTo>
                    <a:pt x="42672" y="531113"/>
                  </a:moveTo>
                  <a:lnTo>
                    <a:pt x="42672" y="476250"/>
                  </a:lnTo>
                  <a:lnTo>
                    <a:pt x="41148" y="480060"/>
                  </a:lnTo>
                  <a:lnTo>
                    <a:pt x="38100" y="480822"/>
                  </a:lnTo>
                  <a:lnTo>
                    <a:pt x="34277" y="480060"/>
                  </a:lnTo>
                  <a:lnTo>
                    <a:pt x="32753" y="476250"/>
                  </a:lnTo>
                  <a:lnTo>
                    <a:pt x="32753" y="529564"/>
                  </a:lnTo>
                  <a:lnTo>
                    <a:pt x="38100" y="540258"/>
                  </a:lnTo>
                  <a:lnTo>
                    <a:pt x="42672" y="531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522095" y="580669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521333" y="5806693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40" h="231775">
                  <a:moveTo>
                    <a:pt x="0" y="0"/>
                  </a:moveTo>
                  <a:lnTo>
                    <a:pt x="0" y="231648"/>
                  </a:lnTo>
                  <a:lnTo>
                    <a:pt x="1335786" y="231648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7910956" y="5797803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884286" y="1560322"/>
            <a:ext cx="5899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Client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4592967" y="2447607"/>
            <a:ext cx="4514215" cy="2708910"/>
            <a:chOff x="4592967" y="2447607"/>
            <a:chExt cx="4514215" cy="2708910"/>
          </a:xfrm>
        </p:grpSpPr>
        <p:sp>
          <p:nvSpPr>
            <p:cNvPr id="114" name="object 114"/>
            <p:cNvSpPr/>
            <p:nvPr/>
          </p:nvSpPr>
          <p:spPr>
            <a:xfrm>
              <a:off x="4592967" y="4446523"/>
              <a:ext cx="4514215" cy="709930"/>
            </a:xfrm>
            <a:custGeom>
              <a:avLst/>
              <a:gdLst/>
              <a:ahLst/>
              <a:cxnLst/>
              <a:rect l="l" t="t" r="r" b="b"/>
              <a:pathLst>
                <a:path w="4514215" h="709929">
                  <a:moveTo>
                    <a:pt x="218694" y="689610"/>
                  </a:moveTo>
                  <a:lnTo>
                    <a:pt x="217932" y="685800"/>
                  </a:lnTo>
                  <a:lnTo>
                    <a:pt x="198120" y="661416"/>
                  </a:lnTo>
                  <a:lnTo>
                    <a:pt x="160020" y="612648"/>
                  </a:lnTo>
                  <a:lnTo>
                    <a:pt x="135153" y="581266"/>
                  </a:lnTo>
                  <a:lnTo>
                    <a:pt x="111290" y="549084"/>
                  </a:lnTo>
                  <a:lnTo>
                    <a:pt x="88544" y="516102"/>
                  </a:lnTo>
                  <a:lnTo>
                    <a:pt x="67056" y="482346"/>
                  </a:lnTo>
                  <a:lnTo>
                    <a:pt x="46748" y="446036"/>
                  </a:lnTo>
                  <a:lnTo>
                    <a:pt x="29527" y="409257"/>
                  </a:lnTo>
                  <a:lnTo>
                    <a:pt x="16586" y="370941"/>
                  </a:lnTo>
                  <a:lnTo>
                    <a:pt x="9144" y="329946"/>
                  </a:lnTo>
                  <a:lnTo>
                    <a:pt x="10820" y="292544"/>
                  </a:lnTo>
                  <a:lnTo>
                    <a:pt x="31915" y="228219"/>
                  </a:lnTo>
                  <a:lnTo>
                    <a:pt x="66230" y="174459"/>
                  </a:lnTo>
                  <a:lnTo>
                    <a:pt x="98386" y="136169"/>
                  </a:lnTo>
                  <a:lnTo>
                    <a:pt x="134112" y="99822"/>
                  </a:lnTo>
                  <a:lnTo>
                    <a:pt x="168338" y="67691"/>
                  </a:lnTo>
                  <a:lnTo>
                    <a:pt x="172212" y="96202"/>
                  </a:lnTo>
                  <a:lnTo>
                    <a:pt x="173736" y="107442"/>
                  </a:lnTo>
                  <a:lnTo>
                    <a:pt x="204978" y="28194"/>
                  </a:lnTo>
                  <a:lnTo>
                    <a:pt x="123444" y="51054"/>
                  </a:lnTo>
                  <a:lnTo>
                    <a:pt x="161937" y="61010"/>
                  </a:lnTo>
                  <a:lnTo>
                    <a:pt x="145542" y="75438"/>
                  </a:lnTo>
                  <a:lnTo>
                    <a:pt x="110490" y="110490"/>
                  </a:lnTo>
                  <a:lnTo>
                    <a:pt x="77724" y="145542"/>
                  </a:lnTo>
                  <a:lnTo>
                    <a:pt x="49441" y="181267"/>
                  </a:lnTo>
                  <a:lnTo>
                    <a:pt x="16852" y="237832"/>
                  </a:lnTo>
                  <a:lnTo>
                    <a:pt x="469" y="298970"/>
                  </a:lnTo>
                  <a:lnTo>
                    <a:pt x="0" y="330708"/>
                  </a:lnTo>
                  <a:lnTo>
                    <a:pt x="7213" y="372630"/>
                  </a:lnTo>
                  <a:lnTo>
                    <a:pt x="21983" y="415632"/>
                  </a:lnTo>
                  <a:lnTo>
                    <a:pt x="42799" y="459054"/>
                  </a:lnTo>
                  <a:lnTo>
                    <a:pt x="68160" y="502246"/>
                  </a:lnTo>
                  <a:lnTo>
                    <a:pt x="96558" y="544563"/>
                  </a:lnTo>
                  <a:lnTo>
                    <a:pt x="126479" y="585330"/>
                  </a:lnTo>
                  <a:lnTo>
                    <a:pt x="156413" y="623912"/>
                  </a:lnTo>
                  <a:lnTo>
                    <a:pt x="210312" y="691896"/>
                  </a:lnTo>
                  <a:lnTo>
                    <a:pt x="213360" y="693420"/>
                  </a:lnTo>
                  <a:lnTo>
                    <a:pt x="217170" y="692658"/>
                  </a:lnTo>
                  <a:lnTo>
                    <a:pt x="218694" y="689610"/>
                  </a:lnTo>
                  <a:close/>
                </a:path>
                <a:path w="4514215" h="709929">
                  <a:moveTo>
                    <a:pt x="2922257" y="663702"/>
                  </a:moveTo>
                  <a:lnTo>
                    <a:pt x="2846057" y="625602"/>
                  </a:lnTo>
                  <a:lnTo>
                    <a:pt x="2867685" y="658368"/>
                  </a:lnTo>
                  <a:lnTo>
                    <a:pt x="1609331" y="658368"/>
                  </a:lnTo>
                  <a:lnTo>
                    <a:pt x="1606283" y="659892"/>
                  </a:lnTo>
                  <a:lnTo>
                    <a:pt x="1604759" y="663702"/>
                  </a:lnTo>
                  <a:lnTo>
                    <a:pt x="1606283" y="666750"/>
                  </a:lnTo>
                  <a:lnTo>
                    <a:pt x="1609331" y="668274"/>
                  </a:lnTo>
                  <a:lnTo>
                    <a:pt x="2868193" y="668274"/>
                  </a:lnTo>
                  <a:lnTo>
                    <a:pt x="2846057" y="701802"/>
                  </a:lnTo>
                  <a:lnTo>
                    <a:pt x="2876550" y="686562"/>
                  </a:lnTo>
                  <a:lnTo>
                    <a:pt x="2922257" y="663702"/>
                  </a:lnTo>
                  <a:close/>
                </a:path>
                <a:path w="4514215" h="709929">
                  <a:moveTo>
                    <a:pt x="2933700" y="38100"/>
                  </a:moveTo>
                  <a:lnTo>
                    <a:pt x="2932176" y="34290"/>
                  </a:lnTo>
                  <a:lnTo>
                    <a:pt x="2928366" y="32766"/>
                  </a:lnTo>
                  <a:lnTo>
                    <a:pt x="1692402" y="32766"/>
                  </a:lnTo>
                  <a:lnTo>
                    <a:pt x="1692402" y="0"/>
                  </a:lnTo>
                  <a:lnTo>
                    <a:pt x="1616202" y="38100"/>
                  </a:lnTo>
                  <a:lnTo>
                    <a:pt x="1674876" y="67437"/>
                  </a:lnTo>
                  <a:lnTo>
                    <a:pt x="1692402" y="76200"/>
                  </a:lnTo>
                  <a:lnTo>
                    <a:pt x="1692402" y="42672"/>
                  </a:lnTo>
                  <a:lnTo>
                    <a:pt x="2928366" y="42672"/>
                  </a:lnTo>
                  <a:lnTo>
                    <a:pt x="2932176" y="41148"/>
                  </a:lnTo>
                  <a:lnTo>
                    <a:pt x="2933700" y="38100"/>
                  </a:lnTo>
                  <a:close/>
                </a:path>
                <a:path w="4514215" h="709929">
                  <a:moveTo>
                    <a:pt x="4514088" y="434340"/>
                  </a:moveTo>
                  <a:lnTo>
                    <a:pt x="4513453" y="392595"/>
                  </a:lnTo>
                  <a:lnTo>
                    <a:pt x="4503090" y="349643"/>
                  </a:lnTo>
                  <a:lnTo>
                    <a:pt x="4484878" y="306247"/>
                  </a:lnTo>
                  <a:lnTo>
                    <a:pt x="4460684" y="263182"/>
                  </a:lnTo>
                  <a:lnTo>
                    <a:pt x="4432351" y="221183"/>
                  </a:lnTo>
                  <a:lnTo>
                    <a:pt x="4401782" y="181025"/>
                  </a:lnTo>
                  <a:lnTo>
                    <a:pt x="4370819" y="143484"/>
                  </a:lnTo>
                  <a:lnTo>
                    <a:pt x="4317250" y="81610"/>
                  </a:lnTo>
                  <a:lnTo>
                    <a:pt x="4357103" y="76200"/>
                  </a:lnTo>
                  <a:lnTo>
                    <a:pt x="4277855" y="44196"/>
                  </a:lnTo>
                  <a:lnTo>
                    <a:pt x="4299953" y="126492"/>
                  </a:lnTo>
                  <a:lnTo>
                    <a:pt x="4306824" y="101612"/>
                  </a:lnTo>
                  <a:lnTo>
                    <a:pt x="4310583" y="87972"/>
                  </a:lnTo>
                  <a:lnTo>
                    <a:pt x="4317479" y="96012"/>
                  </a:lnTo>
                  <a:lnTo>
                    <a:pt x="4379214" y="168402"/>
                  </a:lnTo>
                  <a:lnTo>
                    <a:pt x="4413567" y="212039"/>
                  </a:lnTo>
                  <a:lnTo>
                    <a:pt x="4442244" y="252590"/>
                  </a:lnTo>
                  <a:lnTo>
                    <a:pt x="4474032" y="306336"/>
                  </a:lnTo>
                  <a:lnTo>
                    <a:pt x="4500867" y="376669"/>
                  </a:lnTo>
                  <a:lnTo>
                    <a:pt x="4504931" y="413766"/>
                  </a:lnTo>
                  <a:lnTo>
                    <a:pt x="4501553" y="449529"/>
                  </a:lnTo>
                  <a:lnTo>
                    <a:pt x="4473219" y="516343"/>
                  </a:lnTo>
                  <a:lnTo>
                    <a:pt x="4437519" y="564222"/>
                  </a:lnTo>
                  <a:lnTo>
                    <a:pt x="4403547" y="599567"/>
                  </a:lnTo>
                  <a:lnTo>
                    <a:pt x="4367009" y="633222"/>
                  </a:lnTo>
                  <a:lnTo>
                    <a:pt x="4326636" y="667512"/>
                  </a:lnTo>
                  <a:lnTo>
                    <a:pt x="4284726" y="701040"/>
                  </a:lnTo>
                  <a:lnTo>
                    <a:pt x="4283202" y="704088"/>
                  </a:lnTo>
                  <a:lnTo>
                    <a:pt x="4283964" y="707898"/>
                  </a:lnTo>
                  <a:lnTo>
                    <a:pt x="4287012" y="709422"/>
                  </a:lnTo>
                  <a:lnTo>
                    <a:pt x="4290809" y="708660"/>
                  </a:lnTo>
                  <a:lnTo>
                    <a:pt x="4353306" y="657606"/>
                  </a:lnTo>
                  <a:lnTo>
                    <a:pt x="4394289" y="621474"/>
                  </a:lnTo>
                  <a:lnTo>
                    <a:pt x="4434256" y="581761"/>
                  </a:lnTo>
                  <a:lnTo>
                    <a:pt x="4474299" y="532333"/>
                  </a:lnTo>
                  <a:lnTo>
                    <a:pt x="4504931" y="471893"/>
                  </a:lnTo>
                  <a:lnTo>
                    <a:pt x="4506138" y="469011"/>
                  </a:lnTo>
                  <a:lnTo>
                    <a:pt x="4514088" y="434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522095" y="2452370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521333" y="2452370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40" h="231775">
                  <a:moveTo>
                    <a:pt x="0" y="0"/>
                  </a:moveTo>
                  <a:lnTo>
                    <a:pt x="0" y="231648"/>
                  </a:lnTo>
                  <a:lnTo>
                    <a:pt x="1335786" y="231648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6235331" y="1164844"/>
            <a:ext cx="111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Datagram  (e.g.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UDP)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950581" y="2443480"/>
            <a:ext cx="478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bind()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142351" y="2109470"/>
            <a:ext cx="76200" cy="340360"/>
          </a:xfrm>
          <a:custGeom>
            <a:avLst/>
            <a:gdLst/>
            <a:ahLst/>
            <a:cxnLst/>
            <a:rect l="l" t="t" r="r" b="b"/>
            <a:pathLst>
              <a:path w="76200" h="340360">
                <a:moveTo>
                  <a:pt x="76200" y="263652"/>
                </a:moveTo>
                <a:lnTo>
                  <a:pt x="0" y="263652"/>
                </a:lnTo>
                <a:lnTo>
                  <a:pt x="33540" y="330733"/>
                </a:lnTo>
                <a:lnTo>
                  <a:pt x="33540" y="276606"/>
                </a:lnTo>
                <a:lnTo>
                  <a:pt x="35064" y="279654"/>
                </a:lnTo>
                <a:lnTo>
                  <a:pt x="38100" y="281178"/>
                </a:lnTo>
                <a:lnTo>
                  <a:pt x="41922" y="279654"/>
                </a:lnTo>
                <a:lnTo>
                  <a:pt x="42672" y="276606"/>
                </a:lnTo>
                <a:lnTo>
                  <a:pt x="42672" y="330708"/>
                </a:lnTo>
                <a:lnTo>
                  <a:pt x="76200" y="263652"/>
                </a:lnTo>
                <a:close/>
              </a:path>
              <a:path w="76200" h="340360">
                <a:moveTo>
                  <a:pt x="42672" y="263652"/>
                </a:moveTo>
                <a:lnTo>
                  <a:pt x="42672" y="4572"/>
                </a:lnTo>
                <a:lnTo>
                  <a:pt x="41922" y="1524"/>
                </a:lnTo>
                <a:lnTo>
                  <a:pt x="38100" y="0"/>
                </a:lnTo>
                <a:lnTo>
                  <a:pt x="35064" y="1524"/>
                </a:lnTo>
                <a:lnTo>
                  <a:pt x="33540" y="4572"/>
                </a:lnTo>
                <a:lnTo>
                  <a:pt x="33540" y="263652"/>
                </a:lnTo>
                <a:lnTo>
                  <a:pt x="42672" y="263652"/>
                </a:lnTo>
                <a:close/>
              </a:path>
              <a:path w="76200" h="340360">
                <a:moveTo>
                  <a:pt x="42672" y="330708"/>
                </a:moveTo>
                <a:lnTo>
                  <a:pt x="42672" y="276606"/>
                </a:lnTo>
                <a:lnTo>
                  <a:pt x="41922" y="279654"/>
                </a:lnTo>
                <a:lnTo>
                  <a:pt x="38100" y="281178"/>
                </a:lnTo>
                <a:lnTo>
                  <a:pt x="35064" y="279654"/>
                </a:lnTo>
                <a:lnTo>
                  <a:pt x="33540" y="276606"/>
                </a:lnTo>
                <a:lnTo>
                  <a:pt x="33540" y="330733"/>
                </a:lnTo>
                <a:lnTo>
                  <a:pt x="38100" y="339852"/>
                </a:lnTo>
                <a:lnTo>
                  <a:pt x="42672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121" name="object 1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22" name="object 1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27</a:t>
            </a:fld>
            <a:endParaRPr spc="-7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191" y="2405126"/>
            <a:ext cx="8082280" cy="336550"/>
          </a:xfrm>
          <a:custGeom>
            <a:avLst/>
            <a:gdLst/>
            <a:ahLst/>
            <a:cxnLst/>
            <a:rect l="l" t="t" r="r" b="b"/>
            <a:pathLst>
              <a:path w="8082280" h="336550">
                <a:moveTo>
                  <a:pt x="8081759" y="280416"/>
                </a:moveTo>
                <a:lnTo>
                  <a:pt x="8081759" y="55625"/>
                </a:lnTo>
                <a:lnTo>
                  <a:pt x="8077344" y="34075"/>
                </a:lnTo>
                <a:lnTo>
                  <a:pt x="8065287" y="16383"/>
                </a:lnTo>
                <a:lnTo>
                  <a:pt x="8047372" y="4405"/>
                </a:lnTo>
                <a:lnTo>
                  <a:pt x="8025384" y="0"/>
                </a:lnTo>
                <a:lnTo>
                  <a:pt x="55625" y="0"/>
                </a:lnTo>
                <a:lnTo>
                  <a:pt x="34075" y="4405"/>
                </a:lnTo>
                <a:lnTo>
                  <a:pt x="16383" y="16383"/>
                </a:lnTo>
                <a:lnTo>
                  <a:pt x="4405" y="34075"/>
                </a:lnTo>
                <a:lnTo>
                  <a:pt x="0" y="55626"/>
                </a:lnTo>
                <a:lnTo>
                  <a:pt x="0" y="280416"/>
                </a:lnTo>
                <a:lnTo>
                  <a:pt x="4405" y="301966"/>
                </a:lnTo>
                <a:lnTo>
                  <a:pt x="16382" y="319659"/>
                </a:lnTo>
                <a:lnTo>
                  <a:pt x="34075" y="331636"/>
                </a:lnTo>
                <a:lnTo>
                  <a:pt x="55625" y="336042"/>
                </a:lnTo>
                <a:lnTo>
                  <a:pt x="8025384" y="336042"/>
                </a:lnTo>
                <a:lnTo>
                  <a:pt x="8047372" y="331636"/>
                </a:lnTo>
                <a:lnTo>
                  <a:pt x="8065287" y="319658"/>
                </a:lnTo>
                <a:lnTo>
                  <a:pt x="8077344" y="301966"/>
                </a:lnTo>
                <a:lnTo>
                  <a:pt x="8081759" y="28041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8469" y="261873"/>
            <a:ext cx="72021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/>
              <a:t>Establish </a:t>
            </a:r>
            <a:r>
              <a:rPr sz="4200" spc="-245" dirty="0"/>
              <a:t>Connection:</a:t>
            </a:r>
            <a:r>
              <a:rPr sz="4200" spc="-425" dirty="0"/>
              <a:t> 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connect()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28</a:t>
            </a:fld>
            <a:endParaRPr spc="-70" dirty="0"/>
          </a:p>
        </p:txBody>
      </p:sp>
      <p:sp>
        <p:nvSpPr>
          <p:cNvPr id="4" name="object 4"/>
          <p:cNvSpPr txBox="1"/>
          <p:nvPr/>
        </p:nvSpPr>
        <p:spPr>
          <a:xfrm>
            <a:off x="401453" y="1250949"/>
            <a:ext cx="8293100" cy="332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600"/>
              </a:lnSpc>
              <a:spcBef>
                <a:spcPts val="10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70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client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establishes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a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connection </a:t>
            </a:r>
            <a:r>
              <a:rPr sz="2200" spc="95" dirty="0">
                <a:latin typeface="Arial" panose="020B0604020202020204"/>
                <a:cs typeface="Arial" panose="020B0604020202020204"/>
              </a:rPr>
              <a:t>with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server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by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calling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ts val="2600"/>
              </a:lnSpc>
            </a:pPr>
            <a:r>
              <a:rPr sz="2200" dirty="0">
                <a:latin typeface="Courier New" panose="02070309020205020404"/>
                <a:cs typeface="Courier New" panose="02070309020205020404"/>
              </a:rPr>
              <a:t>connect()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355600" indent="-343535">
              <a:lnSpc>
                <a:spcPct val="100000"/>
              </a:lnSpc>
              <a:buClr>
                <a:srgbClr val="9A6500"/>
              </a:buClr>
              <a:buSzPct val="65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int status = connect(</a:t>
            </a:r>
            <a:r>
              <a:rPr sz="2000" b="1" u="sng" spc="-5" dirty="0">
                <a:solidFill>
                  <a:srgbClr val="9A6500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sockid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, &amp;</a:t>
            </a:r>
            <a:r>
              <a:rPr sz="2000" b="1" u="sng" spc="-5" dirty="0">
                <a:solidFill>
                  <a:srgbClr val="CC9A00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foreignAddr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b="1" u="sng" spc="90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u="sng" spc="-5" dirty="0">
                <a:solidFill>
                  <a:srgbClr val="A50021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addrlen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555"/>
              </a:spcBef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6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sockid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integer,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socket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be 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used </a:t>
            </a:r>
            <a:r>
              <a:rPr sz="2000" spc="65" dirty="0">
                <a:latin typeface="Arial" panose="020B0604020202020204"/>
                <a:cs typeface="Arial" panose="020B0604020202020204"/>
              </a:rPr>
              <a:t>in</a:t>
            </a:r>
            <a:r>
              <a:rPr sz="2000" spc="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0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foreignAddr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struct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sockaddr: 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address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passive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participant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14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addrlen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integer,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sizeof(name)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00" dirty="0">
                <a:latin typeface="Arial" panose="020B0604020202020204"/>
                <a:cs typeface="Arial" panose="020B0604020202020204"/>
              </a:rPr>
              <a:t>status: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0 </a:t>
            </a:r>
            <a:r>
              <a:rPr sz="2000" spc="95" dirty="0">
                <a:latin typeface="Arial" panose="020B0604020202020204"/>
                <a:cs typeface="Arial" panose="020B0604020202020204"/>
              </a:rPr>
              <a:t>if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successful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connect,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-1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otherwise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dirty="0">
                <a:latin typeface="Courier New" panose="02070309020205020404"/>
                <a:cs typeface="Courier New" panose="02070309020205020404"/>
              </a:rPr>
              <a:t>connect()</a:t>
            </a:r>
            <a:r>
              <a:rPr sz="2200" spc="-7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is </a:t>
            </a:r>
            <a:r>
              <a:rPr sz="2200" b="1" spc="-140" dirty="0">
                <a:latin typeface="Arial" panose="020B0604020202020204"/>
                <a:cs typeface="Arial" panose="020B0604020202020204"/>
              </a:rPr>
              <a:t>blocking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0859" y="2037842"/>
            <a:ext cx="7945755" cy="337185"/>
          </a:xfrm>
          <a:custGeom>
            <a:avLst/>
            <a:gdLst/>
            <a:ahLst/>
            <a:cxnLst/>
            <a:rect l="l" t="t" r="r" b="b"/>
            <a:pathLst>
              <a:path w="7945755" h="337185">
                <a:moveTo>
                  <a:pt x="7945361" y="280416"/>
                </a:moveTo>
                <a:lnTo>
                  <a:pt x="7945361" y="56388"/>
                </a:lnTo>
                <a:lnTo>
                  <a:pt x="7941065" y="34397"/>
                </a:lnTo>
                <a:lnTo>
                  <a:pt x="7929270" y="16478"/>
                </a:lnTo>
                <a:lnTo>
                  <a:pt x="7911617" y="4417"/>
                </a:lnTo>
                <a:lnTo>
                  <a:pt x="7889748" y="0"/>
                </a:lnTo>
                <a:lnTo>
                  <a:pt x="56387" y="0"/>
                </a:lnTo>
                <a:lnTo>
                  <a:pt x="34397" y="4417"/>
                </a:lnTo>
                <a:lnTo>
                  <a:pt x="16478" y="16478"/>
                </a:lnTo>
                <a:lnTo>
                  <a:pt x="4417" y="34397"/>
                </a:lnTo>
                <a:lnTo>
                  <a:pt x="0" y="56388"/>
                </a:lnTo>
                <a:lnTo>
                  <a:pt x="0" y="280416"/>
                </a:lnTo>
                <a:lnTo>
                  <a:pt x="4417" y="302406"/>
                </a:lnTo>
                <a:lnTo>
                  <a:pt x="16478" y="320325"/>
                </a:lnTo>
                <a:lnTo>
                  <a:pt x="34397" y="332386"/>
                </a:lnTo>
                <a:lnTo>
                  <a:pt x="56387" y="336804"/>
                </a:lnTo>
                <a:lnTo>
                  <a:pt x="7889748" y="336804"/>
                </a:lnTo>
                <a:lnTo>
                  <a:pt x="7911617" y="332386"/>
                </a:lnTo>
                <a:lnTo>
                  <a:pt x="7929270" y="320325"/>
                </a:lnTo>
                <a:lnTo>
                  <a:pt x="7941065" y="302406"/>
                </a:lnTo>
                <a:lnTo>
                  <a:pt x="7945361" y="28041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8397" y="261873"/>
            <a:ext cx="7021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70" dirty="0"/>
              <a:t>Incoming </a:t>
            </a:r>
            <a:r>
              <a:rPr sz="4200" spc="-245" dirty="0"/>
              <a:t>Connection:</a:t>
            </a:r>
            <a:r>
              <a:rPr sz="4200" spc="-390" dirty="0"/>
              <a:t> 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accept()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29</a:t>
            </a:fld>
            <a:endParaRPr spc="-70" dirty="0"/>
          </a:p>
        </p:txBody>
      </p:sp>
      <p:sp>
        <p:nvSpPr>
          <p:cNvPr id="4" name="object 4"/>
          <p:cNvSpPr txBox="1"/>
          <p:nvPr/>
        </p:nvSpPr>
        <p:spPr>
          <a:xfrm>
            <a:off x="401453" y="1250949"/>
            <a:ext cx="8378190" cy="468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600"/>
              </a:lnSpc>
              <a:spcBef>
                <a:spcPts val="10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70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server </a:t>
            </a:r>
            <a:r>
              <a:rPr sz="2200" spc="-150" dirty="0">
                <a:latin typeface="Arial" panose="020B0604020202020204"/>
                <a:cs typeface="Arial" panose="020B0604020202020204"/>
              </a:rPr>
              <a:t>gets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a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socket 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an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incoming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client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connection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by</a:t>
            </a:r>
            <a:r>
              <a:rPr sz="22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calling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ts val="2600"/>
              </a:lnSpc>
            </a:pPr>
            <a:r>
              <a:rPr sz="2200" dirty="0">
                <a:latin typeface="Courier New" panose="02070309020205020404"/>
                <a:cs typeface="Courier New" panose="02070309020205020404"/>
              </a:rPr>
              <a:t>accept()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355600" indent="-343535">
              <a:lnSpc>
                <a:spcPct val="100000"/>
              </a:lnSpc>
              <a:spcBef>
                <a:spcPts val="52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int </a:t>
            </a:r>
            <a:r>
              <a:rPr sz="2200" b="1" u="sng" dirty="0">
                <a:solidFill>
                  <a:srgbClr val="3B822F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s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= accept(</a:t>
            </a:r>
            <a:r>
              <a:rPr sz="2200" b="1" u="sng" dirty="0">
                <a:solidFill>
                  <a:srgbClr val="9A6500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sockid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, &amp;</a:t>
            </a:r>
            <a:r>
              <a:rPr sz="2200" b="1" u="sng" dirty="0">
                <a:solidFill>
                  <a:srgbClr val="A50021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clientAddr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,</a:t>
            </a:r>
            <a:r>
              <a:rPr sz="2200" b="1" u="sng" spc="-25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&amp;</a:t>
            </a:r>
            <a:r>
              <a:rPr sz="2200" b="1" u="sng" dirty="0">
                <a:solidFill>
                  <a:srgbClr val="CC9A00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addrLen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);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5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225" dirty="0">
                <a:solidFill>
                  <a:srgbClr val="3B822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225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integer,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new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socket 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(used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for</a:t>
            </a:r>
            <a:r>
              <a:rPr sz="20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data-transfer)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80"/>
              </a:spcBef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6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sockid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integer,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orig.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socket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(being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listened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on)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8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clientAddr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struct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sockaddr, 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address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active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participant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35050" lvl="2" indent="-351790">
              <a:lnSpc>
                <a:spcPct val="100000"/>
              </a:lnSpc>
              <a:spcBef>
                <a:spcPts val="45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35050" algn="l"/>
                <a:tab pos="1035685" algn="l"/>
              </a:tabLst>
            </a:pPr>
            <a:r>
              <a:rPr sz="1800" spc="25" dirty="0">
                <a:latin typeface="Arial" panose="020B0604020202020204"/>
                <a:cs typeface="Arial" panose="020B0604020202020204"/>
              </a:rPr>
              <a:t>filled </a:t>
            </a:r>
            <a:r>
              <a:rPr sz="1800" spc="60" dirty="0">
                <a:latin typeface="Arial" panose="020B0604020202020204"/>
                <a:cs typeface="Arial" panose="020B0604020202020204"/>
              </a:rPr>
              <a:t>in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upon</a:t>
            </a:r>
            <a:r>
              <a:rPr sz="18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return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6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3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addrLen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sizeof(clientAddr):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value/result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parameter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35050" lvl="2" indent="-351790">
              <a:lnSpc>
                <a:spcPct val="100000"/>
              </a:lnSpc>
              <a:spcBef>
                <a:spcPts val="46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35050" algn="l"/>
                <a:tab pos="1035685" algn="l"/>
              </a:tabLst>
            </a:pPr>
            <a:r>
              <a:rPr sz="1800" spc="-55" dirty="0">
                <a:latin typeface="Arial" panose="020B0604020202020204"/>
                <a:cs typeface="Arial" panose="020B0604020202020204"/>
              </a:rPr>
              <a:t>must </a:t>
            </a:r>
            <a:r>
              <a:rPr sz="1800" spc="-120" dirty="0">
                <a:latin typeface="Arial" panose="020B0604020202020204"/>
                <a:cs typeface="Arial" panose="020B0604020202020204"/>
              </a:rPr>
              <a:t>be </a:t>
            </a:r>
            <a:r>
              <a:rPr sz="1800" spc="-114" dirty="0">
                <a:latin typeface="Arial" panose="020B0604020202020204"/>
                <a:cs typeface="Arial" panose="020B0604020202020204"/>
              </a:rPr>
              <a:t>set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appropriately 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before</a:t>
            </a:r>
            <a:r>
              <a:rPr sz="1800" spc="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call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035050" lvl="2" indent="-351790">
              <a:lnSpc>
                <a:spcPct val="100000"/>
              </a:lnSpc>
              <a:spcBef>
                <a:spcPts val="435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35050" algn="l"/>
                <a:tab pos="1035685" algn="l"/>
              </a:tabLst>
            </a:pPr>
            <a:r>
              <a:rPr sz="1800" spc="-80" dirty="0">
                <a:latin typeface="Arial" panose="020B0604020202020204"/>
                <a:cs typeface="Arial" panose="020B0604020202020204"/>
              </a:rPr>
              <a:t>adjusted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upon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return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49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dirty="0">
                <a:latin typeface="Courier New" panose="02070309020205020404"/>
                <a:cs typeface="Courier New" panose="02070309020205020404"/>
              </a:rPr>
              <a:t>accept()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80" dirty="0">
                <a:latin typeface="Arial" panose="020B0604020202020204"/>
                <a:cs typeface="Arial" panose="020B0604020202020204"/>
              </a:rPr>
              <a:t>is </a:t>
            </a:r>
            <a:r>
              <a:rPr sz="2000" b="1" spc="-120" dirty="0">
                <a:latin typeface="Arial" panose="020B0604020202020204"/>
                <a:cs typeface="Arial" panose="020B0604020202020204"/>
              </a:rPr>
              <a:t>blocking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waits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connection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before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returning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35" dirty="0">
                <a:latin typeface="Arial" panose="020B0604020202020204"/>
                <a:cs typeface="Arial" panose="020B0604020202020204"/>
              </a:rPr>
              <a:t>dequeues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next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connection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on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queue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socket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(sockid)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841" y="261873"/>
            <a:ext cx="58286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90" dirty="0"/>
              <a:t>Protocol </a:t>
            </a:r>
            <a:r>
              <a:rPr sz="4200" spc="-300" dirty="0"/>
              <a:t>Families </a:t>
            </a:r>
            <a:r>
              <a:rPr sz="4200" spc="-260" dirty="0"/>
              <a:t>-</a:t>
            </a:r>
            <a:r>
              <a:rPr sz="4200" spc="-125" dirty="0"/>
              <a:t> </a:t>
            </a:r>
            <a:r>
              <a:rPr sz="4200" spc="-85" dirty="0"/>
              <a:t>TCP/IP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3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401453" y="1250949"/>
            <a:ext cx="7774940" cy="4529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125" dirty="0">
                <a:latin typeface="Arial" panose="020B0604020202020204"/>
                <a:cs typeface="Arial" panose="020B0604020202020204"/>
              </a:rPr>
              <a:t>Several 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protocols 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200" dirty="0">
                <a:latin typeface="Arial" panose="020B0604020202020204"/>
                <a:cs typeface="Arial" panose="020B0604020202020204"/>
              </a:rPr>
              <a:t>different</a:t>
            </a:r>
            <a:r>
              <a:rPr sz="22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75" dirty="0">
                <a:latin typeface="Arial" panose="020B0604020202020204"/>
                <a:cs typeface="Arial" panose="020B0604020202020204"/>
              </a:rPr>
              <a:t>problems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355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</a:t>
            </a:r>
            <a:r>
              <a:rPr sz="2200" b="1" spc="355" dirty="0">
                <a:latin typeface="Arial" panose="020B0604020202020204"/>
                <a:cs typeface="Arial" panose="020B0604020202020204"/>
              </a:rPr>
              <a:t>Protocol </a:t>
            </a:r>
            <a:r>
              <a:rPr sz="2200" b="1" spc="-204" dirty="0">
                <a:latin typeface="Arial" panose="020B0604020202020204"/>
                <a:cs typeface="Arial" panose="020B0604020202020204"/>
              </a:rPr>
              <a:t>Suites </a:t>
            </a:r>
            <a:r>
              <a:rPr sz="2200" dirty="0">
                <a:latin typeface="Arial" panose="020B0604020202020204"/>
                <a:cs typeface="Arial" panose="020B0604020202020204"/>
              </a:rPr>
              <a:t>or </a:t>
            </a:r>
            <a:r>
              <a:rPr sz="2200" b="1" spc="-145" dirty="0">
                <a:latin typeface="Arial" panose="020B0604020202020204"/>
                <a:cs typeface="Arial" panose="020B0604020202020204"/>
              </a:rPr>
              <a:t>Protocol </a:t>
            </a:r>
            <a:r>
              <a:rPr sz="2200" b="1" spc="-155" dirty="0">
                <a:latin typeface="Arial" panose="020B0604020202020204"/>
                <a:cs typeface="Arial" panose="020B0604020202020204"/>
              </a:rPr>
              <a:t>Families:</a:t>
            </a:r>
            <a:r>
              <a:rPr sz="2200" b="1" spc="-3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TCP/IP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 panose="020B0604020202020204"/>
              <a:cs typeface="Arial" panose="020B0604020202020204"/>
            </a:endParaRPr>
          </a:p>
          <a:p>
            <a:pPr marL="354965" marR="167640" indent="-342900">
              <a:lnSpc>
                <a:spcPct val="100000"/>
              </a:lnSpc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55" dirty="0">
                <a:latin typeface="Arial" panose="020B0604020202020204"/>
                <a:cs typeface="Arial" panose="020B0604020202020204"/>
              </a:rPr>
              <a:t>TCP/IP 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provides </a:t>
            </a:r>
            <a:r>
              <a:rPr sz="2200" b="1" spc="-105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end-to-end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connectivity 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specifying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how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data  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should</a:t>
            </a:r>
            <a:r>
              <a:rPr sz="22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0" dirty="0">
                <a:latin typeface="Arial" panose="020B0604020202020204"/>
                <a:cs typeface="Arial" panose="020B0604020202020204"/>
              </a:rPr>
              <a:t>be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30" dirty="0">
                <a:latin typeface="Arial" panose="020B0604020202020204"/>
                <a:cs typeface="Arial" panose="020B0604020202020204"/>
              </a:rPr>
              <a:t>formatted,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40" dirty="0">
                <a:latin typeface="Arial" panose="020B0604020202020204"/>
                <a:cs typeface="Arial" panose="020B0604020202020204"/>
              </a:rPr>
              <a:t>addressed,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25" dirty="0">
                <a:latin typeface="Arial" panose="020B0604020202020204"/>
                <a:cs typeface="Arial" panose="020B0604020202020204"/>
              </a:rPr>
              <a:t>transmitted,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35" dirty="0">
                <a:latin typeface="Arial" panose="020B0604020202020204"/>
                <a:cs typeface="Arial" panose="020B0604020202020204"/>
              </a:rPr>
              <a:t>routed,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and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65" dirty="0">
                <a:latin typeface="Arial" panose="020B0604020202020204"/>
                <a:cs typeface="Arial" panose="020B0604020202020204"/>
              </a:rPr>
              <a:t>received at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destination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114" dirty="0">
                <a:latin typeface="Arial" panose="020B0604020202020204"/>
                <a:cs typeface="Arial" panose="020B0604020202020204"/>
              </a:rPr>
              <a:t>can </a:t>
            </a:r>
            <a:r>
              <a:rPr sz="2200" spc="-145" dirty="0">
                <a:latin typeface="Arial" panose="020B0604020202020204"/>
                <a:cs typeface="Arial" panose="020B0604020202020204"/>
              </a:rPr>
              <a:t>be </a:t>
            </a:r>
            <a:r>
              <a:rPr sz="2200" spc="-160" dirty="0">
                <a:latin typeface="Arial" panose="020B0604020202020204"/>
                <a:cs typeface="Arial" panose="020B0604020202020204"/>
              </a:rPr>
              <a:t>used </a:t>
            </a:r>
            <a:r>
              <a:rPr sz="2200" spc="75" dirty="0">
                <a:latin typeface="Arial" panose="020B0604020202020204"/>
                <a:cs typeface="Arial" panose="020B0604020202020204"/>
              </a:rPr>
              <a:t>in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internet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and </a:t>
            </a:r>
            <a:r>
              <a:rPr sz="2200" spc="75" dirty="0">
                <a:latin typeface="Arial" panose="020B0604020202020204"/>
                <a:cs typeface="Arial" panose="020B0604020202020204"/>
              </a:rPr>
              <a:t>in </a:t>
            </a:r>
            <a:r>
              <a:rPr sz="2200" spc="-80" dirty="0">
                <a:latin typeface="Arial" panose="020B0604020202020204"/>
                <a:cs typeface="Arial" panose="020B0604020202020204"/>
              </a:rPr>
              <a:t>stand-alone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private</a:t>
            </a:r>
            <a:r>
              <a:rPr sz="22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networks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2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120" dirty="0">
                <a:latin typeface="Arial" panose="020B0604020202020204"/>
                <a:cs typeface="Arial" panose="020B0604020202020204"/>
              </a:rPr>
              <a:t>it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-80" dirty="0">
                <a:latin typeface="Arial" panose="020B0604020202020204"/>
                <a:cs typeface="Arial" panose="020B0604020202020204"/>
              </a:rPr>
              <a:t>organized </a:t>
            </a:r>
            <a:r>
              <a:rPr sz="2200" spc="35" dirty="0">
                <a:latin typeface="Arial" panose="020B0604020202020204"/>
                <a:cs typeface="Arial" panose="020B0604020202020204"/>
              </a:rPr>
              <a:t>into</a:t>
            </a:r>
            <a:r>
              <a:rPr sz="22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17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layers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227" y="1855533"/>
            <a:ext cx="8775700" cy="3449954"/>
            <a:chOff x="192227" y="1855533"/>
            <a:chExt cx="8775700" cy="3449954"/>
          </a:xfrm>
        </p:grpSpPr>
        <p:sp>
          <p:nvSpPr>
            <p:cNvPr id="3" name="object 3"/>
            <p:cNvSpPr/>
            <p:nvPr/>
          </p:nvSpPr>
          <p:spPr>
            <a:xfrm>
              <a:off x="196989" y="4301744"/>
              <a:ext cx="8766175" cy="999490"/>
            </a:xfrm>
            <a:custGeom>
              <a:avLst/>
              <a:gdLst/>
              <a:ahLst/>
              <a:cxnLst/>
              <a:rect l="l" t="t" r="r" b="b"/>
              <a:pathLst>
                <a:path w="8766175" h="999489">
                  <a:moveTo>
                    <a:pt x="8766035" y="832103"/>
                  </a:moveTo>
                  <a:lnTo>
                    <a:pt x="8766035" y="166877"/>
                  </a:lnTo>
                  <a:lnTo>
                    <a:pt x="8760080" y="122502"/>
                  </a:lnTo>
                  <a:lnTo>
                    <a:pt x="8743288" y="82634"/>
                  </a:lnTo>
                  <a:lnTo>
                    <a:pt x="8717268" y="48863"/>
                  </a:lnTo>
                  <a:lnTo>
                    <a:pt x="8683630" y="22775"/>
                  </a:lnTo>
                  <a:lnTo>
                    <a:pt x="8643981" y="5958"/>
                  </a:lnTo>
                  <a:lnTo>
                    <a:pt x="8599932" y="0"/>
                  </a:lnTo>
                  <a:lnTo>
                    <a:pt x="166115" y="0"/>
                  </a:lnTo>
                  <a:lnTo>
                    <a:pt x="122061" y="5958"/>
                  </a:lnTo>
                  <a:lnTo>
                    <a:pt x="82408" y="22775"/>
                  </a:lnTo>
                  <a:lnTo>
                    <a:pt x="48768" y="48863"/>
                  </a:lnTo>
                  <a:lnTo>
                    <a:pt x="22747" y="82634"/>
                  </a:lnTo>
                  <a:lnTo>
                    <a:pt x="5954" y="122502"/>
                  </a:lnTo>
                  <a:lnTo>
                    <a:pt x="0" y="166878"/>
                  </a:lnTo>
                  <a:lnTo>
                    <a:pt x="0" y="832104"/>
                  </a:lnTo>
                  <a:lnTo>
                    <a:pt x="5954" y="876479"/>
                  </a:lnTo>
                  <a:lnTo>
                    <a:pt x="22747" y="916347"/>
                  </a:lnTo>
                  <a:lnTo>
                    <a:pt x="48768" y="950118"/>
                  </a:lnTo>
                  <a:lnTo>
                    <a:pt x="82408" y="976206"/>
                  </a:lnTo>
                  <a:lnTo>
                    <a:pt x="122061" y="993023"/>
                  </a:lnTo>
                  <a:lnTo>
                    <a:pt x="166115" y="998982"/>
                  </a:lnTo>
                  <a:lnTo>
                    <a:pt x="8599932" y="998981"/>
                  </a:lnTo>
                  <a:lnTo>
                    <a:pt x="8643981" y="993023"/>
                  </a:lnTo>
                  <a:lnTo>
                    <a:pt x="8683630" y="976206"/>
                  </a:lnTo>
                  <a:lnTo>
                    <a:pt x="8717268" y="950118"/>
                  </a:lnTo>
                  <a:lnTo>
                    <a:pt x="8743288" y="916347"/>
                  </a:lnTo>
                  <a:lnTo>
                    <a:pt x="8760080" y="876479"/>
                  </a:lnTo>
                  <a:lnTo>
                    <a:pt x="8766035" y="832103"/>
                  </a:lnTo>
                  <a:close/>
                </a:path>
              </a:pathLst>
            </a:custGeom>
            <a:solidFill>
              <a:srgbClr val="CCFFFF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6989" y="4301744"/>
              <a:ext cx="8766175" cy="999490"/>
            </a:xfrm>
            <a:custGeom>
              <a:avLst/>
              <a:gdLst/>
              <a:ahLst/>
              <a:cxnLst/>
              <a:rect l="l" t="t" r="r" b="b"/>
              <a:pathLst>
                <a:path w="8766175" h="999489">
                  <a:moveTo>
                    <a:pt x="166115" y="0"/>
                  </a:moveTo>
                  <a:lnTo>
                    <a:pt x="122061" y="5958"/>
                  </a:lnTo>
                  <a:lnTo>
                    <a:pt x="82408" y="22775"/>
                  </a:lnTo>
                  <a:lnTo>
                    <a:pt x="48768" y="48863"/>
                  </a:lnTo>
                  <a:lnTo>
                    <a:pt x="22747" y="82634"/>
                  </a:lnTo>
                  <a:lnTo>
                    <a:pt x="5954" y="122502"/>
                  </a:lnTo>
                  <a:lnTo>
                    <a:pt x="0" y="166878"/>
                  </a:lnTo>
                  <a:lnTo>
                    <a:pt x="0" y="832104"/>
                  </a:lnTo>
                  <a:lnTo>
                    <a:pt x="5954" y="876479"/>
                  </a:lnTo>
                  <a:lnTo>
                    <a:pt x="22747" y="916347"/>
                  </a:lnTo>
                  <a:lnTo>
                    <a:pt x="48768" y="950118"/>
                  </a:lnTo>
                  <a:lnTo>
                    <a:pt x="82408" y="976206"/>
                  </a:lnTo>
                  <a:lnTo>
                    <a:pt x="122061" y="993023"/>
                  </a:lnTo>
                  <a:lnTo>
                    <a:pt x="166115" y="998982"/>
                  </a:lnTo>
                  <a:lnTo>
                    <a:pt x="8599932" y="998981"/>
                  </a:lnTo>
                  <a:lnTo>
                    <a:pt x="8643981" y="993023"/>
                  </a:lnTo>
                  <a:lnTo>
                    <a:pt x="8683630" y="976206"/>
                  </a:lnTo>
                  <a:lnTo>
                    <a:pt x="8717268" y="950118"/>
                  </a:lnTo>
                  <a:lnTo>
                    <a:pt x="8743288" y="916347"/>
                  </a:lnTo>
                  <a:lnTo>
                    <a:pt x="8760080" y="876479"/>
                  </a:lnTo>
                  <a:lnTo>
                    <a:pt x="8766035" y="832103"/>
                  </a:lnTo>
                  <a:lnTo>
                    <a:pt x="8766035" y="166877"/>
                  </a:lnTo>
                  <a:lnTo>
                    <a:pt x="8760080" y="122502"/>
                  </a:lnTo>
                  <a:lnTo>
                    <a:pt x="8743288" y="82634"/>
                  </a:lnTo>
                  <a:lnTo>
                    <a:pt x="8717268" y="48863"/>
                  </a:lnTo>
                  <a:lnTo>
                    <a:pt x="8683630" y="22775"/>
                  </a:lnTo>
                  <a:lnTo>
                    <a:pt x="8643981" y="5958"/>
                  </a:lnTo>
                  <a:lnTo>
                    <a:pt x="8599932" y="0"/>
                  </a:lnTo>
                  <a:lnTo>
                    <a:pt x="16611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1195" y="186029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3" y="231647"/>
                  </a:moveTo>
                  <a:lnTo>
                    <a:pt x="1335023" y="0"/>
                  </a:lnTo>
                  <a:lnTo>
                    <a:pt x="0" y="0"/>
                  </a:lnTo>
                  <a:lnTo>
                    <a:pt x="0" y="231647"/>
                  </a:lnTo>
                  <a:lnTo>
                    <a:pt x="1335023" y="231647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433" y="1860295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0" y="0"/>
                  </a:moveTo>
                  <a:lnTo>
                    <a:pt x="0" y="231647"/>
                  </a:lnTo>
                  <a:lnTo>
                    <a:pt x="1335786" y="231647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1979" y="261873"/>
            <a:ext cx="7614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35" dirty="0"/>
              <a:t>Client </a:t>
            </a:r>
            <a:r>
              <a:rPr sz="4200" spc="-260" dirty="0"/>
              <a:t>- </a:t>
            </a:r>
            <a:r>
              <a:rPr sz="4200" spc="-280" dirty="0"/>
              <a:t>Server Communication </a:t>
            </a:r>
            <a:r>
              <a:rPr sz="3200" spc="-200" dirty="0"/>
              <a:t>-</a:t>
            </a:r>
            <a:r>
              <a:rPr sz="3200" spc="-265" dirty="0"/>
              <a:t> </a:t>
            </a:r>
            <a:r>
              <a:rPr sz="3200" spc="-200" dirty="0"/>
              <a:t>Unix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60539" y="1851406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9481" y="2096516"/>
            <a:ext cx="1344930" cy="607060"/>
            <a:chOff x="319481" y="2096516"/>
            <a:chExt cx="1344930" cy="607060"/>
          </a:xfrm>
        </p:grpSpPr>
        <p:sp>
          <p:nvSpPr>
            <p:cNvPr id="10" name="object 10"/>
            <p:cNvSpPr/>
            <p:nvPr/>
          </p:nvSpPr>
          <p:spPr>
            <a:xfrm>
              <a:off x="957465" y="2096516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8" y="330707"/>
                  </a:lnTo>
                  <a:lnTo>
                    <a:pt x="33528" y="276605"/>
                  </a:lnTo>
                  <a:lnTo>
                    <a:pt x="34290" y="279653"/>
                  </a:lnTo>
                  <a:lnTo>
                    <a:pt x="38100" y="281177"/>
                  </a:lnTo>
                  <a:lnTo>
                    <a:pt x="41148" y="279653"/>
                  </a:lnTo>
                  <a:lnTo>
                    <a:pt x="42672" y="276605"/>
                  </a:lnTo>
                  <a:lnTo>
                    <a:pt x="42672" y="330707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72" y="263651"/>
                  </a:moveTo>
                  <a:lnTo>
                    <a:pt x="42672" y="5333"/>
                  </a:lnTo>
                  <a:lnTo>
                    <a:pt x="41148" y="1523"/>
                  </a:lnTo>
                  <a:lnTo>
                    <a:pt x="38100" y="0"/>
                  </a:lnTo>
                  <a:lnTo>
                    <a:pt x="34290" y="1523"/>
                  </a:lnTo>
                  <a:lnTo>
                    <a:pt x="33528" y="5333"/>
                  </a:lnTo>
                  <a:lnTo>
                    <a:pt x="33528" y="263651"/>
                  </a:lnTo>
                  <a:lnTo>
                    <a:pt x="42672" y="263651"/>
                  </a:lnTo>
                  <a:close/>
                </a:path>
                <a:path w="76200" h="340360">
                  <a:moveTo>
                    <a:pt x="42672" y="330707"/>
                  </a:moveTo>
                  <a:lnTo>
                    <a:pt x="42672" y="276605"/>
                  </a:lnTo>
                  <a:lnTo>
                    <a:pt x="41148" y="279653"/>
                  </a:lnTo>
                  <a:lnTo>
                    <a:pt x="38100" y="281177"/>
                  </a:lnTo>
                  <a:lnTo>
                    <a:pt x="34290" y="279653"/>
                  </a:lnTo>
                  <a:lnTo>
                    <a:pt x="33528" y="276605"/>
                  </a:lnTo>
                  <a:lnTo>
                    <a:pt x="33528" y="330707"/>
                  </a:lnTo>
                  <a:lnTo>
                    <a:pt x="38100" y="339851"/>
                  </a:lnTo>
                  <a:lnTo>
                    <a:pt x="42672" y="330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243" y="246684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3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243" y="246684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2729" y="2457957"/>
            <a:ext cx="478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bind()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2529" y="2703067"/>
            <a:ext cx="1344930" cy="596900"/>
            <a:chOff x="322529" y="2703067"/>
            <a:chExt cx="1344930" cy="596900"/>
          </a:xfrm>
        </p:grpSpPr>
        <p:sp>
          <p:nvSpPr>
            <p:cNvPr id="15" name="object 15"/>
            <p:cNvSpPr/>
            <p:nvPr/>
          </p:nvSpPr>
          <p:spPr>
            <a:xfrm>
              <a:off x="960513" y="2703067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6605"/>
                  </a:lnTo>
                  <a:lnTo>
                    <a:pt x="35051" y="279653"/>
                  </a:lnTo>
                  <a:lnTo>
                    <a:pt x="38100" y="281177"/>
                  </a:lnTo>
                  <a:lnTo>
                    <a:pt x="41910" y="279653"/>
                  </a:lnTo>
                  <a:lnTo>
                    <a:pt x="42672" y="276605"/>
                  </a:lnTo>
                  <a:lnTo>
                    <a:pt x="42672" y="330707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72" y="263651"/>
                  </a:moveTo>
                  <a:lnTo>
                    <a:pt x="42672" y="4571"/>
                  </a:lnTo>
                  <a:lnTo>
                    <a:pt x="41910" y="1523"/>
                  </a:lnTo>
                  <a:lnTo>
                    <a:pt x="38100" y="0"/>
                  </a:lnTo>
                  <a:lnTo>
                    <a:pt x="35051" y="1523"/>
                  </a:lnTo>
                  <a:lnTo>
                    <a:pt x="33527" y="4571"/>
                  </a:lnTo>
                  <a:lnTo>
                    <a:pt x="33527" y="263651"/>
                  </a:lnTo>
                  <a:lnTo>
                    <a:pt x="42672" y="263651"/>
                  </a:lnTo>
                  <a:close/>
                </a:path>
                <a:path w="76200" h="340360">
                  <a:moveTo>
                    <a:pt x="42672" y="330707"/>
                  </a:moveTo>
                  <a:lnTo>
                    <a:pt x="42672" y="276605"/>
                  </a:lnTo>
                  <a:lnTo>
                    <a:pt x="41910" y="279653"/>
                  </a:lnTo>
                  <a:lnTo>
                    <a:pt x="38100" y="281177"/>
                  </a:lnTo>
                  <a:lnTo>
                    <a:pt x="35051" y="279653"/>
                  </a:lnTo>
                  <a:lnTo>
                    <a:pt x="33527" y="276605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2672" y="330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291" y="306349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7291" y="306349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16165" y="3054604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listen()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5577" y="3300476"/>
            <a:ext cx="1344930" cy="606425"/>
            <a:chOff x="325577" y="3300476"/>
            <a:chExt cx="1344930" cy="606425"/>
          </a:xfrm>
        </p:grpSpPr>
        <p:sp>
          <p:nvSpPr>
            <p:cNvPr id="20" name="object 20"/>
            <p:cNvSpPr/>
            <p:nvPr/>
          </p:nvSpPr>
          <p:spPr>
            <a:xfrm>
              <a:off x="963561" y="3300476"/>
              <a:ext cx="76200" cy="339090"/>
            </a:xfrm>
            <a:custGeom>
              <a:avLst/>
              <a:gdLst/>
              <a:ahLst/>
              <a:cxnLst/>
              <a:rect l="l" t="t" r="r" b="b"/>
              <a:pathLst>
                <a:path w="76200" h="339089">
                  <a:moveTo>
                    <a:pt x="76200" y="262889"/>
                  </a:moveTo>
                  <a:lnTo>
                    <a:pt x="0" y="262889"/>
                  </a:lnTo>
                  <a:lnTo>
                    <a:pt x="33527" y="329945"/>
                  </a:lnTo>
                  <a:lnTo>
                    <a:pt x="33527" y="275844"/>
                  </a:lnTo>
                  <a:lnTo>
                    <a:pt x="35051" y="279653"/>
                  </a:lnTo>
                  <a:lnTo>
                    <a:pt x="38100" y="280415"/>
                  </a:lnTo>
                  <a:lnTo>
                    <a:pt x="41909" y="279653"/>
                  </a:lnTo>
                  <a:lnTo>
                    <a:pt x="42671" y="275844"/>
                  </a:lnTo>
                  <a:lnTo>
                    <a:pt x="42671" y="329946"/>
                  </a:lnTo>
                  <a:lnTo>
                    <a:pt x="76200" y="262889"/>
                  </a:lnTo>
                  <a:close/>
                </a:path>
                <a:path w="76200" h="339089">
                  <a:moveTo>
                    <a:pt x="42671" y="262889"/>
                  </a:moveTo>
                  <a:lnTo>
                    <a:pt x="42671" y="4572"/>
                  </a:lnTo>
                  <a:lnTo>
                    <a:pt x="41909" y="762"/>
                  </a:lnTo>
                  <a:lnTo>
                    <a:pt x="38100" y="0"/>
                  </a:lnTo>
                  <a:lnTo>
                    <a:pt x="35051" y="762"/>
                  </a:lnTo>
                  <a:lnTo>
                    <a:pt x="33527" y="4572"/>
                  </a:lnTo>
                  <a:lnTo>
                    <a:pt x="33527" y="262889"/>
                  </a:lnTo>
                  <a:lnTo>
                    <a:pt x="42671" y="262889"/>
                  </a:lnTo>
                  <a:close/>
                </a:path>
                <a:path w="76200" h="339089">
                  <a:moveTo>
                    <a:pt x="42671" y="329946"/>
                  </a:moveTo>
                  <a:lnTo>
                    <a:pt x="42671" y="275844"/>
                  </a:lnTo>
                  <a:lnTo>
                    <a:pt x="41909" y="279653"/>
                  </a:lnTo>
                  <a:lnTo>
                    <a:pt x="38100" y="280415"/>
                  </a:lnTo>
                  <a:lnTo>
                    <a:pt x="35051" y="279653"/>
                  </a:lnTo>
                  <a:lnTo>
                    <a:pt x="33527" y="275844"/>
                  </a:lnTo>
                  <a:lnTo>
                    <a:pt x="33527" y="329945"/>
                  </a:lnTo>
                  <a:lnTo>
                    <a:pt x="38100" y="339089"/>
                  </a:lnTo>
                  <a:lnTo>
                    <a:pt x="42671" y="329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0339" y="367004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0339" y="367004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65111" y="3661155"/>
            <a:ext cx="6654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accept()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4147" y="3906265"/>
            <a:ext cx="1344930" cy="708660"/>
            <a:chOff x="314147" y="3906265"/>
            <a:chExt cx="1344930" cy="708660"/>
          </a:xfrm>
        </p:grpSpPr>
        <p:sp>
          <p:nvSpPr>
            <p:cNvPr id="25" name="object 25"/>
            <p:cNvSpPr/>
            <p:nvPr/>
          </p:nvSpPr>
          <p:spPr>
            <a:xfrm>
              <a:off x="966609" y="3906265"/>
              <a:ext cx="76200" cy="424815"/>
            </a:xfrm>
            <a:custGeom>
              <a:avLst/>
              <a:gdLst/>
              <a:ahLst/>
              <a:cxnLst/>
              <a:rect l="l" t="t" r="r" b="b"/>
              <a:pathLst>
                <a:path w="76200" h="424814">
                  <a:moveTo>
                    <a:pt x="76200" y="348234"/>
                  </a:moveTo>
                  <a:lnTo>
                    <a:pt x="0" y="348234"/>
                  </a:lnTo>
                  <a:lnTo>
                    <a:pt x="33528" y="415290"/>
                  </a:lnTo>
                  <a:lnTo>
                    <a:pt x="33528" y="360425"/>
                  </a:lnTo>
                  <a:lnTo>
                    <a:pt x="35052" y="364236"/>
                  </a:lnTo>
                  <a:lnTo>
                    <a:pt x="38100" y="365760"/>
                  </a:lnTo>
                  <a:lnTo>
                    <a:pt x="41910" y="364236"/>
                  </a:lnTo>
                  <a:lnTo>
                    <a:pt x="43434" y="360425"/>
                  </a:lnTo>
                  <a:lnTo>
                    <a:pt x="43434" y="413765"/>
                  </a:lnTo>
                  <a:lnTo>
                    <a:pt x="76200" y="348234"/>
                  </a:lnTo>
                  <a:close/>
                </a:path>
                <a:path w="76200" h="424814">
                  <a:moveTo>
                    <a:pt x="43434" y="348234"/>
                  </a:moveTo>
                  <a:lnTo>
                    <a:pt x="43434" y="5334"/>
                  </a:lnTo>
                  <a:lnTo>
                    <a:pt x="41910" y="1524"/>
                  </a:lnTo>
                  <a:lnTo>
                    <a:pt x="38100" y="0"/>
                  </a:lnTo>
                  <a:lnTo>
                    <a:pt x="35052" y="1524"/>
                  </a:lnTo>
                  <a:lnTo>
                    <a:pt x="33528" y="5334"/>
                  </a:lnTo>
                  <a:lnTo>
                    <a:pt x="33528" y="348234"/>
                  </a:lnTo>
                  <a:lnTo>
                    <a:pt x="43434" y="348234"/>
                  </a:lnTo>
                  <a:close/>
                </a:path>
                <a:path w="76200" h="424814">
                  <a:moveTo>
                    <a:pt x="43434" y="413765"/>
                  </a:moveTo>
                  <a:lnTo>
                    <a:pt x="43434" y="360425"/>
                  </a:lnTo>
                  <a:lnTo>
                    <a:pt x="41910" y="364236"/>
                  </a:lnTo>
                  <a:lnTo>
                    <a:pt x="38100" y="365760"/>
                  </a:lnTo>
                  <a:lnTo>
                    <a:pt x="35052" y="364236"/>
                  </a:lnTo>
                  <a:lnTo>
                    <a:pt x="33528" y="360425"/>
                  </a:lnTo>
                  <a:lnTo>
                    <a:pt x="33528" y="415290"/>
                  </a:lnTo>
                  <a:lnTo>
                    <a:pt x="38100" y="424434"/>
                  </a:lnTo>
                  <a:lnTo>
                    <a:pt x="43434" y="413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8909" y="4377943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1335786" y="231648"/>
                  </a:moveTo>
                  <a:lnTo>
                    <a:pt x="1335786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786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8909" y="437794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3" y="231648"/>
                  </a:lnTo>
                  <a:lnTo>
                    <a:pt x="133502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8169" y="4369053"/>
            <a:ext cx="478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17957" y="4614926"/>
            <a:ext cx="1344930" cy="606425"/>
            <a:chOff x="317957" y="4614926"/>
            <a:chExt cx="1344930" cy="606425"/>
          </a:xfrm>
        </p:grpSpPr>
        <p:sp>
          <p:nvSpPr>
            <p:cNvPr id="30" name="object 30"/>
            <p:cNvSpPr/>
            <p:nvPr/>
          </p:nvSpPr>
          <p:spPr>
            <a:xfrm>
              <a:off x="955941" y="4614926"/>
              <a:ext cx="76200" cy="339090"/>
            </a:xfrm>
            <a:custGeom>
              <a:avLst/>
              <a:gdLst/>
              <a:ahLst/>
              <a:cxnLst/>
              <a:rect l="l" t="t" r="r" b="b"/>
              <a:pathLst>
                <a:path w="76200" h="339089">
                  <a:moveTo>
                    <a:pt x="76200" y="262889"/>
                  </a:moveTo>
                  <a:lnTo>
                    <a:pt x="0" y="262889"/>
                  </a:lnTo>
                  <a:lnTo>
                    <a:pt x="33528" y="329946"/>
                  </a:lnTo>
                  <a:lnTo>
                    <a:pt x="33528" y="275844"/>
                  </a:lnTo>
                  <a:lnTo>
                    <a:pt x="34290" y="279653"/>
                  </a:lnTo>
                  <a:lnTo>
                    <a:pt x="38100" y="280415"/>
                  </a:lnTo>
                  <a:lnTo>
                    <a:pt x="41148" y="279653"/>
                  </a:lnTo>
                  <a:lnTo>
                    <a:pt x="42672" y="275844"/>
                  </a:lnTo>
                  <a:lnTo>
                    <a:pt x="42672" y="329945"/>
                  </a:lnTo>
                  <a:lnTo>
                    <a:pt x="76200" y="262889"/>
                  </a:lnTo>
                  <a:close/>
                </a:path>
                <a:path w="76200" h="339089">
                  <a:moveTo>
                    <a:pt x="42672" y="262889"/>
                  </a:moveTo>
                  <a:lnTo>
                    <a:pt x="42672" y="4572"/>
                  </a:lnTo>
                  <a:lnTo>
                    <a:pt x="41148" y="762"/>
                  </a:lnTo>
                  <a:lnTo>
                    <a:pt x="38100" y="0"/>
                  </a:lnTo>
                  <a:lnTo>
                    <a:pt x="34290" y="762"/>
                  </a:lnTo>
                  <a:lnTo>
                    <a:pt x="33528" y="4572"/>
                  </a:lnTo>
                  <a:lnTo>
                    <a:pt x="33528" y="262889"/>
                  </a:lnTo>
                  <a:lnTo>
                    <a:pt x="42672" y="262889"/>
                  </a:lnTo>
                  <a:close/>
                </a:path>
                <a:path w="76200" h="339089">
                  <a:moveTo>
                    <a:pt x="42672" y="329945"/>
                  </a:moveTo>
                  <a:lnTo>
                    <a:pt x="42672" y="275844"/>
                  </a:lnTo>
                  <a:lnTo>
                    <a:pt x="41148" y="279653"/>
                  </a:lnTo>
                  <a:lnTo>
                    <a:pt x="38100" y="280415"/>
                  </a:lnTo>
                  <a:lnTo>
                    <a:pt x="34290" y="279653"/>
                  </a:lnTo>
                  <a:lnTo>
                    <a:pt x="33528" y="275844"/>
                  </a:lnTo>
                  <a:lnTo>
                    <a:pt x="33528" y="329946"/>
                  </a:lnTo>
                  <a:lnTo>
                    <a:pt x="38100" y="339089"/>
                  </a:lnTo>
                  <a:lnTo>
                    <a:pt x="42672" y="329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2719" y="498449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2719" y="498449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25309" y="4975605"/>
            <a:ext cx="5270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22529" y="5220715"/>
            <a:ext cx="1344930" cy="806450"/>
            <a:chOff x="322529" y="5220715"/>
            <a:chExt cx="1344930" cy="806450"/>
          </a:xfrm>
        </p:grpSpPr>
        <p:sp>
          <p:nvSpPr>
            <p:cNvPr id="35" name="object 35"/>
            <p:cNvSpPr/>
            <p:nvPr/>
          </p:nvSpPr>
          <p:spPr>
            <a:xfrm>
              <a:off x="958989" y="5220715"/>
              <a:ext cx="76200" cy="540385"/>
            </a:xfrm>
            <a:custGeom>
              <a:avLst/>
              <a:gdLst/>
              <a:ahLst/>
              <a:cxnLst/>
              <a:rect l="l" t="t" r="r" b="b"/>
              <a:pathLst>
                <a:path w="76200" h="540385">
                  <a:moveTo>
                    <a:pt x="76200" y="464058"/>
                  </a:moveTo>
                  <a:lnTo>
                    <a:pt x="0" y="464058"/>
                  </a:lnTo>
                  <a:lnTo>
                    <a:pt x="33528" y="531114"/>
                  </a:lnTo>
                  <a:lnTo>
                    <a:pt x="33528" y="476250"/>
                  </a:lnTo>
                  <a:lnTo>
                    <a:pt x="35051" y="480060"/>
                  </a:lnTo>
                  <a:lnTo>
                    <a:pt x="38100" y="481584"/>
                  </a:lnTo>
                  <a:lnTo>
                    <a:pt x="41148" y="480060"/>
                  </a:lnTo>
                  <a:lnTo>
                    <a:pt x="42672" y="476250"/>
                  </a:lnTo>
                  <a:lnTo>
                    <a:pt x="42672" y="531113"/>
                  </a:lnTo>
                  <a:lnTo>
                    <a:pt x="76200" y="464058"/>
                  </a:lnTo>
                  <a:close/>
                </a:path>
                <a:path w="76200" h="540385">
                  <a:moveTo>
                    <a:pt x="42672" y="464058"/>
                  </a:moveTo>
                  <a:lnTo>
                    <a:pt x="42672" y="5334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5051" y="1524"/>
                  </a:lnTo>
                  <a:lnTo>
                    <a:pt x="33528" y="5334"/>
                  </a:lnTo>
                  <a:lnTo>
                    <a:pt x="33528" y="464058"/>
                  </a:lnTo>
                  <a:lnTo>
                    <a:pt x="42672" y="464058"/>
                  </a:lnTo>
                  <a:close/>
                </a:path>
                <a:path w="76200" h="540385">
                  <a:moveTo>
                    <a:pt x="42672" y="531113"/>
                  </a:moveTo>
                  <a:lnTo>
                    <a:pt x="42672" y="476250"/>
                  </a:lnTo>
                  <a:lnTo>
                    <a:pt x="41148" y="480060"/>
                  </a:lnTo>
                  <a:lnTo>
                    <a:pt x="38100" y="481584"/>
                  </a:lnTo>
                  <a:lnTo>
                    <a:pt x="35051" y="480060"/>
                  </a:lnTo>
                  <a:lnTo>
                    <a:pt x="33528" y="476250"/>
                  </a:lnTo>
                  <a:lnTo>
                    <a:pt x="33528" y="531114"/>
                  </a:lnTo>
                  <a:lnTo>
                    <a:pt x="38100" y="540258"/>
                  </a:lnTo>
                  <a:lnTo>
                    <a:pt x="42672" y="531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7291" y="5790691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5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7291" y="5790691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16165" y="5781802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5873" y="1545843"/>
            <a:ext cx="6578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Server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957525" y="1863153"/>
            <a:ext cx="1344930" cy="241935"/>
            <a:chOff x="2957525" y="1863153"/>
            <a:chExt cx="1344930" cy="241935"/>
          </a:xfrm>
        </p:grpSpPr>
        <p:sp>
          <p:nvSpPr>
            <p:cNvPr id="41" name="object 41"/>
            <p:cNvSpPr/>
            <p:nvPr/>
          </p:nvSpPr>
          <p:spPr>
            <a:xfrm>
              <a:off x="2962287" y="18679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62287" y="18679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4" y="232410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302380" y="1859025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967431" y="2104898"/>
            <a:ext cx="1344930" cy="1810385"/>
            <a:chOff x="2967431" y="2104898"/>
            <a:chExt cx="1344930" cy="1810385"/>
          </a:xfrm>
        </p:grpSpPr>
        <p:sp>
          <p:nvSpPr>
            <p:cNvPr id="45" name="object 45"/>
            <p:cNvSpPr/>
            <p:nvPr/>
          </p:nvSpPr>
          <p:spPr>
            <a:xfrm>
              <a:off x="3599319" y="2104898"/>
              <a:ext cx="76200" cy="1559560"/>
            </a:xfrm>
            <a:custGeom>
              <a:avLst/>
              <a:gdLst/>
              <a:ahLst/>
              <a:cxnLst/>
              <a:rect l="l" t="t" r="r" b="b"/>
              <a:pathLst>
                <a:path w="76200" h="1559560">
                  <a:moveTo>
                    <a:pt x="76200" y="1482852"/>
                  </a:moveTo>
                  <a:lnTo>
                    <a:pt x="0" y="1482852"/>
                  </a:lnTo>
                  <a:lnTo>
                    <a:pt x="32765" y="1548383"/>
                  </a:lnTo>
                  <a:lnTo>
                    <a:pt x="32765" y="1495043"/>
                  </a:lnTo>
                  <a:lnTo>
                    <a:pt x="34289" y="1498853"/>
                  </a:lnTo>
                  <a:lnTo>
                    <a:pt x="38100" y="1500377"/>
                  </a:lnTo>
                  <a:lnTo>
                    <a:pt x="41148" y="1498853"/>
                  </a:lnTo>
                  <a:lnTo>
                    <a:pt x="42672" y="1495043"/>
                  </a:lnTo>
                  <a:lnTo>
                    <a:pt x="42672" y="1549907"/>
                  </a:lnTo>
                  <a:lnTo>
                    <a:pt x="76200" y="1482852"/>
                  </a:lnTo>
                  <a:close/>
                </a:path>
                <a:path w="76200" h="1559560">
                  <a:moveTo>
                    <a:pt x="42672" y="1482852"/>
                  </a:moveTo>
                  <a:lnTo>
                    <a:pt x="42672" y="4571"/>
                  </a:lnTo>
                  <a:lnTo>
                    <a:pt x="41148" y="1523"/>
                  </a:lnTo>
                  <a:lnTo>
                    <a:pt x="38100" y="0"/>
                  </a:lnTo>
                  <a:lnTo>
                    <a:pt x="34289" y="1523"/>
                  </a:lnTo>
                  <a:lnTo>
                    <a:pt x="32765" y="4571"/>
                  </a:lnTo>
                  <a:lnTo>
                    <a:pt x="32765" y="1482852"/>
                  </a:lnTo>
                  <a:lnTo>
                    <a:pt x="42672" y="1482852"/>
                  </a:lnTo>
                  <a:close/>
                </a:path>
                <a:path w="76200" h="1559560">
                  <a:moveTo>
                    <a:pt x="42672" y="1549907"/>
                  </a:moveTo>
                  <a:lnTo>
                    <a:pt x="42672" y="1495043"/>
                  </a:lnTo>
                  <a:lnTo>
                    <a:pt x="41148" y="1498853"/>
                  </a:lnTo>
                  <a:lnTo>
                    <a:pt x="38100" y="1500377"/>
                  </a:lnTo>
                  <a:lnTo>
                    <a:pt x="34289" y="1498853"/>
                  </a:lnTo>
                  <a:lnTo>
                    <a:pt x="32765" y="1495043"/>
                  </a:lnTo>
                  <a:lnTo>
                    <a:pt x="32765" y="1548383"/>
                  </a:lnTo>
                  <a:lnTo>
                    <a:pt x="38100" y="1559052"/>
                  </a:lnTo>
                  <a:lnTo>
                    <a:pt x="42672" y="1549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72193" y="367766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2193" y="367766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4" y="232410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257422" y="3668776"/>
            <a:ext cx="7639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connect()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956001" y="3914647"/>
            <a:ext cx="1344930" cy="708660"/>
            <a:chOff x="2956001" y="3914647"/>
            <a:chExt cx="1344930" cy="708660"/>
          </a:xfrm>
        </p:grpSpPr>
        <p:sp>
          <p:nvSpPr>
            <p:cNvPr id="50" name="object 50"/>
            <p:cNvSpPr/>
            <p:nvPr/>
          </p:nvSpPr>
          <p:spPr>
            <a:xfrm>
              <a:off x="3608463" y="3914647"/>
              <a:ext cx="76200" cy="424180"/>
            </a:xfrm>
            <a:custGeom>
              <a:avLst/>
              <a:gdLst/>
              <a:ahLst/>
              <a:cxnLst/>
              <a:rect l="l" t="t" r="r" b="b"/>
              <a:pathLst>
                <a:path w="76200" h="424179">
                  <a:moveTo>
                    <a:pt x="76200" y="347472"/>
                  </a:moveTo>
                  <a:lnTo>
                    <a:pt x="0" y="347472"/>
                  </a:lnTo>
                  <a:lnTo>
                    <a:pt x="33528" y="414528"/>
                  </a:lnTo>
                  <a:lnTo>
                    <a:pt x="33528" y="360425"/>
                  </a:lnTo>
                  <a:lnTo>
                    <a:pt x="35052" y="363474"/>
                  </a:lnTo>
                  <a:lnTo>
                    <a:pt x="38100" y="364998"/>
                  </a:lnTo>
                  <a:lnTo>
                    <a:pt x="41910" y="363474"/>
                  </a:lnTo>
                  <a:lnTo>
                    <a:pt x="42672" y="360425"/>
                  </a:lnTo>
                  <a:lnTo>
                    <a:pt x="42672" y="414527"/>
                  </a:lnTo>
                  <a:lnTo>
                    <a:pt x="76200" y="347472"/>
                  </a:lnTo>
                  <a:close/>
                </a:path>
                <a:path w="76200" h="424179">
                  <a:moveTo>
                    <a:pt x="42672" y="347472"/>
                  </a:moveTo>
                  <a:lnTo>
                    <a:pt x="42672" y="4572"/>
                  </a:lnTo>
                  <a:lnTo>
                    <a:pt x="41910" y="1524"/>
                  </a:lnTo>
                  <a:lnTo>
                    <a:pt x="38100" y="0"/>
                  </a:lnTo>
                  <a:lnTo>
                    <a:pt x="35052" y="1524"/>
                  </a:lnTo>
                  <a:lnTo>
                    <a:pt x="33528" y="4572"/>
                  </a:lnTo>
                  <a:lnTo>
                    <a:pt x="33528" y="347472"/>
                  </a:lnTo>
                  <a:lnTo>
                    <a:pt x="42672" y="347472"/>
                  </a:lnTo>
                  <a:close/>
                </a:path>
                <a:path w="76200" h="424179">
                  <a:moveTo>
                    <a:pt x="42672" y="414527"/>
                  </a:moveTo>
                  <a:lnTo>
                    <a:pt x="42672" y="360425"/>
                  </a:lnTo>
                  <a:lnTo>
                    <a:pt x="41910" y="363474"/>
                  </a:lnTo>
                  <a:lnTo>
                    <a:pt x="38100" y="364998"/>
                  </a:lnTo>
                  <a:lnTo>
                    <a:pt x="35052" y="363474"/>
                  </a:lnTo>
                  <a:lnTo>
                    <a:pt x="33528" y="360425"/>
                  </a:lnTo>
                  <a:lnTo>
                    <a:pt x="33528" y="414528"/>
                  </a:lnTo>
                  <a:lnTo>
                    <a:pt x="38100" y="423672"/>
                  </a:lnTo>
                  <a:lnTo>
                    <a:pt x="42672" y="414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60763" y="438632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60763" y="438632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364103" y="4376673"/>
            <a:ext cx="5270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959049" y="4622546"/>
            <a:ext cx="1344930" cy="607060"/>
            <a:chOff x="2959049" y="4622546"/>
            <a:chExt cx="1344930" cy="607060"/>
          </a:xfrm>
        </p:grpSpPr>
        <p:sp>
          <p:nvSpPr>
            <p:cNvPr id="55" name="object 55"/>
            <p:cNvSpPr/>
            <p:nvPr/>
          </p:nvSpPr>
          <p:spPr>
            <a:xfrm>
              <a:off x="3597033" y="4622546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5843"/>
                  </a:lnTo>
                  <a:lnTo>
                    <a:pt x="35051" y="279653"/>
                  </a:lnTo>
                  <a:lnTo>
                    <a:pt x="38100" y="281177"/>
                  </a:lnTo>
                  <a:lnTo>
                    <a:pt x="41910" y="279653"/>
                  </a:lnTo>
                  <a:lnTo>
                    <a:pt x="43434" y="275843"/>
                  </a:lnTo>
                  <a:lnTo>
                    <a:pt x="43434" y="329183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3434" y="263651"/>
                  </a:moveTo>
                  <a:lnTo>
                    <a:pt x="43434" y="4571"/>
                  </a:lnTo>
                  <a:lnTo>
                    <a:pt x="41910" y="1524"/>
                  </a:lnTo>
                  <a:lnTo>
                    <a:pt x="38100" y="0"/>
                  </a:lnTo>
                  <a:lnTo>
                    <a:pt x="35051" y="1524"/>
                  </a:lnTo>
                  <a:lnTo>
                    <a:pt x="33527" y="4571"/>
                  </a:lnTo>
                  <a:lnTo>
                    <a:pt x="33527" y="263651"/>
                  </a:lnTo>
                  <a:lnTo>
                    <a:pt x="43434" y="263651"/>
                  </a:lnTo>
                  <a:close/>
                </a:path>
                <a:path w="76200" h="340360">
                  <a:moveTo>
                    <a:pt x="43434" y="329183"/>
                  </a:moveTo>
                  <a:lnTo>
                    <a:pt x="43434" y="275843"/>
                  </a:lnTo>
                  <a:lnTo>
                    <a:pt x="41910" y="279653"/>
                  </a:lnTo>
                  <a:lnTo>
                    <a:pt x="38100" y="281177"/>
                  </a:lnTo>
                  <a:lnTo>
                    <a:pt x="35051" y="279653"/>
                  </a:lnTo>
                  <a:lnTo>
                    <a:pt x="33527" y="275843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3434" y="329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63811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63811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4" y="232410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392296" y="4983226"/>
            <a:ext cx="478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963621" y="5229097"/>
            <a:ext cx="1345565" cy="806450"/>
            <a:chOff x="2963621" y="5229097"/>
            <a:chExt cx="1345565" cy="806450"/>
          </a:xfrm>
        </p:grpSpPr>
        <p:sp>
          <p:nvSpPr>
            <p:cNvPr id="60" name="object 60"/>
            <p:cNvSpPr/>
            <p:nvPr/>
          </p:nvSpPr>
          <p:spPr>
            <a:xfrm>
              <a:off x="3600843" y="5229097"/>
              <a:ext cx="76200" cy="539750"/>
            </a:xfrm>
            <a:custGeom>
              <a:avLst/>
              <a:gdLst/>
              <a:ahLst/>
              <a:cxnLst/>
              <a:rect l="l" t="t" r="r" b="b"/>
              <a:pathLst>
                <a:path w="76200" h="539750">
                  <a:moveTo>
                    <a:pt x="76200" y="463296"/>
                  </a:moveTo>
                  <a:lnTo>
                    <a:pt x="0" y="463296"/>
                  </a:lnTo>
                  <a:lnTo>
                    <a:pt x="32765" y="528827"/>
                  </a:lnTo>
                  <a:lnTo>
                    <a:pt x="32765" y="476250"/>
                  </a:lnTo>
                  <a:lnTo>
                    <a:pt x="34289" y="479298"/>
                  </a:lnTo>
                  <a:lnTo>
                    <a:pt x="38100" y="480822"/>
                  </a:lnTo>
                  <a:lnTo>
                    <a:pt x="41148" y="479298"/>
                  </a:lnTo>
                  <a:lnTo>
                    <a:pt x="42672" y="476250"/>
                  </a:lnTo>
                  <a:lnTo>
                    <a:pt x="42672" y="530351"/>
                  </a:lnTo>
                  <a:lnTo>
                    <a:pt x="76200" y="463296"/>
                  </a:lnTo>
                  <a:close/>
                </a:path>
                <a:path w="76200" h="539750">
                  <a:moveTo>
                    <a:pt x="42672" y="463296"/>
                  </a:moveTo>
                  <a:lnTo>
                    <a:pt x="42671" y="4572"/>
                  </a:lnTo>
                  <a:lnTo>
                    <a:pt x="41147" y="1524"/>
                  </a:lnTo>
                  <a:lnTo>
                    <a:pt x="38099" y="0"/>
                  </a:lnTo>
                  <a:lnTo>
                    <a:pt x="34289" y="1524"/>
                  </a:lnTo>
                  <a:lnTo>
                    <a:pt x="32765" y="4572"/>
                  </a:lnTo>
                  <a:lnTo>
                    <a:pt x="32765" y="463296"/>
                  </a:lnTo>
                  <a:lnTo>
                    <a:pt x="42672" y="463296"/>
                  </a:lnTo>
                  <a:close/>
                </a:path>
                <a:path w="76200" h="539750">
                  <a:moveTo>
                    <a:pt x="42672" y="530351"/>
                  </a:moveTo>
                  <a:lnTo>
                    <a:pt x="42672" y="476250"/>
                  </a:lnTo>
                  <a:lnTo>
                    <a:pt x="41148" y="479298"/>
                  </a:lnTo>
                  <a:lnTo>
                    <a:pt x="38100" y="480822"/>
                  </a:lnTo>
                  <a:lnTo>
                    <a:pt x="34289" y="479298"/>
                  </a:lnTo>
                  <a:lnTo>
                    <a:pt x="32765" y="476250"/>
                  </a:lnTo>
                  <a:lnTo>
                    <a:pt x="32765" y="528827"/>
                  </a:lnTo>
                  <a:lnTo>
                    <a:pt x="38100" y="539496"/>
                  </a:lnTo>
                  <a:lnTo>
                    <a:pt x="42672" y="530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69145" y="579907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68383" y="5799073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0" y="0"/>
                  </a:moveTo>
                  <a:lnTo>
                    <a:pt x="0" y="231648"/>
                  </a:lnTo>
                  <a:lnTo>
                    <a:pt x="1335786" y="231648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358007" y="5789421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31336" y="1552701"/>
            <a:ext cx="5899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Client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676793" y="3755390"/>
            <a:ext cx="1271270" cy="76200"/>
          </a:xfrm>
          <a:custGeom>
            <a:avLst/>
            <a:gdLst/>
            <a:ahLst/>
            <a:cxnLst/>
            <a:rect l="l" t="t" r="r" b="b"/>
            <a:pathLst>
              <a:path w="1271270" h="76200">
                <a:moveTo>
                  <a:pt x="76200" y="0"/>
                </a:moveTo>
                <a:lnTo>
                  <a:pt x="0" y="38100"/>
                </a:lnTo>
                <a:lnTo>
                  <a:pt x="45719" y="60960"/>
                </a:lnTo>
                <a:lnTo>
                  <a:pt x="45719" y="38100"/>
                </a:lnTo>
                <a:lnTo>
                  <a:pt x="47243" y="35051"/>
                </a:lnTo>
                <a:lnTo>
                  <a:pt x="50292" y="33527"/>
                </a:lnTo>
                <a:lnTo>
                  <a:pt x="53400" y="33527"/>
                </a:lnTo>
                <a:lnTo>
                  <a:pt x="76200" y="0"/>
                </a:lnTo>
                <a:close/>
              </a:path>
              <a:path w="1271270" h="76200">
                <a:moveTo>
                  <a:pt x="53919" y="43434"/>
                </a:moveTo>
                <a:lnTo>
                  <a:pt x="50292" y="38100"/>
                </a:lnTo>
                <a:lnTo>
                  <a:pt x="50292" y="33527"/>
                </a:lnTo>
                <a:lnTo>
                  <a:pt x="47243" y="35051"/>
                </a:lnTo>
                <a:lnTo>
                  <a:pt x="45719" y="38100"/>
                </a:lnTo>
                <a:lnTo>
                  <a:pt x="47243" y="41910"/>
                </a:lnTo>
                <a:lnTo>
                  <a:pt x="50292" y="43434"/>
                </a:lnTo>
                <a:lnTo>
                  <a:pt x="50292" y="38100"/>
                </a:lnTo>
                <a:lnTo>
                  <a:pt x="53400" y="33527"/>
                </a:lnTo>
                <a:lnTo>
                  <a:pt x="53400" y="43434"/>
                </a:lnTo>
                <a:lnTo>
                  <a:pt x="53919" y="43434"/>
                </a:lnTo>
                <a:close/>
              </a:path>
              <a:path w="1271270" h="76200">
                <a:moveTo>
                  <a:pt x="76200" y="76200"/>
                </a:moveTo>
                <a:lnTo>
                  <a:pt x="53919" y="43434"/>
                </a:lnTo>
                <a:lnTo>
                  <a:pt x="50292" y="43434"/>
                </a:lnTo>
                <a:lnTo>
                  <a:pt x="47243" y="41910"/>
                </a:lnTo>
                <a:lnTo>
                  <a:pt x="45719" y="38100"/>
                </a:lnTo>
                <a:lnTo>
                  <a:pt x="45719" y="60960"/>
                </a:lnTo>
                <a:lnTo>
                  <a:pt x="76200" y="76200"/>
                </a:lnTo>
                <a:close/>
              </a:path>
              <a:path w="1271270" h="76200">
                <a:moveTo>
                  <a:pt x="1212341" y="38100"/>
                </a:moveTo>
                <a:lnTo>
                  <a:pt x="1211579" y="35051"/>
                </a:lnTo>
                <a:lnTo>
                  <a:pt x="1207769" y="33527"/>
                </a:lnTo>
                <a:lnTo>
                  <a:pt x="53400" y="33527"/>
                </a:lnTo>
                <a:lnTo>
                  <a:pt x="50292" y="38100"/>
                </a:lnTo>
                <a:lnTo>
                  <a:pt x="53919" y="43434"/>
                </a:lnTo>
                <a:lnTo>
                  <a:pt x="1207769" y="43434"/>
                </a:lnTo>
                <a:lnTo>
                  <a:pt x="1211579" y="41910"/>
                </a:lnTo>
                <a:lnTo>
                  <a:pt x="1212341" y="38100"/>
                </a:lnTo>
                <a:close/>
              </a:path>
              <a:path w="1271270" h="76200">
                <a:moveTo>
                  <a:pt x="1271015" y="38100"/>
                </a:moveTo>
                <a:lnTo>
                  <a:pt x="1194815" y="0"/>
                </a:lnTo>
                <a:lnTo>
                  <a:pt x="1194815" y="33527"/>
                </a:lnTo>
                <a:lnTo>
                  <a:pt x="1207769" y="33527"/>
                </a:lnTo>
                <a:lnTo>
                  <a:pt x="1211579" y="35051"/>
                </a:lnTo>
                <a:lnTo>
                  <a:pt x="1212341" y="38100"/>
                </a:lnTo>
                <a:lnTo>
                  <a:pt x="1212341" y="67437"/>
                </a:lnTo>
                <a:lnTo>
                  <a:pt x="1271015" y="38100"/>
                </a:lnTo>
                <a:close/>
              </a:path>
              <a:path w="1271270" h="76200">
                <a:moveTo>
                  <a:pt x="1212341" y="67437"/>
                </a:moveTo>
                <a:lnTo>
                  <a:pt x="1212341" y="38100"/>
                </a:lnTo>
                <a:lnTo>
                  <a:pt x="1211579" y="41910"/>
                </a:lnTo>
                <a:lnTo>
                  <a:pt x="1207769" y="43434"/>
                </a:lnTo>
                <a:lnTo>
                  <a:pt x="1194815" y="43434"/>
                </a:lnTo>
                <a:lnTo>
                  <a:pt x="1194815" y="76200"/>
                </a:lnTo>
                <a:lnTo>
                  <a:pt x="1212341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821814" y="3383788"/>
            <a:ext cx="1080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5080" indent="-36322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 panose="020B0604020202020204"/>
                <a:cs typeface="Arial" panose="020B0604020202020204"/>
              </a:rPr>
              <a:t>synchronization  point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9255" y="1863153"/>
            <a:ext cx="6174740" cy="3285490"/>
            <a:chOff x="39255" y="1863153"/>
            <a:chExt cx="6174740" cy="3285490"/>
          </a:xfrm>
        </p:grpSpPr>
        <p:sp>
          <p:nvSpPr>
            <p:cNvPr id="68" name="object 68"/>
            <p:cNvSpPr/>
            <p:nvPr/>
          </p:nvSpPr>
          <p:spPr>
            <a:xfrm>
              <a:off x="39255" y="4438141"/>
              <a:ext cx="4516120" cy="710565"/>
            </a:xfrm>
            <a:custGeom>
              <a:avLst/>
              <a:gdLst/>
              <a:ahLst/>
              <a:cxnLst/>
              <a:rect l="l" t="t" r="r" b="b"/>
              <a:pathLst>
                <a:path w="4516120" h="710564">
                  <a:moveTo>
                    <a:pt x="219456" y="689610"/>
                  </a:moveTo>
                  <a:lnTo>
                    <a:pt x="218694" y="686562"/>
                  </a:lnTo>
                  <a:lnTo>
                    <a:pt x="198882" y="662178"/>
                  </a:lnTo>
                  <a:lnTo>
                    <a:pt x="141732" y="589026"/>
                  </a:lnTo>
                  <a:lnTo>
                    <a:pt x="103479" y="537083"/>
                  </a:lnTo>
                  <a:lnTo>
                    <a:pt x="67818" y="483108"/>
                  </a:lnTo>
                  <a:lnTo>
                    <a:pt x="49199" y="449859"/>
                  </a:lnTo>
                  <a:lnTo>
                    <a:pt x="32283" y="414528"/>
                  </a:lnTo>
                  <a:lnTo>
                    <a:pt x="19037" y="377863"/>
                  </a:lnTo>
                  <a:lnTo>
                    <a:pt x="10020" y="308140"/>
                  </a:lnTo>
                  <a:lnTo>
                    <a:pt x="15011" y="275386"/>
                  </a:lnTo>
                  <a:lnTo>
                    <a:pt x="40386" y="214884"/>
                  </a:lnTo>
                  <a:lnTo>
                    <a:pt x="61137" y="182422"/>
                  </a:lnTo>
                  <a:lnTo>
                    <a:pt x="85344" y="152400"/>
                  </a:lnTo>
                  <a:lnTo>
                    <a:pt x="134874" y="99822"/>
                  </a:lnTo>
                  <a:lnTo>
                    <a:pt x="169176" y="68376"/>
                  </a:lnTo>
                  <a:lnTo>
                    <a:pt x="172974" y="96774"/>
                  </a:lnTo>
                  <a:lnTo>
                    <a:pt x="174498" y="108204"/>
                  </a:lnTo>
                  <a:lnTo>
                    <a:pt x="205740" y="28956"/>
                  </a:lnTo>
                  <a:lnTo>
                    <a:pt x="124206" y="51054"/>
                  </a:lnTo>
                  <a:lnTo>
                    <a:pt x="163360" y="61188"/>
                  </a:lnTo>
                  <a:lnTo>
                    <a:pt x="146304" y="76200"/>
                  </a:lnTo>
                  <a:lnTo>
                    <a:pt x="111252" y="110490"/>
                  </a:lnTo>
                  <a:lnTo>
                    <a:pt x="80987" y="143243"/>
                  </a:lnTo>
                  <a:lnTo>
                    <a:pt x="55016" y="174536"/>
                  </a:lnTo>
                  <a:lnTo>
                    <a:pt x="25641" y="221386"/>
                  </a:lnTo>
                  <a:lnTo>
                    <a:pt x="3302" y="285178"/>
                  </a:lnTo>
                  <a:lnTo>
                    <a:pt x="0" y="320040"/>
                  </a:lnTo>
                  <a:lnTo>
                    <a:pt x="5588" y="363575"/>
                  </a:lnTo>
                  <a:lnTo>
                    <a:pt x="10020" y="377786"/>
                  </a:lnTo>
                  <a:lnTo>
                    <a:pt x="19443" y="408051"/>
                  </a:lnTo>
                  <a:lnTo>
                    <a:pt x="39916" y="452831"/>
                  </a:lnTo>
                  <a:lnTo>
                    <a:pt x="65392" y="497268"/>
                  </a:lnTo>
                  <a:lnTo>
                    <a:pt x="94246" y="540727"/>
                  </a:lnTo>
                  <a:lnTo>
                    <a:pt x="124866" y="582561"/>
                  </a:lnTo>
                  <a:lnTo>
                    <a:pt x="155625" y="622134"/>
                  </a:lnTo>
                  <a:lnTo>
                    <a:pt x="211074" y="691896"/>
                  </a:lnTo>
                  <a:lnTo>
                    <a:pt x="214122" y="694182"/>
                  </a:lnTo>
                  <a:lnTo>
                    <a:pt x="217932" y="692658"/>
                  </a:lnTo>
                  <a:lnTo>
                    <a:pt x="219456" y="689610"/>
                  </a:lnTo>
                  <a:close/>
                </a:path>
                <a:path w="4516120" h="710564">
                  <a:moveTo>
                    <a:pt x="2923032" y="663702"/>
                  </a:moveTo>
                  <a:lnTo>
                    <a:pt x="2846832" y="625602"/>
                  </a:lnTo>
                  <a:lnTo>
                    <a:pt x="2868955" y="659130"/>
                  </a:lnTo>
                  <a:lnTo>
                    <a:pt x="1610106" y="659130"/>
                  </a:lnTo>
                  <a:lnTo>
                    <a:pt x="1607058" y="660654"/>
                  </a:lnTo>
                  <a:lnTo>
                    <a:pt x="1605534" y="663702"/>
                  </a:lnTo>
                  <a:lnTo>
                    <a:pt x="1607058" y="667512"/>
                  </a:lnTo>
                  <a:lnTo>
                    <a:pt x="1610106" y="668274"/>
                  </a:lnTo>
                  <a:lnTo>
                    <a:pt x="2868955" y="668274"/>
                  </a:lnTo>
                  <a:lnTo>
                    <a:pt x="2846832" y="701802"/>
                  </a:lnTo>
                  <a:lnTo>
                    <a:pt x="2877312" y="686562"/>
                  </a:lnTo>
                  <a:lnTo>
                    <a:pt x="2923032" y="663702"/>
                  </a:lnTo>
                  <a:close/>
                </a:path>
                <a:path w="4516120" h="710564">
                  <a:moveTo>
                    <a:pt x="2934462" y="38100"/>
                  </a:moveTo>
                  <a:lnTo>
                    <a:pt x="2932938" y="35052"/>
                  </a:lnTo>
                  <a:lnTo>
                    <a:pt x="2929128" y="33528"/>
                  </a:lnTo>
                  <a:lnTo>
                    <a:pt x="1693164" y="33528"/>
                  </a:lnTo>
                  <a:lnTo>
                    <a:pt x="1693164" y="0"/>
                  </a:lnTo>
                  <a:lnTo>
                    <a:pt x="1616964" y="38100"/>
                  </a:lnTo>
                  <a:lnTo>
                    <a:pt x="1675638" y="67437"/>
                  </a:lnTo>
                  <a:lnTo>
                    <a:pt x="1693164" y="76200"/>
                  </a:lnTo>
                  <a:lnTo>
                    <a:pt x="1693164" y="43434"/>
                  </a:lnTo>
                  <a:lnTo>
                    <a:pt x="2929128" y="43434"/>
                  </a:lnTo>
                  <a:lnTo>
                    <a:pt x="2932938" y="41910"/>
                  </a:lnTo>
                  <a:lnTo>
                    <a:pt x="2934462" y="38100"/>
                  </a:lnTo>
                  <a:close/>
                </a:path>
                <a:path w="4516120" h="710564">
                  <a:moveTo>
                    <a:pt x="4515612" y="424434"/>
                  </a:moveTo>
                  <a:lnTo>
                    <a:pt x="4511700" y="378485"/>
                  </a:lnTo>
                  <a:lnTo>
                    <a:pt x="4496955" y="331444"/>
                  </a:lnTo>
                  <a:lnTo>
                    <a:pt x="4473791" y="284238"/>
                  </a:lnTo>
                  <a:lnTo>
                    <a:pt x="4444606" y="237832"/>
                  </a:lnTo>
                  <a:lnTo>
                    <a:pt x="4411815" y="193179"/>
                  </a:lnTo>
                  <a:lnTo>
                    <a:pt x="4377842" y="151244"/>
                  </a:lnTo>
                  <a:lnTo>
                    <a:pt x="4318520" y="82207"/>
                  </a:lnTo>
                  <a:lnTo>
                    <a:pt x="4357878" y="76200"/>
                  </a:lnTo>
                  <a:lnTo>
                    <a:pt x="4278630" y="44958"/>
                  </a:lnTo>
                  <a:lnTo>
                    <a:pt x="4300728" y="127254"/>
                  </a:lnTo>
                  <a:lnTo>
                    <a:pt x="4307586" y="102400"/>
                  </a:lnTo>
                  <a:lnTo>
                    <a:pt x="4311345" y="88734"/>
                  </a:lnTo>
                  <a:lnTo>
                    <a:pt x="4318254" y="96774"/>
                  </a:lnTo>
                  <a:lnTo>
                    <a:pt x="4360164" y="144780"/>
                  </a:lnTo>
                  <a:lnTo>
                    <a:pt x="4398569" y="192024"/>
                  </a:lnTo>
                  <a:lnTo>
                    <a:pt x="4432998" y="238404"/>
                  </a:lnTo>
                  <a:lnTo>
                    <a:pt x="4469650" y="296913"/>
                  </a:lnTo>
                  <a:lnTo>
                    <a:pt x="4487977" y="334873"/>
                  </a:lnTo>
                  <a:lnTo>
                    <a:pt x="4501058" y="374561"/>
                  </a:lnTo>
                  <a:lnTo>
                    <a:pt x="4505706" y="413766"/>
                  </a:lnTo>
                  <a:lnTo>
                    <a:pt x="4501718" y="452805"/>
                  </a:lnTo>
                  <a:lnTo>
                    <a:pt x="4488827" y="489610"/>
                  </a:lnTo>
                  <a:lnTo>
                    <a:pt x="4469511" y="523938"/>
                  </a:lnTo>
                  <a:lnTo>
                    <a:pt x="4446270" y="555498"/>
                  </a:lnTo>
                  <a:lnTo>
                    <a:pt x="4408373" y="595998"/>
                  </a:lnTo>
                  <a:lnTo>
                    <a:pt x="4367784" y="633984"/>
                  </a:lnTo>
                  <a:lnTo>
                    <a:pt x="4306824" y="684276"/>
                  </a:lnTo>
                  <a:lnTo>
                    <a:pt x="4285488" y="701040"/>
                  </a:lnTo>
                  <a:lnTo>
                    <a:pt x="4283964" y="704850"/>
                  </a:lnTo>
                  <a:lnTo>
                    <a:pt x="4284726" y="707898"/>
                  </a:lnTo>
                  <a:lnTo>
                    <a:pt x="4287774" y="710184"/>
                  </a:lnTo>
                  <a:lnTo>
                    <a:pt x="4291584" y="708660"/>
                  </a:lnTo>
                  <a:lnTo>
                    <a:pt x="4333494" y="675132"/>
                  </a:lnTo>
                  <a:lnTo>
                    <a:pt x="4373880" y="640842"/>
                  </a:lnTo>
                  <a:lnTo>
                    <a:pt x="4411980" y="605790"/>
                  </a:lnTo>
                  <a:lnTo>
                    <a:pt x="4449711" y="565340"/>
                  </a:lnTo>
                  <a:lnTo>
                    <a:pt x="4480966" y="523748"/>
                  </a:lnTo>
                  <a:lnTo>
                    <a:pt x="4505706" y="470928"/>
                  </a:lnTo>
                  <a:lnTo>
                    <a:pt x="4510189" y="458495"/>
                  </a:lnTo>
                  <a:lnTo>
                    <a:pt x="4515612" y="424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74145" y="18679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73383" y="1867916"/>
              <a:ext cx="1336040" cy="232410"/>
            </a:xfrm>
            <a:custGeom>
              <a:avLst/>
              <a:gdLst/>
              <a:ahLst/>
              <a:cxnLst/>
              <a:rect l="l" t="t" r="r" b="b"/>
              <a:pathLst>
                <a:path w="1336039" h="232410">
                  <a:moveTo>
                    <a:pt x="0" y="0"/>
                  </a:moveTo>
                  <a:lnTo>
                    <a:pt x="0" y="232410"/>
                  </a:lnTo>
                  <a:lnTo>
                    <a:pt x="1335786" y="232410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695323" y="1157223"/>
            <a:ext cx="1092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541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Stream 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(e.g.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TCP)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213477" y="1859025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872431" y="2104898"/>
            <a:ext cx="1344930" cy="606425"/>
            <a:chOff x="4872431" y="2104898"/>
            <a:chExt cx="1344930" cy="606425"/>
          </a:xfrm>
        </p:grpSpPr>
        <p:sp>
          <p:nvSpPr>
            <p:cNvPr id="74" name="object 74"/>
            <p:cNvSpPr/>
            <p:nvPr/>
          </p:nvSpPr>
          <p:spPr>
            <a:xfrm>
              <a:off x="5510415" y="2104898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5843"/>
                  </a:lnTo>
                  <a:lnTo>
                    <a:pt x="34289" y="279653"/>
                  </a:lnTo>
                  <a:lnTo>
                    <a:pt x="38100" y="281177"/>
                  </a:lnTo>
                  <a:lnTo>
                    <a:pt x="41135" y="279653"/>
                  </a:lnTo>
                  <a:lnTo>
                    <a:pt x="42659" y="275843"/>
                  </a:lnTo>
                  <a:lnTo>
                    <a:pt x="42659" y="330733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59" y="263651"/>
                  </a:moveTo>
                  <a:lnTo>
                    <a:pt x="42659" y="4571"/>
                  </a:lnTo>
                  <a:lnTo>
                    <a:pt x="41135" y="1523"/>
                  </a:lnTo>
                  <a:lnTo>
                    <a:pt x="38100" y="0"/>
                  </a:lnTo>
                  <a:lnTo>
                    <a:pt x="34289" y="1523"/>
                  </a:lnTo>
                  <a:lnTo>
                    <a:pt x="33527" y="4571"/>
                  </a:lnTo>
                  <a:lnTo>
                    <a:pt x="33527" y="263651"/>
                  </a:lnTo>
                  <a:lnTo>
                    <a:pt x="42659" y="263651"/>
                  </a:lnTo>
                  <a:close/>
                </a:path>
                <a:path w="76200" h="340360">
                  <a:moveTo>
                    <a:pt x="42659" y="330733"/>
                  </a:moveTo>
                  <a:lnTo>
                    <a:pt x="42659" y="275843"/>
                  </a:lnTo>
                  <a:lnTo>
                    <a:pt x="41135" y="279653"/>
                  </a:lnTo>
                  <a:lnTo>
                    <a:pt x="38100" y="281177"/>
                  </a:lnTo>
                  <a:lnTo>
                    <a:pt x="34289" y="279653"/>
                  </a:lnTo>
                  <a:lnTo>
                    <a:pt x="33527" y="275843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2659" y="3307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877193" y="247446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877193" y="247446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305678" y="2465577"/>
            <a:ext cx="478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bind()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867097" y="2711450"/>
            <a:ext cx="1344930" cy="1911350"/>
            <a:chOff x="4867097" y="2711450"/>
            <a:chExt cx="1344930" cy="1911350"/>
          </a:xfrm>
        </p:grpSpPr>
        <p:sp>
          <p:nvSpPr>
            <p:cNvPr id="79" name="object 79"/>
            <p:cNvSpPr/>
            <p:nvPr/>
          </p:nvSpPr>
          <p:spPr>
            <a:xfrm>
              <a:off x="5513450" y="2711450"/>
              <a:ext cx="76200" cy="1631950"/>
            </a:xfrm>
            <a:custGeom>
              <a:avLst/>
              <a:gdLst/>
              <a:ahLst/>
              <a:cxnLst/>
              <a:rect l="l" t="t" r="r" b="b"/>
              <a:pathLst>
                <a:path w="76200" h="1631950">
                  <a:moveTo>
                    <a:pt x="76200" y="1555241"/>
                  </a:moveTo>
                  <a:lnTo>
                    <a:pt x="0" y="1555241"/>
                  </a:lnTo>
                  <a:lnTo>
                    <a:pt x="33540" y="1622323"/>
                  </a:lnTo>
                  <a:lnTo>
                    <a:pt x="33540" y="1568195"/>
                  </a:lnTo>
                  <a:lnTo>
                    <a:pt x="35064" y="1571243"/>
                  </a:lnTo>
                  <a:lnTo>
                    <a:pt x="38100" y="1572767"/>
                  </a:lnTo>
                  <a:lnTo>
                    <a:pt x="41922" y="1571243"/>
                  </a:lnTo>
                  <a:lnTo>
                    <a:pt x="42684" y="1568195"/>
                  </a:lnTo>
                  <a:lnTo>
                    <a:pt x="42684" y="1622272"/>
                  </a:lnTo>
                  <a:lnTo>
                    <a:pt x="76200" y="1555241"/>
                  </a:lnTo>
                  <a:close/>
                </a:path>
                <a:path w="76200" h="1631950">
                  <a:moveTo>
                    <a:pt x="42684" y="1555241"/>
                  </a:moveTo>
                  <a:lnTo>
                    <a:pt x="42684" y="4571"/>
                  </a:lnTo>
                  <a:lnTo>
                    <a:pt x="41922" y="761"/>
                  </a:lnTo>
                  <a:lnTo>
                    <a:pt x="38100" y="0"/>
                  </a:lnTo>
                  <a:lnTo>
                    <a:pt x="35064" y="761"/>
                  </a:lnTo>
                  <a:lnTo>
                    <a:pt x="33540" y="4571"/>
                  </a:lnTo>
                  <a:lnTo>
                    <a:pt x="33540" y="1555241"/>
                  </a:lnTo>
                  <a:lnTo>
                    <a:pt x="42684" y="1555241"/>
                  </a:lnTo>
                  <a:close/>
                </a:path>
                <a:path w="76200" h="1631950">
                  <a:moveTo>
                    <a:pt x="42684" y="1622272"/>
                  </a:moveTo>
                  <a:lnTo>
                    <a:pt x="42684" y="1568195"/>
                  </a:lnTo>
                  <a:lnTo>
                    <a:pt x="41922" y="1571243"/>
                  </a:lnTo>
                  <a:lnTo>
                    <a:pt x="38100" y="1572767"/>
                  </a:lnTo>
                  <a:lnTo>
                    <a:pt x="35064" y="1571243"/>
                  </a:lnTo>
                  <a:lnTo>
                    <a:pt x="33540" y="1568195"/>
                  </a:lnTo>
                  <a:lnTo>
                    <a:pt x="33540" y="1622323"/>
                  </a:lnTo>
                  <a:lnTo>
                    <a:pt x="38100" y="1631441"/>
                  </a:lnTo>
                  <a:lnTo>
                    <a:pt x="42684" y="1622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71859" y="4386326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1335785" y="231648"/>
                  </a:moveTo>
                  <a:lnTo>
                    <a:pt x="1335785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785" y="231648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71859" y="438632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5122811" y="4376673"/>
            <a:ext cx="8318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recvfrom()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870907" y="4622546"/>
            <a:ext cx="1344930" cy="607060"/>
            <a:chOff x="4870907" y="4622546"/>
            <a:chExt cx="1344930" cy="607060"/>
          </a:xfrm>
        </p:grpSpPr>
        <p:sp>
          <p:nvSpPr>
            <p:cNvPr id="84" name="object 84"/>
            <p:cNvSpPr/>
            <p:nvPr/>
          </p:nvSpPr>
          <p:spPr>
            <a:xfrm>
              <a:off x="5508891" y="4622546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15" y="330682"/>
                  </a:lnTo>
                  <a:lnTo>
                    <a:pt x="33515" y="275843"/>
                  </a:lnTo>
                  <a:lnTo>
                    <a:pt x="34289" y="279653"/>
                  </a:lnTo>
                  <a:lnTo>
                    <a:pt x="38100" y="281177"/>
                  </a:lnTo>
                  <a:lnTo>
                    <a:pt x="41135" y="279653"/>
                  </a:lnTo>
                  <a:lnTo>
                    <a:pt x="42659" y="275843"/>
                  </a:lnTo>
                  <a:lnTo>
                    <a:pt x="42659" y="330733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59" y="263651"/>
                  </a:moveTo>
                  <a:lnTo>
                    <a:pt x="42659" y="4571"/>
                  </a:lnTo>
                  <a:lnTo>
                    <a:pt x="41135" y="1524"/>
                  </a:lnTo>
                  <a:lnTo>
                    <a:pt x="38100" y="0"/>
                  </a:lnTo>
                  <a:lnTo>
                    <a:pt x="34289" y="1524"/>
                  </a:lnTo>
                  <a:lnTo>
                    <a:pt x="33515" y="4571"/>
                  </a:lnTo>
                  <a:lnTo>
                    <a:pt x="33515" y="263651"/>
                  </a:lnTo>
                  <a:lnTo>
                    <a:pt x="42659" y="263651"/>
                  </a:lnTo>
                  <a:close/>
                </a:path>
                <a:path w="76200" h="340360">
                  <a:moveTo>
                    <a:pt x="42659" y="330733"/>
                  </a:moveTo>
                  <a:lnTo>
                    <a:pt x="42659" y="275843"/>
                  </a:lnTo>
                  <a:lnTo>
                    <a:pt x="41135" y="279653"/>
                  </a:lnTo>
                  <a:lnTo>
                    <a:pt x="38100" y="281177"/>
                  </a:lnTo>
                  <a:lnTo>
                    <a:pt x="34289" y="279653"/>
                  </a:lnTo>
                  <a:lnTo>
                    <a:pt x="33515" y="275843"/>
                  </a:lnTo>
                  <a:lnTo>
                    <a:pt x="33515" y="330682"/>
                  </a:lnTo>
                  <a:lnTo>
                    <a:pt x="38100" y="339851"/>
                  </a:lnTo>
                  <a:lnTo>
                    <a:pt x="42659" y="3307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875669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3" y="232410"/>
                  </a:moveTo>
                  <a:lnTo>
                    <a:pt x="1335023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3" y="232410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75669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3" y="232410"/>
                  </a:lnTo>
                  <a:lnTo>
                    <a:pt x="133502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5205857" y="4983226"/>
            <a:ext cx="6750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sendto()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4875479" y="5229097"/>
            <a:ext cx="1344930" cy="806450"/>
            <a:chOff x="4875479" y="5229097"/>
            <a:chExt cx="1344930" cy="806450"/>
          </a:xfrm>
        </p:grpSpPr>
        <p:sp>
          <p:nvSpPr>
            <p:cNvPr id="89" name="object 89"/>
            <p:cNvSpPr/>
            <p:nvPr/>
          </p:nvSpPr>
          <p:spPr>
            <a:xfrm>
              <a:off x="5511926" y="5229097"/>
              <a:ext cx="76200" cy="539750"/>
            </a:xfrm>
            <a:custGeom>
              <a:avLst/>
              <a:gdLst/>
              <a:ahLst/>
              <a:cxnLst/>
              <a:rect l="l" t="t" r="r" b="b"/>
              <a:pathLst>
                <a:path w="76200" h="539750">
                  <a:moveTo>
                    <a:pt x="76200" y="463296"/>
                  </a:moveTo>
                  <a:lnTo>
                    <a:pt x="0" y="463296"/>
                  </a:lnTo>
                  <a:lnTo>
                    <a:pt x="33540" y="530377"/>
                  </a:lnTo>
                  <a:lnTo>
                    <a:pt x="33540" y="476250"/>
                  </a:lnTo>
                  <a:lnTo>
                    <a:pt x="35064" y="479298"/>
                  </a:lnTo>
                  <a:lnTo>
                    <a:pt x="38100" y="480822"/>
                  </a:lnTo>
                  <a:lnTo>
                    <a:pt x="41148" y="479298"/>
                  </a:lnTo>
                  <a:lnTo>
                    <a:pt x="42672" y="476250"/>
                  </a:lnTo>
                  <a:lnTo>
                    <a:pt x="42672" y="530351"/>
                  </a:lnTo>
                  <a:lnTo>
                    <a:pt x="76200" y="463296"/>
                  </a:lnTo>
                  <a:close/>
                </a:path>
                <a:path w="76200" h="539750">
                  <a:moveTo>
                    <a:pt x="42672" y="463296"/>
                  </a:moveTo>
                  <a:lnTo>
                    <a:pt x="42671" y="4572"/>
                  </a:lnTo>
                  <a:lnTo>
                    <a:pt x="41147" y="1524"/>
                  </a:lnTo>
                  <a:lnTo>
                    <a:pt x="38099" y="0"/>
                  </a:lnTo>
                  <a:lnTo>
                    <a:pt x="35064" y="1524"/>
                  </a:lnTo>
                  <a:lnTo>
                    <a:pt x="33540" y="4572"/>
                  </a:lnTo>
                  <a:lnTo>
                    <a:pt x="33540" y="463296"/>
                  </a:lnTo>
                  <a:lnTo>
                    <a:pt x="42672" y="463296"/>
                  </a:lnTo>
                  <a:close/>
                </a:path>
                <a:path w="76200" h="539750">
                  <a:moveTo>
                    <a:pt x="42672" y="530351"/>
                  </a:moveTo>
                  <a:lnTo>
                    <a:pt x="42672" y="476250"/>
                  </a:lnTo>
                  <a:lnTo>
                    <a:pt x="41148" y="479298"/>
                  </a:lnTo>
                  <a:lnTo>
                    <a:pt x="38100" y="480822"/>
                  </a:lnTo>
                  <a:lnTo>
                    <a:pt x="35064" y="479298"/>
                  </a:lnTo>
                  <a:lnTo>
                    <a:pt x="33540" y="476250"/>
                  </a:lnTo>
                  <a:lnTo>
                    <a:pt x="33540" y="530377"/>
                  </a:lnTo>
                  <a:lnTo>
                    <a:pt x="38100" y="539496"/>
                  </a:lnTo>
                  <a:lnTo>
                    <a:pt x="42672" y="530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80241" y="579907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880241" y="579907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5269103" y="5789421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218810" y="1554225"/>
            <a:ext cx="6578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Server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7510462" y="1871535"/>
            <a:ext cx="1344930" cy="241300"/>
            <a:chOff x="7510462" y="1871535"/>
            <a:chExt cx="1344930" cy="241300"/>
          </a:xfrm>
        </p:grpSpPr>
        <p:sp>
          <p:nvSpPr>
            <p:cNvPr id="95" name="object 95"/>
            <p:cNvSpPr/>
            <p:nvPr/>
          </p:nvSpPr>
          <p:spPr>
            <a:xfrm>
              <a:off x="7515225" y="187629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515225" y="187629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7855331" y="1867407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7508938" y="2701544"/>
            <a:ext cx="1344930" cy="1929130"/>
            <a:chOff x="7508938" y="2701544"/>
            <a:chExt cx="1344930" cy="1929130"/>
          </a:xfrm>
        </p:grpSpPr>
        <p:sp>
          <p:nvSpPr>
            <p:cNvPr id="99" name="object 99"/>
            <p:cNvSpPr/>
            <p:nvPr/>
          </p:nvSpPr>
          <p:spPr>
            <a:xfrm>
              <a:off x="8152269" y="2701544"/>
              <a:ext cx="76200" cy="1632585"/>
            </a:xfrm>
            <a:custGeom>
              <a:avLst/>
              <a:gdLst/>
              <a:ahLst/>
              <a:cxnLst/>
              <a:rect l="l" t="t" r="r" b="b"/>
              <a:pathLst>
                <a:path w="76200" h="1632585">
                  <a:moveTo>
                    <a:pt x="76200" y="1556004"/>
                  </a:moveTo>
                  <a:lnTo>
                    <a:pt x="0" y="1556004"/>
                  </a:lnTo>
                  <a:lnTo>
                    <a:pt x="32753" y="1621510"/>
                  </a:lnTo>
                  <a:lnTo>
                    <a:pt x="32753" y="1568196"/>
                  </a:lnTo>
                  <a:lnTo>
                    <a:pt x="34277" y="1572006"/>
                  </a:lnTo>
                  <a:lnTo>
                    <a:pt x="38100" y="1573530"/>
                  </a:lnTo>
                  <a:lnTo>
                    <a:pt x="41148" y="1572006"/>
                  </a:lnTo>
                  <a:lnTo>
                    <a:pt x="42672" y="1568196"/>
                  </a:lnTo>
                  <a:lnTo>
                    <a:pt x="42672" y="1623060"/>
                  </a:lnTo>
                  <a:lnTo>
                    <a:pt x="76200" y="1556004"/>
                  </a:lnTo>
                  <a:close/>
                </a:path>
                <a:path w="76200" h="1632585">
                  <a:moveTo>
                    <a:pt x="42672" y="1556004"/>
                  </a:moveTo>
                  <a:lnTo>
                    <a:pt x="42672" y="4572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4277" y="1524"/>
                  </a:lnTo>
                  <a:lnTo>
                    <a:pt x="32753" y="4572"/>
                  </a:lnTo>
                  <a:lnTo>
                    <a:pt x="32753" y="1556004"/>
                  </a:lnTo>
                  <a:lnTo>
                    <a:pt x="42672" y="1556004"/>
                  </a:lnTo>
                  <a:close/>
                </a:path>
                <a:path w="76200" h="1632585">
                  <a:moveTo>
                    <a:pt x="42672" y="1623060"/>
                  </a:moveTo>
                  <a:lnTo>
                    <a:pt x="42672" y="1568196"/>
                  </a:lnTo>
                  <a:lnTo>
                    <a:pt x="41148" y="1572006"/>
                  </a:lnTo>
                  <a:lnTo>
                    <a:pt x="38100" y="1573530"/>
                  </a:lnTo>
                  <a:lnTo>
                    <a:pt x="34277" y="1572006"/>
                  </a:lnTo>
                  <a:lnTo>
                    <a:pt x="32753" y="1568196"/>
                  </a:lnTo>
                  <a:lnTo>
                    <a:pt x="32753" y="1621510"/>
                  </a:lnTo>
                  <a:lnTo>
                    <a:pt x="38100" y="1632204"/>
                  </a:lnTo>
                  <a:lnTo>
                    <a:pt x="42672" y="1623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513701" y="439394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513701" y="439394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7843901" y="4385055"/>
            <a:ext cx="6750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sendto()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7511986" y="4630165"/>
            <a:ext cx="1344930" cy="607060"/>
            <a:chOff x="7511986" y="4630165"/>
            <a:chExt cx="1344930" cy="607060"/>
          </a:xfrm>
        </p:grpSpPr>
        <p:sp>
          <p:nvSpPr>
            <p:cNvPr id="104" name="object 104"/>
            <p:cNvSpPr/>
            <p:nvPr/>
          </p:nvSpPr>
          <p:spPr>
            <a:xfrm>
              <a:off x="8149970" y="4630165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6606"/>
                  </a:lnTo>
                  <a:lnTo>
                    <a:pt x="35051" y="279654"/>
                  </a:lnTo>
                  <a:lnTo>
                    <a:pt x="38100" y="281178"/>
                  </a:lnTo>
                  <a:lnTo>
                    <a:pt x="41922" y="279654"/>
                  </a:lnTo>
                  <a:lnTo>
                    <a:pt x="43446" y="276606"/>
                  </a:lnTo>
                  <a:lnTo>
                    <a:pt x="43446" y="329158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3446" y="263651"/>
                  </a:moveTo>
                  <a:lnTo>
                    <a:pt x="43446" y="5334"/>
                  </a:lnTo>
                  <a:lnTo>
                    <a:pt x="41922" y="1524"/>
                  </a:lnTo>
                  <a:lnTo>
                    <a:pt x="38100" y="0"/>
                  </a:lnTo>
                  <a:lnTo>
                    <a:pt x="35051" y="1524"/>
                  </a:lnTo>
                  <a:lnTo>
                    <a:pt x="33527" y="5334"/>
                  </a:lnTo>
                  <a:lnTo>
                    <a:pt x="33527" y="263651"/>
                  </a:lnTo>
                  <a:lnTo>
                    <a:pt x="43446" y="263651"/>
                  </a:lnTo>
                  <a:close/>
                </a:path>
                <a:path w="76200" h="340360">
                  <a:moveTo>
                    <a:pt x="43446" y="329158"/>
                  </a:moveTo>
                  <a:lnTo>
                    <a:pt x="43446" y="276606"/>
                  </a:lnTo>
                  <a:lnTo>
                    <a:pt x="41922" y="279654"/>
                  </a:lnTo>
                  <a:lnTo>
                    <a:pt x="38100" y="281178"/>
                  </a:lnTo>
                  <a:lnTo>
                    <a:pt x="35051" y="279654"/>
                  </a:lnTo>
                  <a:lnTo>
                    <a:pt x="33527" y="276606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3446" y="3291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16748" y="5000497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516748" y="5000497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7767701" y="4991608"/>
            <a:ext cx="8318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recvfrom()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7516571" y="5236717"/>
            <a:ext cx="1345565" cy="806450"/>
            <a:chOff x="7516571" y="5236717"/>
            <a:chExt cx="1345565" cy="806450"/>
          </a:xfrm>
        </p:grpSpPr>
        <p:sp>
          <p:nvSpPr>
            <p:cNvPr id="109" name="object 109"/>
            <p:cNvSpPr/>
            <p:nvPr/>
          </p:nvSpPr>
          <p:spPr>
            <a:xfrm>
              <a:off x="8153793" y="5236717"/>
              <a:ext cx="76200" cy="540385"/>
            </a:xfrm>
            <a:custGeom>
              <a:avLst/>
              <a:gdLst/>
              <a:ahLst/>
              <a:cxnLst/>
              <a:rect l="l" t="t" r="r" b="b"/>
              <a:pathLst>
                <a:path w="76200" h="540385">
                  <a:moveTo>
                    <a:pt x="76200" y="464058"/>
                  </a:moveTo>
                  <a:lnTo>
                    <a:pt x="0" y="464058"/>
                  </a:lnTo>
                  <a:lnTo>
                    <a:pt x="32753" y="529564"/>
                  </a:lnTo>
                  <a:lnTo>
                    <a:pt x="32753" y="476250"/>
                  </a:lnTo>
                  <a:lnTo>
                    <a:pt x="34277" y="480060"/>
                  </a:lnTo>
                  <a:lnTo>
                    <a:pt x="38100" y="480822"/>
                  </a:lnTo>
                  <a:lnTo>
                    <a:pt x="41148" y="480060"/>
                  </a:lnTo>
                  <a:lnTo>
                    <a:pt x="42672" y="476250"/>
                  </a:lnTo>
                  <a:lnTo>
                    <a:pt x="42672" y="531113"/>
                  </a:lnTo>
                  <a:lnTo>
                    <a:pt x="76200" y="464058"/>
                  </a:lnTo>
                  <a:close/>
                </a:path>
                <a:path w="76200" h="540385">
                  <a:moveTo>
                    <a:pt x="42672" y="464058"/>
                  </a:moveTo>
                  <a:lnTo>
                    <a:pt x="42672" y="4572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4277" y="1524"/>
                  </a:lnTo>
                  <a:lnTo>
                    <a:pt x="32753" y="4572"/>
                  </a:lnTo>
                  <a:lnTo>
                    <a:pt x="32753" y="464058"/>
                  </a:lnTo>
                  <a:lnTo>
                    <a:pt x="42672" y="464058"/>
                  </a:lnTo>
                  <a:close/>
                </a:path>
                <a:path w="76200" h="540385">
                  <a:moveTo>
                    <a:pt x="42672" y="531113"/>
                  </a:moveTo>
                  <a:lnTo>
                    <a:pt x="42672" y="476250"/>
                  </a:lnTo>
                  <a:lnTo>
                    <a:pt x="41148" y="480060"/>
                  </a:lnTo>
                  <a:lnTo>
                    <a:pt x="38100" y="480822"/>
                  </a:lnTo>
                  <a:lnTo>
                    <a:pt x="34277" y="480060"/>
                  </a:lnTo>
                  <a:lnTo>
                    <a:pt x="32753" y="476250"/>
                  </a:lnTo>
                  <a:lnTo>
                    <a:pt x="32753" y="529564"/>
                  </a:lnTo>
                  <a:lnTo>
                    <a:pt x="38100" y="540258"/>
                  </a:lnTo>
                  <a:lnTo>
                    <a:pt x="42672" y="531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522095" y="580669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521333" y="5806693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40" h="231775">
                  <a:moveTo>
                    <a:pt x="0" y="0"/>
                  </a:moveTo>
                  <a:lnTo>
                    <a:pt x="0" y="231648"/>
                  </a:lnTo>
                  <a:lnTo>
                    <a:pt x="1335786" y="231648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7910956" y="5797803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884286" y="1560322"/>
            <a:ext cx="5899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Client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4592967" y="2447607"/>
            <a:ext cx="4514215" cy="2708910"/>
            <a:chOff x="4592967" y="2447607"/>
            <a:chExt cx="4514215" cy="2708910"/>
          </a:xfrm>
        </p:grpSpPr>
        <p:sp>
          <p:nvSpPr>
            <p:cNvPr id="115" name="object 115"/>
            <p:cNvSpPr/>
            <p:nvPr/>
          </p:nvSpPr>
          <p:spPr>
            <a:xfrm>
              <a:off x="4592967" y="4446523"/>
              <a:ext cx="4514215" cy="709930"/>
            </a:xfrm>
            <a:custGeom>
              <a:avLst/>
              <a:gdLst/>
              <a:ahLst/>
              <a:cxnLst/>
              <a:rect l="l" t="t" r="r" b="b"/>
              <a:pathLst>
                <a:path w="4514215" h="709929">
                  <a:moveTo>
                    <a:pt x="218694" y="689610"/>
                  </a:moveTo>
                  <a:lnTo>
                    <a:pt x="217932" y="685800"/>
                  </a:lnTo>
                  <a:lnTo>
                    <a:pt x="198120" y="661416"/>
                  </a:lnTo>
                  <a:lnTo>
                    <a:pt x="160020" y="612648"/>
                  </a:lnTo>
                  <a:lnTo>
                    <a:pt x="135153" y="581266"/>
                  </a:lnTo>
                  <a:lnTo>
                    <a:pt x="111290" y="549084"/>
                  </a:lnTo>
                  <a:lnTo>
                    <a:pt x="88544" y="516102"/>
                  </a:lnTo>
                  <a:lnTo>
                    <a:pt x="67056" y="482346"/>
                  </a:lnTo>
                  <a:lnTo>
                    <a:pt x="46748" y="446036"/>
                  </a:lnTo>
                  <a:lnTo>
                    <a:pt x="29527" y="409257"/>
                  </a:lnTo>
                  <a:lnTo>
                    <a:pt x="16586" y="370941"/>
                  </a:lnTo>
                  <a:lnTo>
                    <a:pt x="9144" y="329946"/>
                  </a:lnTo>
                  <a:lnTo>
                    <a:pt x="10820" y="292544"/>
                  </a:lnTo>
                  <a:lnTo>
                    <a:pt x="31915" y="228219"/>
                  </a:lnTo>
                  <a:lnTo>
                    <a:pt x="66230" y="174459"/>
                  </a:lnTo>
                  <a:lnTo>
                    <a:pt x="98386" y="136169"/>
                  </a:lnTo>
                  <a:lnTo>
                    <a:pt x="134112" y="99822"/>
                  </a:lnTo>
                  <a:lnTo>
                    <a:pt x="168338" y="67691"/>
                  </a:lnTo>
                  <a:lnTo>
                    <a:pt x="172212" y="96202"/>
                  </a:lnTo>
                  <a:lnTo>
                    <a:pt x="173736" y="107442"/>
                  </a:lnTo>
                  <a:lnTo>
                    <a:pt x="204978" y="28194"/>
                  </a:lnTo>
                  <a:lnTo>
                    <a:pt x="123444" y="51054"/>
                  </a:lnTo>
                  <a:lnTo>
                    <a:pt x="161937" y="61010"/>
                  </a:lnTo>
                  <a:lnTo>
                    <a:pt x="145542" y="75438"/>
                  </a:lnTo>
                  <a:lnTo>
                    <a:pt x="110490" y="110490"/>
                  </a:lnTo>
                  <a:lnTo>
                    <a:pt x="77724" y="145542"/>
                  </a:lnTo>
                  <a:lnTo>
                    <a:pt x="49441" y="181267"/>
                  </a:lnTo>
                  <a:lnTo>
                    <a:pt x="16852" y="237832"/>
                  </a:lnTo>
                  <a:lnTo>
                    <a:pt x="469" y="298970"/>
                  </a:lnTo>
                  <a:lnTo>
                    <a:pt x="0" y="330708"/>
                  </a:lnTo>
                  <a:lnTo>
                    <a:pt x="7213" y="372630"/>
                  </a:lnTo>
                  <a:lnTo>
                    <a:pt x="21983" y="415632"/>
                  </a:lnTo>
                  <a:lnTo>
                    <a:pt x="42799" y="459054"/>
                  </a:lnTo>
                  <a:lnTo>
                    <a:pt x="68160" y="502246"/>
                  </a:lnTo>
                  <a:lnTo>
                    <a:pt x="96558" y="544563"/>
                  </a:lnTo>
                  <a:lnTo>
                    <a:pt x="126479" y="585330"/>
                  </a:lnTo>
                  <a:lnTo>
                    <a:pt x="156413" y="623912"/>
                  </a:lnTo>
                  <a:lnTo>
                    <a:pt x="210312" y="691896"/>
                  </a:lnTo>
                  <a:lnTo>
                    <a:pt x="213360" y="693420"/>
                  </a:lnTo>
                  <a:lnTo>
                    <a:pt x="217170" y="692658"/>
                  </a:lnTo>
                  <a:lnTo>
                    <a:pt x="218694" y="689610"/>
                  </a:lnTo>
                  <a:close/>
                </a:path>
                <a:path w="4514215" h="709929">
                  <a:moveTo>
                    <a:pt x="2922257" y="663702"/>
                  </a:moveTo>
                  <a:lnTo>
                    <a:pt x="2846057" y="625602"/>
                  </a:lnTo>
                  <a:lnTo>
                    <a:pt x="2867685" y="658368"/>
                  </a:lnTo>
                  <a:lnTo>
                    <a:pt x="1609331" y="658368"/>
                  </a:lnTo>
                  <a:lnTo>
                    <a:pt x="1606283" y="659892"/>
                  </a:lnTo>
                  <a:lnTo>
                    <a:pt x="1604759" y="663702"/>
                  </a:lnTo>
                  <a:lnTo>
                    <a:pt x="1606283" y="666750"/>
                  </a:lnTo>
                  <a:lnTo>
                    <a:pt x="1609331" y="668274"/>
                  </a:lnTo>
                  <a:lnTo>
                    <a:pt x="2868193" y="668274"/>
                  </a:lnTo>
                  <a:lnTo>
                    <a:pt x="2846057" y="701802"/>
                  </a:lnTo>
                  <a:lnTo>
                    <a:pt x="2876550" y="686562"/>
                  </a:lnTo>
                  <a:lnTo>
                    <a:pt x="2922257" y="663702"/>
                  </a:lnTo>
                  <a:close/>
                </a:path>
                <a:path w="4514215" h="709929">
                  <a:moveTo>
                    <a:pt x="2933700" y="38100"/>
                  </a:moveTo>
                  <a:lnTo>
                    <a:pt x="2932176" y="34290"/>
                  </a:lnTo>
                  <a:lnTo>
                    <a:pt x="2928366" y="32766"/>
                  </a:lnTo>
                  <a:lnTo>
                    <a:pt x="1692402" y="32766"/>
                  </a:lnTo>
                  <a:lnTo>
                    <a:pt x="1692402" y="0"/>
                  </a:lnTo>
                  <a:lnTo>
                    <a:pt x="1616202" y="38100"/>
                  </a:lnTo>
                  <a:lnTo>
                    <a:pt x="1674876" y="67437"/>
                  </a:lnTo>
                  <a:lnTo>
                    <a:pt x="1692402" y="76200"/>
                  </a:lnTo>
                  <a:lnTo>
                    <a:pt x="1692402" y="42672"/>
                  </a:lnTo>
                  <a:lnTo>
                    <a:pt x="2928366" y="42672"/>
                  </a:lnTo>
                  <a:lnTo>
                    <a:pt x="2932176" y="41148"/>
                  </a:lnTo>
                  <a:lnTo>
                    <a:pt x="2933700" y="38100"/>
                  </a:lnTo>
                  <a:close/>
                </a:path>
                <a:path w="4514215" h="709929">
                  <a:moveTo>
                    <a:pt x="4514088" y="434340"/>
                  </a:moveTo>
                  <a:lnTo>
                    <a:pt x="4513453" y="392595"/>
                  </a:lnTo>
                  <a:lnTo>
                    <a:pt x="4503090" y="349643"/>
                  </a:lnTo>
                  <a:lnTo>
                    <a:pt x="4484878" y="306247"/>
                  </a:lnTo>
                  <a:lnTo>
                    <a:pt x="4460684" y="263182"/>
                  </a:lnTo>
                  <a:lnTo>
                    <a:pt x="4432351" y="221183"/>
                  </a:lnTo>
                  <a:lnTo>
                    <a:pt x="4401782" y="181025"/>
                  </a:lnTo>
                  <a:lnTo>
                    <a:pt x="4370819" y="143484"/>
                  </a:lnTo>
                  <a:lnTo>
                    <a:pt x="4317250" y="81610"/>
                  </a:lnTo>
                  <a:lnTo>
                    <a:pt x="4357103" y="76200"/>
                  </a:lnTo>
                  <a:lnTo>
                    <a:pt x="4277855" y="44196"/>
                  </a:lnTo>
                  <a:lnTo>
                    <a:pt x="4299953" y="126492"/>
                  </a:lnTo>
                  <a:lnTo>
                    <a:pt x="4306824" y="101612"/>
                  </a:lnTo>
                  <a:lnTo>
                    <a:pt x="4310583" y="87972"/>
                  </a:lnTo>
                  <a:lnTo>
                    <a:pt x="4317479" y="96012"/>
                  </a:lnTo>
                  <a:lnTo>
                    <a:pt x="4379214" y="168402"/>
                  </a:lnTo>
                  <a:lnTo>
                    <a:pt x="4413567" y="212039"/>
                  </a:lnTo>
                  <a:lnTo>
                    <a:pt x="4442244" y="252590"/>
                  </a:lnTo>
                  <a:lnTo>
                    <a:pt x="4474032" y="306336"/>
                  </a:lnTo>
                  <a:lnTo>
                    <a:pt x="4500867" y="376669"/>
                  </a:lnTo>
                  <a:lnTo>
                    <a:pt x="4504931" y="413766"/>
                  </a:lnTo>
                  <a:lnTo>
                    <a:pt x="4501553" y="449529"/>
                  </a:lnTo>
                  <a:lnTo>
                    <a:pt x="4473219" y="516343"/>
                  </a:lnTo>
                  <a:lnTo>
                    <a:pt x="4437519" y="564222"/>
                  </a:lnTo>
                  <a:lnTo>
                    <a:pt x="4403547" y="599567"/>
                  </a:lnTo>
                  <a:lnTo>
                    <a:pt x="4367009" y="633222"/>
                  </a:lnTo>
                  <a:lnTo>
                    <a:pt x="4326636" y="667512"/>
                  </a:lnTo>
                  <a:lnTo>
                    <a:pt x="4284726" y="701040"/>
                  </a:lnTo>
                  <a:lnTo>
                    <a:pt x="4283202" y="704088"/>
                  </a:lnTo>
                  <a:lnTo>
                    <a:pt x="4283964" y="707898"/>
                  </a:lnTo>
                  <a:lnTo>
                    <a:pt x="4287012" y="709422"/>
                  </a:lnTo>
                  <a:lnTo>
                    <a:pt x="4290809" y="708660"/>
                  </a:lnTo>
                  <a:lnTo>
                    <a:pt x="4353306" y="657606"/>
                  </a:lnTo>
                  <a:lnTo>
                    <a:pt x="4394289" y="621474"/>
                  </a:lnTo>
                  <a:lnTo>
                    <a:pt x="4434256" y="581761"/>
                  </a:lnTo>
                  <a:lnTo>
                    <a:pt x="4474299" y="532333"/>
                  </a:lnTo>
                  <a:lnTo>
                    <a:pt x="4504931" y="471893"/>
                  </a:lnTo>
                  <a:lnTo>
                    <a:pt x="4506138" y="469011"/>
                  </a:lnTo>
                  <a:lnTo>
                    <a:pt x="4514088" y="434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522095" y="2452370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521333" y="2452370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40" h="231775">
                  <a:moveTo>
                    <a:pt x="0" y="0"/>
                  </a:moveTo>
                  <a:lnTo>
                    <a:pt x="0" y="231648"/>
                  </a:lnTo>
                  <a:lnTo>
                    <a:pt x="1335786" y="231648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6235331" y="1164844"/>
            <a:ext cx="111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Datagram  (e.g.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UDP)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950581" y="2443480"/>
            <a:ext cx="478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bind()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142351" y="2109470"/>
            <a:ext cx="76200" cy="340360"/>
          </a:xfrm>
          <a:custGeom>
            <a:avLst/>
            <a:gdLst/>
            <a:ahLst/>
            <a:cxnLst/>
            <a:rect l="l" t="t" r="r" b="b"/>
            <a:pathLst>
              <a:path w="76200" h="340360">
                <a:moveTo>
                  <a:pt x="76200" y="263652"/>
                </a:moveTo>
                <a:lnTo>
                  <a:pt x="0" y="263652"/>
                </a:lnTo>
                <a:lnTo>
                  <a:pt x="33540" y="330733"/>
                </a:lnTo>
                <a:lnTo>
                  <a:pt x="33540" y="276606"/>
                </a:lnTo>
                <a:lnTo>
                  <a:pt x="35064" y="279654"/>
                </a:lnTo>
                <a:lnTo>
                  <a:pt x="38100" y="281178"/>
                </a:lnTo>
                <a:lnTo>
                  <a:pt x="41922" y="279654"/>
                </a:lnTo>
                <a:lnTo>
                  <a:pt x="42672" y="276606"/>
                </a:lnTo>
                <a:lnTo>
                  <a:pt x="42672" y="330708"/>
                </a:lnTo>
                <a:lnTo>
                  <a:pt x="76200" y="263652"/>
                </a:lnTo>
                <a:close/>
              </a:path>
              <a:path w="76200" h="340360">
                <a:moveTo>
                  <a:pt x="42672" y="263652"/>
                </a:moveTo>
                <a:lnTo>
                  <a:pt x="42672" y="4572"/>
                </a:lnTo>
                <a:lnTo>
                  <a:pt x="41922" y="1524"/>
                </a:lnTo>
                <a:lnTo>
                  <a:pt x="38100" y="0"/>
                </a:lnTo>
                <a:lnTo>
                  <a:pt x="35064" y="1524"/>
                </a:lnTo>
                <a:lnTo>
                  <a:pt x="33540" y="4572"/>
                </a:lnTo>
                <a:lnTo>
                  <a:pt x="33540" y="263652"/>
                </a:lnTo>
                <a:lnTo>
                  <a:pt x="42672" y="263652"/>
                </a:lnTo>
                <a:close/>
              </a:path>
              <a:path w="76200" h="340360">
                <a:moveTo>
                  <a:pt x="42672" y="330708"/>
                </a:moveTo>
                <a:lnTo>
                  <a:pt x="42672" y="276606"/>
                </a:lnTo>
                <a:lnTo>
                  <a:pt x="41922" y="279654"/>
                </a:lnTo>
                <a:lnTo>
                  <a:pt x="38100" y="281178"/>
                </a:lnTo>
                <a:lnTo>
                  <a:pt x="35064" y="279654"/>
                </a:lnTo>
                <a:lnTo>
                  <a:pt x="33540" y="276606"/>
                </a:lnTo>
                <a:lnTo>
                  <a:pt x="33540" y="330733"/>
                </a:lnTo>
                <a:lnTo>
                  <a:pt x="38100" y="339852"/>
                </a:lnTo>
                <a:lnTo>
                  <a:pt x="42672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122" name="object 1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23" name="object 1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30</a:t>
            </a:fld>
            <a:endParaRPr spc="-7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439" y="2219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587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191" y="1293367"/>
            <a:ext cx="7724775" cy="337185"/>
          </a:xfrm>
          <a:custGeom>
            <a:avLst/>
            <a:gdLst/>
            <a:ahLst/>
            <a:cxnLst/>
            <a:rect l="l" t="t" r="r" b="b"/>
            <a:pathLst>
              <a:path w="7724775" h="337185">
                <a:moveTo>
                  <a:pt x="7724381" y="280416"/>
                </a:moveTo>
                <a:lnTo>
                  <a:pt x="7724381" y="56388"/>
                </a:lnTo>
                <a:lnTo>
                  <a:pt x="7719975" y="34397"/>
                </a:lnTo>
                <a:lnTo>
                  <a:pt x="7707998" y="16478"/>
                </a:lnTo>
                <a:lnTo>
                  <a:pt x="7690305" y="4417"/>
                </a:lnTo>
                <a:lnTo>
                  <a:pt x="7668755" y="0"/>
                </a:lnTo>
                <a:lnTo>
                  <a:pt x="55625" y="0"/>
                </a:lnTo>
                <a:lnTo>
                  <a:pt x="34075" y="4417"/>
                </a:lnTo>
                <a:lnTo>
                  <a:pt x="16383" y="16478"/>
                </a:lnTo>
                <a:lnTo>
                  <a:pt x="4405" y="34397"/>
                </a:lnTo>
                <a:lnTo>
                  <a:pt x="0" y="56388"/>
                </a:lnTo>
                <a:lnTo>
                  <a:pt x="0" y="280416"/>
                </a:lnTo>
                <a:lnTo>
                  <a:pt x="4405" y="302406"/>
                </a:lnTo>
                <a:lnTo>
                  <a:pt x="16382" y="320325"/>
                </a:lnTo>
                <a:lnTo>
                  <a:pt x="34075" y="332386"/>
                </a:lnTo>
                <a:lnTo>
                  <a:pt x="55625" y="336804"/>
                </a:lnTo>
                <a:lnTo>
                  <a:pt x="7668755" y="336804"/>
                </a:lnTo>
                <a:lnTo>
                  <a:pt x="7690305" y="332386"/>
                </a:lnTo>
                <a:lnTo>
                  <a:pt x="7707998" y="320325"/>
                </a:lnTo>
                <a:lnTo>
                  <a:pt x="7719975" y="302406"/>
                </a:lnTo>
                <a:lnTo>
                  <a:pt x="7724381" y="28041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6642" y="245871"/>
            <a:ext cx="74676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60" dirty="0"/>
              <a:t>Exchanging </a:t>
            </a:r>
            <a:r>
              <a:rPr sz="4200" spc="-340" dirty="0"/>
              <a:t>data </a:t>
            </a:r>
            <a:r>
              <a:rPr sz="4200" spc="-275" dirty="0"/>
              <a:t>with </a:t>
            </a:r>
            <a:r>
              <a:rPr sz="4200" spc="-335" dirty="0"/>
              <a:t>stream</a:t>
            </a:r>
            <a:r>
              <a:rPr sz="4200" spc="-415" dirty="0"/>
              <a:t> </a:t>
            </a:r>
            <a:r>
              <a:rPr sz="4200" spc="-225" dirty="0"/>
              <a:t>socket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673239" y="3360673"/>
            <a:ext cx="8377555" cy="336550"/>
          </a:xfrm>
          <a:custGeom>
            <a:avLst/>
            <a:gdLst/>
            <a:ahLst/>
            <a:cxnLst/>
            <a:rect l="l" t="t" r="r" b="b"/>
            <a:pathLst>
              <a:path w="8377555" h="336550">
                <a:moveTo>
                  <a:pt x="8377428" y="280415"/>
                </a:moveTo>
                <a:lnTo>
                  <a:pt x="8377428" y="55625"/>
                </a:lnTo>
                <a:lnTo>
                  <a:pt x="8373010" y="34075"/>
                </a:lnTo>
                <a:lnTo>
                  <a:pt x="8360949" y="16383"/>
                </a:lnTo>
                <a:lnTo>
                  <a:pt x="8343030" y="4405"/>
                </a:lnTo>
                <a:lnTo>
                  <a:pt x="8321040" y="0"/>
                </a:lnTo>
                <a:lnTo>
                  <a:pt x="56387" y="0"/>
                </a:lnTo>
                <a:lnTo>
                  <a:pt x="34397" y="4405"/>
                </a:lnTo>
                <a:lnTo>
                  <a:pt x="16478" y="16383"/>
                </a:lnTo>
                <a:lnTo>
                  <a:pt x="4417" y="34075"/>
                </a:lnTo>
                <a:lnTo>
                  <a:pt x="0" y="55626"/>
                </a:lnTo>
                <a:lnTo>
                  <a:pt x="0" y="280416"/>
                </a:lnTo>
                <a:lnTo>
                  <a:pt x="4417" y="301966"/>
                </a:lnTo>
                <a:lnTo>
                  <a:pt x="16478" y="319659"/>
                </a:lnTo>
                <a:lnTo>
                  <a:pt x="34397" y="331636"/>
                </a:lnTo>
                <a:lnTo>
                  <a:pt x="56387" y="336042"/>
                </a:lnTo>
                <a:lnTo>
                  <a:pt x="8321040" y="336041"/>
                </a:lnTo>
                <a:lnTo>
                  <a:pt x="8343030" y="331636"/>
                </a:lnTo>
                <a:lnTo>
                  <a:pt x="8360949" y="319658"/>
                </a:lnTo>
                <a:lnTo>
                  <a:pt x="8373010" y="301966"/>
                </a:lnTo>
                <a:lnTo>
                  <a:pt x="8377428" y="28041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1453" y="1160758"/>
            <a:ext cx="8611235" cy="498094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3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int count = send(</a:t>
            </a:r>
            <a:r>
              <a:rPr sz="2200" b="1" u="sng" dirty="0">
                <a:solidFill>
                  <a:srgbClr val="9A6500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sockid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, </a:t>
            </a:r>
            <a:r>
              <a:rPr sz="2200" b="1" u="sng" dirty="0">
                <a:solidFill>
                  <a:srgbClr val="CC9A00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msg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, </a:t>
            </a:r>
            <a:r>
              <a:rPr sz="2200" b="1" u="sng" dirty="0">
                <a:solidFill>
                  <a:srgbClr val="A50021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msgLen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,</a:t>
            </a:r>
            <a:r>
              <a:rPr sz="2200" b="1" u="sng" spc="5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u="sng" dirty="0">
                <a:solidFill>
                  <a:srgbClr val="CA6800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flags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);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57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3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msg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const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void[], </a:t>
            </a:r>
            <a:r>
              <a:rPr sz="2000" spc="-200" dirty="0">
                <a:latin typeface="Arial" panose="020B0604020202020204"/>
                <a:cs typeface="Arial" panose="020B0604020202020204"/>
              </a:rPr>
              <a:t>message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be</a:t>
            </a:r>
            <a:r>
              <a:rPr sz="2000" spc="-3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transmitted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1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msgLen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integer,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length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200" dirty="0">
                <a:latin typeface="Arial" panose="020B0604020202020204"/>
                <a:cs typeface="Arial" panose="020B0604020202020204"/>
              </a:rPr>
              <a:t>message </a:t>
            </a:r>
            <a:r>
              <a:rPr sz="2000" spc="40" dirty="0">
                <a:latin typeface="Arial" panose="020B0604020202020204"/>
                <a:cs typeface="Arial" panose="020B0604020202020204"/>
              </a:rPr>
              <a:t>(in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bytes) </a:t>
            </a:r>
            <a:r>
              <a:rPr sz="2000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transmit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9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flags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integer,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special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options, usually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just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0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30" dirty="0">
                <a:latin typeface="Arial" panose="020B0604020202020204"/>
                <a:cs typeface="Arial" panose="020B0604020202020204"/>
              </a:rPr>
              <a:t>count: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#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bytes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transmitted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(-1 </a:t>
            </a:r>
            <a:r>
              <a:rPr sz="2000" spc="100" dirty="0">
                <a:latin typeface="Arial" panose="020B0604020202020204"/>
                <a:cs typeface="Arial" panose="020B0604020202020204"/>
              </a:rPr>
              <a:t>if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error)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A6500"/>
              </a:buClr>
              <a:buFont typeface="Wingdings" panose="05000000000000000000"/>
              <a:buChar char=""/>
            </a:pPr>
            <a:endParaRPr sz="19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int count = recv(</a:t>
            </a:r>
            <a:r>
              <a:rPr sz="2200" b="1" u="sng" dirty="0">
                <a:solidFill>
                  <a:srgbClr val="9A6500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sockid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, </a:t>
            </a:r>
            <a:r>
              <a:rPr sz="2200" b="1" u="sng" dirty="0">
                <a:solidFill>
                  <a:srgbClr val="CC9A00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recvBuf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, </a:t>
            </a:r>
            <a:r>
              <a:rPr sz="2200" b="1" u="sng" dirty="0">
                <a:solidFill>
                  <a:srgbClr val="A50021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bufLen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,</a:t>
            </a:r>
            <a:r>
              <a:rPr sz="2200" b="1" u="sng" spc="-10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u="sng" dirty="0">
                <a:solidFill>
                  <a:srgbClr val="CA6800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flags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);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5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recvBuf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void[],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stores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received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bytes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4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bufLen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#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bytes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received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9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flags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integer,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special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options, usually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just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0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30" dirty="0">
                <a:latin typeface="Arial" panose="020B0604020202020204"/>
                <a:cs typeface="Arial" panose="020B0604020202020204"/>
              </a:rPr>
              <a:t>count: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#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bytes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received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(-1 </a:t>
            </a:r>
            <a:r>
              <a:rPr sz="2000" spc="95" dirty="0">
                <a:latin typeface="Arial" panose="020B0604020202020204"/>
                <a:cs typeface="Arial" panose="020B0604020202020204"/>
              </a:rPr>
              <a:t>if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error)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9A6500"/>
              </a:buClr>
              <a:buFont typeface="Wingdings" panose="05000000000000000000"/>
              <a:buChar char=""/>
            </a:pPr>
            <a:endParaRPr sz="19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95" dirty="0">
                <a:latin typeface="Arial" panose="020B0604020202020204"/>
                <a:cs typeface="Arial" panose="020B0604020202020204"/>
              </a:rPr>
              <a:t>Calls </a:t>
            </a:r>
            <a:r>
              <a:rPr sz="2200" spc="-125" dirty="0">
                <a:latin typeface="Arial" panose="020B0604020202020204"/>
                <a:cs typeface="Arial" panose="020B0604020202020204"/>
              </a:rPr>
              <a:t>are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140" dirty="0">
                <a:latin typeface="Arial" panose="020B0604020202020204"/>
                <a:cs typeface="Arial" panose="020B0604020202020204"/>
              </a:rPr>
              <a:t>blocking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3180">
              <a:lnSpc>
                <a:spcPct val="100000"/>
              </a:lnSpc>
              <a:spcBef>
                <a:spcPts val="490"/>
              </a:spcBef>
              <a:tabLst>
                <a:tab pos="356870" algn="l"/>
                <a:tab pos="681990" algn="l"/>
                <a:tab pos="8272145" algn="l"/>
              </a:tabLst>
            </a:pPr>
            <a:r>
              <a:rPr sz="1200" u="heavy" dirty="0">
                <a:solidFill>
                  <a:srgbClr val="9A65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sz="1200" u="heavy" dirty="0">
                <a:solidFill>
                  <a:srgbClr val="9A6500"/>
                </a:solidFill>
                <a:uFill>
                  <a:solidFill>
                    <a:srgbClr val="CC9900"/>
                  </a:solidFill>
                </a:uFill>
                <a:latin typeface="Wingdings" panose="05000000000000000000"/>
                <a:cs typeface="Wingdings" panose="05000000000000000000"/>
              </a:rPr>
              <a:t></a:t>
            </a:r>
            <a:r>
              <a:rPr sz="1200" u="heavy" dirty="0">
                <a:solidFill>
                  <a:srgbClr val="9A65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u="heavy" spc="-30" dirty="0">
                <a:uFill>
                  <a:solidFill>
                    <a:srgbClr val="CC9900"/>
                  </a:solidFill>
                </a:uFill>
                <a:latin typeface="Arial" panose="020B0604020202020204"/>
                <a:cs typeface="Arial" panose="020B0604020202020204"/>
              </a:rPr>
              <a:t>returns </a:t>
            </a:r>
            <a:r>
              <a:rPr sz="2000" u="heavy" spc="20" dirty="0">
                <a:uFill>
                  <a:solidFill>
                    <a:srgbClr val="CC9900"/>
                  </a:solidFill>
                </a:uFill>
                <a:latin typeface="Arial" panose="020B0604020202020204"/>
                <a:cs typeface="Arial" panose="020B0604020202020204"/>
              </a:rPr>
              <a:t>only </a:t>
            </a:r>
            <a:r>
              <a:rPr sz="2000" u="heavy" spc="-30" dirty="0">
                <a:uFill>
                  <a:solidFill>
                    <a:srgbClr val="CC9900"/>
                  </a:solidFill>
                </a:uFill>
                <a:latin typeface="Arial" panose="020B0604020202020204"/>
                <a:cs typeface="Arial" panose="020B0604020202020204"/>
              </a:rPr>
              <a:t>after </a:t>
            </a:r>
            <a:r>
              <a:rPr sz="2000" u="heavy" spc="-105" dirty="0">
                <a:uFill>
                  <a:solidFill>
                    <a:srgbClr val="CC9900"/>
                  </a:solidFill>
                </a:uFill>
                <a:latin typeface="Arial" panose="020B0604020202020204"/>
                <a:cs typeface="Arial" panose="020B0604020202020204"/>
              </a:rPr>
              <a:t>data </a:t>
            </a:r>
            <a:r>
              <a:rPr sz="2000" u="heavy" spc="-80" dirty="0">
                <a:uFill>
                  <a:solidFill>
                    <a:srgbClr val="CC9900"/>
                  </a:solidFill>
                </a:uFill>
                <a:latin typeface="Arial" panose="020B0604020202020204"/>
                <a:cs typeface="Arial" panose="020B0604020202020204"/>
              </a:rPr>
              <a:t>is </a:t>
            </a:r>
            <a:r>
              <a:rPr sz="2000" u="heavy" spc="-90" dirty="0">
                <a:uFill>
                  <a:solidFill>
                    <a:srgbClr val="CC9900"/>
                  </a:solidFill>
                </a:uFill>
                <a:latin typeface="Arial" panose="020B0604020202020204"/>
                <a:cs typeface="Arial" panose="020B0604020202020204"/>
              </a:rPr>
              <a:t>sent </a:t>
            </a:r>
            <a:r>
              <a:rPr sz="2000" u="heavy" spc="60" dirty="0">
                <a:uFill>
                  <a:solidFill>
                    <a:srgbClr val="CC9900"/>
                  </a:solidFill>
                </a:uFill>
                <a:latin typeface="Arial" panose="020B0604020202020204"/>
                <a:cs typeface="Arial" panose="020B0604020202020204"/>
              </a:rPr>
              <a:t>/</a:t>
            </a:r>
            <a:r>
              <a:rPr sz="2000" u="heavy" spc="-114" dirty="0">
                <a:uFill>
                  <a:solidFill>
                    <a:srgbClr val="CC99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u="heavy" spc="-65" dirty="0">
                <a:uFill>
                  <a:solidFill>
                    <a:srgbClr val="CC9900"/>
                  </a:solidFill>
                </a:uFill>
                <a:latin typeface="Arial" panose="020B0604020202020204"/>
                <a:cs typeface="Arial" panose="020B0604020202020204"/>
              </a:rPr>
              <a:t>received	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31</a:t>
            </a:fld>
            <a:endParaRPr spc="-7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5429" y="1288605"/>
            <a:ext cx="7901305" cy="725805"/>
            <a:chOff x="665429" y="1288605"/>
            <a:chExt cx="7901305" cy="725805"/>
          </a:xfrm>
        </p:grpSpPr>
        <p:sp>
          <p:nvSpPr>
            <p:cNvPr id="3" name="object 3"/>
            <p:cNvSpPr/>
            <p:nvPr/>
          </p:nvSpPr>
          <p:spPr>
            <a:xfrm>
              <a:off x="670191" y="1293367"/>
              <a:ext cx="7891780" cy="716280"/>
            </a:xfrm>
            <a:custGeom>
              <a:avLst/>
              <a:gdLst/>
              <a:ahLst/>
              <a:cxnLst/>
              <a:rect l="l" t="t" r="r" b="b"/>
              <a:pathLst>
                <a:path w="7891780" h="716280">
                  <a:moveTo>
                    <a:pt x="7891259" y="596646"/>
                  </a:moveTo>
                  <a:lnTo>
                    <a:pt x="7891259" y="119634"/>
                  </a:lnTo>
                  <a:lnTo>
                    <a:pt x="7881891" y="72973"/>
                  </a:lnTo>
                  <a:lnTo>
                    <a:pt x="7856308" y="34956"/>
                  </a:lnTo>
                  <a:lnTo>
                    <a:pt x="7818296" y="9370"/>
                  </a:lnTo>
                  <a:lnTo>
                    <a:pt x="7771638" y="0"/>
                  </a:lnTo>
                  <a:lnTo>
                    <a:pt x="118872" y="0"/>
                  </a:lnTo>
                  <a:lnTo>
                    <a:pt x="72651" y="9370"/>
                  </a:lnTo>
                  <a:lnTo>
                    <a:pt x="34861" y="34956"/>
                  </a:lnTo>
                  <a:lnTo>
                    <a:pt x="9358" y="72973"/>
                  </a:lnTo>
                  <a:lnTo>
                    <a:pt x="0" y="119634"/>
                  </a:lnTo>
                  <a:lnTo>
                    <a:pt x="0" y="596646"/>
                  </a:lnTo>
                  <a:lnTo>
                    <a:pt x="9358" y="643306"/>
                  </a:lnTo>
                  <a:lnTo>
                    <a:pt x="34861" y="681323"/>
                  </a:lnTo>
                  <a:lnTo>
                    <a:pt x="72651" y="706909"/>
                  </a:lnTo>
                  <a:lnTo>
                    <a:pt x="118872" y="716280"/>
                  </a:lnTo>
                  <a:lnTo>
                    <a:pt x="7771638" y="716280"/>
                  </a:lnTo>
                  <a:lnTo>
                    <a:pt x="7818296" y="706909"/>
                  </a:lnTo>
                  <a:lnTo>
                    <a:pt x="7856308" y="681323"/>
                  </a:lnTo>
                  <a:lnTo>
                    <a:pt x="7881891" y="643306"/>
                  </a:lnTo>
                  <a:lnTo>
                    <a:pt x="7891259" y="596646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0191" y="1293367"/>
              <a:ext cx="7891780" cy="716280"/>
            </a:xfrm>
            <a:custGeom>
              <a:avLst/>
              <a:gdLst/>
              <a:ahLst/>
              <a:cxnLst/>
              <a:rect l="l" t="t" r="r" b="b"/>
              <a:pathLst>
                <a:path w="7891780" h="716280">
                  <a:moveTo>
                    <a:pt x="118872" y="0"/>
                  </a:moveTo>
                  <a:lnTo>
                    <a:pt x="72651" y="9370"/>
                  </a:lnTo>
                  <a:lnTo>
                    <a:pt x="34861" y="34956"/>
                  </a:lnTo>
                  <a:lnTo>
                    <a:pt x="9358" y="72973"/>
                  </a:lnTo>
                  <a:lnTo>
                    <a:pt x="0" y="119634"/>
                  </a:lnTo>
                  <a:lnTo>
                    <a:pt x="0" y="596646"/>
                  </a:lnTo>
                  <a:lnTo>
                    <a:pt x="9358" y="643306"/>
                  </a:lnTo>
                  <a:lnTo>
                    <a:pt x="34861" y="681323"/>
                  </a:lnTo>
                  <a:lnTo>
                    <a:pt x="72651" y="706909"/>
                  </a:lnTo>
                  <a:lnTo>
                    <a:pt x="118872" y="716280"/>
                  </a:lnTo>
                  <a:lnTo>
                    <a:pt x="7771638" y="716280"/>
                  </a:lnTo>
                  <a:lnTo>
                    <a:pt x="7818296" y="706909"/>
                  </a:lnTo>
                  <a:lnTo>
                    <a:pt x="7856308" y="681323"/>
                  </a:lnTo>
                  <a:lnTo>
                    <a:pt x="7881891" y="643306"/>
                  </a:lnTo>
                  <a:lnTo>
                    <a:pt x="7891259" y="596646"/>
                  </a:lnTo>
                  <a:lnTo>
                    <a:pt x="7891259" y="119634"/>
                  </a:lnTo>
                  <a:lnTo>
                    <a:pt x="7881891" y="72973"/>
                  </a:lnTo>
                  <a:lnTo>
                    <a:pt x="7856308" y="34956"/>
                  </a:lnTo>
                  <a:lnTo>
                    <a:pt x="7818296" y="9370"/>
                  </a:lnTo>
                  <a:lnTo>
                    <a:pt x="7771638" y="0"/>
                  </a:lnTo>
                  <a:lnTo>
                    <a:pt x="11887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5289" y="245871"/>
            <a:ext cx="7988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60" dirty="0"/>
              <a:t>Exchanging </a:t>
            </a:r>
            <a:r>
              <a:rPr sz="4200" spc="-340" dirty="0"/>
              <a:t>data </a:t>
            </a:r>
            <a:r>
              <a:rPr sz="4200" spc="-275" dirty="0"/>
              <a:t>with </a:t>
            </a:r>
            <a:r>
              <a:rPr sz="4200" spc="-355" dirty="0"/>
              <a:t>datagram</a:t>
            </a:r>
            <a:r>
              <a:rPr sz="4200" spc="-409" dirty="0"/>
              <a:t> </a:t>
            </a:r>
            <a:r>
              <a:rPr sz="4200" spc="-225" dirty="0"/>
              <a:t>socket</a:t>
            </a:r>
            <a:endParaRPr sz="4200"/>
          </a:p>
        </p:txBody>
      </p:sp>
      <p:sp>
        <p:nvSpPr>
          <p:cNvPr id="6" name="object 6"/>
          <p:cNvSpPr/>
          <p:nvPr/>
        </p:nvSpPr>
        <p:spPr>
          <a:xfrm>
            <a:off x="673239" y="3360673"/>
            <a:ext cx="7799070" cy="673100"/>
          </a:xfrm>
          <a:custGeom>
            <a:avLst/>
            <a:gdLst/>
            <a:ahLst/>
            <a:cxnLst/>
            <a:rect l="l" t="t" r="r" b="b"/>
            <a:pathLst>
              <a:path w="7799070" h="673100">
                <a:moveTo>
                  <a:pt x="7799057" y="560831"/>
                </a:moveTo>
                <a:lnTo>
                  <a:pt x="7799057" y="112013"/>
                </a:lnTo>
                <a:lnTo>
                  <a:pt x="7790236" y="68472"/>
                </a:lnTo>
                <a:lnTo>
                  <a:pt x="7766202" y="32861"/>
                </a:lnTo>
                <a:lnTo>
                  <a:pt x="7730595" y="8822"/>
                </a:lnTo>
                <a:lnTo>
                  <a:pt x="7687056" y="0"/>
                </a:lnTo>
                <a:lnTo>
                  <a:pt x="112014" y="0"/>
                </a:lnTo>
                <a:lnTo>
                  <a:pt x="68472" y="8822"/>
                </a:lnTo>
                <a:lnTo>
                  <a:pt x="32861" y="32861"/>
                </a:lnTo>
                <a:lnTo>
                  <a:pt x="8822" y="68472"/>
                </a:lnTo>
                <a:lnTo>
                  <a:pt x="0" y="112014"/>
                </a:lnTo>
                <a:lnTo>
                  <a:pt x="0" y="560832"/>
                </a:lnTo>
                <a:lnTo>
                  <a:pt x="8822" y="604373"/>
                </a:lnTo>
                <a:lnTo>
                  <a:pt x="32861" y="639984"/>
                </a:lnTo>
                <a:lnTo>
                  <a:pt x="68472" y="664023"/>
                </a:lnTo>
                <a:lnTo>
                  <a:pt x="112014" y="672846"/>
                </a:lnTo>
                <a:lnTo>
                  <a:pt x="7687056" y="672846"/>
                </a:lnTo>
                <a:lnTo>
                  <a:pt x="7730595" y="664023"/>
                </a:lnTo>
                <a:lnTo>
                  <a:pt x="7766202" y="639984"/>
                </a:lnTo>
                <a:lnTo>
                  <a:pt x="7790236" y="604373"/>
                </a:lnTo>
                <a:lnTo>
                  <a:pt x="7799057" y="560831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453" y="1241043"/>
            <a:ext cx="8105775" cy="4840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dirty="0">
                <a:latin typeface="Courier New" panose="02070309020205020404"/>
                <a:cs typeface="Courier New" panose="02070309020205020404"/>
              </a:rPr>
              <a:t>int count = sendto(</a:t>
            </a:r>
            <a:r>
              <a:rPr sz="2200" b="1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sockid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200" b="1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msg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200" b="1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msgLen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200" b="1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flags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,  &amp;</a:t>
            </a:r>
            <a:r>
              <a:rPr sz="2200" b="1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foreignAddr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2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addrlen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);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56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3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msg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, </a:t>
            </a:r>
            <a:r>
              <a:rPr sz="2000" spc="-11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msgLen, </a:t>
            </a:r>
            <a:r>
              <a:rPr sz="2000" spc="-9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flags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,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count: </a:t>
            </a:r>
            <a:r>
              <a:rPr sz="2000" spc="-185" dirty="0">
                <a:latin typeface="Arial" panose="020B0604020202020204"/>
                <a:cs typeface="Arial" panose="020B0604020202020204"/>
              </a:rPr>
              <a:t>same </a:t>
            </a:r>
            <a:r>
              <a:rPr sz="2000" spc="85" dirty="0">
                <a:latin typeface="Arial" panose="020B0604020202020204"/>
                <a:cs typeface="Arial" panose="020B0604020202020204"/>
              </a:rPr>
              <a:t>with</a:t>
            </a:r>
            <a:r>
              <a:rPr sz="2000" spc="1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send()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0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foreignAddr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struct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sockaddr, 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address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destination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8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30" dirty="0">
                <a:solidFill>
                  <a:srgbClr val="AFBF39"/>
                </a:solidFill>
                <a:latin typeface="Arial" panose="020B0604020202020204"/>
                <a:cs typeface="Arial" panose="020B0604020202020204"/>
              </a:rPr>
              <a:t>addrLen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: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sizeof(foreignAddr)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100000"/>
              </a:lnSpc>
              <a:buClr>
                <a:srgbClr val="9A6500"/>
              </a:buClr>
              <a:buFont typeface="Wingdings" panose="05000000000000000000"/>
              <a:buChar char=""/>
            </a:pPr>
            <a:endParaRPr sz="1800">
              <a:latin typeface="Arial" panose="020B0604020202020204"/>
              <a:cs typeface="Arial" panose="020B0604020202020204"/>
            </a:endParaRPr>
          </a:p>
          <a:p>
            <a:pPr marL="355600" marR="95250" indent="-342900">
              <a:lnSpc>
                <a:spcPct val="103000"/>
              </a:lnSpc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  <a:tab pos="8002270" algn="l"/>
              </a:tabLst>
            </a:pPr>
            <a:r>
              <a:rPr sz="2200" b="1" dirty="0">
                <a:latin typeface="Courier New" panose="02070309020205020404"/>
                <a:cs typeface="Courier New" panose="02070309020205020404"/>
              </a:rPr>
              <a:t>int count = recvfrom(</a:t>
            </a:r>
            <a:r>
              <a:rPr sz="2200" b="1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sockid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200" b="1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recvBuf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200" b="1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bufLen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200" b="1" u="sng" dirty="0">
                <a:solidFill>
                  <a:srgbClr val="CA6800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 flags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, &amp;</a:t>
            </a:r>
            <a:r>
              <a:rPr sz="2200" b="1" u="sng" dirty="0">
                <a:solidFill>
                  <a:srgbClr val="006533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clientAddr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,</a:t>
            </a:r>
            <a:r>
              <a:rPr sz="2200" b="1" u="sng" spc="-70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u="sng" dirty="0">
                <a:solidFill>
                  <a:srgbClr val="AFBF39"/>
                </a:solidFill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addrlen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);	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5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recvBuf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, </a:t>
            </a:r>
            <a:r>
              <a:rPr sz="2000" spc="-4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bufLen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, </a:t>
            </a:r>
            <a:r>
              <a:rPr sz="2000" spc="-9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flags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,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count: </a:t>
            </a:r>
            <a:r>
              <a:rPr sz="2000" spc="-185" dirty="0">
                <a:latin typeface="Arial" panose="020B0604020202020204"/>
                <a:cs typeface="Arial" panose="020B0604020202020204"/>
              </a:rPr>
              <a:t>same </a:t>
            </a:r>
            <a:r>
              <a:rPr sz="2000" spc="85" dirty="0">
                <a:latin typeface="Arial" panose="020B0604020202020204"/>
                <a:cs typeface="Arial" panose="020B0604020202020204"/>
              </a:rPr>
              <a:t>with</a:t>
            </a:r>
            <a:r>
              <a:rPr sz="20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recv()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80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clientAddr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struct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sockaddr, 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address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client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30" dirty="0">
                <a:solidFill>
                  <a:srgbClr val="AFBF39"/>
                </a:solidFill>
                <a:latin typeface="Arial" panose="020B0604020202020204"/>
                <a:cs typeface="Arial" panose="020B0604020202020204"/>
              </a:rPr>
              <a:t>addrLen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: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sizeof(clientAddr)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9A6500"/>
              </a:buClr>
              <a:buFont typeface="Wingdings" panose="05000000000000000000"/>
              <a:buChar char=""/>
            </a:pPr>
            <a:endParaRPr sz="19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95" dirty="0">
                <a:latin typeface="Arial" panose="020B0604020202020204"/>
                <a:cs typeface="Arial" panose="020B0604020202020204"/>
              </a:rPr>
              <a:t>Calls </a:t>
            </a:r>
            <a:r>
              <a:rPr sz="2200" spc="-125" dirty="0">
                <a:latin typeface="Arial" panose="020B0604020202020204"/>
                <a:cs typeface="Arial" panose="020B0604020202020204"/>
              </a:rPr>
              <a:t>are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140" dirty="0">
                <a:latin typeface="Arial" panose="020B0604020202020204"/>
                <a:cs typeface="Arial" panose="020B0604020202020204"/>
              </a:rPr>
              <a:t>blocking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9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30" dirty="0">
                <a:latin typeface="Arial" panose="020B0604020202020204"/>
                <a:cs typeface="Arial" panose="020B0604020202020204"/>
              </a:rPr>
              <a:t>returns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only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after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data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sent </a:t>
            </a:r>
            <a:r>
              <a:rPr sz="2000" spc="60" dirty="0">
                <a:latin typeface="Arial" panose="020B0604020202020204"/>
                <a:cs typeface="Arial" panose="020B0604020202020204"/>
              </a:rPr>
              <a:t>/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received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32</a:t>
            </a:fld>
            <a:endParaRPr spc="-7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3385" y="261873"/>
            <a:ext cx="32137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70" dirty="0"/>
              <a:t>Example </a:t>
            </a:r>
            <a:r>
              <a:rPr sz="3600" spc="-225" dirty="0"/>
              <a:t>-</a:t>
            </a:r>
            <a:r>
              <a:rPr sz="3600" spc="-459" dirty="0"/>
              <a:t> </a:t>
            </a:r>
            <a:r>
              <a:rPr sz="3600" spc="-125" dirty="0"/>
              <a:t>Echo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33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401453" y="1174750"/>
            <a:ext cx="8515985" cy="9017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400" spc="1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client 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communicates </a:t>
            </a:r>
            <a:r>
              <a:rPr sz="2400" spc="105" dirty="0">
                <a:latin typeface="Arial" panose="020B0604020202020204"/>
                <a:cs typeface="Arial" panose="020B0604020202020204"/>
              </a:rPr>
              <a:t>with 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an 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“echo”</a:t>
            </a:r>
            <a:r>
              <a:rPr sz="2400" spc="-40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server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7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400" spc="-75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server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simply </a:t>
            </a:r>
            <a:r>
              <a:rPr sz="2400" spc="-170" dirty="0">
                <a:latin typeface="Arial" panose="020B0604020202020204"/>
                <a:cs typeface="Arial" panose="020B0604020202020204"/>
              </a:rPr>
              <a:t>echoes </a:t>
            </a:r>
            <a:r>
              <a:rPr sz="2400" spc="-45" dirty="0">
                <a:latin typeface="Arial" panose="020B0604020202020204"/>
                <a:cs typeface="Arial" panose="020B0604020202020204"/>
              </a:rPr>
              <a:t>whatever </a:t>
            </a:r>
            <a:r>
              <a:rPr sz="2400" spc="135" dirty="0">
                <a:latin typeface="Arial" panose="020B0604020202020204"/>
                <a:cs typeface="Arial" panose="020B0604020202020204"/>
              </a:rPr>
              <a:t>it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receives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back </a:t>
            </a: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client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9636" y="261873"/>
            <a:ext cx="680148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70" dirty="0"/>
              <a:t>Example </a:t>
            </a:r>
            <a:r>
              <a:rPr sz="3600" spc="-225" dirty="0"/>
              <a:t>- </a:t>
            </a:r>
            <a:r>
              <a:rPr sz="3600" spc="-130" dirty="0"/>
              <a:t>Echo </a:t>
            </a:r>
            <a:r>
              <a:rPr sz="3600" spc="-260" dirty="0"/>
              <a:t>using </a:t>
            </a:r>
            <a:r>
              <a:rPr sz="3600" spc="-285" dirty="0"/>
              <a:t>stream</a:t>
            </a:r>
            <a:r>
              <a:rPr sz="3600" spc="-160" dirty="0"/>
              <a:t> </a:t>
            </a:r>
            <a:r>
              <a:rPr sz="3600" spc="-195" dirty="0"/>
              <a:t>socket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34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219335" y="3096303"/>
            <a:ext cx="2928620" cy="185038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470"/>
              </a:spcBef>
            </a:pPr>
            <a:r>
              <a:rPr sz="2200" b="1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Establish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528" y="3096303"/>
            <a:ext cx="3124200" cy="186943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380490">
              <a:lnSpc>
                <a:spcPct val="100000"/>
              </a:lnSpc>
              <a:spcBef>
                <a:spcPts val="470"/>
              </a:spcBef>
            </a:pPr>
            <a:r>
              <a:rPr sz="2200" b="1" spc="-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Set socket to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listen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62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Repeatedly: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3728" y="4940249"/>
            <a:ext cx="3094990" cy="11017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Accept new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470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733" y="2084577"/>
            <a:ext cx="840676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solidFill>
                  <a:srgbClr val="A50021"/>
                </a:solidFill>
                <a:latin typeface="Tahoma" panose="020B0604030504040204"/>
                <a:cs typeface="Tahoma" panose="020B0604030504040204"/>
              </a:rPr>
              <a:t>The server starts by getting ready to receive client</a:t>
            </a:r>
            <a:r>
              <a:rPr sz="2300" spc="200" dirty="0">
                <a:solidFill>
                  <a:srgbClr val="A5002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300" spc="-5" dirty="0">
                <a:solidFill>
                  <a:srgbClr val="A50021"/>
                </a:solidFill>
                <a:latin typeface="Tahoma" panose="020B0604030504040204"/>
                <a:cs typeface="Tahoma" panose="020B0604030504040204"/>
              </a:rPr>
              <a:t>connections…</a:t>
            </a:r>
            <a:endParaRPr sz="23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4600" spc="-290" dirty="0"/>
              <a:t>Example </a:t>
            </a:r>
            <a:r>
              <a:rPr spc="-250" dirty="0"/>
              <a:t>- </a:t>
            </a:r>
            <a:r>
              <a:rPr spc="-140" dirty="0"/>
              <a:t>Echo </a:t>
            </a:r>
            <a:r>
              <a:rPr spc="-290" dirty="0"/>
              <a:t>using </a:t>
            </a:r>
            <a:r>
              <a:rPr spc="-315" dirty="0"/>
              <a:t>stream</a:t>
            </a:r>
            <a:r>
              <a:rPr spc="-365" dirty="0"/>
              <a:t> </a:t>
            </a:r>
            <a:r>
              <a:rPr spc="-220" dirty="0"/>
              <a:t>socket</a:t>
            </a:r>
            <a:endParaRPr sz="4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35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219335" y="3096303"/>
            <a:ext cx="2928620" cy="185038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470"/>
              </a:spcBef>
            </a:pPr>
            <a:r>
              <a:rPr sz="2200" b="1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Establish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528" y="3096303"/>
            <a:ext cx="3124200" cy="186943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380490">
              <a:lnSpc>
                <a:spcPct val="100000"/>
              </a:lnSpc>
              <a:spcBef>
                <a:spcPts val="470"/>
              </a:spcBef>
            </a:pPr>
            <a:r>
              <a:rPr sz="2200" b="1" spc="-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Create a TCP</a:t>
            </a:r>
            <a:r>
              <a:rPr sz="2000" b="1" spc="-2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Set socket to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listen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62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Repeatedly: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3728" y="4940249"/>
            <a:ext cx="3094990" cy="11017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Accept new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470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793" y="1285747"/>
            <a:ext cx="8397240" cy="967105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23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Create 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socket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for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incoming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connections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*/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793115" marR="502285" indent="-61150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if ((</a:t>
            </a:r>
            <a:r>
              <a:rPr sz="1600" b="1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servSock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600" b="1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socket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(PF_INET, SOCK_STREAM, IPPROTO_TCP)) &lt; 0)  DieWithError("socket()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failed");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4600" spc="-290" dirty="0"/>
              <a:t>Example </a:t>
            </a:r>
            <a:r>
              <a:rPr spc="-250" dirty="0"/>
              <a:t>- </a:t>
            </a:r>
            <a:r>
              <a:rPr spc="-140" dirty="0"/>
              <a:t>Echo </a:t>
            </a:r>
            <a:r>
              <a:rPr spc="-290" dirty="0"/>
              <a:t>using </a:t>
            </a:r>
            <a:r>
              <a:rPr spc="-315" dirty="0"/>
              <a:t>stream</a:t>
            </a:r>
            <a:r>
              <a:rPr spc="-365" dirty="0"/>
              <a:t> </a:t>
            </a:r>
            <a:r>
              <a:rPr spc="-220" dirty="0"/>
              <a:t>socket</a:t>
            </a:r>
            <a:endParaRPr sz="4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36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219335" y="3096303"/>
            <a:ext cx="2928620" cy="185038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470"/>
              </a:spcBef>
            </a:pPr>
            <a:r>
              <a:rPr sz="2200" b="1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Establish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528" y="3096303"/>
            <a:ext cx="3364229" cy="186943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380490">
              <a:lnSpc>
                <a:spcPct val="100000"/>
              </a:lnSpc>
              <a:spcBef>
                <a:spcPts val="470"/>
              </a:spcBef>
            </a:pPr>
            <a:r>
              <a:rPr sz="2200" b="1" spc="-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b="1" spc="-1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Assign </a:t>
            </a: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a port to</a:t>
            </a:r>
            <a:r>
              <a:rPr sz="2000" b="1" spc="-2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Set socket to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listen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62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Repeatedly: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3728" y="4940249"/>
            <a:ext cx="3094990" cy="11017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Accept new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470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387" y="1285747"/>
            <a:ext cx="8660130" cy="1460500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27635" marR="1125855" algn="just">
              <a:lnSpc>
                <a:spcPct val="100000"/>
              </a:lnSpc>
              <a:spcBef>
                <a:spcPts val="860"/>
              </a:spcBef>
              <a:tabLst>
                <a:tab pos="5445760" algn="l"/>
              </a:tabLst>
            </a:pP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.sin_family</a:t>
            </a:r>
            <a:r>
              <a:rPr sz="1400" b="1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400" b="1" spc="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AF_INET;	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Internet </a:t>
            </a:r>
            <a:r>
              <a:rPr sz="1400" spc="-105" dirty="0">
                <a:latin typeface="Arial" panose="020B0604020202020204"/>
                <a:cs typeface="Arial" panose="020B0604020202020204"/>
              </a:rPr>
              <a:t>address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family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  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.sin_addr.s_addr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400" b="1" spc="-15" dirty="0">
                <a:latin typeface="Courier New" panose="02070309020205020404"/>
                <a:cs typeface="Courier New" panose="02070309020205020404"/>
              </a:rPr>
              <a:t>htonl(INADDR_ANY</a:t>
            </a:r>
            <a:r>
              <a:rPr sz="1400" b="1" spc="-15" dirty="0">
                <a:latin typeface="Arial" panose="020B0604020202020204"/>
                <a:cs typeface="Arial" panose="020B0604020202020204"/>
              </a:rPr>
              <a:t>);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Any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incoming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interface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  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.sin_port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htons(echoServPort);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Local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port</a:t>
            </a:r>
            <a:r>
              <a:rPr sz="14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 marL="553085" marR="15875" indent="-425450">
              <a:lnSpc>
                <a:spcPct val="100000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b="1" spc="-10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bind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b="1" spc="-10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servSock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 (struct sockaddr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*)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&amp;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 sizeof(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))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0)  DieWithError("bind()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failed");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4600" spc="-290" dirty="0"/>
              <a:t>Example </a:t>
            </a:r>
            <a:r>
              <a:rPr spc="-250" dirty="0"/>
              <a:t>- </a:t>
            </a:r>
            <a:r>
              <a:rPr spc="-140" dirty="0"/>
              <a:t>Echo </a:t>
            </a:r>
            <a:r>
              <a:rPr spc="-290" dirty="0"/>
              <a:t>using </a:t>
            </a:r>
            <a:r>
              <a:rPr spc="-315" dirty="0"/>
              <a:t>stream</a:t>
            </a:r>
            <a:r>
              <a:rPr spc="-365" dirty="0"/>
              <a:t> </a:t>
            </a:r>
            <a:r>
              <a:rPr spc="-220" dirty="0"/>
              <a:t>socket</a:t>
            </a:r>
            <a:endParaRPr sz="4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37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219335" y="3096303"/>
            <a:ext cx="2928620" cy="185038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470"/>
              </a:spcBef>
            </a:pPr>
            <a:r>
              <a:rPr sz="2200" b="1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Establish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528" y="3096303"/>
            <a:ext cx="3124200" cy="186943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380490">
              <a:lnSpc>
                <a:spcPct val="100000"/>
              </a:lnSpc>
              <a:spcBef>
                <a:spcPts val="470"/>
              </a:spcBef>
            </a:pPr>
            <a:r>
              <a:rPr sz="2200" b="1" spc="-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2000" b="1" spc="-1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socket </a:t>
            </a: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000" b="1" spc="-1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listen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62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Repeatedly: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3728" y="4940249"/>
            <a:ext cx="3094990" cy="11017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Accept new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470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617" y="1549400"/>
            <a:ext cx="6231255" cy="1008380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550"/>
              </a:spcBef>
            </a:pPr>
            <a:r>
              <a:rPr sz="1800" spc="-45" dirty="0">
                <a:latin typeface="Arial" panose="020B0604020202020204"/>
                <a:cs typeface="Arial" panose="020B0604020202020204"/>
              </a:rPr>
              <a:t>/* 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Mark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the 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socket </a:t>
            </a:r>
            <a:r>
              <a:rPr sz="1800" spc="-175" dirty="0">
                <a:latin typeface="Arial" panose="020B0604020202020204"/>
                <a:cs typeface="Arial" panose="020B0604020202020204"/>
              </a:rPr>
              <a:t>so </a:t>
            </a:r>
            <a:r>
              <a:rPr sz="1800" spc="100" dirty="0">
                <a:latin typeface="Arial" panose="020B0604020202020204"/>
                <a:cs typeface="Arial" panose="020B0604020202020204"/>
              </a:rPr>
              <a:t>it </a:t>
            </a:r>
            <a:r>
              <a:rPr sz="1800" spc="105" dirty="0">
                <a:latin typeface="Arial" panose="020B0604020202020204"/>
                <a:cs typeface="Arial" panose="020B0604020202020204"/>
              </a:rPr>
              <a:t>will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listen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for</a:t>
            </a:r>
            <a:r>
              <a:rPr sz="1800" spc="-3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incoming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connections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*/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979805" marR="873760" indent="-807720">
              <a:lnSpc>
                <a:spcPts val="2120"/>
              </a:lnSpc>
              <a:spcBef>
                <a:spcPts val="115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800" b="1" spc="-10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listen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800" b="1" spc="-10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servSock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MAXPENDING) &lt;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0) 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DieWithError("listen()</a:t>
            </a:r>
            <a:r>
              <a:rPr sz="18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failed");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4600" spc="-290" dirty="0"/>
              <a:t>Example </a:t>
            </a:r>
            <a:r>
              <a:rPr spc="-250" dirty="0"/>
              <a:t>- </a:t>
            </a:r>
            <a:r>
              <a:rPr spc="-140" dirty="0"/>
              <a:t>Echo </a:t>
            </a:r>
            <a:r>
              <a:rPr spc="-290" dirty="0"/>
              <a:t>using </a:t>
            </a:r>
            <a:r>
              <a:rPr spc="-315" dirty="0"/>
              <a:t>stream</a:t>
            </a:r>
            <a:r>
              <a:rPr spc="-365" dirty="0"/>
              <a:t> </a:t>
            </a:r>
            <a:r>
              <a:rPr spc="-220" dirty="0"/>
              <a:t>socket</a:t>
            </a:r>
            <a:endParaRPr sz="4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38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219335" y="3096303"/>
            <a:ext cx="2928620" cy="185038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470"/>
              </a:spcBef>
            </a:pPr>
            <a:r>
              <a:rPr sz="2200" b="1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Establish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528" y="3096303"/>
            <a:ext cx="3124200" cy="186943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458595">
              <a:lnSpc>
                <a:spcPct val="100000"/>
              </a:lnSpc>
              <a:spcBef>
                <a:spcPts val="470"/>
              </a:spcBef>
            </a:pPr>
            <a:r>
              <a:rPr sz="2200" b="1" spc="-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Set socket to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listen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62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Repeatedly: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3728" y="4940249"/>
            <a:ext cx="3319145" cy="11017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Accept new</a:t>
            </a:r>
            <a:r>
              <a:rPr sz="2000" b="1" spc="-2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470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663" y="1152397"/>
            <a:ext cx="8689975" cy="1671955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2070">
              <a:lnSpc>
                <a:spcPts val="1675"/>
              </a:lnSpc>
              <a:spcBef>
                <a:spcPts val="320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for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(;;)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/* Run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forever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*/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52070">
              <a:lnSpc>
                <a:spcPts val="1675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{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265430">
              <a:lnSpc>
                <a:spcPct val="100000"/>
              </a:lnSpc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clntLen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sizeof(echoClntAddr);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ourier New" panose="02070309020205020404"/>
              <a:cs typeface="Courier New" panose="02070309020205020404"/>
            </a:endParaRPr>
          </a:p>
          <a:p>
            <a:pPr marL="690880" marR="120015" indent="-425450">
              <a:lnSpc>
                <a:spcPct val="100000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((</a:t>
            </a:r>
            <a:r>
              <a:rPr sz="14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clientSock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400" b="1" spc="-10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accept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b="1" spc="-10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servSock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,(struct sockaddr *)&amp;echoClntAddr,&amp;clntLen))&lt;0)  DieWithError("accept()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failed");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265430">
              <a:lnSpc>
                <a:spcPts val="1665"/>
              </a:lnSpc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4600" spc="-290" dirty="0"/>
              <a:t>Example </a:t>
            </a:r>
            <a:r>
              <a:rPr spc="-250" dirty="0"/>
              <a:t>- </a:t>
            </a:r>
            <a:r>
              <a:rPr spc="-140" dirty="0"/>
              <a:t>Echo </a:t>
            </a:r>
            <a:r>
              <a:rPr spc="-290" dirty="0"/>
              <a:t>using </a:t>
            </a:r>
            <a:r>
              <a:rPr spc="-315" dirty="0"/>
              <a:t>stream</a:t>
            </a:r>
            <a:r>
              <a:rPr spc="-365" dirty="0"/>
              <a:t> </a:t>
            </a:r>
            <a:r>
              <a:rPr spc="-220" dirty="0"/>
              <a:t>socket</a:t>
            </a:r>
            <a:endParaRPr sz="4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39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219335" y="3096303"/>
            <a:ext cx="2928620" cy="185038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470"/>
              </a:spcBef>
            </a:pPr>
            <a:r>
              <a:rPr sz="2200" b="1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Establish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528" y="3096303"/>
            <a:ext cx="3124200" cy="186943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590675">
              <a:lnSpc>
                <a:spcPct val="100000"/>
              </a:lnSpc>
              <a:spcBef>
                <a:spcPts val="470"/>
              </a:spcBef>
            </a:pPr>
            <a:r>
              <a:rPr sz="2200" b="1" spc="-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Set socket to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listen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62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Repeatedly: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3728" y="4940249"/>
            <a:ext cx="3319145" cy="11017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Accept new</a:t>
            </a:r>
            <a:r>
              <a:rPr sz="2000" b="1" spc="-2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470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113" y="1715770"/>
            <a:ext cx="7834630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50021"/>
                </a:solidFill>
                <a:latin typeface="Tahoma" panose="020B0604030504040204"/>
                <a:cs typeface="Tahoma" panose="020B0604030504040204"/>
              </a:rPr>
              <a:t>Server </a:t>
            </a:r>
            <a:r>
              <a:rPr sz="2400" dirty="0">
                <a:solidFill>
                  <a:srgbClr val="A50021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sz="2400" spc="-5" dirty="0">
                <a:solidFill>
                  <a:srgbClr val="A50021"/>
                </a:solidFill>
                <a:latin typeface="Tahoma" panose="020B0604030504040204"/>
                <a:cs typeface="Tahoma" panose="020B0604030504040204"/>
              </a:rPr>
              <a:t>now blocked waiting </a:t>
            </a:r>
            <a:r>
              <a:rPr sz="2400" dirty="0">
                <a:solidFill>
                  <a:srgbClr val="A50021"/>
                </a:solidFill>
                <a:latin typeface="Tahoma" panose="020B0604030504040204"/>
                <a:cs typeface="Tahoma" panose="020B0604030504040204"/>
              </a:rPr>
              <a:t>for connection from a</a:t>
            </a:r>
            <a:r>
              <a:rPr sz="2400" spc="30" dirty="0">
                <a:solidFill>
                  <a:srgbClr val="A5002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solidFill>
                  <a:srgbClr val="A50021"/>
                </a:solidFill>
                <a:latin typeface="Tahoma" panose="020B0604030504040204"/>
                <a:cs typeface="Tahoma" panose="020B0604030504040204"/>
              </a:rPr>
              <a:t>client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ts val="2875"/>
              </a:lnSpc>
            </a:pPr>
            <a:r>
              <a:rPr sz="2400" dirty="0">
                <a:solidFill>
                  <a:srgbClr val="A50021"/>
                </a:solidFill>
                <a:latin typeface="Tahoma" panose="020B0604030504040204"/>
                <a:cs typeface="Tahoma" panose="020B0604030504040204"/>
              </a:rPr>
              <a:t>…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ts val="2875"/>
              </a:lnSpc>
            </a:pPr>
            <a:r>
              <a:rPr sz="2400" spc="-5" dirty="0">
                <a:solidFill>
                  <a:srgbClr val="CA6800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2400" dirty="0">
                <a:solidFill>
                  <a:srgbClr val="CA6800"/>
                </a:solidFill>
                <a:latin typeface="Tahoma" panose="020B0604030504040204"/>
                <a:cs typeface="Tahoma" panose="020B0604030504040204"/>
              </a:rPr>
              <a:t>client </a:t>
            </a:r>
            <a:r>
              <a:rPr sz="2400" spc="-5" dirty="0">
                <a:solidFill>
                  <a:srgbClr val="CA6800"/>
                </a:solidFill>
                <a:latin typeface="Tahoma" panose="020B0604030504040204"/>
                <a:cs typeface="Tahoma" panose="020B0604030504040204"/>
              </a:rPr>
              <a:t>decides </a:t>
            </a:r>
            <a:r>
              <a:rPr sz="2400" dirty="0">
                <a:solidFill>
                  <a:srgbClr val="CA6800"/>
                </a:solidFill>
                <a:latin typeface="Tahoma" panose="020B0604030504040204"/>
                <a:cs typeface="Tahoma" panose="020B0604030504040204"/>
              </a:rPr>
              <a:t>to talk to the</a:t>
            </a:r>
            <a:r>
              <a:rPr sz="2400" spc="-10" dirty="0">
                <a:solidFill>
                  <a:srgbClr val="CA68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solidFill>
                  <a:srgbClr val="CA6800"/>
                </a:solidFill>
                <a:latin typeface="Tahoma" panose="020B0604030504040204"/>
                <a:cs typeface="Tahoma" panose="020B0604030504040204"/>
              </a:rPr>
              <a:t>server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4904" y="261873"/>
            <a:ext cx="1749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" dirty="0"/>
              <a:t>TCP/IP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2303919" y="933703"/>
            <a:ext cx="4314444" cy="5076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7501" y="5994400"/>
            <a:ext cx="29654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" panose="020B0604020202020204"/>
                <a:cs typeface="Arial" panose="020B0604020202020204"/>
              </a:rPr>
              <a:t>* image </a:t>
            </a:r>
            <a:r>
              <a:rPr sz="800" dirty="0">
                <a:latin typeface="Arial" panose="020B0604020202020204"/>
                <a:cs typeface="Arial" panose="020B0604020202020204"/>
              </a:rPr>
              <a:t>is taken </a:t>
            </a:r>
            <a:r>
              <a:rPr sz="800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800" dirty="0">
                <a:latin typeface="Arial" panose="020B0604020202020204"/>
                <a:cs typeface="Arial" panose="020B0604020202020204"/>
                <a:hlinkClick r:id="rId3"/>
              </a:rPr>
              <a:t>“http://en.w</a:t>
            </a:r>
            <a:r>
              <a:rPr sz="800" dirty="0">
                <a:latin typeface="Arial" panose="020B0604020202020204"/>
                <a:cs typeface="Arial" panose="020B0604020202020204"/>
              </a:rPr>
              <a:t>i</a:t>
            </a:r>
            <a:r>
              <a:rPr sz="800" dirty="0">
                <a:latin typeface="Arial" panose="020B0604020202020204"/>
                <a:cs typeface="Arial" panose="020B0604020202020204"/>
                <a:hlinkClick r:id="rId3"/>
              </a:rPr>
              <a:t>kipedia.org/wiki/TCP/IP_model”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8031" y="1009395"/>
            <a:ext cx="1638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 panose="020B0604020202020204"/>
                <a:cs typeface="Arial" panose="020B0604020202020204"/>
              </a:rPr>
              <a:t>*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247" y="3018027"/>
            <a:ext cx="1249680" cy="2122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95"/>
              </a:spcBef>
            </a:pPr>
            <a:r>
              <a:rPr sz="1400" spc="-75" dirty="0">
                <a:latin typeface="Arial" panose="020B0604020202020204"/>
                <a:cs typeface="Arial" panose="020B0604020202020204"/>
              </a:rPr>
              <a:t>FTP, 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SMTP,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…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" panose="020B0604020202020204"/>
              <a:cs typeface="Arial" panose="020B0604020202020204"/>
            </a:endParaRPr>
          </a:p>
          <a:p>
            <a:pPr marL="12700" marR="34290" algn="ctr">
              <a:lnSpc>
                <a:spcPts val="1510"/>
              </a:lnSpc>
              <a:spcBef>
                <a:spcPts val="5"/>
              </a:spcBef>
            </a:pPr>
            <a:r>
              <a:rPr sz="1400" b="1" spc="-9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Transport</a:t>
            </a:r>
            <a:r>
              <a:rPr sz="1400" b="1" spc="-114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9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Layer  </a:t>
            </a:r>
            <a:r>
              <a:rPr sz="1400" b="1" spc="-7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TCP or</a:t>
            </a:r>
            <a:r>
              <a:rPr sz="1400" b="1" spc="-4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 UDP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 marL="47625" marR="73025" algn="ctr">
              <a:lnSpc>
                <a:spcPts val="1510"/>
              </a:lnSpc>
            </a:pPr>
            <a:r>
              <a:rPr sz="1400" b="1" spc="-5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Network</a:t>
            </a:r>
            <a:r>
              <a:rPr sz="1400" b="1" spc="-11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9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Layer  </a:t>
            </a:r>
            <a:r>
              <a:rPr sz="1400" b="1" spc="-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IP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0480" marR="5080" algn="ctr">
              <a:lnSpc>
                <a:spcPct val="100000"/>
              </a:lnSpc>
              <a:spcBef>
                <a:spcPts val="870"/>
              </a:spcBef>
            </a:pPr>
            <a:r>
              <a:rPr sz="1400" b="1" spc="-95" dirty="0">
                <a:solidFill>
                  <a:srgbClr val="AFBF39"/>
                </a:solidFill>
                <a:latin typeface="Arial" panose="020B0604020202020204"/>
                <a:cs typeface="Arial" panose="020B0604020202020204"/>
              </a:rPr>
              <a:t>Commun</a:t>
            </a:r>
            <a:r>
              <a:rPr sz="1400" b="1" spc="-45" dirty="0">
                <a:solidFill>
                  <a:srgbClr val="AFBF3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b="1" spc="-80" dirty="0">
                <a:solidFill>
                  <a:srgbClr val="AFBF39"/>
                </a:solidFill>
                <a:latin typeface="Arial" panose="020B0604020202020204"/>
                <a:cs typeface="Arial" panose="020B0604020202020204"/>
              </a:rPr>
              <a:t>cation  </a:t>
            </a:r>
            <a:r>
              <a:rPr sz="1400" b="1" spc="-110" dirty="0">
                <a:solidFill>
                  <a:srgbClr val="AFBF39"/>
                </a:solidFill>
                <a:latin typeface="Arial" panose="020B0604020202020204"/>
                <a:cs typeface="Arial" panose="020B0604020202020204"/>
              </a:rPr>
              <a:t>Channels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84641" y="3201415"/>
            <a:ext cx="425450" cy="1759585"/>
          </a:xfrm>
          <a:custGeom>
            <a:avLst/>
            <a:gdLst/>
            <a:ahLst/>
            <a:cxnLst/>
            <a:rect l="l" t="t" r="r" b="b"/>
            <a:pathLst>
              <a:path w="425450" h="1759585">
                <a:moveTo>
                  <a:pt x="416052" y="38100"/>
                </a:moveTo>
                <a:lnTo>
                  <a:pt x="339852" y="0"/>
                </a:lnTo>
                <a:lnTo>
                  <a:pt x="361975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361467" y="43434"/>
                </a:lnTo>
                <a:lnTo>
                  <a:pt x="339852" y="76200"/>
                </a:lnTo>
                <a:lnTo>
                  <a:pt x="369570" y="61341"/>
                </a:lnTo>
                <a:lnTo>
                  <a:pt x="416052" y="38100"/>
                </a:lnTo>
                <a:close/>
              </a:path>
              <a:path w="425450" h="1759585">
                <a:moveTo>
                  <a:pt x="417576" y="1191006"/>
                </a:moveTo>
                <a:lnTo>
                  <a:pt x="341376" y="1152906"/>
                </a:lnTo>
                <a:lnTo>
                  <a:pt x="363499" y="1186434"/>
                </a:lnTo>
                <a:lnTo>
                  <a:pt x="6096" y="1186434"/>
                </a:lnTo>
                <a:lnTo>
                  <a:pt x="3048" y="1187196"/>
                </a:lnTo>
                <a:lnTo>
                  <a:pt x="1524" y="1191006"/>
                </a:lnTo>
                <a:lnTo>
                  <a:pt x="3048" y="1194054"/>
                </a:lnTo>
                <a:lnTo>
                  <a:pt x="6096" y="1195578"/>
                </a:lnTo>
                <a:lnTo>
                  <a:pt x="363499" y="1195578"/>
                </a:lnTo>
                <a:lnTo>
                  <a:pt x="341376" y="1229106"/>
                </a:lnTo>
                <a:lnTo>
                  <a:pt x="371094" y="1214247"/>
                </a:lnTo>
                <a:lnTo>
                  <a:pt x="417576" y="1191006"/>
                </a:lnTo>
                <a:close/>
              </a:path>
              <a:path w="425450" h="1759585">
                <a:moveTo>
                  <a:pt x="419100" y="597408"/>
                </a:moveTo>
                <a:lnTo>
                  <a:pt x="342900" y="559308"/>
                </a:lnTo>
                <a:lnTo>
                  <a:pt x="364515" y="592074"/>
                </a:lnTo>
                <a:lnTo>
                  <a:pt x="7620" y="592074"/>
                </a:lnTo>
                <a:lnTo>
                  <a:pt x="4572" y="593598"/>
                </a:lnTo>
                <a:lnTo>
                  <a:pt x="3048" y="597408"/>
                </a:lnTo>
                <a:lnTo>
                  <a:pt x="4572" y="600456"/>
                </a:lnTo>
                <a:lnTo>
                  <a:pt x="7620" y="601980"/>
                </a:lnTo>
                <a:lnTo>
                  <a:pt x="365023" y="601980"/>
                </a:lnTo>
                <a:lnTo>
                  <a:pt x="342900" y="635508"/>
                </a:lnTo>
                <a:lnTo>
                  <a:pt x="372618" y="620649"/>
                </a:lnTo>
                <a:lnTo>
                  <a:pt x="419100" y="597408"/>
                </a:lnTo>
                <a:close/>
              </a:path>
              <a:path w="425450" h="1759585">
                <a:moveTo>
                  <a:pt x="425196" y="1721358"/>
                </a:moveTo>
                <a:lnTo>
                  <a:pt x="348996" y="1683258"/>
                </a:lnTo>
                <a:lnTo>
                  <a:pt x="370611" y="1716024"/>
                </a:lnTo>
                <a:lnTo>
                  <a:pt x="14478" y="1716024"/>
                </a:lnTo>
                <a:lnTo>
                  <a:pt x="10668" y="1717548"/>
                </a:lnTo>
                <a:lnTo>
                  <a:pt x="9144" y="1721358"/>
                </a:lnTo>
                <a:lnTo>
                  <a:pt x="10668" y="1724406"/>
                </a:lnTo>
                <a:lnTo>
                  <a:pt x="14478" y="1725930"/>
                </a:lnTo>
                <a:lnTo>
                  <a:pt x="371119" y="1725930"/>
                </a:lnTo>
                <a:lnTo>
                  <a:pt x="348996" y="1759458"/>
                </a:lnTo>
                <a:lnTo>
                  <a:pt x="379476" y="1744218"/>
                </a:lnTo>
                <a:lnTo>
                  <a:pt x="425196" y="17213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10067" y="3066140"/>
            <a:ext cx="2021126" cy="2087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4</a:t>
            </a:fld>
            <a:endParaRPr spc="-7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4600" spc="-290" dirty="0"/>
              <a:t>Example </a:t>
            </a:r>
            <a:r>
              <a:rPr spc="-250" dirty="0"/>
              <a:t>- </a:t>
            </a:r>
            <a:r>
              <a:rPr spc="-140" dirty="0"/>
              <a:t>Echo </a:t>
            </a:r>
            <a:r>
              <a:rPr spc="-290" dirty="0"/>
              <a:t>using </a:t>
            </a:r>
            <a:r>
              <a:rPr spc="-315" dirty="0"/>
              <a:t>stream</a:t>
            </a:r>
            <a:r>
              <a:rPr spc="-365" dirty="0"/>
              <a:t> </a:t>
            </a:r>
            <a:r>
              <a:rPr spc="-220" dirty="0"/>
              <a:t>socket</a:t>
            </a:r>
            <a:endParaRPr sz="4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40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219335" y="3096303"/>
            <a:ext cx="3013710" cy="185038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470"/>
              </a:spcBef>
            </a:pPr>
            <a:r>
              <a:rPr sz="2200" b="1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b="1" spc="-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Create a TCP</a:t>
            </a:r>
            <a:r>
              <a:rPr sz="2000" b="1" spc="-3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Establish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528" y="3096303"/>
            <a:ext cx="3124200" cy="186943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590675">
              <a:lnSpc>
                <a:spcPct val="100000"/>
              </a:lnSpc>
              <a:spcBef>
                <a:spcPts val="470"/>
              </a:spcBef>
            </a:pPr>
            <a:r>
              <a:rPr sz="2200" b="1" spc="-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Set socket to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listen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62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Repeatedly: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3728" y="4940249"/>
            <a:ext cx="3319145" cy="11017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Accept new</a:t>
            </a:r>
            <a:r>
              <a:rPr sz="2000" b="1" spc="-2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470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793" y="1285747"/>
            <a:ext cx="8397240" cy="967105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23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Create 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a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reliable,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stream socket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using 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TCP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*/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793115" marR="258445" indent="-61150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if ((</a:t>
            </a:r>
            <a:r>
              <a:rPr sz="1600" b="1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clientSock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600" b="1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socket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(PF_INET, SOCK_STREAM, IPPROTO_TCP)) &lt; 0)  DieWithError("socket()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failed");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4600" spc="-290" dirty="0"/>
              <a:t>Example </a:t>
            </a:r>
            <a:r>
              <a:rPr spc="-250" dirty="0"/>
              <a:t>- </a:t>
            </a:r>
            <a:r>
              <a:rPr spc="-140" dirty="0"/>
              <a:t>Echo </a:t>
            </a:r>
            <a:r>
              <a:rPr spc="-290" dirty="0"/>
              <a:t>using </a:t>
            </a:r>
            <a:r>
              <a:rPr spc="-315" dirty="0"/>
              <a:t>stream</a:t>
            </a:r>
            <a:r>
              <a:rPr spc="-365" dirty="0"/>
              <a:t> </a:t>
            </a:r>
            <a:r>
              <a:rPr spc="-220" dirty="0"/>
              <a:t>socket</a:t>
            </a:r>
            <a:endParaRPr sz="4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41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219335" y="3096303"/>
            <a:ext cx="3112135" cy="185038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470"/>
              </a:spcBef>
            </a:pPr>
            <a:r>
              <a:rPr sz="2200" b="1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b="1" spc="-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Establish</a:t>
            </a:r>
            <a:r>
              <a:rPr sz="2000" b="1" spc="-2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528" y="3096303"/>
            <a:ext cx="3124200" cy="186943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590675">
              <a:lnSpc>
                <a:spcPct val="100000"/>
              </a:lnSpc>
              <a:spcBef>
                <a:spcPts val="470"/>
              </a:spcBef>
            </a:pPr>
            <a:r>
              <a:rPr sz="2200" b="1" spc="-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Set socket to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listen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62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Repeatedly: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3728" y="4940249"/>
            <a:ext cx="3319145" cy="11017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Accept new</a:t>
            </a:r>
            <a:r>
              <a:rPr sz="2000" b="1" spc="-2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470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387" y="1285747"/>
            <a:ext cx="8660130" cy="1743075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27635" marR="750570">
              <a:lnSpc>
                <a:spcPct val="100000"/>
              </a:lnSpc>
              <a:spcBef>
                <a:spcPts val="860"/>
              </a:spcBef>
              <a:tabLst>
                <a:tab pos="5832475" algn="l"/>
                <a:tab pos="5871210" algn="l"/>
              </a:tabLst>
            </a:pP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.sin_family</a:t>
            </a:r>
            <a:r>
              <a:rPr sz="1400" b="1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400" b="1" spc="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AF_INET;		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dirty="0">
                <a:latin typeface="Arial" panose="020B0604020202020204"/>
                <a:cs typeface="Arial" panose="020B0604020202020204"/>
              </a:rPr>
              <a:t>Internet </a:t>
            </a:r>
            <a:r>
              <a:rPr sz="1400" spc="-105" dirty="0">
                <a:latin typeface="Arial" panose="020B0604020202020204"/>
                <a:cs typeface="Arial" panose="020B0604020202020204"/>
              </a:rPr>
              <a:t>address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family 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*/  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.sin_addr.s_addr</a:t>
            </a:r>
            <a:r>
              <a:rPr sz="1400" b="1" spc="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400" b="1" spc="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5" dirty="0">
                <a:latin typeface="Courier New" panose="02070309020205020404"/>
                <a:cs typeface="Courier New" panose="02070309020205020404"/>
              </a:rPr>
              <a:t>inet_addr(echoservIP</a:t>
            </a:r>
            <a:r>
              <a:rPr sz="1400" b="1" spc="-15" dirty="0">
                <a:latin typeface="Arial" panose="020B0604020202020204"/>
                <a:cs typeface="Arial" panose="020B0604020202020204"/>
              </a:rPr>
              <a:t>);	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Server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IP </a:t>
            </a:r>
            <a:r>
              <a:rPr sz="1400" spc="-90" dirty="0">
                <a:latin typeface="Arial" panose="020B0604020202020204"/>
                <a:cs typeface="Arial" panose="020B0604020202020204"/>
              </a:rPr>
              <a:t>address*/  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.sin_port</a:t>
            </a:r>
            <a:r>
              <a:rPr sz="1400" b="1" spc="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400" b="1" spc="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htons(echoServPort);		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Server </a:t>
            </a:r>
            <a:r>
              <a:rPr sz="1400" dirty="0">
                <a:latin typeface="Arial" panose="020B0604020202020204"/>
                <a:cs typeface="Arial" panose="020B0604020202020204"/>
              </a:rPr>
              <a:t>port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 marL="127635">
              <a:lnSpc>
                <a:spcPts val="1675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b="1" spc="-10" dirty="0">
                <a:solidFill>
                  <a:srgbClr val="3B822F"/>
                </a:solidFill>
                <a:latin typeface="Courier New" panose="02070309020205020404"/>
                <a:cs typeface="Courier New" panose="02070309020205020404"/>
              </a:rPr>
              <a:t>connect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clientSock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 (struct sockaddr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*)</a:t>
            </a:r>
            <a:r>
              <a:rPr sz="14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&amp;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553085" marR="3206115" indent="2126615">
              <a:lnSpc>
                <a:spcPts val="1680"/>
              </a:lnSpc>
              <a:spcBef>
                <a:spcPts val="55"/>
              </a:spcBef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sizeof(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))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0)  DieWithError("connect()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failed");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4600" spc="-290" dirty="0"/>
              <a:t>Example </a:t>
            </a:r>
            <a:r>
              <a:rPr spc="-250" dirty="0"/>
              <a:t>- </a:t>
            </a:r>
            <a:r>
              <a:rPr spc="-140" dirty="0"/>
              <a:t>Echo </a:t>
            </a:r>
            <a:r>
              <a:rPr spc="-290" dirty="0"/>
              <a:t>using </a:t>
            </a:r>
            <a:r>
              <a:rPr spc="-315" dirty="0"/>
              <a:t>stream</a:t>
            </a:r>
            <a:r>
              <a:rPr spc="-365" dirty="0"/>
              <a:t> </a:t>
            </a:r>
            <a:r>
              <a:rPr spc="-220" dirty="0"/>
              <a:t>socket</a:t>
            </a:r>
            <a:endParaRPr sz="46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42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219335" y="3096303"/>
            <a:ext cx="3112135" cy="185038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470"/>
              </a:spcBef>
            </a:pPr>
            <a:r>
              <a:rPr sz="2200" b="1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b="1" spc="-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Establish</a:t>
            </a:r>
            <a:r>
              <a:rPr sz="2000" b="1" spc="-2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528" y="3096303"/>
            <a:ext cx="3124200" cy="186943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590675">
              <a:lnSpc>
                <a:spcPct val="100000"/>
              </a:lnSpc>
              <a:spcBef>
                <a:spcPts val="470"/>
              </a:spcBef>
            </a:pPr>
            <a:r>
              <a:rPr sz="2200" b="1" spc="-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Set socket to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listen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62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Repeatedly: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3728" y="4940249"/>
            <a:ext cx="3319145" cy="11017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Accept new</a:t>
            </a:r>
            <a:r>
              <a:rPr sz="2000" b="1" spc="-2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470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663" y="1429766"/>
            <a:ext cx="8689975" cy="1671955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2070">
              <a:lnSpc>
                <a:spcPts val="1675"/>
              </a:lnSpc>
              <a:spcBef>
                <a:spcPts val="325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for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(;;)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/* Run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forever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*/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52070">
              <a:lnSpc>
                <a:spcPts val="1675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{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265430">
              <a:lnSpc>
                <a:spcPts val="1675"/>
              </a:lnSpc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clntLen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sizeof(echoClntAddr);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ourier New" panose="02070309020205020404"/>
              <a:cs typeface="Courier New" panose="02070309020205020404"/>
            </a:endParaRPr>
          </a:p>
          <a:p>
            <a:pPr marL="584835" marR="120015" indent="-319405">
              <a:lnSpc>
                <a:spcPct val="100000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((</a:t>
            </a:r>
            <a:r>
              <a:rPr sz="14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clientSock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400" b="1" spc="-10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accept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b="1" spc="-10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servSock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,(struct sockaddr *)&amp;echoClntAddr,&amp;clntLen))&lt;0)  DieWithError("accept() failed");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265430">
              <a:lnSpc>
                <a:spcPts val="1675"/>
              </a:lnSpc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802" y="1026909"/>
            <a:ext cx="79749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A50021"/>
                </a:solidFill>
                <a:latin typeface="Tahoma" panose="020B0604030504040204"/>
                <a:cs typeface="Tahoma" panose="020B0604030504040204"/>
              </a:rPr>
              <a:t>Server’s accept procedure in now unblocked and returns client’s</a:t>
            </a:r>
            <a:r>
              <a:rPr sz="2000" spc="175" dirty="0">
                <a:solidFill>
                  <a:srgbClr val="A5002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-5" dirty="0">
                <a:solidFill>
                  <a:srgbClr val="A50021"/>
                </a:solidFill>
                <a:latin typeface="Tahoma" panose="020B0604030504040204"/>
                <a:cs typeface="Tahoma" panose="020B0604030504040204"/>
              </a:rPr>
              <a:t>socket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4600" spc="-290" dirty="0"/>
              <a:t>Example </a:t>
            </a:r>
            <a:r>
              <a:rPr spc="-250" dirty="0"/>
              <a:t>- </a:t>
            </a:r>
            <a:r>
              <a:rPr spc="-140" dirty="0"/>
              <a:t>Echo </a:t>
            </a:r>
            <a:r>
              <a:rPr spc="-290" dirty="0"/>
              <a:t>using </a:t>
            </a:r>
            <a:r>
              <a:rPr spc="-315" dirty="0"/>
              <a:t>stream</a:t>
            </a:r>
            <a:r>
              <a:rPr spc="-365" dirty="0"/>
              <a:t> </a:t>
            </a:r>
            <a:r>
              <a:rPr spc="-220" dirty="0"/>
              <a:t>socket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219335" y="3096303"/>
            <a:ext cx="2928620" cy="185038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470"/>
              </a:spcBef>
            </a:pPr>
            <a:r>
              <a:rPr sz="2200" b="1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Establish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b="1" spc="-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528" y="3096303"/>
            <a:ext cx="3124200" cy="186943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590675">
              <a:lnSpc>
                <a:spcPct val="100000"/>
              </a:lnSpc>
              <a:spcBef>
                <a:spcPts val="470"/>
              </a:spcBef>
            </a:pPr>
            <a:r>
              <a:rPr sz="2200" b="1" spc="-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Set socket to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listen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62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Repeatedly: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3728" y="4940249"/>
            <a:ext cx="3319145" cy="11017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Accept new</a:t>
            </a:r>
            <a:r>
              <a:rPr sz="2000" b="1" spc="-2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470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508" y="1441450"/>
            <a:ext cx="7990840" cy="1085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041140" algn="l"/>
              </a:tabLst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echoStringLen</a:t>
            </a:r>
            <a:r>
              <a:rPr sz="1400" b="1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400" b="1" spc="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strlen(echoString);	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Determine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input 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length</a:t>
            </a:r>
            <a:r>
              <a:rPr sz="1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5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665"/>
              </a:lnSpc>
            </a:pP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110" dirty="0">
                <a:latin typeface="Arial" panose="020B0604020202020204"/>
                <a:cs typeface="Arial" panose="020B0604020202020204"/>
              </a:rPr>
              <a:t>Send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the 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string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the 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server</a:t>
            </a:r>
            <a:r>
              <a:rPr sz="14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531495" marR="5080" indent="-532130">
              <a:lnSpc>
                <a:spcPts val="1670"/>
              </a:lnSpc>
              <a:spcBef>
                <a:spcPts val="50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b="1" spc="-10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send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clientSock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 echoString, echoStringLen,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0) !=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echoStringLen)  DieWithError("send() sent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a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different number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of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bytes than</a:t>
            </a:r>
            <a:r>
              <a:rPr sz="1400" b="1" spc="1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expected");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8741" y="1429766"/>
            <a:ext cx="8258175" cy="1188085"/>
          </a:xfrm>
          <a:custGeom>
            <a:avLst/>
            <a:gdLst/>
            <a:ahLst/>
            <a:cxnLst/>
            <a:rect l="l" t="t" r="r" b="b"/>
            <a:pathLst>
              <a:path w="8258175" h="1188085">
                <a:moveTo>
                  <a:pt x="0" y="0"/>
                </a:moveTo>
                <a:lnTo>
                  <a:pt x="0" y="1187958"/>
                </a:lnTo>
                <a:lnTo>
                  <a:pt x="8257794" y="1187958"/>
                </a:lnTo>
                <a:lnTo>
                  <a:pt x="8257794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43</a:t>
            </a:fld>
            <a:endParaRPr spc="-7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4600" spc="-290" dirty="0"/>
              <a:t>Example </a:t>
            </a:r>
            <a:r>
              <a:rPr spc="-250" dirty="0"/>
              <a:t>- </a:t>
            </a:r>
            <a:r>
              <a:rPr spc="-140" dirty="0"/>
              <a:t>Echo </a:t>
            </a:r>
            <a:r>
              <a:rPr spc="-290" dirty="0"/>
              <a:t>using </a:t>
            </a:r>
            <a:r>
              <a:rPr spc="-315" dirty="0"/>
              <a:t>stream</a:t>
            </a:r>
            <a:r>
              <a:rPr spc="-365" dirty="0"/>
              <a:t> </a:t>
            </a:r>
            <a:r>
              <a:rPr spc="-220" dirty="0"/>
              <a:t>socket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219335" y="3196124"/>
            <a:ext cx="2928620" cy="185038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470"/>
              </a:spcBef>
            </a:pPr>
            <a:r>
              <a:rPr sz="2200" b="1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Establish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b="1" spc="-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528" y="3196124"/>
            <a:ext cx="3124200" cy="186943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590675">
              <a:lnSpc>
                <a:spcPct val="100000"/>
              </a:lnSpc>
              <a:spcBef>
                <a:spcPts val="470"/>
              </a:spcBef>
            </a:pPr>
            <a:r>
              <a:rPr sz="2200" b="1" spc="-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Set socket to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listen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62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Repeatedly: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3728" y="5040071"/>
            <a:ext cx="3094990" cy="11017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Accept new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470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227" y="1092454"/>
            <a:ext cx="7896225" cy="215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ts val="1675"/>
              </a:lnSpc>
              <a:spcBef>
                <a:spcPts val="95"/>
              </a:spcBef>
            </a:pP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Receive </a:t>
            </a:r>
            <a:r>
              <a:rPr sz="1400" spc="-140" dirty="0">
                <a:latin typeface="Arial" panose="020B0604020202020204"/>
                <a:cs typeface="Arial" panose="020B0604020202020204"/>
              </a:rPr>
              <a:t>message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from client</a:t>
            </a:r>
            <a:r>
              <a:rPr sz="14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37515" marR="643890" indent="-425450">
              <a:lnSpc>
                <a:spcPts val="1670"/>
              </a:lnSpc>
              <a:spcBef>
                <a:spcPts val="60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((recvMsgSize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400" b="1" spc="-10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recv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(clntSocket, echoBuffer, RCVBUFSIZE,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0)) &lt;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0)  DieWithError("recv() failed");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645"/>
              </a:lnSpc>
            </a:pP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114" dirty="0">
                <a:latin typeface="Arial" panose="020B0604020202020204"/>
                <a:cs typeface="Arial" panose="020B0604020202020204"/>
              </a:rPr>
              <a:t>Send 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received 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string 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and 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receive 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again </a:t>
            </a:r>
            <a:r>
              <a:rPr sz="1400" spc="45" dirty="0">
                <a:latin typeface="Arial" panose="020B0604020202020204"/>
                <a:cs typeface="Arial" panose="020B0604020202020204"/>
              </a:rPr>
              <a:t>until 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end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transmission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660"/>
              </a:lnSpc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while (recvMsgSize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&gt; 0) {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zero 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indicates 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end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transmission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650240" marR="538480" indent="-318770">
              <a:lnSpc>
                <a:spcPts val="1680"/>
              </a:lnSpc>
              <a:spcBef>
                <a:spcPts val="45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(send(clientSocket, echobuffer, recvMsgSize,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0) !=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recvMsgSize)  DieWithError(“send()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failed”);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650240" marR="5080" indent="-318770">
              <a:lnSpc>
                <a:spcPts val="1670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((recvMsgSize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recv(clientSocket, echoBuffer, RECVBUFSIZE,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0)) &lt;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0)  DieWithError(“recv()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failed”);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625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}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663" y="1074674"/>
            <a:ext cx="8689975" cy="2207260"/>
          </a:xfrm>
          <a:custGeom>
            <a:avLst/>
            <a:gdLst/>
            <a:ahLst/>
            <a:cxnLst/>
            <a:rect l="l" t="t" r="r" b="b"/>
            <a:pathLst>
              <a:path w="8689975" h="2207260">
                <a:moveTo>
                  <a:pt x="0" y="0"/>
                </a:moveTo>
                <a:lnTo>
                  <a:pt x="0" y="2206752"/>
                </a:lnTo>
                <a:lnTo>
                  <a:pt x="8689848" y="2206752"/>
                </a:lnTo>
                <a:lnTo>
                  <a:pt x="8689848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44</a:t>
            </a:fld>
            <a:endParaRPr spc="-7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4600" spc="-290" dirty="0"/>
              <a:t>Example </a:t>
            </a:r>
            <a:r>
              <a:rPr spc="-250" dirty="0"/>
              <a:t>- </a:t>
            </a:r>
            <a:r>
              <a:rPr spc="-140" dirty="0"/>
              <a:t>Echo </a:t>
            </a:r>
            <a:r>
              <a:rPr spc="-290" dirty="0"/>
              <a:t>using </a:t>
            </a:r>
            <a:r>
              <a:rPr spc="-315" dirty="0"/>
              <a:t>stream</a:t>
            </a:r>
            <a:r>
              <a:rPr spc="-365" dirty="0"/>
              <a:t> </a:t>
            </a:r>
            <a:r>
              <a:rPr spc="-220" dirty="0"/>
              <a:t>socket</a:t>
            </a:r>
            <a:endParaRPr sz="4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45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219335" y="3096303"/>
            <a:ext cx="2928620" cy="185038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470"/>
              </a:spcBef>
            </a:pPr>
            <a:r>
              <a:rPr sz="2200" b="1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Establish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b="1" spc="-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528" y="3096303"/>
            <a:ext cx="3124200" cy="186943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590675">
              <a:lnSpc>
                <a:spcPct val="100000"/>
              </a:lnSpc>
              <a:spcBef>
                <a:spcPts val="470"/>
              </a:spcBef>
            </a:pPr>
            <a:r>
              <a:rPr sz="2200" b="1" spc="-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Set socket to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listen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62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Repeatedly: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3728" y="4940249"/>
            <a:ext cx="3094990" cy="11017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Accept new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470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0965" y="1715770"/>
            <a:ext cx="715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A6800"/>
                </a:solidFill>
                <a:latin typeface="Tahoma" panose="020B0604030504040204"/>
                <a:cs typeface="Tahoma" panose="020B0604030504040204"/>
              </a:rPr>
              <a:t>Similarly, </a:t>
            </a:r>
            <a:r>
              <a:rPr sz="2400" dirty="0">
                <a:solidFill>
                  <a:srgbClr val="CA6800"/>
                </a:solidFill>
                <a:latin typeface="Tahoma" panose="020B0604030504040204"/>
                <a:cs typeface="Tahoma" panose="020B0604030504040204"/>
              </a:rPr>
              <a:t>the client receives the </a:t>
            </a:r>
            <a:r>
              <a:rPr sz="2400" spc="-5" dirty="0">
                <a:solidFill>
                  <a:srgbClr val="CA6800"/>
                </a:solidFill>
                <a:latin typeface="Tahoma" panose="020B0604030504040204"/>
                <a:cs typeface="Tahoma" panose="020B0604030504040204"/>
              </a:rPr>
              <a:t>data </a:t>
            </a:r>
            <a:r>
              <a:rPr sz="2400" dirty="0">
                <a:solidFill>
                  <a:srgbClr val="CA6800"/>
                </a:solidFill>
                <a:latin typeface="Tahoma" panose="020B0604030504040204"/>
                <a:cs typeface="Tahoma" panose="020B0604030504040204"/>
              </a:rPr>
              <a:t>from the</a:t>
            </a:r>
            <a:r>
              <a:rPr sz="2400" spc="-25" dirty="0">
                <a:solidFill>
                  <a:srgbClr val="CA68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solidFill>
                  <a:srgbClr val="CA6800"/>
                </a:solidFill>
                <a:latin typeface="Tahoma" panose="020B0604030504040204"/>
                <a:cs typeface="Tahoma" panose="020B0604030504040204"/>
              </a:rPr>
              <a:t>server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4600" spc="-290" dirty="0"/>
              <a:t>Example </a:t>
            </a:r>
            <a:r>
              <a:rPr spc="-250" dirty="0"/>
              <a:t>- </a:t>
            </a:r>
            <a:r>
              <a:rPr spc="-140" dirty="0"/>
              <a:t>Echo </a:t>
            </a:r>
            <a:r>
              <a:rPr spc="-290" dirty="0"/>
              <a:t>using </a:t>
            </a:r>
            <a:r>
              <a:rPr spc="-315" dirty="0"/>
              <a:t>stream</a:t>
            </a:r>
            <a:r>
              <a:rPr spc="-365" dirty="0"/>
              <a:t> </a:t>
            </a:r>
            <a:r>
              <a:rPr spc="-220" dirty="0"/>
              <a:t>socket</a:t>
            </a:r>
            <a:endParaRPr sz="4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46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219335" y="3096303"/>
            <a:ext cx="3126105" cy="185038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470"/>
              </a:spcBef>
            </a:pPr>
            <a:r>
              <a:rPr sz="2200" b="1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Establish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b="1" spc="-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Close the</a:t>
            </a:r>
            <a:r>
              <a:rPr sz="2000" b="1" spc="-4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528" y="3096303"/>
            <a:ext cx="3552190" cy="29457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590675">
              <a:lnSpc>
                <a:spcPct val="100000"/>
              </a:lnSpc>
              <a:spcBef>
                <a:spcPts val="470"/>
              </a:spcBef>
            </a:pPr>
            <a:r>
              <a:rPr sz="2200" b="1" spc="-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Set socket to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listen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62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Repeatedly: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27100" lvl="1" indent="-457200">
              <a:lnSpc>
                <a:spcPct val="100000"/>
              </a:lnSpc>
              <a:spcBef>
                <a:spcPts val="470"/>
              </a:spcBef>
              <a:buClr>
                <a:srgbClr val="006533"/>
              </a:buClr>
              <a:buSzPct val="60000"/>
              <a:buAutoNum type="alphaLcPeriod"/>
              <a:tabLst>
                <a:tab pos="926465" algn="l"/>
                <a:tab pos="927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Accept new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27100" lvl="1" indent="-457200">
              <a:lnSpc>
                <a:spcPct val="100000"/>
              </a:lnSpc>
              <a:spcBef>
                <a:spcPts val="475"/>
              </a:spcBef>
              <a:buClr>
                <a:srgbClr val="006533"/>
              </a:buClr>
              <a:buSzPct val="60000"/>
              <a:buAutoNum type="alphaLcPeriod"/>
              <a:tabLst>
                <a:tab pos="926465" algn="l"/>
                <a:tab pos="927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27100" lvl="1" indent="-457200">
              <a:lnSpc>
                <a:spcPct val="100000"/>
              </a:lnSpc>
              <a:spcBef>
                <a:spcPts val="325"/>
              </a:spcBef>
              <a:buClr>
                <a:srgbClr val="006533"/>
              </a:buClr>
              <a:buSzPct val="60000"/>
              <a:buAutoNum type="alphaLcPeriod"/>
              <a:tabLst>
                <a:tab pos="926465" algn="l"/>
                <a:tab pos="927100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Close the</a:t>
            </a:r>
            <a:r>
              <a:rPr sz="2000" b="1" spc="-2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613" y="2234692"/>
            <a:ext cx="19405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close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clientSock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1498" y="2234692"/>
            <a:ext cx="19405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clos</a:t>
            </a:r>
            <a:r>
              <a:rPr sz="1400" b="1" spc="-5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clientSoc</a:t>
            </a:r>
            <a:r>
              <a:rPr sz="14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);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4600" spc="-290" dirty="0"/>
              <a:t>Example </a:t>
            </a:r>
            <a:r>
              <a:rPr spc="-250" dirty="0"/>
              <a:t>- </a:t>
            </a:r>
            <a:r>
              <a:rPr spc="-140" dirty="0"/>
              <a:t>Echo </a:t>
            </a:r>
            <a:r>
              <a:rPr spc="-290" dirty="0"/>
              <a:t>using </a:t>
            </a:r>
            <a:r>
              <a:rPr spc="-315" dirty="0"/>
              <a:t>stream</a:t>
            </a:r>
            <a:r>
              <a:rPr spc="-365" dirty="0"/>
              <a:t> </a:t>
            </a:r>
            <a:r>
              <a:rPr spc="-220" dirty="0"/>
              <a:t>socket</a:t>
            </a:r>
            <a:endParaRPr sz="4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47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219335" y="3096303"/>
            <a:ext cx="2928620" cy="185038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470"/>
              </a:spcBef>
            </a:pPr>
            <a:r>
              <a:rPr sz="2200" b="1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Establish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528" y="3096303"/>
            <a:ext cx="3124200" cy="186943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590675">
              <a:lnSpc>
                <a:spcPct val="100000"/>
              </a:lnSpc>
              <a:spcBef>
                <a:spcPts val="470"/>
              </a:spcBef>
            </a:pPr>
            <a:r>
              <a:rPr sz="2200" b="1" spc="-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TCP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Set socket to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listen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62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Repeatedly: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3728" y="4940249"/>
            <a:ext cx="3319145" cy="11017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Accept new</a:t>
            </a:r>
            <a:r>
              <a:rPr sz="2000" b="1" spc="-2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470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Clr>
                <a:srgbClr val="006533"/>
              </a:buClr>
              <a:buSzPct val="60000"/>
              <a:buAutoNum type="alphaL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Close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connection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113" y="1715770"/>
            <a:ext cx="78346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50021"/>
                </a:solidFill>
                <a:latin typeface="Tahoma" panose="020B0604030504040204"/>
                <a:cs typeface="Tahoma" panose="020B0604030504040204"/>
              </a:rPr>
              <a:t>Server </a:t>
            </a:r>
            <a:r>
              <a:rPr sz="2400" dirty="0">
                <a:solidFill>
                  <a:srgbClr val="A50021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sz="2400" spc="-5" dirty="0">
                <a:solidFill>
                  <a:srgbClr val="A50021"/>
                </a:solidFill>
                <a:latin typeface="Tahoma" panose="020B0604030504040204"/>
                <a:cs typeface="Tahoma" panose="020B0604030504040204"/>
              </a:rPr>
              <a:t>now blocked waiting </a:t>
            </a:r>
            <a:r>
              <a:rPr sz="2400" dirty="0">
                <a:solidFill>
                  <a:srgbClr val="A50021"/>
                </a:solidFill>
                <a:latin typeface="Tahoma" panose="020B0604030504040204"/>
                <a:cs typeface="Tahoma" panose="020B0604030504040204"/>
              </a:rPr>
              <a:t>for connection from a</a:t>
            </a:r>
            <a:r>
              <a:rPr sz="2400" spc="30" dirty="0">
                <a:solidFill>
                  <a:srgbClr val="A5002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solidFill>
                  <a:srgbClr val="A50021"/>
                </a:solidFill>
                <a:latin typeface="Tahoma" panose="020B0604030504040204"/>
                <a:cs typeface="Tahoma" panose="020B0604030504040204"/>
              </a:rPr>
              <a:t>client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A50021"/>
                </a:solidFill>
                <a:latin typeface="Tahoma" panose="020B0604030504040204"/>
                <a:cs typeface="Tahoma" panose="020B0604030504040204"/>
              </a:rPr>
              <a:t>…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573" y="256540"/>
            <a:ext cx="801814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290" dirty="0"/>
              <a:t>Example </a:t>
            </a:r>
            <a:r>
              <a:rPr spc="-250" dirty="0"/>
              <a:t>- </a:t>
            </a:r>
            <a:r>
              <a:rPr spc="-140" dirty="0"/>
              <a:t>Echo </a:t>
            </a:r>
            <a:r>
              <a:rPr spc="-290" dirty="0"/>
              <a:t>using </a:t>
            </a:r>
            <a:r>
              <a:rPr spc="-340" dirty="0"/>
              <a:t>datagram</a:t>
            </a:r>
            <a:r>
              <a:rPr spc="-360" dirty="0"/>
              <a:t> </a:t>
            </a:r>
            <a:r>
              <a:rPr spc="-220" dirty="0"/>
              <a:t>socket</a:t>
            </a:r>
            <a:endParaRPr sz="46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48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508139" y="3750783"/>
            <a:ext cx="3124200" cy="18516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475"/>
              </a:spcBef>
            </a:pPr>
            <a:r>
              <a:rPr sz="2200" b="1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34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b="1" spc="-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Create a UDP</a:t>
            </a:r>
            <a:r>
              <a:rPr sz="2000" b="1" spc="-2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47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Close the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2527" y="5374894"/>
            <a:ext cx="8953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3B822F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1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5327" y="3750783"/>
            <a:ext cx="3124200" cy="18351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380490">
              <a:lnSpc>
                <a:spcPct val="100000"/>
              </a:lnSpc>
              <a:spcBef>
                <a:spcPts val="475"/>
              </a:spcBef>
            </a:pPr>
            <a:r>
              <a:rPr sz="2200" b="1" spc="-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4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Create a UDP</a:t>
            </a:r>
            <a:r>
              <a:rPr sz="2000" b="1" spc="-2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62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Repeatedly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  <a:spcBef>
                <a:spcPts val="435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Communicate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793" y="1285747"/>
            <a:ext cx="8397240" cy="967105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23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Create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socket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for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sending/receiving 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datagrams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*/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793115" marR="625475" indent="-61150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if ((</a:t>
            </a:r>
            <a:r>
              <a:rPr sz="1600" b="1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servSock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600" b="1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socket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(PF_INET, SOCK_DGRAM, IPPROTO_UDP)) &lt; 0)  DieWithError("socket()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failed");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363" y="2456942"/>
            <a:ext cx="8398510" cy="967105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240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Create 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a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datagram/UDP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socket</a:t>
            </a:r>
            <a:r>
              <a:rPr sz="16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*/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793115" marR="381000" indent="-61150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if ((</a:t>
            </a:r>
            <a:r>
              <a:rPr sz="1600" b="1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clientSock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600" b="1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socket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(PF_INET, SOCK_DGRAM, IPPROTO_UDP)) &lt; 0)  DieWithError("socket()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failed");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573" y="256540"/>
            <a:ext cx="801814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290" dirty="0"/>
              <a:t>Example </a:t>
            </a:r>
            <a:r>
              <a:rPr spc="-250" dirty="0"/>
              <a:t>- </a:t>
            </a:r>
            <a:r>
              <a:rPr spc="-140" dirty="0"/>
              <a:t>Echo </a:t>
            </a:r>
            <a:r>
              <a:rPr spc="-290" dirty="0"/>
              <a:t>using </a:t>
            </a:r>
            <a:r>
              <a:rPr spc="-340" dirty="0"/>
              <a:t>datagram</a:t>
            </a:r>
            <a:r>
              <a:rPr spc="-360" dirty="0"/>
              <a:t> </a:t>
            </a:r>
            <a:r>
              <a:rPr spc="-220" dirty="0"/>
              <a:t>socket</a:t>
            </a:r>
            <a:endParaRPr sz="46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49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508139" y="4141004"/>
            <a:ext cx="3364229" cy="185038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470"/>
              </a:spcBef>
            </a:pPr>
            <a:r>
              <a:rPr sz="2200" b="1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UDP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b="1" spc="-1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Assign </a:t>
            </a:r>
            <a:r>
              <a:rPr sz="2000" b="1" spc="-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a port to</a:t>
            </a:r>
            <a:r>
              <a:rPr sz="2000" b="1" spc="-2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Close the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2527" y="5764276"/>
            <a:ext cx="8953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3B822F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1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5327" y="4141004"/>
            <a:ext cx="3364229" cy="18338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380490">
              <a:lnSpc>
                <a:spcPct val="100000"/>
              </a:lnSpc>
              <a:spcBef>
                <a:spcPts val="470"/>
              </a:spcBef>
            </a:pPr>
            <a:r>
              <a:rPr sz="2200" b="1" spc="-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UDP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62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b="1" spc="-1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Assign </a:t>
            </a: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a port to</a:t>
            </a:r>
            <a:r>
              <a:rPr sz="2000" b="1" spc="-2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Repeatedly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  <a:spcBef>
                <a:spcPts val="44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Communicate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387" y="1063244"/>
            <a:ext cx="8660130" cy="1461135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27635" marR="1125855" algn="just">
              <a:lnSpc>
                <a:spcPct val="100000"/>
              </a:lnSpc>
              <a:spcBef>
                <a:spcPts val="860"/>
              </a:spcBef>
              <a:tabLst>
                <a:tab pos="5445760" algn="l"/>
              </a:tabLst>
            </a:pP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.sin_family</a:t>
            </a:r>
            <a:r>
              <a:rPr sz="1400" b="1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400" b="1" spc="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AF_INET;	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Internet </a:t>
            </a:r>
            <a:r>
              <a:rPr sz="1400" spc="-105" dirty="0">
                <a:latin typeface="Arial" panose="020B0604020202020204"/>
                <a:cs typeface="Arial" panose="020B0604020202020204"/>
              </a:rPr>
              <a:t>address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family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  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.sin_addr.s_addr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400" b="1" spc="-15" dirty="0">
                <a:latin typeface="Courier New" panose="02070309020205020404"/>
                <a:cs typeface="Courier New" panose="02070309020205020404"/>
              </a:rPr>
              <a:t>htonl(INADDR_ANY</a:t>
            </a:r>
            <a:r>
              <a:rPr sz="1400" b="1" spc="-15" dirty="0">
                <a:latin typeface="Arial" panose="020B0604020202020204"/>
                <a:cs typeface="Arial" panose="020B0604020202020204"/>
              </a:rPr>
              <a:t>);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Any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incoming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interface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  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.sin_port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htons(echoServPort);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Local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port</a:t>
            </a:r>
            <a:r>
              <a:rPr sz="14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 marL="553085" marR="15875" indent="-425450">
              <a:lnSpc>
                <a:spcPct val="100000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b="1" spc="-10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bind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b="1" spc="-10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servSock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 (struct sockaddr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*)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&amp;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 sizeof(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))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0)  DieWithError("bind()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failed");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387" y="2607817"/>
            <a:ext cx="8660130" cy="1490980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27635" marR="912495" algn="just">
              <a:lnSpc>
                <a:spcPct val="100000"/>
              </a:lnSpc>
              <a:spcBef>
                <a:spcPts val="860"/>
              </a:spcBef>
              <a:tabLst>
                <a:tab pos="5657215" algn="l"/>
              </a:tabLst>
            </a:pP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echoClientAddr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.sin_family</a:t>
            </a:r>
            <a:r>
              <a:rPr sz="1400" b="1" spc="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400" b="1" spc="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AF_INET;	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Internet </a:t>
            </a:r>
            <a:r>
              <a:rPr sz="1400" spc="-105" dirty="0">
                <a:latin typeface="Arial" panose="020B0604020202020204"/>
                <a:cs typeface="Arial" panose="020B0604020202020204"/>
              </a:rPr>
              <a:t>address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family 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*/  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echoClientAddr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.sin_addr.s_addr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400" b="1" spc="-15" dirty="0">
                <a:latin typeface="Courier New" panose="02070309020205020404"/>
                <a:cs typeface="Courier New" panose="02070309020205020404"/>
              </a:rPr>
              <a:t>htonl(INADDR_ANY</a:t>
            </a:r>
            <a:r>
              <a:rPr sz="1400" b="1" spc="-15" dirty="0">
                <a:latin typeface="Arial" panose="020B0604020202020204"/>
                <a:cs typeface="Arial" panose="020B0604020202020204"/>
              </a:rPr>
              <a:t>);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Any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incoming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interface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  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echoClientAddr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.sin_port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htons(echoClientPort);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Local </a:t>
            </a:r>
            <a:r>
              <a:rPr sz="1400" dirty="0">
                <a:latin typeface="Arial" panose="020B0604020202020204"/>
                <a:cs typeface="Arial" panose="020B0604020202020204"/>
              </a:rPr>
              <a:t>port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 marL="552450" marR="16510" indent="-425450">
              <a:lnSpc>
                <a:spcPct val="100000"/>
              </a:lnSpc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if(</a:t>
            </a:r>
            <a:r>
              <a:rPr sz="1400" b="1" spc="-10" dirty="0">
                <a:solidFill>
                  <a:srgbClr val="3B822F"/>
                </a:solidFill>
                <a:latin typeface="Courier New" panose="02070309020205020404"/>
                <a:cs typeface="Courier New" panose="02070309020205020404"/>
              </a:rPr>
              <a:t>bind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clientSock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,(struct sockaddr *)&amp;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echoClientAddr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,sizeof(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echoClientAddr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))&lt;0)  DieWithError("connect()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failed");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4348" y="261873"/>
            <a:ext cx="45548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75" dirty="0"/>
              <a:t>Internet </a:t>
            </a:r>
            <a:r>
              <a:rPr sz="4200" spc="-190" dirty="0"/>
              <a:t>Protocol</a:t>
            </a:r>
            <a:r>
              <a:rPr sz="4200" spc="-459" dirty="0"/>
              <a:t> </a:t>
            </a:r>
            <a:r>
              <a:rPr sz="4200" spc="-265" dirty="0"/>
              <a:t>(IP)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01453" y="1181582"/>
            <a:ext cx="4296410" cy="327342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4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70" dirty="0">
                <a:latin typeface="Arial" panose="020B0604020202020204"/>
                <a:cs typeface="Arial" panose="020B0604020202020204"/>
              </a:rPr>
              <a:t>provides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a </a:t>
            </a:r>
            <a:r>
              <a:rPr sz="2200" b="1" spc="-18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datagram</a:t>
            </a:r>
            <a:r>
              <a:rPr sz="2200" b="1" spc="-254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service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marR="508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05" dirty="0">
                <a:latin typeface="Arial" panose="020B0604020202020204"/>
                <a:cs typeface="Arial" panose="020B0604020202020204"/>
              </a:rPr>
              <a:t>packets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are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handled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delivered 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independently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spc="-120" dirty="0">
                <a:solidFill>
                  <a:srgbClr val="3B822F"/>
                </a:solidFill>
                <a:latin typeface="Arial" panose="020B0604020202020204"/>
                <a:cs typeface="Arial" panose="020B0604020202020204"/>
              </a:rPr>
              <a:t>best-effort</a:t>
            </a:r>
            <a:r>
              <a:rPr sz="2200" b="1" spc="-70" dirty="0">
                <a:solidFill>
                  <a:srgbClr val="3B82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protocol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marR="312420" lvl="1" indent="-325755">
              <a:lnSpc>
                <a:spcPct val="100000"/>
              </a:lnSpc>
              <a:spcBef>
                <a:spcPts val="49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75" dirty="0">
                <a:latin typeface="Arial" panose="020B0604020202020204"/>
                <a:cs typeface="Arial" panose="020B0604020202020204"/>
              </a:rPr>
              <a:t>may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loose,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reorder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or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duplicate 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packets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9A6500"/>
              </a:buClr>
              <a:buFont typeface="Wingdings" panose="05000000000000000000"/>
              <a:buChar char=""/>
            </a:pPr>
            <a:endParaRPr sz="2900">
              <a:latin typeface="Arial" panose="020B0604020202020204"/>
              <a:cs typeface="Arial" panose="020B0604020202020204"/>
            </a:endParaRPr>
          </a:p>
          <a:p>
            <a:pPr marL="355600" marR="290830" indent="-343535">
              <a:lnSpc>
                <a:spcPct val="100000"/>
              </a:lnSpc>
              <a:spcBef>
                <a:spcPts val="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145" dirty="0">
                <a:latin typeface="Arial" panose="020B0604020202020204"/>
                <a:cs typeface="Arial" panose="020B0604020202020204"/>
              </a:rPr>
              <a:t>each </a:t>
            </a:r>
            <a:r>
              <a:rPr sz="2200" spc="-85" dirty="0">
                <a:latin typeface="Arial" panose="020B0604020202020204"/>
                <a:cs typeface="Arial" panose="020B0604020202020204"/>
              </a:rPr>
              <a:t>packet 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must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contain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an </a:t>
            </a:r>
            <a:r>
              <a:rPr sz="2200" b="1" spc="-1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IP  </a:t>
            </a:r>
            <a:r>
              <a:rPr sz="2200" b="1" spc="-24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address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of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its</a:t>
            </a:r>
            <a:r>
              <a:rPr sz="2200" spc="-3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destination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2927" y="3706622"/>
            <a:ext cx="2409444" cy="156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45327" y="1272794"/>
            <a:ext cx="2117598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5</a:t>
            </a:fld>
            <a:endParaRPr spc="-7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573" y="256540"/>
            <a:ext cx="801814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290" dirty="0"/>
              <a:t>Example </a:t>
            </a:r>
            <a:r>
              <a:rPr spc="-250" dirty="0"/>
              <a:t>- </a:t>
            </a:r>
            <a:r>
              <a:rPr spc="-140" dirty="0"/>
              <a:t>Echo </a:t>
            </a:r>
            <a:r>
              <a:rPr spc="-290" dirty="0"/>
              <a:t>using </a:t>
            </a:r>
            <a:r>
              <a:rPr spc="-340" dirty="0"/>
              <a:t>datagram</a:t>
            </a:r>
            <a:r>
              <a:rPr spc="-360" dirty="0"/>
              <a:t> </a:t>
            </a:r>
            <a:r>
              <a:rPr spc="-220" dirty="0"/>
              <a:t>socket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508139" y="3750783"/>
            <a:ext cx="3124200" cy="18516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475"/>
              </a:spcBef>
            </a:pPr>
            <a:r>
              <a:rPr sz="2200" b="1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34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UDP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47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b="1" spc="-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Close the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2527" y="5374894"/>
            <a:ext cx="8953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3B822F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1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5327" y="3750783"/>
            <a:ext cx="3364229" cy="18351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380490">
              <a:lnSpc>
                <a:spcPct val="100000"/>
              </a:lnSpc>
              <a:spcBef>
                <a:spcPts val="475"/>
              </a:spcBef>
            </a:pPr>
            <a:r>
              <a:rPr sz="2200" b="1" spc="-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4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UDP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62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b="1" spc="-1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Assign </a:t>
            </a: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a port to</a:t>
            </a:r>
            <a:r>
              <a:rPr sz="2000" b="1" spc="-2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Repeatedly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  <a:spcBef>
                <a:spcPts val="435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Communicate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808" y="1309624"/>
            <a:ext cx="5553075" cy="663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.sin_family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AF_INET;  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.sin_addr.s_addr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400" b="1" spc="-15" dirty="0">
                <a:latin typeface="Courier New" panose="02070309020205020404"/>
                <a:cs typeface="Courier New" panose="02070309020205020404"/>
              </a:rPr>
              <a:t>inet_addr(echoservIP</a:t>
            </a:r>
            <a:r>
              <a:rPr sz="1400" b="1" spc="-15" dirty="0">
                <a:latin typeface="Arial" panose="020B0604020202020204"/>
                <a:cs typeface="Arial" panose="020B0604020202020204"/>
              </a:rPr>
              <a:t>);  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.sin_port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400" b="1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htons(echoServPort);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6959" y="1309624"/>
            <a:ext cx="2093595" cy="663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>
              <a:lnSpc>
                <a:spcPts val="1675"/>
              </a:lnSpc>
              <a:spcBef>
                <a:spcPts val="95"/>
              </a:spcBef>
            </a:pP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dirty="0">
                <a:latin typeface="Arial" panose="020B0604020202020204"/>
                <a:cs typeface="Arial" panose="020B0604020202020204"/>
              </a:rPr>
              <a:t>Internet </a:t>
            </a:r>
            <a:r>
              <a:rPr sz="1400" spc="-105" dirty="0">
                <a:latin typeface="Arial" panose="020B0604020202020204"/>
                <a:cs typeface="Arial" panose="020B0604020202020204"/>
              </a:rPr>
              <a:t>address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family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*/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675"/>
              </a:lnSpc>
            </a:pP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Server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IP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90" dirty="0">
                <a:latin typeface="Arial" panose="020B0604020202020204"/>
                <a:cs typeface="Arial" panose="020B0604020202020204"/>
              </a:rPr>
              <a:t>address*/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50800">
              <a:lnSpc>
                <a:spcPts val="1675"/>
              </a:lnSpc>
            </a:pP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Server </a:t>
            </a:r>
            <a:r>
              <a:rPr sz="1400" dirty="0">
                <a:latin typeface="Arial" panose="020B0604020202020204"/>
                <a:cs typeface="Arial" panose="020B0604020202020204"/>
              </a:rPr>
              <a:t>port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164" y="2159891"/>
            <a:ext cx="8003540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3840" algn="l"/>
              </a:tabLst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echoStringLen</a:t>
            </a:r>
            <a:r>
              <a:rPr sz="1400" b="1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400" b="1" spc="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strlen(echoString);	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Determine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input 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length</a:t>
            </a:r>
            <a:r>
              <a:rPr sz="1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665"/>
              </a:lnSpc>
              <a:spcBef>
                <a:spcPts val="5"/>
              </a:spcBef>
            </a:pP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110" dirty="0">
                <a:latin typeface="Arial" panose="020B0604020202020204"/>
                <a:cs typeface="Arial" panose="020B0604020202020204"/>
              </a:rPr>
              <a:t>Send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the 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string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the 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server</a:t>
            </a:r>
            <a:r>
              <a:rPr sz="14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R="2332355" algn="ctr">
              <a:lnSpc>
                <a:spcPts val="1660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b="1" spc="-10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sendto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 </a:t>
            </a:r>
            <a:r>
              <a:rPr sz="14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clientSock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 echoString, echoStringLen,</a:t>
            </a:r>
            <a:r>
              <a:rPr sz="1400" b="1" spc="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0,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318135" algn="ctr">
              <a:lnSpc>
                <a:spcPts val="1675"/>
              </a:lnSpc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(struct sockaddr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*)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&amp;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1400" b="1" spc="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sizeof(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))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R="4247515" algn="ctr">
              <a:lnSpc>
                <a:spcPts val="1675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!=</a:t>
            </a:r>
            <a:r>
              <a:rPr sz="14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echoStringLen)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530860" algn="ctr">
              <a:lnSpc>
                <a:spcPts val="1675"/>
              </a:lnSpc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DieWithError("send() sent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a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different number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of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bytes than</a:t>
            </a:r>
            <a:r>
              <a:rPr sz="1400" b="1" spc="1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expected");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8741" y="1085341"/>
            <a:ext cx="8258175" cy="2668905"/>
          </a:xfrm>
          <a:custGeom>
            <a:avLst/>
            <a:gdLst/>
            <a:ahLst/>
            <a:cxnLst/>
            <a:rect l="l" t="t" r="r" b="b"/>
            <a:pathLst>
              <a:path w="8258175" h="2668904">
                <a:moveTo>
                  <a:pt x="0" y="0"/>
                </a:moveTo>
                <a:lnTo>
                  <a:pt x="0" y="2668524"/>
                </a:lnTo>
                <a:lnTo>
                  <a:pt x="8257794" y="2668524"/>
                </a:lnTo>
                <a:lnTo>
                  <a:pt x="8257794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50</a:t>
            </a:fld>
            <a:endParaRPr spc="-7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573" y="256540"/>
            <a:ext cx="801814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290" dirty="0"/>
              <a:t>Example </a:t>
            </a:r>
            <a:r>
              <a:rPr spc="-250" dirty="0"/>
              <a:t>- </a:t>
            </a:r>
            <a:r>
              <a:rPr spc="-140" dirty="0"/>
              <a:t>Echo </a:t>
            </a:r>
            <a:r>
              <a:rPr spc="-290" dirty="0"/>
              <a:t>using </a:t>
            </a:r>
            <a:r>
              <a:rPr spc="-340" dirty="0"/>
              <a:t>datagram</a:t>
            </a:r>
            <a:r>
              <a:rPr spc="-360" dirty="0"/>
              <a:t> </a:t>
            </a:r>
            <a:r>
              <a:rPr spc="-220" dirty="0"/>
              <a:t>socket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508139" y="4262925"/>
            <a:ext cx="3124200" cy="185038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470"/>
              </a:spcBef>
            </a:pPr>
            <a:r>
              <a:rPr sz="2200" b="1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UDP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b="1" spc="-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Close the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2527" y="5886196"/>
            <a:ext cx="8953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3B822F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1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5327" y="4262925"/>
            <a:ext cx="3124200" cy="18338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380490">
              <a:lnSpc>
                <a:spcPct val="100000"/>
              </a:lnSpc>
              <a:spcBef>
                <a:spcPts val="470"/>
              </a:spcBef>
            </a:pPr>
            <a:r>
              <a:rPr sz="2200" b="1" spc="-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UDP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63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Repeatedly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  <a:spcBef>
                <a:spcPts val="435"/>
              </a:spcBef>
            </a:pPr>
            <a:r>
              <a:rPr sz="1800" b="1" spc="-1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Communicate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2121" y="1701292"/>
            <a:ext cx="337692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Set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size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in-out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parameter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*/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603" y="1276095"/>
            <a:ext cx="438594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65"/>
              </a:lnSpc>
              <a:spcBef>
                <a:spcPts val="95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for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(;;)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Run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forever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665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{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331470">
              <a:lnSpc>
                <a:spcPct val="100000"/>
              </a:lnSpc>
              <a:spcBef>
                <a:spcPts val="225"/>
              </a:spcBef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clientAddrLen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400" b="1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sizeof(echoClientAddr)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318135">
              <a:lnSpc>
                <a:spcPct val="100000"/>
              </a:lnSpc>
              <a:spcBef>
                <a:spcPts val="45"/>
              </a:spcBef>
            </a:pPr>
            <a:r>
              <a:rPr sz="1600" spc="-35" dirty="0">
                <a:latin typeface="Arial" panose="020B0604020202020204"/>
                <a:cs typeface="Arial" panose="020B0604020202020204"/>
              </a:rPr>
              <a:t>/*Block </a:t>
            </a:r>
            <a:r>
              <a:rPr sz="1600" spc="50" dirty="0">
                <a:latin typeface="Arial" panose="020B0604020202020204"/>
                <a:cs typeface="Arial" panose="020B0604020202020204"/>
              </a:rPr>
              <a:t>until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receive </a:t>
            </a:r>
            <a:r>
              <a:rPr sz="1600" spc="-155" dirty="0">
                <a:latin typeface="Arial" panose="020B0604020202020204"/>
                <a:cs typeface="Arial" panose="020B0604020202020204"/>
              </a:rPr>
              <a:t>message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from</a:t>
            </a:r>
            <a:r>
              <a:rPr sz="1600" spc="-31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client*/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269" y="2210307"/>
            <a:ext cx="7895590" cy="1949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((recvMsgSize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recvfrom(</a:t>
            </a:r>
            <a:r>
              <a:rPr sz="14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servSock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 echoBuffer, ECHOMAX,</a:t>
            </a:r>
            <a:r>
              <a:rPr sz="1400" b="1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0),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863600" marR="5080">
              <a:lnSpc>
                <a:spcPct val="100000"/>
              </a:lnSpc>
              <a:spcBef>
                <a:spcPts val="70"/>
              </a:spcBef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(struct sockaddr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*)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&amp;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echoClientAddr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 sizeof(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echoClientAddr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)))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0)  DieWithError(“recvfrom()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failed");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Courier New" panose="02070309020205020404"/>
              <a:cs typeface="Courier New" panose="02070309020205020404"/>
            </a:endParaRPr>
          </a:p>
          <a:p>
            <a:pPr marL="332105">
              <a:lnSpc>
                <a:spcPct val="100000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(sendto(</a:t>
            </a:r>
            <a:r>
              <a:rPr sz="1400" b="1" spc="-10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servSock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 echobuffer, recvMsgSize,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0,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395730">
              <a:lnSpc>
                <a:spcPts val="1675"/>
              </a:lnSpc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(struct sockaddr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*)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&amp;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echoClientAddr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1400" b="1" spc="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sizeof(</a:t>
            </a:r>
            <a:r>
              <a:rPr sz="1400" b="1" spc="-10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echoClientAddr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))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863600" marR="3833495" indent="212090">
              <a:lnSpc>
                <a:spcPts val="1670"/>
              </a:lnSpc>
              <a:spcBef>
                <a:spcPts val="65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!=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recvMsgSize)  DieWithError(“send()</a:t>
            </a:r>
            <a:r>
              <a:rPr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failed”);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625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}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8919" y="1152397"/>
            <a:ext cx="8258175" cy="3162300"/>
          </a:xfrm>
          <a:custGeom>
            <a:avLst/>
            <a:gdLst/>
            <a:ahLst/>
            <a:cxnLst/>
            <a:rect l="l" t="t" r="r" b="b"/>
            <a:pathLst>
              <a:path w="8258175" h="3162300">
                <a:moveTo>
                  <a:pt x="0" y="0"/>
                </a:moveTo>
                <a:lnTo>
                  <a:pt x="0" y="3162300"/>
                </a:lnTo>
                <a:lnTo>
                  <a:pt x="8257794" y="3162300"/>
                </a:lnTo>
                <a:lnTo>
                  <a:pt x="8257794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51</a:t>
            </a:fld>
            <a:endParaRPr spc="-7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573" y="256540"/>
            <a:ext cx="801814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290" dirty="0"/>
              <a:t>Example </a:t>
            </a:r>
            <a:r>
              <a:rPr spc="-250" dirty="0"/>
              <a:t>- </a:t>
            </a:r>
            <a:r>
              <a:rPr spc="-140" dirty="0"/>
              <a:t>Echo </a:t>
            </a:r>
            <a:r>
              <a:rPr spc="-290" dirty="0"/>
              <a:t>using </a:t>
            </a:r>
            <a:r>
              <a:rPr spc="-340" dirty="0"/>
              <a:t>datagram</a:t>
            </a:r>
            <a:r>
              <a:rPr spc="-360" dirty="0"/>
              <a:t> </a:t>
            </a:r>
            <a:r>
              <a:rPr spc="-220" dirty="0"/>
              <a:t>socket</a:t>
            </a:r>
            <a:endParaRPr sz="4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52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508139" y="3750783"/>
            <a:ext cx="3124200" cy="18516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475"/>
              </a:spcBef>
            </a:pPr>
            <a:r>
              <a:rPr sz="2200" b="1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34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UDP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47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b="1" spc="-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Close the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2527" y="5374894"/>
            <a:ext cx="8953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3B822F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1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5327" y="3750783"/>
            <a:ext cx="3124200" cy="18351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380490">
              <a:lnSpc>
                <a:spcPct val="100000"/>
              </a:lnSpc>
              <a:spcBef>
                <a:spcPts val="475"/>
              </a:spcBef>
            </a:pPr>
            <a:r>
              <a:rPr sz="2200" b="1" spc="-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4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UDP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62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Repeatedly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  <a:spcBef>
                <a:spcPts val="435"/>
              </a:spcBef>
            </a:pPr>
            <a:r>
              <a:rPr sz="1800" b="1" spc="-1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Communicate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0965" y="1715770"/>
            <a:ext cx="715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A6800"/>
                </a:solidFill>
                <a:latin typeface="Tahoma" panose="020B0604030504040204"/>
                <a:cs typeface="Tahoma" panose="020B0604030504040204"/>
              </a:rPr>
              <a:t>Similarly, </a:t>
            </a:r>
            <a:r>
              <a:rPr sz="2400" dirty="0">
                <a:solidFill>
                  <a:srgbClr val="CA6800"/>
                </a:solidFill>
                <a:latin typeface="Tahoma" panose="020B0604030504040204"/>
                <a:cs typeface="Tahoma" panose="020B0604030504040204"/>
              </a:rPr>
              <a:t>the client receives the </a:t>
            </a:r>
            <a:r>
              <a:rPr sz="2400" spc="-5" dirty="0">
                <a:solidFill>
                  <a:srgbClr val="CA6800"/>
                </a:solidFill>
                <a:latin typeface="Tahoma" panose="020B0604030504040204"/>
                <a:cs typeface="Tahoma" panose="020B0604030504040204"/>
              </a:rPr>
              <a:t>data </a:t>
            </a:r>
            <a:r>
              <a:rPr sz="2400" dirty="0">
                <a:solidFill>
                  <a:srgbClr val="CA6800"/>
                </a:solidFill>
                <a:latin typeface="Tahoma" panose="020B0604030504040204"/>
                <a:cs typeface="Tahoma" panose="020B0604030504040204"/>
              </a:rPr>
              <a:t>from the</a:t>
            </a:r>
            <a:r>
              <a:rPr sz="2400" spc="-25" dirty="0">
                <a:solidFill>
                  <a:srgbClr val="CA68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solidFill>
                  <a:srgbClr val="CA6800"/>
                </a:solidFill>
                <a:latin typeface="Tahoma" panose="020B0604030504040204"/>
                <a:cs typeface="Tahoma" panose="020B0604030504040204"/>
              </a:rPr>
              <a:t>server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2655" y="254254"/>
            <a:ext cx="7276465" cy="14624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945130" marR="5080" indent="-2933065">
              <a:lnSpc>
                <a:spcPct val="101000"/>
              </a:lnSpc>
              <a:spcBef>
                <a:spcPts val="60"/>
              </a:spcBef>
            </a:pPr>
            <a:r>
              <a:rPr sz="5000" spc="-315" dirty="0"/>
              <a:t>Example </a:t>
            </a:r>
            <a:r>
              <a:rPr sz="4400" spc="-275" dirty="0"/>
              <a:t>- </a:t>
            </a:r>
            <a:r>
              <a:rPr sz="4400" spc="-150" dirty="0"/>
              <a:t>Echo </a:t>
            </a:r>
            <a:r>
              <a:rPr sz="4400" spc="-320" dirty="0"/>
              <a:t>using </a:t>
            </a:r>
            <a:r>
              <a:rPr sz="4400" spc="-370" dirty="0"/>
              <a:t>datagram  </a:t>
            </a:r>
            <a:r>
              <a:rPr sz="4400" spc="-240" dirty="0"/>
              <a:t>socket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53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490613" y="2187448"/>
            <a:ext cx="19405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close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clientSock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139" y="3750783"/>
            <a:ext cx="3124200" cy="18516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475"/>
              </a:spcBef>
            </a:pPr>
            <a:r>
              <a:rPr sz="2200" b="1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34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UDP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47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Communicate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5465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b="1" spc="-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Close the</a:t>
            </a:r>
            <a:r>
              <a:rPr sz="2000" b="1" spc="-1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 socket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2527" y="5374894"/>
            <a:ext cx="8953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3B822F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1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5327" y="3750783"/>
            <a:ext cx="3124200" cy="18351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380490">
              <a:lnSpc>
                <a:spcPct val="100000"/>
              </a:lnSpc>
              <a:spcBef>
                <a:spcPts val="475"/>
              </a:spcBef>
            </a:pPr>
            <a:r>
              <a:rPr sz="2200" b="1" spc="-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34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Create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UDP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620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Assign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 port to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6100" indent="-533400">
              <a:lnSpc>
                <a:spcPct val="100000"/>
              </a:lnSpc>
              <a:spcBef>
                <a:spcPts val="475"/>
              </a:spcBef>
              <a:buClr>
                <a:srgbClr val="CC9A00"/>
              </a:buClr>
              <a:buSzPct val="65000"/>
              <a:buAutoNum type="arabicPeriod"/>
              <a:tabLst>
                <a:tab pos="545465" algn="l"/>
                <a:tab pos="546100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Repeatedly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  <a:spcBef>
                <a:spcPts val="435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Communicate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979" y="261873"/>
            <a:ext cx="7614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35" dirty="0"/>
              <a:t>Client </a:t>
            </a:r>
            <a:r>
              <a:rPr sz="4200" spc="-260" dirty="0"/>
              <a:t>- </a:t>
            </a:r>
            <a:r>
              <a:rPr sz="4200" spc="-285" dirty="0"/>
              <a:t>Server </a:t>
            </a:r>
            <a:r>
              <a:rPr sz="4200" spc="-280" dirty="0"/>
              <a:t>Communication </a:t>
            </a:r>
            <a:r>
              <a:rPr sz="3200" spc="-200" dirty="0"/>
              <a:t>-</a:t>
            </a:r>
            <a:r>
              <a:rPr sz="3200" spc="-240" dirty="0"/>
              <a:t> </a:t>
            </a:r>
            <a:r>
              <a:rPr sz="3200" spc="-195" dirty="0"/>
              <a:t>Unix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315671" y="1855533"/>
            <a:ext cx="1345565" cy="241300"/>
            <a:chOff x="315671" y="1855533"/>
            <a:chExt cx="1345565" cy="241300"/>
          </a:xfrm>
        </p:grpSpPr>
        <p:sp>
          <p:nvSpPr>
            <p:cNvPr id="4" name="object 4"/>
            <p:cNvSpPr/>
            <p:nvPr/>
          </p:nvSpPr>
          <p:spPr>
            <a:xfrm>
              <a:off x="321195" y="186029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3" y="231647"/>
                  </a:moveTo>
                  <a:lnTo>
                    <a:pt x="1335023" y="0"/>
                  </a:lnTo>
                  <a:lnTo>
                    <a:pt x="0" y="0"/>
                  </a:lnTo>
                  <a:lnTo>
                    <a:pt x="0" y="231647"/>
                  </a:lnTo>
                  <a:lnTo>
                    <a:pt x="1335023" y="231647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433" y="1860295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0" y="0"/>
                  </a:moveTo>
                  <a:lnTo>
                    <a:pt x="0" y="231647"/>
                  </a:lnTo>
                  <a:lnTo>
                    <a:pt x="1335786" y="231647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0539" y="1851406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9481" y="2096516"/>
            <a:ext cx="1344930" cy="607060"/>
            <a:chOff x="319481" y="2096516"/>
            <a:chExt cx="1344930" cy="607060"/>
          </a:xfrm>
        </p:grpSpPr>
        <p:sp>
          <p:nvSpPr>
            <p:cNvPr id="8" name="object 8"/>
            <p:cNvSpPr/>
            <p:nvPr/>
          </p:nvSpPr>
          <p:spPr>
            <a:xfrm>
              <a:off x="957465" y="2096516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8" y="330707"/>
                  </a:lnTo>
                  <a:lnTo>
                    <a:pt x="33528" y="276605"/>
                  </a:lnTo>
                  <a:lnTo>
                    <a:pt x="34290" y="279653"/>
                  </a:lnTo>
                  <a:lnTo>
                    <a:pt x="38100" y="281177"/>
                  </a:lnTo>
                  <a:lnTo>
                    <a:pt x="41148" y="279653"/>
                  </a:lnTo>
                  <a:lnTo>
                    <a:pt x="42672" y="276605"/>
                  </a:lnTo>
                  <a:lnTo>
                    <a:pt x="42672" y="330707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72" y="263651"/>
                  </a:moveTo>
                  <a:lnTo>
                    <a:pt x="42672" y="5333"/>
                  </a:lnTo>
                  <a:lnTo>
                    <a:pt x="41148" y="1523"/>
                  </a:lnTo>
                  <a:lnTo>
                    <a:pt x="38100" y="0"/>
                  </a:lnTo>
                  <a:lnTo>
                    <a:pt x="34290" y="1523"/>
                  </a:lnTo>
                  <a:lnTo>
                    <a:pt x="33528" y="5333"/>
                  </a:lnTo>
                  <a:lnTo>
                    <a:pt x="33528" y="263651"/>
                  </a:lnTo>
                  <a:lnTo>
                    <a:pt x="42672" y="263651"/>
                  </a:lnTo>
                  <a:close/>
                </a:path>
                <a:path w="76200" h="340360">
                  <a:moveTo>
                    <a:pt x="42672" y="330707"/>
                  </a:moveTo>
                  <a:lnTo>
                    <a:pt x="42672" y="276605"/>
                  </a:lnTo>
                  <a:lnTo>
                    <a:pt x="41148" y="279653"/>
                  </a:lnTo>
                  <a:lnTo>
                    <a:pt x="38100" y="281177"/>
                  </a:lnTo>
                  <a:lnTo>
                    <a:pt x="34290" y="279653"/>
                  </a:lnTo>
                  <a:lnTo>
                    <a:pt x="33528" y="276605"/>
                  </a:lnTo>
                  <a:lnTo>
                    <a:pt x="33528" y="330707"/>
                  </a:lnTo>
                  <a:lnTo>
                    <a:pt x="38100" y="339851"/>
                  </a:lnTo>
                  <a:lnTo>
                    <a:pt x="42672" y="330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43" y="246684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3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4243" y="246684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2729" y="2457957"/>
            <a:ext cx="478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bind()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2529" y="2703067"/>
            <a:ext cx="1344930" cy="596900"/>
            <a:chOff x="322529" y="2703067"/>
            <a:chExt cx="1344930" cy="596900"/>
          </a:xfrm>
        </p:grpSpPr>
        <p:sp>
          <p:nvSpPr>
            <p:cNvPr id="13" name="object 13"/>
            <p:cNvSpPr/>
            <p:nvPr/>
          </p:nvSpPr>
          <p:spPr>
            <a:xfrm>
              <a:off x="960513" y="2703067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6605"/>
                  </a:lnTo>
                  <a:lnTo>
                    <a:pt x="35051" y="279653"/>
                  </a:lnTo>
                  <a:lnTo>
                    <a:pt x="38100" y="281177"/>
                  </a:lnTo>
                  <a:lnTo>
                    <a:pt x="41910" y="279653"/>
                  </a:lnTo>
                  <a:lnTo>
                    <a:pt x="42672" y="276605"/>
                  </a:lnTo>
                  <a:lnTo>
                    <a:pt x="42672" y="330707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72" y="263651"/>
                  </a:moveTo>
                  <a:lnTo>
                    <a:pt x="42672" y="4571"/>
                  </a:lnTo>
                  <a:lnTo>
                    <a:pt x="41910" y="1523"/>
                  </a:lnTo>
                  <a:lnTo>
                    <a:pt x="38100" y="0"/>
                  </a:lnTo>
                  <a:lnTo>
                    <a:pt x="35051" y="1523"/>
                  </a:lnTo>
                  <a:lnTo>
                    <a:pt x="33527" y="4571"/>
                  </a:lnTo>
                  <a:lnTo>
                    <a:pt x="33527" y="263651"/>
                  </a:lnTo>
                  <a:lnTo>
                    <a:pt x="42672" y="263651"/>
                  </a:lnTo>
                  <a:close/>
                </a:path>
                <a:path w="76200" h="340360">
                  <a:moveTo>
                    <a:pt x="42672" y="330707"/>
                  </a:moveTo>
                  <a:lnTo>
                    <a:pt x="42672" y="276605"/>
                  </a:lnTo>
                  <a:lnTo>
                    <a:pt x="41910" y="279653"/>
                  </a:lnTo>
                  <a:lnTo>
                    <a:pt x="38100" y="281177"/>
                  </a:lnTo>
                  <a:lnTo>
                    <a:pt x="35051" y="279653"/>
                  </a:lnTo>
                  <a:lnTo>
                    <a:pt x="33527" y="276605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2672" y="330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7291" y="306349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7291" y="306349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6165" y="3054604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listen()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5577" y="3300476"/>
            <a:ext cx="1344930" cy="606425"/>
            <a:chOff x="325577" y="3300476"/>
            <a:chExt cx="1344930" cy="606425"/>
          </a:xfrm>
        </p:grpSpPr>
        <p:sp>
          <p:nvSpPr>
            <p:cNvPr id="18" name="object 18"/>
            <p:cNvSpPr/>
            <p:nvPr/>
          </p:nvSpPr>
          <p:spPr>
            <a:xfrm>
              <a:off x="963561" y="3300476"/>
              <a:ext cx="76200" cy="339090"/>
            </a:xfrm>
            <a:custGeom>
              <a:avLst/>
              <a:gdLst/>
              <a:ahLst/>
              <a:cxnLst/>
              <a:rect l="l" t="t" r="r" b="b"/>
              <a:pathLst>
                <a:path w="76200" h="339089">
                  <a:moveTo>
                    <a:pt x="76200" y="262889"/>
                  </a:moveTo>
                  <a:lnTo>
                    <a:pt x="0" y="262889"/>
                  </a:lnTo>
                  <a:lnTo>
                    <a:pt x="33527" y="329945"/>
                  </a:lnTo>
                  <a:lnTo>
                    <a:pt x="33527" y="275844"/>
                  </a:lnTo>
                  <a:lnTo>
                    <a:pt x="35051" y="279653"/>
                  </a:lnTo>
                  <a:lnTo>
                    <a:pt x="38100" y="280415"/>
                  </a:lnTo>
                  <a:lnTo>
                    <a:pt x="41909" y="279653"/>
                  </a:lnTo>
                  <a:lnTo>
                    <a:pt x="42671" y="275844"/>
                  </a:lnTo>
                  <a:lnTo>
                    <a:pt x="42671" y="329946"/>
                  </a:lnTo>
                  <a:lnTo>
                    <a:pt x="76200" y="262889"/>
                  </a:lnTo>
                  <a:close/>
                </a:path>
                <a:path w="76200" h="339089">
                  <a:moveTo>
                    <a:pt x="42671" y="262889"/>
                  </a:moveTo>
                  <a:lnTo>
                    <a:pt x="42671" y="4572"/>
                  </a:lnTo>
                  <a:lnTo>
                    <a:pt x="41909" y="762"/>
                  </a:lnTo>
                  <a:lnTo>
                    <a:pt x="38100" y="0"/>
                  </a:lnTo>
                  <a:lnTo>
                    <a:pt x="35051" y="762"/>
                  </a:lnTo>
                  <a:lnTo>
                    <a:pt x="33527" y="4572"/>
                  </a:lnTo>
                  <a:lnTo>
                    <a:pt x="33527" y="262889"/>
                  </a:lnTo>
                  <a:lnTo>
                    <a:pt x="42671" y="262889"/>
                  </a:lnTo>
                  <a:close/>
                </a:path>
                <a:path w="76200" h="339089">
                  <a:moveTo>
                    <a:pt x="42671" y="329946"/>
                  </a:moveTo>
                  <a:lnTo>
                    <a:pt x="42671" y="275844"/>
                  </a:lnTo>
                  <a:lnTo>
                    <a:pt x="41909" y="279653"/>
                  </a:lnTo>
                  <a:lnTo>
                    <a:pt x="38100" y="280415"/>
                  </a:lnTo>
                  <a:lnTo>
                    <a:pt x="35051" y="279653"/>
                  </a:lnTo>
                  <a:lnTo>
                    <a:pt x="33527" y="275844"/>
                  </a:lnTo>
                  <a:lnTo>
                    <a:pt x="33527" y="329945"/>
                  </a:lnTo>
                  <a:lnTo>
                    <a:pt x="38100" y="339089"/>
                  </a:lnTo>
                  <a:lnTo>
                    <a:pt x="42671" y="329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0339" y="367004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0339" y="367004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65111" y="3661155"/>
            <a:ext cx="6654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accept()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14147" y="3906265"/>
            <a:ext cx="1344930" cy="708660"/>
            <a:chOff x="314147" y="3906265"/>
            <a:chExt cx="1344930" cy="708660"/>
          </a:xfrm>
        </p:grpSpPr>
        <p:sp>
          <p:nvSpPr>
            <p:cNvPr id="23" name="object 23"/>
            <p:cNvSpPr/>
            <p:nvPr/>
          </p:nvSpPr>
          <p:spPr>
            <a:xfrm>
              <a:off x="966609" y="3906265"/>
              <a:ext cx="76200" cy="424815"/>
            </a:xfrm>
            <a:custGeom>
              <a:avLst/>
              <a:gdLst/>
              <a:ahLst/>
              <a:cxnLst/>
              <a:rect l="l" t="t" r="r" b="b"/>
              <a:pathLst>
                <a:path w="76200" h="424814">
                  <a:moveTo>
                    <a:pt x="76200" y="348234"/>
                  </a:moveTo>
                  <a:lnTo>
                    <a:pt x="0" y="348234"/>
                  </a:lnTo>
                  <a:lnTo>
                    <a:pt x="33528" y="415290"/>
                  </a:lnTo>
                  <a:lnTo>
                    <a:pt x="33528" y="360425"/>
                  </a:lnTo>
                  <a:lnTo>
                    <a:pt x="35052" y="364236"/>
                  </a:lnTo>
                  <a:lnTo>
                    <a:pt x="38100" y="365760"/>
                  </a:lnTo>
                  <a:lnTo>
                    <a:pt x="41910" y="364236"/>
                  </a:lnTo>
                  <a:lnTo>
                    <a:pt x="43434" y="360425"/>
                  </a:lnTo>
                  <a:lnTo>
                    <a:pt x="43434" y="413765"/>
                  </a:lnTo>
                  <a:lnTo>
                    <a:pt x="76200" y="348234"/>
                  </a:lnTo>
                  <a:close/>
                </a:path>
                <a:path w="76200" h="424814">
                  <a:moveTo>
                    <a:pt x="43434" y="348234"/>
                  </a:moveTo>
                  <a:lnTo>
                    <a:pt x="43434" y="5334"/>
                  </a:lnTo>
                  <a:lnTo>
                    <a:pt x="41910" y="1524"/>
                  </a:lnTo>
                  <a:lnTo>
                    <a:pt x="38100" y="0"/>
                  </a:lnTo>
                  <a:lnTo>
                    <a:pt x="35052" y="1524"/>
                  </a:lnTo>
                  <a:lnTo>
                    <a:pt x="33528" y="5334"/>
                  </a:lnTo>
                  <a:lnTo>
                    <a:pt x="33528" y="348234"/>
                  </a:lnTo>
                  <a:lnTo>
                    <a:pt x="43434" y="348234"/>
                  </a:lnTo>
                  <a:close/>
                </a:path>
                <a:path w="76200" h="424814">
                  <a:moveTo>
                    <a:pt x="43434" y="413765"/>
                  </a:moveTo>
                  <a:lnTo>
                    <a:pt x="43434" y="360425"/>
                  </a:lnTo>
                  <a:lnTo>
                    <a:pt x="41910" y="364236"/>
                  </a:lnTo>
                  <a:lnTo>
                    <a:pt x="38100" y="365760"/>
                  </a:lnTo>
                  <a:lnTo>
                    <a:pt x="35052" y="364236"/>
                  </a:lnTo>
                  <a:lnTo>
                    <a:pt x="33528" y="360425"/>
                  </a:lnTo>
                  <a:lnTo>
                    <a:pt x="33528" y="415290"/>
                  </a:lnTo>
                  <a:lnTo>
                    <a:pt x="38100" y="424434"/>
                  </a:lnTo>
                  <a:lnTo>
                    <a:pt x="43434" y="413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8909" y="4377943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1335786" y="231648"/>
                  </a:moveTo>
                  <a:lnTo>
                    <a:pt x="1335786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786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8909" y="437794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3" y="231648"/>
                  </a:lnTo>
                  <a:lnTo>
                    <a:pt x="133502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48169" y="4369053"/>
            <a:ext cx="478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17957" y="4614926"/>
            <a:ext cx="1344930" cy="606425"/>
            <a:chOff x="317957" y="4614926"/>
            <a:chExt cx="1344930" cy="606425"/>
          </a:xfrm>
        </p:grpSpPr>
        <p:sp>
          <p:nvSpPr>
            <p:cNvPr id="28" name="object 28"/>
            <p:cNvSpPr/>
            <p:nvPr/>
          </p:nvSpPr>
          <p:spPr>
            <a:xfrm>
              <a:off x="955941" y="4614926"/>
              <a:ext cx="76200" cy="339090"/>
            </a:xfrm>
            <a:custGeom>
              <a:avLst/>
              <a:gdLst/>
              <a:ahLst/>
              <a:cxnLst/>
              <a:rect l="l" t="t" r="r" b="b"/>
              <a:pathLst>
                <a:path w="76200" h="339089">
                  <a:moveTo>
                    <a:pt x="76200" y="262889"/>
                  </a:moveTo>
                  <a:lnTo>
                    <a:pt x="0" y="262889"/>
                  </a:lnTo>
                  <a:lnTo>
                    <a:pt x="33528" y="329946"/>
                  </a:lnTo>
                  <a:lnTo>
                    <a:pt x="33528" y="275844"/>
                  </a:lnTo>
                  <a:lnTo>
                    <a:pt x="34290" y="279653"/>
                  </a:lnTo>
                  <a:lnTo>
                    <a:pt x="38100" y="280415"/>
                  </a:lnTo>
                  <a:lnTo>
                    <a:pt x="41148" y="279653"/>
                  </a:lnTo>
                  <a:lnTo>
                    <a:pt x="42672" y="275844"/>
                  </a:lnTo>
                  <a:lnTo>
                    <a:pt x="42672" y="329945"/>
                  </a:lnTo>
                  <a:lnTo>
                    <a:pt x="76200" y="262889"/>
                  </a:lnTo>
                  <a:close/>
                </a:path>
                <a:path w="76200" h="339089">
                  <a:moveTo>
                    <a:pt x="42672" y="262889"/>
                  </a:moveTo>
                  <a:lnTo>
                    <a:pt x="42672" y="4572"/>
                  </a:lnTo>
                  <a:lnTo>
                    <a:pt x="41148" y="762"/>
                  </a:lnTo>
                  <a:lnTo>
                    <a:pt x="38100" y="0"/>
                  </a:lnTo>
                  <a:lnTo>
                    <a:pt x="34290" y="762"/>
                  </a:lnTo>
                  <a:lnTo>
                    <a:pt x="33528" y="4572"/>
                  </a:lnTo>
                  <a:lnTo>
                    <a:pt x="33528" y="262889"/>
                  </a:lnTo>
                  <a:lnTo>
                    <a:pt x="42672" y="262889"/>
                  </a:lnTo>
                  <a:close/>
                </a:path>
                <a:path w="76200" h="339089">
                  <a:moveTo>
                    <a:pt x="42672" y="329945"/>
                  </a:moveTo>
                  <a:lnTo>
                    <a:pt x="42672" y="275844"/>
                  </a:lnTo>
                  <a:lnTo>
                    <a:pt x="41148" y="279653"/>
                  </a:lnTo>
                  <a:lnTo>
                    <a:pt x="38100" y="280415"/>
                  </a:lnTo>
                  <a:lnTo>
                    <a:pt x="34290" y="279653"/>
                  </a:lnTo>
                  <a:lnTo>
                    <a:pt x="33528" y="275844"/>
                  </a:lnTo>
                  <a:lnTo>
                    <a:pt x="33528" y="329946"/>
                  </a:lnTo>
                  <a:lnTo>
                    <a:pt x="38100" y="339089"/>
                  </a:lnTo>
                  <a:lnTo>
                    <a:pt x="42672" y="329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2719" y="498449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2719" y="498449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25309" y="4975605"/>
            <a:ext cx="5270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2529" y="5220715"/>
            <a:ext cx="1344930" cy="806450"/>
            <a:chOff x="322529" y="5220715"/>
            <a:chExt cx="1344930" cy="806450"/>
          </a:xfrm>
        </p:grpSpPr>
        <p:sp>
          <p:nvSpPr>
            <p:cNvPr id="33" name="object 33"/>
            <p:cNvSpPr/>
            <p:nvPr/>
          </p:nvSpPr>
          <p:spPr>
            <a:xfrm>
              <a:off x="958989" y="5220715"/>
              <a:ext cx="76200" cy="540385"/>
            </a:xfrm>
            <a:custGeom>
              <a:avLst/>
              <a:gdLst/>
              <a:ahLst/>
              <a:cxnLst/>
              <a:rect l="l" t="t" r="r" b="b"/>
              <a:pathLst>
                <a:path w="76200" h="540385">
                  <a:moveTo>
                    <a:pt x="76200" y="464058"/>
                  </a:moveTo>
                  <a:lnTo>
                    <a:pt x="0" y="464058"/>
                  </a:lnTo>
                  <a:lnTo>
                    <a:pt x="33528" y="531114"/>
                  </a:lnTo>
                  <a:lnTo>
                    <a:pt x="33528" y="476250"/>
                  </a:lnTo>
                  <a:lnTo>
                    <a:pt x="35051" y="480060"/>
                  </a:lnTo>
                  <a:lnTo>
                    <a:pt x="38100" y="481584"/>
                  </a:lnTo>
                  <a:lnTo>
                    <a:pt x="41148" y="480060"/>
                  </a:lnTo>
                  <a:lnTo>
                    <a:pt x="42672" y="476250"/>
                  </a:lnTo>
                  <a:lnTo>
                    <a:pt x="42672" y="531113"/>
                  </a:lnTo>
                  <a:lnTo>
                    <a:pt x="76200" y="464058"/>
                  </a:lnTo>
                  <a:close/>
                </a:path>
                <a:path w="76200" h="540385">
                  <a:moveTo>
                    <a:pt x="42672" y="464058"/>
                  </a:moveTo>
                  <a:lnTo>
                    <a:pt x="42672" y="5334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5051" y="1524"/>
                  </a:lnTo>
                  <a:lnTo>
                    <a:pt x="33528" y="5334"/>
                  </a:lnTo>
                  <a:lnTo>
                    <a:pt x="33528" y="464058"/>
                  </a:lnTo>
                  <a:lnTo>
                    <a:pt x="42672" y="464058"/>
                  </a:lnTo>
                  <a:close/>
                </a:path>
                <a:path w="76200" h="540385">
                  <a:moveTo>
                    <a:pt x="42672" y="531113"/>
                  </a:moveTo>
                  <a:lnTo>
                    <a:pt x="42672" y="476250"/>
                  </a:lnTo>
                  <a:lnTo>
                    <a:pt x="41148" y="480060"/>
                  </a:lnTo>
                  <a:lnTo>
                    <a:pt x="38100" y="481584"/>
                  </a:lnTo>
                  <a:lnTo>
                    <a:pt x="35051" y="480060"/>
                  </a:lnTo>
                  <a:lnTo>
                    <a:pt x="33528" y="476250"/>
                  </a:lnTo>
                  <a:lnTo>
                    <a:pt x="33528" y="531114"/>
                  </a:lnTo>
                  <a:lnTo>
                    <a:pt x="38100" y="540258"/>
                  </a:lnTo>
                  <a:lnTo>
                    <a:pt x="42672" y="531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7291" y="5790691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5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AFBF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7291" y="5790691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5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16165" y="5781802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5873" y="1545843"/>
            <a:ext cx="6578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Server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957525" y="1863153"/>
            <a:ext cx="1344930" cy="241935"/>
            <a:chOff x="2957525" y="1863153"/>
            <a:chExt cx="1344930" cy="241935"/>
          </a:xfrm>
        </p:grpSpPr>
        <p:sp>
          <p:nvSpPr>
            <p:cNvPr id="39" name="object 39"/>
            <p:cNvSpPr/>
            <p:nvPr/>
          </p:nvSpPr>
          <p:spPr>
            <a:xfrm>
              <a:off x="2962287" y="18679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62287" y="18679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4" y="232410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302380" y="1859025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967431" y="2104898"/>
            <a:ext cx="1344930" cy="1810385"/>
            <a:chOff x="2967431" y="2104898"/>
            <a:chExt cx="1344930" cy="1810385"/>
          </a:xfrm>
        </p:grpSpPr>
        <p:sp>
          <p:nvSpPr>
            <p:cNvPr id="43" name="object 43"/>
            <p:cNvSpPr/>
            <p:nvPr/>
          </p:nvSpPr>
          <p:spPr>
            <a:xfrm>
              <a:off x="3599319" y="2104898"/>
              <a:ext cx="76200" cy="1559560"/>
            </a:xfrm>
            <a:custGeom>
              <a:avLst/>
              <a:gdLst/>
              <a:ahLst/>
              <a:cxnLst/>
              <a:rect l="l" t="t" r="r" b="b"/>
              <a:pathLst>
                <a:path w="76200" h="1559560">
                  <a:moveTo>
                    <a:pt x="76200" y="1482852"/>
                  </a:moveTo>
                  <a:lnTo>
                    <a:pt x="0" y="1482852"/>
                  </a:lnTo>
                  <a:lnTo>
                    <a:pt x="32765" y="1548383"/>
                  </a:lnTo>
                  <a:lnTo>
                    <a:pt x="32765" y="1495043"/>
                  </a:lnTo>
                  <a:lnTo>
                    <a:pt x="34289" y="1498853"/>
                  </a:lnTo>
                  <a:lnTo>
                    <a:pt x="38100" y="1500377"/>
                  </a:lnTo>
                  <a:lnTo>
                    <a:pt x="41148" y="1498853"/>
                  </a:lnTo>
                  <a:lnTo>
                    <a:pt x="42672" y="1495043"/>
                  </a:lnTo>
                  <a:lnTo>
                    <a:pt x="42672" y="1549907"/>
                  </a:lnTo>
                  <a:lnTo>
                    <a:pt x="76200" y="1482852"/>
                  </a:lnTo>
                  <a:close/>
                </a:path>
                <a:path w="76200" h="1559560">
                  <a:moveTo>
                    <a:pt x="42672" y="1482852"/>
                  </a:moveTo>
                  <a:lnTo>
                    <a:pt x="42672" y="4571"/>
                  </a:lnTo>
                  <a:lnTo>
                    <a:pt x="41148" y="1523"/>
                  </a:lnTo>
                  <a:lnTo>
                    <a:pt x="38100" y="0"/>
                  </a:lnTo>
                  <a:lnTo>
                    <a:pt x="34289" y="1523"/>
                  </a:lnTo>
                  <a:lnTo>
                    <a:pt x="32765" y="4571"/>
                  </a:lnTo>
                  <a:lnTo>
                    <a:pt x="32765" y="1482852"/>
                  </a:lnTo>
                  <a:lnTo>
                    <a:pt x="42672" y="1482852"/>
                  </a:lnTo>
                  <a:close/>
                </a:path>
                <a:path w="76200" h="1559560">
                  <a:moveTo>
                    <a:pt x="42672" y="1549907"/>
                  </a:moveTo>
                  <a:lnTo>
                    <a:pt x="42672" y="1495043"/>
                  </a:lnTo>
                  <a:lnTo>
                    <a:pt x="41148" y="1498853"/>
                  </a:lnTo>
                  <a:lnTo>
                    <a:pt x="38100" y="1500377"/>
                  </a:lnTo>
                  <a:lnTo>
                    <a:pt x="34289" y="1498853"/>
                  </a:lnTo>
                  <a:lnTo>
                    <a:pt x="32765" y="1495043"/>
                  </a:lnTo>
                  <a:lnTo>
                    <a:pt x="32765" y="1548383"/>
                  </a:lnTo>
                  <a:lnTo>
                    <a:pt x="38100" y="1559052"/>
                  </a:lnTo>
                  <a:lnTo>
                    <a:pt x="42672" y="1549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2193" y="367766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72193" y="367766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4" y="232410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257422" y="3668776"/>
            <a:ext cx="7639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connect()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956001" y="3914647"/>
            <a:ext cx="1344930" cy="708660"/>
            <a:chOff x="2956001" y="3914647"/>
            <a:chExt cx="1344930" cy="708660"/>
          </a:xfrm>
        </p:grpSpPr>
        <p:sp>
          <p:nvSpPr>
            <p:cNvPr id="48" name="object 48"/>
            <p:cNvSpPr/>
            <p:nvPr/>
          </p:nvSpPr>
          <p:spPr>
            <a:xfrm>
              <a:off x="3608463" y="3914647"/>
              <a:ext cx="76200" cy="424180"/>
            </a:xfrm>
            <a:custGeom>
              <a:avLst/>
              <a:gdLst/>
              <a:ahLst/>
              <a:cxnLst/>
              <a:rect l="l" t="t" r="r" b="b"/>
              <a:pathLst>
                <a:path w="76200" h="424179">
                  <a:moveTo>
                    <a:pt x="76200" y="347472"/>
                  </a:moveTo>
                  <a:lnTo>
                    <a:pt x="0" y="347472"/>
                  </a:lnTo>
                  <a:lnTo>
                    <a:pt x="33528" y="414528"/>
                  </a:lnTo>
                  <a:lnTo>
                    <a:pt x="33528" y="360425"/>
                  </a:lnTo>
                  <a:lnTo>
                    <a:pt x="35052" y="363474"/>
                  </a:lnTo>
                  <a:lnTo>
                    <a:pt x="38100" y="364998"/>
                  </a:lnTo>
                  <a:lnTo>
                    <a:pt x="41910" y="363474"/>
                  </a:lnTo>
                  <a:lnTo>
                    <a:pt x="42672" y="360425"/>
                  </a:lnTo>
                  <a:lnTo>
                    <a:pt x="42672" y="414527"/>
                  </a:lnTo>
                  <a:lnTo>
                    <a:pt x="76200" y="347472"/>
                  </a:lnTo>
                  <a:close/>
                </a:path>
                <a:path w="76200" h="424179">
                  <a:moveTo>
                    <a:pt x="42672" y="347472"/>
                  </a:moveTo>
                  <a:lnTo>
                    <a:pt x="42672" y="4572"/>
                  </a:lnTo>
                  <a:lnTo>
                    <a:pt x="41910" y="1524"/>
                  </a:lnTo>
                  <a:lnTo>
                    <a:pt x="38100" y="0"/>
                  </a:lnTo>
                  <a:lnTo>
                    <a:pt x="35052" y="1524"/>
                  </a:lnTo>
                  <a:lnTo>
                    <a:pt x="33528" y="4572"/>
                  </a:lnTo>
                  <a:lnTo>
                    <a:pt x="33528" y="347472"/>
                  </a:lnTo>
                  <a:lnTo>
                    <a:pt x="42672" y="347472"/>
                  </a:lnTo>
                  <a:close/>
                </a:path>
                <a:path w="76200" h="424179">
                  <a:moveTo>
                    <a:pt x="42672" y="414527"/>
                  </a:moveTo>
                  <a:lnTo>
                    <a:pt x="42672" y="360425"/>
                  </a:lnTo>
                  <a:lnTo>
                    <a:pt x="41910" y="363474"/>
                  </a:lnTo>
                  <a:lnTo>
                    <a:pt x="38100" y="364998"/>
                  </a:lnTo>
                  <a:lnTo>
                    <a:pt x="35052" y="363474"/>
                  </a:lnTo>
                  <a:lnTo>
                    <a:pt x="33528" y="360425"/>
                  </a:lnTo>
                  <a:lnTo>
                    <a:pt x="33528" y="414528"/>
                  </a:lnTo>
                  <a:lnTo>
                    <a:pt x="38100" y="423672"/>
                  </a:lnTo>
                  <a:lnTo>
                    <a:pt x="42672" y="414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60763" y="438632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60763" y="438632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364103" y="4376673"/>
            <a:ext cx="5270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959049" y="4622546"/>
            <a:ext cx="1344930" cy="607060"/>
            <a:chOff x="2959049" y="4622546"/>
            <a:chExt cx="1344930" cy="607060"/>
          </a:xfrm>
        </p:grpSpPr>
        <p:sp>
          <p:nvSpPr>
            <p:cNvPr id="53" name="object 53"/>
            <p:cNvSpPr/>
            <p:nvPr/>
          </p:nvSpPr>
          <p:spPr>
            <a:xfrm>
              <a:off x="3597033" y="4622546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5843"/>
                  </a:lnTo>
                  <a:lnTo>
                    <a:pt x="35051" y="279653"/>
                  </a:lnTo>
                  <a:lnTo>
                    <a:pt x="38100" y="281177"/>
                  </a:lnTo>
                  <a:lnTo>
                    <a:pt x="41910" y="279653"/>
                  </a:lnTo>
                  <a:lnTo>
                    <a:pt x="43434" y="275843"/>
                  </a:lnTo>
                  <a:lnTo>
                    <a:pt x="43434" y="329183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3434" y="263651"/>
                  </a:moveTo>
                  <a:lnTo>
                    <a:pt x="43434" y="4571"/>
                  </a:lnTo>
                  <a:lnTo>
                    <a:pt x="41910" y="1524"/>
                  </a:lnTo>
                  <a:lnTo>
                    <a:pt x="38100" y="0"/>
                  </a:lnTo>
                  <a:lnTo>
                    <a:pt x="35051" y="1524"/>
                  </a:lnTo>
                  <a:lnTo>
                    <a:pt x="33527" y="4571"/>
                  </a:lnTo>
                  <a:lnTo>
                    <a:pt x="33527" y="263651"/>
                  </a:lnTo>
                  <a:lnTo>
                    <a:pt x="43434" y="263651"/>
                  </a:lnTo>
                  <a:close/>
                </a:path>
                <a:path w="76200" h="340360">
                  <a:moveTo>
                    <a:pt x="43434" y="329183"/>
                  </a:moveTo>
                  <a:lnTo>
                    <a:pt x="43434" y="275843"/>
                  </a:lnTo>
                  <a:lnTo>
                    <a:pt x="41910" y="279653"/>
                  </a:lnTo>
                  <a:lnTo>
                    <a:pt x="38100" y="281177"/>
                  </a:lnTo>
                  <a:lnTo>
                    <a:pt x="35051" y="279653"/>
                  </a:lnTo>
                  <a:lnTo>
                    <a:pt x="33527" y="275843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3434" y="329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63811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63811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4" y="232410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392296" y="4983226"/>
            <a:ext cx="478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963621" y="5229097"/>
            <a:ext cx="1345565" cy="806450"/>
            <a:chOff x="2963621" y="5229097"/>
            <a:chExt cx="1345565" cy="806450"/>
          </a:xfrm>
        </p:grpSpPr>
        <p:sp>
          <p:nvSpPr>
            <p:cNvPr id="58" name="object 58"/>
            <p:cNvSpPr/>
            <p:nvPr/>
          </p:nvSpPr>
          <p:spPr>
            <a:xfrm>
              <a:off x="3600843" y="5229097"/>
              <a:ext cx="76200" cy="539750"/>
            </a:xfrm>
            <a:custGeom>
              <a:avLst/>
              <a:gdLst/>
              <a:ahLst/>
              <a:cxnLst/>
              <a:rect l="l" t="t" r="r" b="b"/>
              <a:pathLst>
                <a:path w="76200" h="539750">
                  <a:moveTo>
                    <a:pt x="76200" y="463296"/>
                  </a:moveTo>
                  <a:lnTo>
                    <a:pt x="0" y="463296"/>
                  </a:lnTo>
                  <a:lnTo>
                    <a:pt x="32765" y="528827"/>
                  </a:lnTo>
                  <a:lnTo>
                    <a:pt x="32765" y="476250"/>
                  </a:lnTo>
                  <a:lnTo>
                    <a:pt x="34289" y="479298"/>
                  </a:lnTo>
                  <a:lnTo>
                    <a:pt x="38100" y="480822"/>
                  </a:lnTo>
                  <a:lnTo>
                    <a:pt x="41148" y="479298"/>
                  </a:lnTo>
                  <a:lnTo>
                    <a:pt x="42672" y="476250"/>
                  </a:lnTo>
                  <a:lnTo>
                    <a:pt x="42672" y="530351"/>
                  </a:lnTo>
                  <a:lnTo>
                    <a:pt x="76200" y="463296"/>
                  </a:lnTo>
                  <a:close/>
                </a:path>
                <a:path w="76200" h="539750">
                  <a:moveTo>
                    <a:pt x="42672" y="463296"/>
                  </a:moveTo>
                  <a:lnTo>
                    <a:pt x="42671" y="4572"/>
                  </a:lnTo>
                  <a:lnTo>
                    <a:pt x="41147" y="1524"/>
                  </a:lnTo>
                  <a:lnTo>
                    <a:pt x="38099" y="0"/>
                  </a:lnTo>
                  <a:lnTo>
                    <a:pt x="34289" y="1524"/>
                  </a:lnTo>
                  <a:lnTo>
                    <a:pt x="32765" y="4572"/>
                  </a:lnTo>
                  <a:lnTo>
                    <a:pt x="32765" y="463296"/>
                  </a:lnTo>
                  <a:lnTo>
                    <a:pt x="42672" y="463296"/>
                  </a:lnTo>
                  <a:close/>
                </a:path>
                <a:path w="76200" h="539750">
                  <a:moveTo>
                    <a:pt x="42672" y="530351"/>
                  </a:moveTo>
                  <a:lnTo>
                    <a:pt x="42672" y="476250"/>
                  </a:lnTo>
                  <a:lnTo>
                    <a:pt x="41148" y="479298"/>
                  </a:lnTo>
                  <a:lnTo>
                    <a:pt x="38100" y="480822"/>
                  </a:lnTo>
                  <a:lnTo>
                    <a:pt x="34289" y="479298"/>
                  </a:lnTo>
                  <a:lnTo>
                    <a:pt x="32765" y="476250"/>
                  </a:lnTo>
                  <a:lnTo>
                    <a:pt x="32765" y="528827"/>
                  </a:lnTo>
                  <a:lnTo>
                    <a:pt x="38100" y="539496"/>
                  </a:lnTo>
                  <a:lnTo>
                    <a:pt x="42672" y="530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69145" y="579907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68383" y="5799073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0" y="0"/>
                  </a:moveTo>
                  <a:lnTo>
                    <a:pt x="0" y="231648"/>
                  </a:lnTo>
                  <a:lnTo>
                    <a:pt x="1335786" y="231648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358007" y="5789421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331336" y="1552701"/>
            <a:ext cx="5899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Client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676793" y="3755390"/>
            <a:ext cx="1271270" cy="76200"/>
          </a:xfrm>
          <a:custGeom>
            <a:avLst/>
            <a:gdLst/>
            <a:ahLst/>
            <a:cxnLst/>
            <a:rect l="l" t="t" r="r" b="b"/>
            <a:pathLst>
              <a:path w="1271270" h="76200">
                <a:moveTo>
                  <a:pt x="76200" y="0"/>
                </a:moveTo>
                <a:lnTo>
                  <a:pt x="0" y="38100"/>
                </a:lnTo>
                <a:lnTo>
                  <a:pt x="45719" y="60960"/>
                </a:lnTo>
                <a:lnTo>
                  <a:pt x="45719" y="38100"/>
                </a:lnTo>
                <a:lnTo>
                  <a:pt x="47243" y="35051"/>
                </a:lnTo>
                <a:lnTo>
                  <a:pt x="50292" y="33527"/>
                </a:lnTo>
                <a:lnTo>
                  <a:pt x="53400" y="33527"/>
                </a:lnTo>
                <a:lnTo>
                  <a:pt x="76200" y="0"/>
                </a:lnTo>
                <a:close/>
              </a:path>
              <a:path w="1271270" h="76200">
                <a:moveTo>
                  <a:pt x="53919" y="43434"/>
                </a:moveTo>
                <a:lnTo>
                  <a:pt x="50292" y="38100"/>
                </a:lnTo>
                <a:lnTo>
                  <a:pt x="50292" y="33527"/>
                </a:lnTo>
                <a:lnTo>
                  <a:pt x="47243" y="35051"/>
                </a:lnTo>
                <a:lnTo>
                  <a:pt x="45719" y="38100"/>
                </a:lnTo>
                <a:lnTo>
                  <a:pt x="47243" y="41910"/>
                </a:lnTo>
                <a:lnTo>
                  <a:pt x="50292" y="43434"/>
                </a:lnTo>
                <a:lnTo>
                  <a:pt x="50292" y="38100"/>
                </a:lnTo>
                <a:lnTo>
                  <a:pt x="53400" y="33527"/>
                </a:lnTo>
                <a:lnTo>
                  <a:pt x="53400" y="43434"/>
                </a:lnTo>
                <a:lnTo>
                  <a:pt x="53919" y="43434"/>
                </a:lnTo>
                <a:close/>
              </a:path>
              <a:path w="1271270" h="76200">
                <a:moveTo>
                  <a:pt x="76200" y="76200"/>
                </a:moveTo>
                <a:lnTo>
                  <a:pt x="53919" y="43434"/>
                </a:lnTo>
                <a:lnTo>
                  <a:pt x="50292" y="43434"/>
                </a:lnTo>
                <a:lnTo>
                  <a:pt x="47243" y="41910"/>
                </a:lnTo>
                <a:lnTo>
                  <a:pt x="45719" y="38100"/>
                </a:lnTo>
                <a:lnTo>
                  <a:pt x="45719" y="60960"/>
                </a:lnTo>
                <a:lnTo>
                  <a:pt x="76200" y="76200"/>
                </a:lnTo>
                <a:close/>
              </a:path>
              <a:path w="1271270" h="76200">
                <a:moveTo>
                  <a:pt x="1212341" y="38100"/>
                </a:moveTo>
                <a:lnTo>
                  <a:pt x="1211579" y="35051"/>
                </a:lnTo>
                <a:lnTo>
                  <a:pt x="1207769" y="33527"/>
                </a:lnTo>
                <a:lnTo>
                  <a:pt x="53400" y="33527"/>
                </a:lnTo>
                <a:lnTo>
                  <a:pt x="50292" y="38100"/>
                </a:lnTo>
                <a:lnTo>
                  <a:pt x="53919" y="43434"/>
                </a:lnTo>
                <a:lnTo>
                  <a:pt x="1207769" y="43434"/>
                </a:lnTo>
                <a:lnTo>
                  <a:pt x="1211579" y="41910"/>
                </a:lnTo>
                <a:lnTo>
                  <a:pt x="1212341" y="38100"/>
                </a:lnTo>
                <a:close/>
              </a:path>
              <a:path w="1271270" h="76200">
                <a:moveTo>
                  <a:pt x="1271015" y="38100"/>
                </a:moveTo>
                <a:lnTo>
                  <a:pt x="1194815" y="0"/>
                </a:lnTo>
                <a:lnTo>
                  <a:pt x="1194815" y="33527"/>
                </a:lnTo>
                <a:lnTo>
                  <a:pt x="1207769" y="33527"/>
                </a:lnTo>
                <a:lnTo>
                  <a:pt x="1211579" y="35051"/>
                </a:lnTo>
                <a:lnTo>
                  <a:pt x="1212341" y="38100"/>
                </a:lnTo>
                <a:lnTo>
                  <a:pt x="1212341" y="67437"/>
                </a:lnTo>
                <a:lnTo>
                  <a:pt x="1271015" y="38100"/>
                </a:lnTo>
                <a:close/>
              </a:path>
              <a:path w="1271270" h="76200">
                <a:moveTo>
                  <a:pt x="1212341" y="67437"/>
                </a:moveTo>
                <a:lnTo>
                  <a:pt x="1212341" y="38100"/>
                </a:lnTo>
                <a:lnTo>
                  <a:pt x="1211579" y="41910"/>
                </a:lnTo>
                <a:lnTo>
                  <a:pt x="1207769" y="43434"/>
                </a:lnTo>
                <a:lnTo>
                  <a:pt x="1194815" y="43434"/>
                </a:lnTo>
                <a:lnTo>
                  <a:pt x="1194815" y="76200"/>
                </a:lnTo>
                <a:lnTo>
                  <a:pt x="1212341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821814" y="3383788"/>
            <a:ext cx="1080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5080" indent="-36322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 panose="020B0604020202020204"/>
                <a:cs typeface="Arial" panose="020B0604020202020204"/>
              </a:rPr>
              <a:t>synchronization  point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644789" y="4438141"/>
            <a:ext cx="3167380" cy="710565"/>
          </a:xfrm>
          <a:custGeom>
            <a:avLst/>
            <a:gdLst/>
            <a:ahLst/>
            <a:cxnLst/>
            <a:rect l="l" t="t" r="r" b="b"/>
            <a:pathLst>
              <a:path w="3167379" h="710564">
                <a:moveTo>
                  <a:pt x="1317498" y="663702"/>
                </a:moveTo>
                <a:lnTo>
                  <a:pt x="1241298" y="625602"/>
                </a:lnTo>
                <a:lnTo>
                  <a:pt x="1263421" y="659130"/>
                </a:lnTo>
                <a:lnTo>
                  <a:pt x="4572" y="659130"/>
                </a:lnTo>
                <a:lnTo>
                  <a:pt x="1524" y="660654"/>
                </a:lnTo>
                <a:lnTo>
                  <a:pt x="0" y="663702"/>
                </a:lnTo>
                <a:lnTo>
                  <a:pt x="1524" y="667512"/>
                </a:lnTo>
                <a:lnTo>
                  <a:pt x="4572" y="668274"/>
                </a:lnTo>
                <a:lnTo>
                  <a:pt x="1263421" y="668274"/>
                </a:lnTo>
                <a:lnTo>
                  <a:pt x="1241298" y="701802"/>
                </a:lnTo>
                <a:lnTo>
                  <a:pt x="1271778" y="686562"/>
                </a:lnTo>
                <a:lnTo>
                  <a:pt x="1317498" y="663702"/>
                </a:lnTo>
                <a:close/>
              </a:path>
              <a:path w="3167379" h="710564">
                <a:moveTo>
                  <a:pt x="1328928" y="38100"/>
                </a:moveTo>
                <a:lnTo>
                  <a:pt x="1327404" y="35052"/>
                </a:lnTo>
                <a:lnTo>
                  <a:pt x="1323594" y="33528"/>
                </a:lnTo>
                <a:lnTo>
                  <a:pt x="87630" y="33528"/>
                </a:lnTo>
                <a:lnTo>
                  <a:pt x="87630" y="0"/>
                </a:lnTo>
                <a:lnTo>
                  <a:pt x="11430" y="38100"/>
                </a:lnTo>
                <a:lnTo>
                  <a:pt x="70104" y="67437"/>
                </a:lnTo>
                <a:lnTo>
                  <a:pt x="87630" y="76200"/>
                </a:lnTo>
                <a:lnTo>
                  <a:pt x="87630" y="43434"/>
                </a:lnTo>
                <a:lnTo>
                  <a:pt x="1323594" y="43434"/>
                </a:lnTo>
                <a:lnTo>
                  <a:pt x="1327404" y="41910"/>
                </a:lnTo>
                <a:lnTo>
                  <a:pt x="1328928" y="38100"/>
                </a:lnTo>
                <a:close/>
              </a:path>
              <a:path w="3167379" h="710564">
                <a:moveTo>
                  <a:pt x="2910078" y="424434"/>
                </a:moveTo>
                <a:lnTo>
                  <a:pt x="2906166" y="378485"/>
                </a:lnTo>
                <a:lnTo>
                  <a:pt x="2891421" y="331444"/>
                </a:lnTo>
                <a:lnTo>
                  <a:pt x="2868257" y="284238"/>
                </a:lnTo>
                <a:lnTo>
                  <a:pt x="2839072" y="237832"/>
                </a:lnTo>
                <a:lnTo>
                  <a:pt x="2806281" y="193179"/>
                </a:lnTo>
                <a:lnTo>
                  <a:pt x="2772308" y="151244"/>
                </a:lnTo>
                <a:lnTo>
                  <a:pt x="2712986" y="82207"/>
                </a:lnTo>
                <a:lnTo>
                  <a:pt x="2752344" y="76200"/>
                </a:lnTo>
                <a:lnTo>
                  <a:pt x="2673096" y="44958"/>
                </a:lnTo>
                <a:lnTo>
                  <a:pt x="2695194" y="127254"/>
                </a:lnTo>
                <a:lnTo>
                  <a:pt x="2702052" y="102400"/>
                </a:lnTo>
                <a:lnTo>
                  <a:pt x="2705811" y="88734"/>
                </a:lnTo>
                <a:lnTo>
                  <a:pt x="2712720" y="96774"/>
                </a:lnTo>
                <a:lnTo>
                  <a:pt x="2754630" y="144780"/>
                </a:lnTo>
                <a:lnTo>
                  <a:pt x="2793034" y="192024"/>
                </a:lnTo>
                <a:lnTo>
                  <a:pt x="2827464" y="238404"/>
                </a:lnTo>
                <a:lnTo>
                  <a:pt x="2864116" y="296913"/>
                </a:lnTo>
                <a:lnTo>
                  <a:pt x="2882442" y="334873"/>
                </a:lnTo>
                <a:lnTo>
                  <a:pt x="2895523" y="374561"/>
                </a:lnTo>
                <a:lnTo>
                  <a:pt x="2900172" y="413766"/>
                </a:lnTo>
                <a:lnTo>
                  <a:pt x="2896184" y="452805"/>
                </a:lnTo>
                <a:lnTo>
                  <a:pt x="2883293" y="489610"/>
                </a:lnTo>
                <a:lnTo>
                  <a:pt x="2863977" y="523938"/>
                </a:lnTo>
                <a:lnTo>
                  <a:pt x="2840736" y="555498"/>
                </a:lnTo>
                <a:lnTo>
                  <a:pt x="2802839" y="595998"/>
                </a:lnTo>
                <a:lnTo>
                  <a:pt x="2762250" y="633984"/>
                </a:lnTo>
                <a:lnTo>
                  <a:pt x="2701290" y="684276"/>
                </a:lnTo>
                <a:lnTo>
                  <a:pt x="2679954" y="701040"/>
                </a:lnTo>
                <a:lnTo>
                  <a:pt x="2678430" y="704850"/>
                </a:lnTo>
                <a:lnTo>
                  <a:pt x="2679192" y="707898"/>
                </a:lnTo>
                <a:lnTo>
                  <a:pt x="2682240" y="710184"/>
                </a:lnTo>
                <a:lnTo>
                  <a:pt x="2686050" y="708660"/>
                </a:lnTo>
                <a:lnTo>
                  <a:pt x="2727960" y="675132"/>
                </a:lnTo>
                <a:lnTo>
                  <a:pt x="2768346" y="640842"/>
                </a:lnTo>
                <a:lnTo>
                  <a:pt x="2806446" y="605790"/>
                </a:lnTo>
                <a:lnTo>
                  <a:pt x="2844177" y="565340"/>
                </a:lnTo>
                <a:lnTo>
                  <a:pt x="2875432" y="523748"/>
                </a:lnTo>
                <a:lnTo>
                  <a:pt x="2900172" y="470928"/>
                </a:lnTo>
                <a:lnTo>
                  <a:pt x="2904655" y="458495"/>
                </a:lnTo>
                <a:lnTo>
                  <a:pt x="2910078" y="424434"/>
                </a:lnTo>
                <a:close/>
              </a:path>
              <a:path w="3167379" h="710564">
                <a:moveTo>
                  <a:pt x="3166872" y="697992"/>
                </a:moveTo>
                <a:lnTo>
                  <a:pt x="3166110" y="694182"/>
                </a:lnTo>
                <a:lnTo>
                  <a:pt x="3146298" y="669798"/>
                </a:lnTo>
                <a:lnTo>
                  <a:pt x="3108198" y="621030"/>
                </a:lnTo>
                <a:lnTo>
                  <a:pt x="3083331" y="589648"/>
                </a:lnTo>
                <a:lnTo>
                  <a:pt x="3059468" y="557466"/>
                </a:lnTo>
                <a:lnTo>
                  <a:pt x="3036722" y="524484"/>
                </a:lnTo>
                <a:lnTo>
                  <a:pt x="3015234" y="490728"/>
                </a:lnTo>
                <a:lnTo>
                  <a:pt x="2994926" y="454418"/>
                </a:lnTo>
                <a:lnTo>
                  <a:pt x="2977705" y="417639"/>
                </a:lnTo>
                <a:lnTo>
                  <a:pt x="2964764" y="379323"/>
                </a:lnTo>
                <a:lnTo>
                  <a:pt x="2957322" y="338328"/>
                </a:lnTo>
                <a:lnTo>
                  <a:pt x="2958998" y="300926"/>
                </a:lnTo>
                <a:lnTo>
                  <a:pt x="2980093" y="236601"/>
                </a:lnTo>
                <a:lnTo>
                  <a:pt x="3014408" y="182841"/>
                </a:lnTo>
                <a:lnTo>
                  <a:pt x="3046565" y="144551"/>
                </a:lnTo>
                <a:lnTo>
                  <a:pt x="3082290" y="108204"/>
                </a:lnTo>
                <a:lnTo>
                  <a:pt x="3116516" y="76073"/>
                </a:lnTo>
                <a:lnTo>
                  <a:pt x="3120390" y="104584"/>
                </a:lnTo>
                <a:lnTo>
                  <a:pt x="3121914" y="115824"/>
                </a:lnTo>
                <a:lnTo>
                  <a:pt x="3153156" y="36576"/>
                </a:lnTo>
                <a:lnTo>
                  <a:pt x="3071622" y="59436"/>
                </a:lnTo>
                <a:lnTo>
                  <a:pt x="3110115" y="69392"/>
                </a:lnTo>
                <a:lnTo>
                  <a:pt x="3093720" y="83820"/>
                </a:lnTo>
                <a:lnTo>
                  <a:pt x="3058668" y="118872"/>
                </a:lnTo>
                <a:lnTo>
                  <a:pt x="3025902" y="153924"/>
                </a:lnTo>
                <a:lnTo>
                  <a:pt x="2997619" y="189649"/>
                </a:lnTo>
                <a:lnTo>
                  <a:pt x="2965031" y="246214"/>
                </a:lnTo>
                <a:lnTo>
                  <a:pt x="2948648" y="307352"/>
                </a:lnTo>
                <a:lnTo>
                  <a:pt x="2948178" y="339090"/>
                </a:lnTo>
                <a:lnTo>
                  <a:pt x="2955391" y="381012"/>
                </a:lnTo>
                <a:lnTo>
                  <a:pt x="2970161" y="424014"/>
                </a:lnTo>
                <a:lnTo>
                  <a:pt x="2990977" y="467436"/>
                </a:lnTo>
                <a:lnTo>
                  <a:pt x="3016339" y="510628"/>
                </a:lnTo>
                <a:lnTo>
                  <a:pt x="3044736" y="552945"/>
                </a:lnTo>
                <a:lnTo>
                  <a:pt x="3074657" y="593712"/>
                </a:lnTo>
                <a:lnTo>
                  <a:pt x="3104591" y="632294"/>
                </a:lnTo>
                <a:lnTo>
                  <a:pt x="3158490" y="700278"/>
                </a:lnTo>
                <a:lnTo>
                  <a:pt x="3161538" y="701802"/>
                </a:lnTo>
                <a:lnTo>
                  <a:pt x="3165348" y="701040"/>
                </a:lnTo>
                <a:lnTo>
                  <a:pt x="3166872" y="697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255" y="4467097"/>
            <a:ext cx="219710" cy="665480"/>
          </a:xfrm>
          <a:custGeom>
            <a:avLst/>
            <a:gdLst/>
            <a:ahLst/>
            <a:cxnLst/>
            <a:rect l="l" t="t" r="r" b="b"/>
            <a:pathLst>
              <a:path w="219710" h="665479">
                <a:moveTo>
                  <a:pt x="169186" y="39412"/>
                </a:moveTo>
                <a:lnTo>
                  <a:pt x="168402" y="33527"/>
                </a:lnTo>
                <a:lnTo>
                  <a:pt x="163369" y="32226"/>
                </a:lnTo>
                <a:lnTo>
                  <a:pt x="146304" y="47243"/>
                </a:lnTo>
                <a:lnTo>
                  <a:pt x="111252" y="81534"/>
                </a:lnTo>
                <a:lnTo>
                  <a:pt x="80990" y="114280"/>
                </a:lnTo>
                <a:lnTo>
                  <a:pt x="55024" y="145578"/>
                </a:lnTo>
                <a:lnTo>
                  <a:pt x="25651" y="192421"/>
                </a:lnTo>
                <a:lnTo>
                  <a:pt x="3302" y="256210"/>
                </a:lnTo>
                <a:lnTo>
                  <a:pt x="0" y="291084"/>
                </a:lnTo>
                <a:lnTo>
                  <a:pt x="5599" y="334616"/>
                </a:lnTo>
                <a:lnTo>
                  <a:pt x="10021" y="348820"/>
                </a:lnTo>
                <a:lnTo>
                  <a:pt x="10021" y="279178"/>
                </a:lnTo>
                <a:lnTo>
                  <a:pt x="15011" y="246430"/>
                </a:lnTo>
                <a:lnTo>
                  <a:pt x="40386" y="185927"/>
                </a:lnTo>
                <a:lnTo>
                  <a:pt x="61145" y="153466"/>
                </a:lnTo>
                <a:lnTo>
                  <a:pt x="85344" y="123443"/>
                </a:lnTo>
                <a:lnTo>
                  <a:pt x="134874" y="70865"/>
                </a:lnTo>
                <a:lnTo>
                  <a:pt x="169186" y="39412"/>
                </a:lnTo>
                <a:close/>
              </a:path>
              <a:path w="219710" h="665479">
                <a:moveTo>
                  <a:pt x="219456" y="660653"/>
                </a:moveTo>
                <a:lnTo>
                  <a:pt x="218694" y="657605"/>
                </a:lnTo>
                <a:lnTo>
                  <a:pt x="198882" y="633222"/>
                </a:lnTo>
                <a:lnTo>
                  <a:pt x="141732" y="560069"/>
                </a:lnTo>
                <a:lnTo>
                  <a:pt x="103489" y="508115"/>
                </a:lnTo>
                <a:lnTo>
                  <a:pt x="67818" y="454151"/>
                </a:lnTo>
                <a:lnTo>
                  <a:pt x="49202" y="420902"/>
                </a:lnTo>
                <a:lnTo>
                  <a:pt x="32289" y="385567"/>
                </a:lnTo>
                <a:lnTo>
                  <a:pt x="19044" y="348901"/>
                </a:lnTo>
                <a:lnTo>
                  <a:pt x="10021" y="279178"/>
                </a:lnTo>
                <a:lnTo>
                  <a:pt x="10021" y="348820"/>
                </a:lnTo>
                <a:lnTo>
                  <a:pt x="39917" y="423872"/>
                </a:lnTo>
                <a:lnTo>
                  <a:pt x="65392" y="468312"/>
                </a:lnTo>
                <a:lnTo>
                  <a:pt x="94250" y="511770"/>
                </a:lnTo>
                <a:lnTo>
                  <a:pt x="124869" y="553604"/>
                </a:lnTo>
                <a:lnTo>
                  <a:pt x="155626" y="593172"/>
                </a:lnTo>
                <a:lnTo>
                  <a:pt x="211074" y="662939"/>
                </a:lnTo>
                <a:lnTo>
                  <a:pt x="214122" y="665226"/>
                </a:lnTo>
                <a:lnTo>
                  <a:pt x="217932" y="663701"/>
                </a:lnTo>
                <a:lnTo>
                  <a:pt x="219456" y="660653"/>
                </a:lnTo>
                <a:close/>
              </a:path>
              <a:path w="219710" h="665479">
                <a:moveTo>
                  <a:pt x="205740" y="0"/>
                </a:moveTo>
                <a:lnTo>
                  <a:pt x="124206" y="22098"/>
                </a:lnTo>
                <a:lnTo>
                  <a:pt x="163369" y="32226"/>
                </a:lnTo>
                <a:lnTo>
                  <a:pt x="165354" y="30479"/>
                </a:lnTo>
                <a:lnTo>
                  <a:pt x="168402" y="28955"/>
                </a:lnTo>
                <a:lnTo>
                  <a:pt x="171450" y="30479"/>
                </a:lnTo>
                <a:lnTo>
                  <a:pt x="172974" y="34289"/>
                </a:lnTo>
                <a:lnTo>
                  <a:pt x="172974" y="67817"/>
                </a:lnTo>
                <a:lnTo>
                  <a:pt x="174498" y="79248"/>
                </a:lnTo>
                <a:lnTo>
                  <a:pt x="205740" y="0"/>
                </a:lnTo>
                <a:close/>
              </a:path>
              <a:path w="219710" h="665479">
                <a:moveTo>
                  <a:pt x="172974" y="34289"/>
                </a:moveTo>
                <a:lnTo>
                  <a:pt x="171450" y="30479"/>
                </a:lnTo>
                <a:lnTo>
                  <a:pt x="168402" y="28955"/>
                </a:lnTo>
                <a:lnTo>
                  <a:pt x="165354" y="30479"/>
                </a:lnTo>
                <a:lnTo>
                  <a:pt x="163369" y="32226"/>
                </a:lnTo>
                <a:lnTo>
                  <a:pt x="168402" y="33527"/>
                </a:lnTo>
                <a:lnTo>
                  <a:pt x="169186" y="39412"/>
                </a:lnTo>
                <a:lnTo>
                  <a:pt x="171450" y="37337"/>
                </a:lnTo>
                <a:lnTo>
                  <a:pt x="172974" y="34289"/>
                </a:lnTo>
                <a:close/>
              </a:path>
              <a:path w="219710" h="665479">
                <a:moveTo>
                  <a:pt x="172974" y="67817"/>
                </a:moveTo>
                <a:lnTo>
                  <a:pt x="172974" y="34289"/>
                </a:lnTo>
                <a:lnTo>
                  <a:pt x="171450" y="37337"/>
                </a:lnTo>
                <a:lnTo>
                  <a:pt x="169186" y="39412"/>
                </a:lnTo>
                <a:lnTo>
                  <a:pt x="172974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695323" y="1157223"/>
            <a:ext cx="1092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541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Stream 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(e.g.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TCP)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868621" y="1863153"/>
            <a:ext cx="1345565" cy="241935"/>
            <a:chOff x="4868621" y="1863153"/>
            <a:chExt cx="1345565" cy="241935"/>
          </a:xfrm>
        </p:grpSpPr>
        <p:sp>
          <p:nvSpPr>
            <p:cNvPr id="69" name="object 69"/>
            <p:cNvSpPr/>
            <p:nvPr/>
          </p:nvSpPr>
          <p:spPr>
            <a:xfrm>
              <a:off x="4874145" y="18679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4" y="232410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4" y="232410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73383" y="1867916"/>
              <a:ext cx="1336040" cy="232410"/>
            </a:xfrm>
            <a:custGeom>
              <a:avLst/>
              <a:gdLst/>
              <a:ahLst/>
              <a:cxnLst/>
              <a:rect l="l" t="t" r="r" b="b"/>
              <a:pathLst>
                <a:path w="1336039" h="232410">
                  <a:moveTo>
                    <a:pt x="0" y="0"/>
                  </a:moveTo>
                  <a:lnTo>
                    <a:pt x="0" y="232410"/>
                  </a:lnTo>
                  <a:lnTo>
                    <a:pt x="1335786" y="232410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213477" y="1859025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872431" y="2104898"/>
            <a:ext cx="1344930" cy="606425"/>
            <a:chOff x="4872431" y="2104898"/>
            <a:chExt cx="1344930" cy="606425"/>
          </a:xfrm>
        </p:grpSpPr>
        <p:sp>
          <p:nvSpPr>
            <p:cNvPr id="73" name="object 73"/>
            <p:cNvSpPr/>
            <p:nvPr/>
          </p:nvSpPr>
          <p:spPr>
            <a:xfrm>
              <a:off x="5510415" y="2104898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5843"/>
                  </a:lnTo>
                  <a:lnTo>
                    <a:pt x="34289" y="279653"/>
                  </a:lnTo>
                  <a:lnTo>
                    <a:pt x="38100" y="281177"/>
                  </a:lnTo>
                  <a:lnTo>
                    <a:pt x="41135" y="279653"/>
                  </a:lnTo>
                  <a:lnTo>
                    <a:pt x="42659" y="275843"/>
                  </a:lnTo>
                  <a:lnTo>
                    <a:pt x="42659" y="330733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59" y="263651"/>
                  </a:moveTo>
                  <a:lnTo>
                    <a:pt x="42659" y="4571"/>
                  </a:lnTo>
                  <a:lnTo>
                    <a:pt x="41135" y="1523"/>
                  </a:lnTo>
                  <a:lnTo>
                    <a:pt x="38100" y="0"/>
                  </a:lnTo>
                  <a:lnTo>
                    <a:pt x="34289" y="1523"/>
                  </a:lnTo>
                  <a:lnTo>
                    <a:pt x="33527" y="4571"/>
                  </a:lnTo>
                  <a:lnTo>
                    <a:pt x="33527" y="263651"/>
                  </a:lnTo>
                  <a:lnTo>
                    <a:pt x="42659" y="263651"/>
                  </a:lnTo>
                  <a:close/>
                </a:path>
                <a:path w="76200" h="340360">
                  <a:moveTo>
                    <a:pt x="42659" y="330733"/>
                  </a:moveTo>
                  <a:lnTo>
                    <a:pt x="42659" y="275843"/>
                  </a:lnTo>
                  <a:lnTo>
                    <a:pt x="41135" y="279653"/>
                  </a:lnTo>
                  <a:lnTo>
                    <a:pt x="38100" y="281177"/>
                  </a:lnTo>
                  <a:lnTo>
                    <a:pt x="34289" y="279653"/>
                  </a:lnTo>
                  <a:lnTo>
                    <a:pt x="33527" y="275843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2659" y="3307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77193" y="247446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877193" y="247446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305678" y="2465577"/>
            <a:ext cx="478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bind()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867097" y="2711450"/>
            <a:ext cx="1344930" cy="1911350"/>
            <a:chOff x="4867097" y="2711450"/>
            <a:chExt cx="1344930" cy="1911350"/>
          </a:xfrm>
        </p:grpSpPr>
        <p:sp>
          <p:nvSpPr>
            <p:cNvPr id="78" name="object 78"/>
            <p:cNvSpPr/>
            <p:nvPr/>
          </p:nvSpPr>
          <p:spPr>
            <a:xfrm>
              <a:off x="5513450" y="2711450"/>
              <a:ext cx="76200" cy="1631950"/>
            </a:xfrm>
            <a:custGeom>
              <a:avLst/>
              <a:gdLst/>
              <a:ahLst/>
              <a:cxnLst/>
              <a:rect l="l" t="t" r="r" b="b"/>
              <a:pathLst>
                <a:path w="76200" h="1631950">
                  <a:moveTo>
                    <a:pt x="76200" y="1555241"/>
                  </a:moveTo>
                  <a:lnTo>
                    <a:pt x="0" y="1555241"/>
                  </a:lnTo>
                  <a:lnTo>
                    <a:pt x="33540" y="1622323"/>
                  </a:lnTo>
                  <a:lnTo>
                    <a:pt x="33540" y="1568195"/>
                  </a:lnTo>
                  <a:lnTo>
                    <a:pt x="35064" y="1571243"/>
                  </a:lnTo>
                  <a:lnTo>
                    <a:pt x="38100" y="1572767"/>
                  </a:lnTo>
                  <a:lnTo>
                    <a:pt x="41922" y="1571243"/>
                  </a:lnTo>
                  <a:lnTo>
                    <a:pt x="42684" y="1568195"/>
                  </a:lnTo>
                  <a:lnTo>
                    <a:pt x="42684" y="1622272"/>
                  </a:lnTo>
                  <a:lnTo>
                    <a:pt x="76200" y="1555241"/>
                  </a:lnTo>
                  <a:close/>
                </a:path>
                <a:path w="76200" h="1631950">
                  <a:moveTo>
                    <a:pt x="42684" y="1555241"/>
                  </a:moveTo>
                  <a:lnTo>
                    <a:pt x="42684" y="4571"/>
                  </a:lnTo>
                  <a:lnTo>
                    <a:pt x="41922" y="761"/>
                  </a:lnTo>
                  <a:lnTo>
                    <a:pt x="38100" y="0"/>
                  </a:lnTo>
                  <a:lnTo>
                    <a:pt x="35064" y="761"/>
                  </a:lnTo>
                  <a:lnTo>
                    <a:pt x="33540" y="4571"/>
                  </a:lnTo>
                  <a:lnTo>
                    <a:pt x="33540" y="1555241"/>
                  </a:lnTo>
                  <a:lnTo>
                    <a:pt x="42684" y="1555241"/>
                  </a:lnTo>
                  <a:close/>
                </a:path>
                <a:path w="76200" h="1631950">
                  <a:moveTo>
                    <a:pt x="42684" y="1622272"/>
                  </a:moveTo>
                  <a:lnTo>
                    <a:pt x="42684" y="1568195"/>
                  </a:lnTo>
                  <a:lnTo>
                    <a:pt x="41922" y="1571243"/>
                  </a:lnTo>
                  <a:lnTo>
                    <a:pt x="38100" y="1572767"/>
                  </a:lnTo>
                  <a:lnTo>
                    <a:pt x="35064" y="1571243"/>
                  </a:lnTo>
                  <a:lnTo>
                    <a:pt x="33540" y="1568195"/>
                  </a:lnTo>
                  <a:lnTo>
                    <a:pt x="33540" y="1622323"/>
                  </a:lnTo>
                  <a:lnTo>
                    <a:pt x="38100" y="1631441"/>
                  </a:lnTo>
                  <a:lnTo>
                    <a:pt x="42684" y="1622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871859" y="4386326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39" h="231775">
                  <a:moveTo>
                    <a:pt x="1335785" y="231648"/>
                  </a:moveTo>
                  <a:lnTo>
                    <a:pt x="1335785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785" y="231648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71859" y="4386326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5122811" y="4376673"/>
            <a:ext cx="8318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recvfrom()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4870907" y="4622546"/>
            <a:ext cx="1344930" cy="607060"/>
            <a:chOff x="4870907" y="4622546"/>
            <a:chExt cx="1344930" cy="607060"/>
          </a:xfrm>
        </p:grpSpPr>
        <p:sp>
          <p:nvSpPr>
            <p:cNvPr id="83" name="object 83"/>
            <p:cNvSpPr/>
            <p:nvPr/>
          </p:nvSpPr>
          <p:spPr>
            <a:xfrm>
              <a:off x="5508891" y="4622546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15" y="330682"/>
                  </a:lnTo>
                  <a:lnTo>
                    <a:pt x="33515" y="275843"/>
                  </a:lnTo>
                  <a:lnTo>
                    <a:pt x="34289" y="279653"/>
                  </a:lnTo>
                  <a:lnTo>
                    <a:pt x="38100" y="281177"/>
                  </a:lnTo>
                  <a:lnTo>
                    <a:pt x="41135" y="279653"/>
                  </a:lnTo>
                  <a:lnTo>
                    <a:pt x="42659" y="275843"/>
                  </a:lnTo>
                  <a:lnTo>
                    <a:pt x="42659" y="330733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2659" y="263651"/>
                  </a:moveTo>
                  <a:lnTo>
                    <a:pt x="42659" y="4571"/>
                  </a:lnTo>
                  <a:lnTo>
                    <a:pt x="41135" y="1524"/>
                  </a:lnTo>
                  <a:lnTo>
                    <a:pt x="38100" y="0"/>
                  </a:lnTo>
                  <a:lnTo>
                    <a:pt x="34289" y="1524"/>
                  </a:lnTo>
                  <a:lnTo>
                    <a:pt x="33515" y="4571"/>
                  </a:lnTo>
                  <a:lnTo>
                    <a:pt x="33515" y="263651"/>
                  </a:lnTo>
                  <a:lnTo>
                    <a:pt x="42659" y="263651"/>
                  </a:lnTo>
                  <a:close/>
                </a:path>
                <a:path w="76200" h="340360">
                  <a:moveTo>
                    <a:pt x="42659" y="330733"/>
                  </a:moveTo>
                  <a:lnTo>
                    <a:pt x="42659" y="275843"/>
                  </a:lnTo>
                  <a:lnTo>
                    <a:pt x="41135" y="279653"/>
                  </a:lnTo>
                  <a:lnTo>
                    <a:pt x="38100" y="281177"/>
                  </a:lnTo>
                  <a:lnTo>
                    <a:pt x="34289" y="279653"/>
                  </a:lnTo>
                  <a:lnTo>
                    <a:pt x="33515" y="275843"/>
                  </a:lnTo>
                  <a:lnTo>
                    <a:pt x="33515" y="330682"/>
                  </a:lnTo>
                  <a:lnTo>
                    <a:pt x="38100" y="339851"/>
                  </a:lnTo>
                  <a:lnTo>
                    <a:pt x="42659" y="3307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75669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1335023" y="232410"/>
                  </a:moveTo>
                  <a:lnTo>
                    <a:pt x="1335023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335023" y="232410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875669" y="4992116"/>
              <a:ext cx="1335405" cy="232410"/>
            </a:xfrm>
            <a:custGeom>
              <a:avLst/>
              <a:gdLst/>
              <a:ahLst/>
              <a:cxnLst/>
              <a:rect l="l" t="t" r="r" b="b"/>
              <a:pathLst>
                <a:path w="1335404" h="232410">
                  <a:moveTo>
                    <a:pt x="0" y="0"/>
                  </a:moveTo>
                  <a:lnTo>
                    <a:pt x="0" y="232410"/>
                  </a:lnTo>
                  <a:lnTo>
                    <a:pt x="1335023" y="232410"/>
                  </a:lnTo>
                  <a:lnTo>
                    <a:pt x="133502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5205857" y="4983226"/>
            <a:ext cx="6750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sendto()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4875479" y="5229097"/>
            <a:ext cx="1344930" cy="806450"/>
            <a:chOff x="4875479" y="5229097"/>
            <a:chExt cx="1344930" cy="806450"/>
          </a:xfrm>
        </p:grpSpPr>
        <p:sp>
          <p:nvSpPr>
            <p:cNvPr id="88" name="object 88"/>
            <p:cNvSpPr/>
            <p:nvPr/>
          </p:nvSpPr>
          <p:spPr>
            <a:xfrm>
              <a:off x="5511926" y="5229097"/>
              <a:ext cx="76200" cy="539750"/>
            </a:xfrm>
            <a:custGeom>
              <a:avLst/>
              <a:gdLst/>
              <a:ahLst/>
              <a:cxnLst/>
              <a:rect l="l" t="t" r="r" b="b"/>
              <a:pathLst>
                <a:path w="76200" h="539750">
                  <a:moveTo>
                    <a:pt x="76200" y="463296"/>
                  </a:moveTo>
                  <a:lnTo>
                    <a:pt x="0" y="463296"/>
                  </a:lnTo>
                  <a:lnTo>
                    <a:pt x="33540" y="530377"/>
                  </a:lnTo>
                  <a:lnTo>
                    <a:pt x="33540" y="476250"/>
                  </a:lnTo>
                  <a:lnTo>
                    <a:pt x="35064" y="479298"/>
                  </a:lnTo>
                  <a:lnTo>
                    <a:pt x="38100" y="480822"/>
                  </a:lnTo>
                  <a:lnTo>
                    <a:pt x="41148" y="479298"/>
                  </a:lnTo>
                  <a:lnTo>
                    <a:pt x="42672" y="476250"/>
                  </a:lnTo>
                  <a:lnTo>
                    <a:pt x="42672" y="530351"/>
                  </a:lnTo>
                  <a:lnTo>
                    <a:pt x="76200" y="463296"/>
                  </a:lnTo>
                  <a:close/>
                </a:path>
                <a:path w="76200" h="539750">
                  <a:moveTo>
                    <a:pt x="42672" y="463296"/>
                  </a:moveTo>
                  <a:lnTo>
                    <a:pt x="42671" y="4572"/>
                  </a:lnTo>
                  <a:lnTo>
                    <a:pt x="41147" y="1524"/>
                  </a:lnTo>
                  <a:lnTo>
                    <a:pt x="38099" y="0"/>
                  </a:lnTo>
                  <a:lnTo>
                    <a:pt x="35064" y="1524"/>
                  </a:lnTo>
                  <a:lnTo>
                    <a:pt x="33540" y="4572"/>
                  </a:lnTo>
                  <a:lnTo>
                    <a:pt x="33540" y="463296"/>
                  </a:lnTo>
                  <a:lnTo>
                    <a:pt x="42672" y="463296"/>
                  </a:lnTo>
                  <a:close/>
                </a:path>
                <a:path w="76200" h="539750">
                  <a:moveTo>
                    <a:pt x="42672" y="530351"/>
                  </a:moveTo>
                  <a:lnTo>
                    <a:pt x="42672" y="476250"/>
                  </a:lnTo>
                  <a:lnTo>
                    <a:pt x="41148" y="479298"/>
                  </a:lnTo>
                  <a:lnTo>
                    <a:pt x="38100" y="480822"/>
                  </a:lnTo>
                  <a:lnTo>
                    <a:pt x="35064" y="479298"/>
                  </a:lnTo>
                  <a:lnTo>
                    <a:pt x="33540" y="476250"/>
                  </a:lnTo>
                  <a:lnTo>
                    <a:pt x="33540" y="530377"/>
                  </a:lnTo>
                  <a:lnTo>
                    <a:pt x="38100" y="539496"/>
                  </a:lnTo>
                  <a:lnTo>
                    <a:pt x="42672" y="530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880241" y="579907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AFBF39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80241" y="579907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5269103" y="5789421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218810" y="1554225"/>
            <a:ext cx="6578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Server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7510462" y="1871535"/>
            <a:ext cx="1344930" cy="241300"/>
            <a:chOff x="7510462" y="1871535"/>
            <a:chExt cx="1344930" cy="241300"/>
          </a:xfrm>
        </p:grpSpPr>
        <p:sp>
          <p:nvSpPr>
            <p:cNvPr id="94" name="object 94"/>
            <p:cNvSpPr/>
            <p:nvPr/>
          </p:nvSpPr>
          <p:spPr>
            <a:xfrm>
              <a:off x="7515225" y="187629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515225" y="1876298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7855331" y="1867407"/>
            <a:ext cx="655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socket()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7508938" y="2701544"/>
            <a:ext cx="1344930" cy="1929130"/>
            <a:chOff x="7508938" y="2701544"/>
            <a:chExt cx="1344930" cy="1929130"/>
          </a:xfrm>
        </p:grpSpPr>
        <p:sp>
          <p:nvSpPr>
            <p:cNvPr id="98" name="object 98"/>
            <p:cNvSpPr/>
            <p:nvPr/>
          </p:nvSpPr>
          <p:spPr>
            <a:xfrm>
              <a:off x="7513701" y="439394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513701" y="4393945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152269" y="2701544"/>
              <a:ext cx="76200" cy="1632585"/>
            </a:xfrm>
            <a:custGeom>
              <a:avLst/>
              <a:gdLst/>
              <a:ahLst/>
              <a:cxnLst/>
              <a:rect l="l" t="t" r="r" b="b"/>
              <a:pathLst>
                <a:path w="76200" h="1632585">
                  <a:moveTo>
                    <a:pt x="76200" y="1556004"/>
                  </a:moveTo>
                  <a:lnTo>
                    <a:pt x="0" y="1556004"/>
                  </a:lnTo>
                  <a:lnTo>
                    <a:pt x="32753" y="1621510"/>
                  </a:lnTo>
                  <a:lnTo>
                    <a:pt x="32753" y="1568196"/>
                  </a:lnTo>
                  <a:lnTo>
                    <a:pt x="34277" y="1572006"/>
                  </a:lnTo>
                  <a:lnTo>
                    <a:pt x="38100" y="1573530"/>
                  </a:lnTo>
                  <a:lnTo>
                    <a:pt x="41148" y="1572006"/>
                  </a:lnTo>
                  <a:lnTo>
                    <a:pt x="42672" y="1568196"/>
                  </a:lnTo>
                  <a:lnTo>
                    <a:pt x="42672" y="1623060"/>
                  </a:lnTo>
                  <a:lnTo>
                    <a:pt x="76200" y="1556004"/>
                  </a:lnTo>
                  <a:close/>
                </a:path>
                <a:path w="76200" h="1632585">
                  <a:moveTo>
                    <a:pt x="42672" y="1556004"/>
                  </a:moveTo>
                  <a:lnTo>
                    <a:pt x="42672" y="4572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4277" y="1524"/>
                  </a:lnTo>
                  <a:lnTo>
                    <a:pt x="32753" y="4572"/>
                  </a:lnTo>
                  <a:lnTo>
                    <a:pt x="32753" y="1556004"/>
                  </a:lnTo>
                  <a:lnTo>
                    <a:pt x="42672" y="1556004"/>
                  </a:lnTo>
                  <a:close/>
                </a:path>
                <a:path w="76200" h="1632585">
                  <a:moveTo>
                    <a:pt x="42672" y="1623060"/>
                  </a:moveTo>
                  <a:lnTo>
                    <a:pt x="42672" y="1568196"/>
                  </a:lnTo>
                  <a:lnTo>
                    <a:pt x="41148" y="1572006"/>
                  </a:lnTo>
                  <a:lnTo>
                    <a:pt x="38100" y="1573530"/>
                  </a:lnTo>
                  <a:lnTo>
                    <a:pt x="34277" y="1572006"/>
                  </a:lnTo>
                  <a:lnTo>
                    <a:pt x="32753" y="1568196"/>
                  </a:lnTo>
                  <a:lnTo>
                    <a:pt x="32753" y="1621510"/>
                  </a:lnTo>
                  <a:lnTo>
                    <a:pt x="38100" y="1632204"/>
                  </a:lnTo>
                  <a:lnTo>
                    <a:pt x="42672" y="1623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7843901" y="4385055"/>
            <a:ext cx="6750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sendto()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7511986" y="4630165"/>
            <a:ext cx="1344930" cy="607060"/>
            <a:chOff x="7511986" y="4630165"/>
            <a:chExt cx="1344930" cy="607060"/>
          </a:xfrm>
        </p:grpSpPr>
        <p:sp>
          <p:nvSpPr>
            <p:cNvPr id="103" name="object 103"/>
            <p:cNvSpPr/>
            <p:nvPr/>
          </p:nvSpPr>
          <p:spPr>
            <a:xfrm>
              <a:off x="8149970" y="4630165"/>
              <a:ext cx="76200" cy="340360"/>
            </a:xfrm>
            <a:custGeom>
              <a:avLst/>
              <a:gdLst/>
              <a:ahLst/>
              <a:cxnLst/>
              <a:rect l="l" t="t" r="r" b="b"/>
              <a:pathLst>
                <a:path w="76200" h="340360">
                  <a:moveTo>
                    <a:pt x="76200" y="263651"/>
                  </a:moveTo>
                  <a:lnTo>
                    <a:pt x="0" y="263651"/>
                  </a:lnTo>
                  <a:lnTo>
                    <a:pt x="33527" y="330707"/>
                  </a:lnTo>
                  <a:lnTo>
                    <a:pt x="33527" y="276606"/>
                  </a:lnTo>
                  <a:lnTo>
                    <a:pt x="35051" y="279654"/>
                  </a:lnTo>
                  <a:lnTo>
                    <a:pt x="38100" y="281178"/>
                  </a:lnTo>
                  <a:lnTo>
                    <a:pt x="41922" y="279654"/>
                  </a:lnTo>
                  <a:lnTo>
                    <a:pt x="43446" y="276606"/>
                  </a:lnTo>
                  <a:lnTo>
                    <a:pt x="43446" y="329158"/>
                  </a:lnTo>
                  <a:lnTo>
                    <a:pt x="76200" y="263651"/>
                  </a:lnTo>
                  <a:close/>
                </a:path>
                <a:path w="76200" h="340360">
                  <a:moveTo>
                    <a:pt x="43446" y="263651"/>
                  </a:moveTo>
                  <a:lnTo>
                    <a:pt x="43446" y="5334"/>
                  </a:lnTo>
                  <a:lnTo>
                    <a:pt x="41922" y="1524"/>
                  </a:lnTo>
                  <a:lnTo>
                    <a:pt x="38100" y="0"/>
                  </a:lnTo>
                  <a:lnTo>
                    <a:pt x="35051" y="1524"/>
                  </a:lnTo>
                  <a:lnTo>
                    <a:pt x="33527" y="5334"/>
                  </a:lnTo>
                  <a:lnTo>
                    <a:pt x="33527" y="263651"/>
                  </a:lnTo>
                  <a:lnTo>
                    <a:pt x="43446" y="263651"/>
                  </a:lnTo>
                  <a:close/>
                </a:path>
                <a:path w="76200" h="340360">
                  <a:moveTo>
                    <a:pt x="43446" y="329158"/>
                  </a:moveTo>
                  <a:lnTo>
                    <a:pt x="43446" y="276606"/>
                  </a:lnTo>
                  <a:lnTo>
                    <a:pt x="41922" y="279654"/>
                  </a:lnTo>
                  <a:lnTo>
                    <a:pt x="38100" y="281178"/>
                  </a:lnTo>
                  <a:lnTo>
                    <a:pt x="35051" y="279654"/>
                  </a:lnTo>
                  <a:lnTo>
                    <a:pt x="33527" y="276606"/>
                  </a:lnTo>
                  <a:lnTo>
                    <a:pt x="33527" y="330707"/>
                  </a:lnTo>
                  <a:lnTo>
                    <a:pt x="38100" y="339851"/>
                  </a:lnTo>
                  <a:lnTo>
                    <a:pt x="43446" y="3291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16748" y="5000497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16748" y="5000497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0" y="0"/>
                  </a:moveTo>
                  <a:lnTo>
                    <a:pt x="0" y="231648"/>
                  </a:lnTo>
                  <a:lnTo>
                    <a:pt x="1335024" y="231648"/>
                  </a:lnTo>
                  <a:lnTo>
                    <a:pt x="1335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7767701" y="4991608"/>
            <a:ext cx="8318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recvfrom()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7516571" y="5236717"/>
            <a:ext cx="1345565" cy="806450"/>
            <a:chOff x="7516571" y="5236717"/>
            <a:chExt cx="1345565" cy="806450"/>
          </a:xfrm>
        </p:grpSpPr>
        <p:sp>
          <p:nvSpPr>
            <p:cNvPr id="108" name="object 108"/>
            <p:cNvSpPr/>
            <p:nvPr/>
          </p:nvSpPr>
          <p:spPr>
            <a:xfrm>
              <a:off x="8153793" y="5236717"/>
              <a:ext cx="76200" cy="540385"/>
            </a:xfrm>
            <a:custGeom>
              <a:avLst/>
              <a:gdLst/>
              <a:ahLst/>
              <a:cxnLst/>
              <a:rect l="l" t="t" r="r" b="b"/>
              <a:pathLst>
                <a:path w="76200" h="540385">
                  <a:moveTo>
                    <a:pt x="76200" y="464058"/>
                  </a:moveTo>
                  <a:lnTo>
                    <a:pt x="0" y="464058"/>
                  </a:lnTo>
                  <a:lnTo>
                    <a:pt x="32753" y="529564"/>
                  </a:lnTo>
                  <a:lnTo>
                    <a:pt x="32753" y="476250"/>
                  </a:lnTo>
                  <a:lnTo>
                    <a:pt x="34277" y="480060"/>
                  </a:lnTo>
                  <a:lnTo>
                    <a:pt x="38100" y="480822"/>
                  </a:lnTo>
                  <a:lnTo>
                    <a:pt x="41148" y="480060"/>
                  </a:lnTo>
                  <a:lnTo>
                    <a:pt x="42672" y="476250"/>
                  </a:lnTo>
                  <a:lnTo>
                    <a:pt x="42672" y="531113"/>
                  </a:lnTo>
                  <a:lnTo>
                    <a:pt x="76200" y="464058"/>
                  </a:lnTo>
                  <a:close/>
                </a:path>
                <a:path w="76200" h="540385">
                  <a:moveTo>
                    <a:pt x="42672" y="464058"/>
                  </a:moveTo>
                  <a:lnTo>
                    <a:pt x="42672" y="4572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4277" y="1524"/>
                  </a:lnTo>
                  <a:lnTo>
                    <a:pt x="32753" y="4572"/>
                  </a:lnTo>
                  <a:lnTo>
                    <a:pt x="32753" y="464058"/>
                  </a:lnTo>
                  <a:lnTo>
                    <a:pt x="42672" y="464058"/>
                  </a:lnTo>
                  <a:close/>
                </a:path>
                <a:path w="76200" h="540385">
                  <a:moveTo>
                    <a:pt x="42672" y="531113"/>
                  </a:moveTo>
                  <a:lnTo>
                    <a:pt x="42672" y="476250"/>
                  </a:lnTo>
                  <a:lnTo>
                    <a:pt x="41148" y="480060"/>
                  </a:lnTo>
                  <a:lnTo>
                    <a:pt x="38100" y="480822"/>
                  </a:lnTo>
                  <a:lnTo>
                    <a:pt x="34277" y="480060"/>
                  </a:lnTo>
                  <a:lnTo>
                    <a:pt x="32753" y="476250"/>
                  </a:lnTo>
                  <a:lnTo>
                    <a:pt x="32753" y="529564"/>
                  </a:lnTo>
                  <a:lnTo>
                    <a:pt x="38100" y="540258"/>
                  </a:lnTo>
                  <a:lnTo>
                    <a:pt x="42672" y="531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522095" y="5806693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521333" y="5806693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40" h="231775">
                  <a:moveTo>
                    <a:pt x="0" y="0"/>
                  </a:moveTo>
                  <a:lnTo>
                    <a:pt x="0" y="231648"/>
                  </a:lnTo>
                  <a:lnTo>
                    <a:pt x="1335786" y="231648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7910956" y="5797803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close()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884286" y="1560322"/>
            <a:ext cx="5899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Client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6197727" y="2447607"/>
            <a:ext cx="2909570" cy="2708910"/>
            <a:chOff x="6197727" y="2447607"/>
            <a:chExt cx="2909570" cy="2708910"/>
          </a:xfrm>
        </p:grpSpPr>
        <p:sp>
          <p:nvSpPr>
            <p:cNvPr id="114" name="object 114"/>
            <p:cNvSpPr/>
            <p:nvPr/>
          </p:nvSpPr>
          <p:spPr>
            <a:xfrm>
              <a:off x="6197727" y="4446523"/>
              <a:ext cx="2909570" cy="709930"/>
            </a:xfrm>
            <a:custGeom>
              <a:avLst/>
              <a:gdLst/>
              <a:ahLst/>
              <a:cxnLst/>
              <a:rect l="l" t="t" r="r" b="b"/>
              <a:pathLst>
                <a:path w="2909570" h="709929">
                  <a:moveTo>
                    <a:pt x="1317498" y="663702"/>
                  </a:moveTo>
                  <a:lnTo>
                    <a:pt x="1241298" y="625602"/>
                  </a:lnTo>
                  <a:lnTo>
                    <a:pt x="1262926" y="658368"/>
                  </a:lnTo>
                  <a:lnTo>
                    <a:pt x="4572" y="658368"/>
                  </a:lnTo>
                  <a:lnTo>
                    <a:pt x="1524" y="659892"/>
                  </a:lnTo>
                  <a:lnTo>
                    <a:pt x="0" y="663702"/>
                  </a:lnTo>
                  <a:lnTo>
                    <a:pt x="1524" y="666750"/>
                  </a:lnTo>
                  <a:lnTo>
                    <a:pt x="4572" y="668274"/>
                  </a:lnTo>
                  <a:lnTo>
                    <a:pt x="1263434" y="668274"/>
                  </a:lnTo>
                  <a:lnTo>
                    <a:pt x="1241298" y="701802"/>
                  </a:lnTo>
                  <a:lnTo>
                    <a:pt x="1271790" y="686562"/>
                  </a:lnTo>
                  <a:lnTo>
                    <a:pt x="1317498" y="663702"/>
                  </a:lnTo>
                  <a:close/>
                </a:path>
                <a:path w="2909570" h="709929">
                  <a:moveTo>
                    <a:pt x="1328940" y="38100"/>
                  </a:moveTo>
                  <a:lnTo>
                    <a:pt x="1327416" y="34290"/>
                  </a:lnTo>
                  <a:lnTo>
                    <a:pt x="1323606" y="32766"/>
                  </a:lnTo>
                  <a:lnTo>
                    <a:pt x="87642" y="32766"/>
                  </a:lnTo>
                  <a:lnTo>
                    <a:pt x="87642" y="0"/>
                  </a:lnTo>
                  <a:lnTo>
                    <a:pt x="11442" y="38100"/>
                  </a:lnTo>
                  <a:lnTo>
                    <a:pt x="70116" y="67437"/>
                  </a:lnTo>
                  <a:lnTo>
                    <a:pt x="87642" y="76200"/>
                  </a:lnTo>
                  <a:lnTo>
                    <a:pt x="87642" y="42672"/>
                  </a:lnTo>
                  <a:lnTo>
                    <a:pt x="1323606" y="42672"/>
                  </a:lnTo>
                  <a:lnTo>
                    <a:pt x="1327416" y="41148"/>
                  </a:lnTo>
                  <a:lnTo>
                    <a:pt x="1328940" y="38100"/>
                  </a:lnTo>
                  <a:close/>
                </a:path>
                <a:path w="2909570" h="709929">
                  <a:moveTo>
                    <a:pt x="2909328" y="434340"/>
                  </a:moveTo>
                  <a:lnTo>
                    <a:pt x="2908693" y="392595"/>
                  </a:lnTo>
                  <a:lnTo>
                    <a:pt x="2898330" y="349643"/>
                  </a:lnTo>
                  <a:lnTo>
                    <a:pt x="2880118" y="306247"/>
                  </a:lnTo>
                  <a:lnTo>
                    <a:pt x="2855925" y="263182"/>
                  </a:lnTo>
                  <a:lnTo>
                    <a:pt x="2827591" y="221183"/>
                  </a:lnTo>
                  <a:lnTo>
                    <a:pt x="2797022" y="181025"/>
                  </a:lnTo>
                  <a:lnTo>
                    <a:pt x="2766060" y="143484"/>
                  </a:lnTo>
                  <a:lnTo>
                    <a:pt x="2712491" y="81610"/>
                  </a:lnTo>
                  <a:lnTo>
                    <a:pt x="2752344" y="76200"/>
                  </a:lnTo>
                  <a:lnTo>
                    <a:pt x="2673096" y="44196"/>
                  </a:lnTo>
                  <a:lnTo>
                    <a:pt x="2695194" y="126492"/>
                  </a:lnTo>
                  <a:lnTo>
                    <a:pt x="2702064" y="101612"/>
                  </a:lnTo>
                  <a:lnTo>
                    <a:pt x="2705824" y="87972"/>
                  </a:lnTo>
                  <a:lnTo>
                    <a:pt x="2712720" y="96012"/>
                  </a:lnTo>
                  <a:lnTo>
                    <a:pt x="2774454" y="168402"/>
                  </a:lnTo>
                  <a:lnTo>
                    <a:pt x="2808808" y="212039"/>
                  </a:lnTo>
                  <a:lnTo>
                    <a:pt x="2837484" y="252590"/>
                  </a:lnTo>
                  <a:lnTo>
                    <a:pt x="2869273" y="306336"/>
                  </a:lnTo>
                  <a:lnTo>
                    <a:pt x="2896108" y="376669"/>
                  </a:lnTo>
                  <a:lnTo>
                    <a:pt x="2900172" y="413766"/>
                  </a:lnTo>
                  <a:lnTo>
                    <a:pt x="2896793" y="449529"/>
                  </a:lnTo>
                  <a:lnTo>
                    <a:pt x="2868460" y="516343"/>
                  </a:lnTo>
                  <a:lnTo>
                    <a:pt x="2832760" y="564222"/>
                  </a:lnTo>
                  <a:lnTo>
                    <a:pt x="2798788" y="599567"/>
                  </a:lnTo>
                  <a:lnTo>
                    <a:pt x="2762250" y="633222"/>
                  </a:lnTo>
                  <a:lnTo>
                    <a:pt x="2721876" y="667512"/>
                  </a:lnTo>
                  <a:lnTo>
                    <a:pt x="2679966" y="701040"/>
                  </a:lnTo>
                  <a:lnTo>
                    <a:pt x="2678442" y="704088"/>
                  </a:lnTo>
                  <a:lnTo>
                    <a:pt x="2679204" y="707898"/>
                  </a:lnTo>
                  <a:lnTo>
                    <a:pt x="2682252" y="709422"/>
                  </a:lnTo>
                  <a:lnTo>
                    <a:pt x="2686050" y="708660"/>
                  </a:lnTo>
                  <a:lnTo>
                    <a:pt x="2748546" y="657606"/>
                  </a:lnTo>
                  <a:lnTo>
                    <a:pt x="2789529" y="621474"/>
                  </a:lnTo>
                  <a:lnTo>
                    <a:pt x="2829496" y="581761"/>
                  </a:lnTo>
                  <a:lnTo>
                    <a:pt x="2869539" y="532333"/>
                  </a:lnTo>
                  <a:lnTo>
                    <a:pt x="2900172" y="471893"/>
                  </a:lnTo>
                  <a:lnTo>
                    <a:pt x="2901378" y="469011"/>
                  </a:lnTo>
                  <a:lnTo>
                    <a:pt x="2909328" y="434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522095" y="2452370"/>
              <a:ext cx="1335405" cy="231775"/>
            </a:xfrm>
            <a:custGeom>
              <a:avLst/>
              <a:gdLst/>
              <a:ahLst/>
              <a:cxnLst/>
              <a:rect l="l" t="t" r="r" b="b"/>
              <a:pathLst>
                <a:path w="1335404" h="231775">
                  <a:moveTo>
                    <a:pt x="1335024" y="231648"/>
                  </a:moveTo>
                  <a:lnTo>
                    <a:pt x="1335024" y="0"/>
                  </a:lnTo>
                  <a:lnTo>
                    <a:pt x="0" y="0"/>
                  </a:lnTo>
                  <a:lnTo>
                    <a:pt x="0" y="231648"/>
                  </a:lnTo>
                  <a:lnTo>
                    <a:pt x="1335024" y="231648"/>
                  </a:lnTo>
                  <a:close/>
                </a:path>
              </a:pathLst>
            </a:custGeom>
            <a:solidFill>
              <a:srgbClr val="CA68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521333" y="2452370"/>
              <a:ext cx="1336040" cy="231775"/>
            </a:xfrm>
            <a:custGeom>
              <a:avLst/>
              <a:gdLst/>
              <a:ahLst/>
              <a:cxnLst/>
              <a:rect l="l" t="t" r="r" b="b"/>
              <a:pathLst>
                <a:path w="1336040" h="231775">
                  <a:moveTo>
                    <a:pt x="0" y="0"/>
                  </a:moveTo>
                  <a:lnTo>
                    <a:pt x="0" y="231648"/>
                  </a:lnTo>
                  <a:lnTo>
                    <a:pt x="1335786" y="231648"/>
                  </a:lnTo>
                  <a:lnTo>
                    <a:pt x="133578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6235331" y="1164844"/>
            <a:ext cx="111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Datagram  (e.g.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UDP)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950581" y="2443480"/>
            <a:ext cx="478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bind()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142351" y="2109470"/>
            <a:ext cx="76200" cy="340360"/>
          </a:xfrm>
          <a:custGeom>
            <a:avLst/>
            <a:gdLst/>
            <a:ahLst/>
            <a:cxnLst/>
            <a:rect l="l" t="t" r="r" b="b"/>
            <a:pathLst>
              <a:path w="76200" h="340360">
                <a:moveTo>
                  <a:pt x="76200" y="263652"/>
                </a:moveTo>
                <a:lnTo>
                  <a:pt x="0" y="263652"/>
                </a:lnTo>
                <a:lnTo>
                  <a:pt x="33540" y="330733"/>
                </a:lnTo>
                <a:lnTo>
                  <a:pt x="33540" y="276606"/>
                </a:lnTo>
                <a:lnTo>
                  <a:pt x="35064" y="279654"/>
                </a:lnTo>
                <a:lnTo>
                  <a:pt x="38100" y="281178"/>
                </a:lnTo>
                <a:lnTo>
                  <a:pt x="41922" y="279654"/>
                </a:lnTo>
                <a:lnTo>
                  <a:pt x="42672" y="276606"/>
                </a:lnTo>
                <a:lnTo>
                  <a:pt x="42672" y="330708"/>
                </a:lnTo>
                <a:lnTo>
                  <a:pt x="76200" y="263652"/>
                </a:lnTo>
                <a:close/>
              </a:path>
              <a:path w="76200" h="340360">
                <a:moveTo>
                  <a:pt x="42672" y="263652"/>
                </a:moveTo>
                <a:lnTo>
                  <a:pt x="42672" y="4572"/>
                </a:lnTo>
                <a:lnTo>
                  <a:pt x="41922" y="1524"/>
                </a:lnTo>
                <a:lnTo>
                  <a:pt x="38100" y="0"/>
                </a:lnTo>
                <a:lnTo>
                  <a:pt x="35064" y="1524"/>
                </a:lnTo>
                <a:lnTo>
                  <a:pt x="33540" y="4572"/>
                </a:lnTo>
                <a:lnTo>
                  <a:pt x="33540" y="263652"/>
                </a:lnTo>
                <a:lnTo>
                  <a:pt x="42672" y="263652"/>
                </a:lnTo>
                <a:close/>
              </a:path>
              <a:path w="76200" h="340360">
                <a:moveTo>
                  <a:pt x="42672" y="330708"/>
                </a:moveTo>
                <a:lnTo>
                  <a:pt x="42672" y="276606"/>
                </a:lnTo>
                <a:lnTo>
                  <a:pt x="41922" y="279654"/>
                </a:lnTo>
                <a:lnTo>
                  <a:pt x="38100" y="281178"/>
                </a:lnTo>
                <a:lnTo>
                  <a:pt x="35064" y="279654"/>
                </a:lnTo>
                <a:lnTo>
                  <a:pt x="33540" y="276606"/>
                </a:lnTo>
                <a:lnTo>
                  <a:pt x="33540" y="330733"/>
                </a:lnTo>
                <a:lnTo>
                  <a:pt x="38100" y="339852"/>
                </a:lnTo>
                <a:lnTo>
                  <a:pt x="42672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121" name="object 1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22" name="object 1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54</a:t>
            </a:fld>
            <a:endParaRPr spc="-7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829" y="261873"/>
            <a:ext cx="75368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/>
              <a:t>Constructing </a:t>
            </a:r>
            <a:r>
              <a:rPr sz="4200" spc="-315" dirty="0"/>
              <a:t>Messages </a:t>
            </a:r>
            <a:r>
              <a:rPr sz="3200" spc="-200" dirty="0"/>
              <a:t>- </a:t>
            </a:r>
            <a:r>
              <a:rPr sz="3200" spc="-175" dirty="0"/>
              <a:t>Encoding</a:t>
            </a:r>
            <a:r>
              <a:rPr sz="3200" spc="225" dirty="0"/>
              <a:t> </a:t>
            </a:r>
            <a:r>
              <a:rPr sz="3200" spc="-185" dirty="0"/>
              <a:t>Data</a:t>
            </a:r>
            <a:endParaRPr sz="320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55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388753" y="1184960"/>
            <a:ext cx="7630159" cy="23253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68300" indent="-343535">
              <a:lnSpc>
                <a:spcPct val="100000"/>
              </a:lnSpc>
              <a:spcBef>
                <a:spcPts val="62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67665" algn="l"/>
                <a:tab pos="368935" algn="l"/>
              </a:tabLst>
            </a:pPr>
            <a:r>
              <a:rPr sz="2200" dirty="0">
                <a:latin typeface="Arial" panose="020B0604020202020204"/>
                <a:cs typeface="Arial" panose="020B0604020202020204"/>
              </a:rPr>
              <a:t>Client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wants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45" dirty="0">
                <a:latin typeface="Arial" panose="020B0604020202020204"/>
                <a:cs typeface="Arial" panose="020B0604020202020204"/>
              </a:rPr>
              <a:t>send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35" dirty="0">
                <a:latin typeface="Arial" panose="020B0604020202020204"/>
                <a:cs typeface="Arial" panose="020B0604020202020204"/>
              </a:rPr>
              <a:t>two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integers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2200" spc="-7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and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Courier New" panose="02070309020205020404"/>
                <a:cs typeface="Courier New" panose="02070309020205020404"/>
              </a:rPr>
              <a:t>y</a:t>
            </a:r>
            <a:r>
              <a:rPr sz="2200" spc="-7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68300" indent="-343535">
              <a:lnSpc>
                <a:spcPct val="100000"/>
              </a:lnSpc>
              <a:spcBef>
                <a:spcPts val="52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67665" algn="l"/>
                <a:tab pos="368935" algn="l"/>
              </a:tabLst>
            </a:pPr>
            <a:r>
              <a:rPr sz="2200" spc="-90" dirty="0">
                <a:latin typeface="Arial" panose="020B0604020202020204"/>
                <a:cs typeface="Arial" panose="020B0604020202020204"/>
              </a:rPr>
              <a:t>1</a:t>
            </a:r>
            <a:r>
              <a:rPr sz="2250" spc="-135" baseline="26000" dirty="0">
                <a:latin typeface="Arial" panose="020B0604020202020204"/>
                <a:cs typeface="Arial" panose="020B0604020202020204"/>
              </a:rPr>
              <a:t>st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Solution: </a:t>
            </a:r>
            <a:r>
              <a:rPr sz="2200" b="1" spc="-14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Character</a:t>
            </a:r>
            <a:r>
              <a:rPr sz="2200" b="1" spc="-195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165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Encoding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94690" lvl="1" indent="-325755">
              <a:lnSpc>
                <a:spcPts val="2385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94690" algn="l"/>
                <a:tab pos="695325" algn="l"/>
              </a:tabLst>
            </a:pPr>
            <a:r>
              <a:rPr sz="2000" spc="-120" dirty="0">
                <a:latin typeface="Arial" panose="020B0604020202020204"/>
                <a:cs typeface="Arial" panose="020B0604020202020204"/>
              </a:rPr>
              <a:t>e.g.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ASCII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69570">
              <a:lnSpc>
                <a:spcPts val="2925"/>
              </a:lnSpc>
            </a:pPr>
            <a:r>
              <a:rPr sz="2500" spc="2115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</a:t>
            </a:r>
            <a:r>
              <a:rPr sz="2500" spc="85" dirty="0">
                <a:solidFill>
                  <a:srgbClr val="9A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85" dirty="0">
                <a:latin typeface="Arial" panose="020B0604020202020204"/>
                <a:cs typeface="Arial" panose="020B0604020202020204"/>
              </a:rPr>
              <a:t>same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representation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used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55" dirty="0">
                <a:latin typeface="Arial" panose="020B0604020202020204"/>
                <a:cs typeface="Arial" panose="020B0604020202020204"/>
              </a:rPr>
              <a:t>print </a:t>
            </a:r>
            <a:r>
              <a:rPr sz="2000" dirty="0">
                <a:latin typeface="Arial" panose="020B0604020202020204"/>
                <a:cs typeface="Arial" panose="020B0604020202020204"/>
              </a:rPr>
              <a:t>or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display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them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565" dirty="0">
                <a:latin typeface="Arial" panose="020B0604020202020204"/>
                <a:cs typeface="Arial" panose="020B0604020202020204"/>
              </a:rPr>
              <a:t>screen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69570">
              <a:lnSpc>
                <a:spcPts val="2935"/>
              </a:lnSpc>
            </a:pPr>
            <a:r>
              <a:rPr sz="2500" spc="2115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</a:t>
            </a:r>
            <a:r>
              <a:rPr sz="2500" spc="145" dirty="0">
                <a:solidFill>
                  <a:srgbClr val="9A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allows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sending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arbitrarily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large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numbers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(at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least </a:t>
            </a:r>
            <a:r>
              <a:rPr sz="2000" spc="70" dirty="0">
                <a:latin typeface="Arial" panose="020B0604020202020204"/>
                <a:cs typeface="Arial" panose="020B0604020202020204"/>
              </a:rPr>
              <a:t>in </a:t>
            </a:r>
            <a:r>
              <a:rPr sz="2000" dirty="0">
                <a:latin typeface="Arial" panose="020B0604020202020204"/>
                <a:cs typeface="Arial" panose="020B0604020202020204"/>
              </a:rPr>
              <a:t>principle)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68300" indent="-343535">
              <a:lnSpc>
                <a:spcPct val="100000"/>
              </a:lnSpc>
              <a:spcBef>
                <a:spcPts val="40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67665" algn="l"/>
                <a:tab pos="368935" algn="l"/>
              </a:tabLst>
            </a:pPr>
            <a:r>
              <a:rPr sz="2200" spc="-130" dirty="0">
                <a:latin typeface="Arial" panose="020B0604020202020204"/>
                <a:cs typeface="Arial" panose="020B0604020202020204"/>
              </a:rPr>
              <a:t>e.g. </a:t>
            </a:r>
            <a:r>
              <a:rPr sz="2200" dirty="0">
                <a:latin typeface="Courier New" panose="02070309020205020404"/>
                <a:cs typeface="Courier New" panose="02070309020205020404"/>
              </a:rPr>
              <a:t>x = 17,998,720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and </a:t>
            </a:r>
            <a:r>
              <a:rPr sz="2200" dirty="0">
                <a:latin typeface="Courier New" panose="02070309020205020404"/>
                <a:cs typeface="Courier New" panose="02070309020205020404"/>
              </a:rPr>
              <a:t>y =</a:t>
            </a:r>
            <a:r>
              <a:rPr sz="2200" spc="-6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latin typeface="Courier New" panose="02070309020205020404"/>
                <a:cs typeface="Courier New" panose="02070309020205020404"/>
              </a:rPr>
              <a:t>47,034,615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6799" y="3873309"/>
          <a:ext cx="8809355" cy="346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19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0927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36803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49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55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57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57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56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55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50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tc>
                  <a:txBody>
                    <a:bodyPr/>
                    <a:lstStyle/>
                    <a:p>
                      <a:pPr marL="1136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48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32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52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55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48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51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52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tc>
                  <a:txBody>
                    <a:bodyPr/>
                    <a:lstStyle/>
                    <a:p>
                      <a:pPr marL="1200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54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49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53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32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1067" y="4263897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0" dirty="0">
                <a:latin typeface="Arial" panose="020B0604020202020204"/>
                <a:cs typeface="Arial" panose="020B0604020202020204"/>
              </a:rPr>
              <a:t>1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602" y="4263897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0" dirty="0">
                <a:latin typeface="Arial" panose="020B0604020202020204"/>
                <a:cs typeface="Arial" panose="020B0604020202020204"/>
              </a:rPr>
              <a:t>7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8138" y="4263897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0" dirty="0">
                <a:latin typeface="Arial" panose="020B0604020202020204"/>
                <a:cs typeface="Arial" panose="020B0604020202020204"/>
              </a:rPr>
              <a:t>9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7911" y="4263897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0" dirty="0">
                <a:latin typeface="Arial" panose="020B0604020202020204"/>
                <a:cs typeface="Arial" panose="020B0604020202020204"/>
              </a:rPr>
              <a:t>9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0602" y="4263897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0" dirty="0">
                <a:latin typeface="Arial" panose="020B0604020202020204"/>
                <a:cs typeface="Arial" panose="020B0604020202020204"/>
              </a:rPr>
              <a:t>8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6265" y="4263897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0" dirty="0">
                <a:latin typeface="Arial" panose="020B0604020202020204"/>
                <a:cs typeface="Arial" panose="020B0604020202020204"/>
              </a:rPr>
              <a:t>7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4818" y="4263897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0" dirty="0">
                <a:latin typeface="Arial" panose="020B0604020202020204"/>
                <a:cs typeface="Arial" panose="020B0604020202020204"/>
              </a:rPr>
              <a:t>2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83749" y="4263897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0" dirty="0">
                <a:latin typeface="Arial" panose="020B0604020202020204"/>
                <a:cs typeface="Arial" panose="020B0604020202020204"/>
              </a:rPr>
              <a:t>0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73363" y="4263897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0" dirty="0">
                <a:latin typeface="Arial" panose="020B0604020202020204"/>
                <a:cs typeface="Arial" panose="020B0604020202020204"/>
              </a:rPr>
              <a:t>_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2219" y="4263897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0" dirty="0">
                <a:latin typeface="Arial" panose="020B0604020202020204"/>
                <a:cs typeface="Arial" panose="020B0604020202020204"/>
              </a:rPr>
              <a:t>4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51541" y="4263897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0" dirty="0">
                <a:latin typeface="Arial" panose="020B0604020202020204"/>
                <a:cs typeface="Arial" panose="020B0604020202020204"/>
              </a:rPr>
              <a:t>7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40396" y="4263897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0" dirty="0">
                <a:latin typeface="Arial" panose="020B0604020202020204"/>
                <a:cs typeface="Arial" panose="020B0604020202020204"/>
              </a:rPr>
              <a:t>0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29527" y="4263897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0" dirty="0">
                <a:latin typeface="Arial" panose="020B0604020202020204"/>
                <a:cs typeface="Arial" panose="020B0604020202020204"/>
              </a:rPr>
              <a:t>3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18579" y="4263897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0" dirty="0">
                <a:latin typeface="Arial" panose="020B0604020202020204"/>
                <a:cs typeface="Arial" panose="020B0604020202020204"/>
              </a:rPr>
              <a:t>4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07829" y="4263897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0" dirty="0">
                <a:latin typeface="Arial" panose="020B0604020202020204"/>
                <a:cs typeface="Arial" panose="020B0604020202020204"/>
              </a:rPr>
              <a:t>6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96044" y="4263897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0" dirty="0">
                <a:latin typeface="Arial" panose="020B0604020202020204"/>
                <a:cs typeface="Arial" panose="020B0604020202020204"/>
              </a:rPr>
              <a:t>1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85018" y="4263897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0" dirty="0">
                <a:latin typeface="Arial" panose="020B0604020202020204"/>
                <a:cs typeface="Arial" panose="020B0604020202020204"/>
              </a:rPr>
              <a:t>5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72630" y="4263897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0" dirty="0">
                <a:latin typeface="Arial" panose="020B0604020202020204"/>
                <a:cs typeface="Arial" panose="020B0604020202020204"/>
              </a:rPr>
              <a:t>_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1443" y="4973065"/>
            <a:ext cx="7810500" cy="600710"/>
          </a:xfrm>
          <a:prstGeom prst="rect">
            <a:avLst/>
          </a:prstGeom>
          <a:ln w="19050">
            <a:solidFill>
              <a:srgbClr val="9966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00965" marR="2688590">
              <a:lnSpc>
                <a:spcPct val="100000"/>
              </a:lnSpc>
              <a:spcBef>
                <a:spcPts val="290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sprintf(msgBuffer, “%d %d ”, x, y);  send(clientSocket, strlen(msgBuffer),</a:t>
            </a:r>
            <a:r>
              <a:rPr sz="16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0);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753" y="1181582"/>
            <a:ext cx="7519034" cy="399478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68300" indent="-343535">
              <a:lnSpc>
                <a:spcPct val="100000"/>
              </a:lnSpc>
              <a:spcBef>
                <a:spcPts val="64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67665" algn="l"/>
                <a:tab pos="368935" algn="l"/>
              </a:tabLst>
            </a:pPr>
            <a:r>
              <a:rPr sz="2200" spc="-20" dirty="0">
                <a:latin typeface="Arial" panose="020B0604020202020204"/>
                <a:cs typeface="Arial" panose="020B0604020202020204"/>
              </a:rPr>
              <a:t>Pitfalls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9469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94690" algn="l"/>
                <a:tab pos="695325" algn="l"/>
              </a:tabLst>
            </a:pP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25" dirty="0">
                <a:latin typeface="Arial" panose="020B0604020202020204"/>
                <a:cs typeface="Arial" panose="020B0604020202020204"/>
              </a:rPr>
              <a:t>second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delimiter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required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47750" marR="17780" lvl="2" indent="-351790">
              <a:lnSpc>
                <a:spcPct val="100000"/>
              </a:lnSpc>
              <a:spcBef>
                <a:spcPts val="455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47750" algn="l"/>
                <a:tab pos="1048385" algn="l"/>
              </a:tabLst>
            </a:pPr>
            <a:r>
              <a:rPr sz="1800" spc="-35" dirty="0">
                <a:latin typeface="Arial" panose="020B0604020202020204"/>
                <a:cs typeface="Arial" panose="020B0604020202020204"/>
              </a:rPr>
              <a:t>otherwise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server </a:t>
            </a:r>
            <a:r>
              <a:rPr sz="1800" spc="105" dirty="0">
                <a:latin typeface="Arial" panose="020B0604020202020204"/>
                <a:cs typeface="Arial" panose="020B0604020202020204"/>
              </a:rPr>
              <a:t>will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not </a:t>
            </a:r>
            <a:r>
              <a:rPr sz="1800" spc="-120" dirty="0">
                <a:latin typeface="Arial" panose="020B0604020202020204"/>
                <a:cs typeface="Arial" panose="020B0604020202020204"/>
              </a:rPr>
              <a:t>be 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able </a:t>
            </a:r>
            <a:r>
              <a:rPr sz="1800" dirty="0">
                <a:latin typeface="Arial" panose="020B0604020202020204"/>
                <a:cs typeface="Arial" panose="020B0604020202020204"/>
              </a:rPr>
              <a:t>to </a:t>
            </a:r>
            <a:r>
              <a:rPr sz="1800" spc="-114" dirty="0">
                <a:latin typeface="Arial" panose="020B0604020202020204"/>
                <a:cs typeface="Arial" panose="020B0604020202020204"/>
              </a:rPr>
              <a:t>separate </a:t>
            </a:r>
            <a:r>
              <a:rPr sz="1800" spc="100" dirty="0">
                <a:latin typeface="Arial" panose="020B0604020202020204"/>
                <a:cs typeface="Arial" panose="020B0604020202020204"/>
              </a:rPr>
              <a:t>it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from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whatever</a:t>
            </a:r>
            <a:r>
              <a:rPr sz="1800" spc="-3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00" dirty="0">
                <a:latin typeface="Arial" panose="020B0604020202020204"/>
                <a:cs typeface="Arial" panose="020B0604020202020204"/>
              </a:rPr>
              <a:t>it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follows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694690" lvl="1" indent="-325755">
              <a:lnSpc>
                <a:spcPct val="100000"/>
              </a:lnSpc>
              <a:spcBef>
                <a:spcPts val="465"/>
              </a:spcBef>
              <a:buClr>
                <a:srgbClr val="9A6500"/>
              </a:buClr>
              <a:buSzPct val="61000"/>
              <a:buFont typeface="Wingdings" panose="05000000000000000000"/>
              <a:buChar char=""/>
              <a:tabLst>
                <a:tab pos="694690" algn="l"/>
                <a:tab pos="695325" algn="l"/>
              </a:tabLst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msgBuffer</a:t>
            </a:r>
            <a:r>
              <a:rPr sz="1800" spc="-50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must 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be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large enough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946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94690" algn="l"/>
                <a:tab pos="695325" algn="l"/>
              </a:tabLst>
            </a:pPr>
            <a:r>
              <a:rPr sz="2000" spc="-25" dirty="0">
                <a:latin typeface="Arial" panose="020B0604020202020204"/>
                <a:cs typeface="Arial" panose="020B0604020202020204"/>
              </a:rPr>
              <a:t>strlen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counts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only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bytes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0" dirty="0">
                <a:latin typeface="Arial" panose="020B0604020202020204"/>
                <a:cs typeface="Arial" panose="020B0604020202020204"/>
              </a:rPr>
              <a:t>message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47750" lvl="2" indent="-351790">
              <a:lnSpc>
                <a:spcPct val="100000"/>
              </a:lnSpc>
              <a:spcBef>
                <a:spcPts val="45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47750" algn="l"/>
                <a:tab pos="1048385" algn="l"/>
              </a:tabLst>
            </a:pPr>
            <a:r>
              <a:rPr sz="1800" spc="5" dirty="0">
                <a:latin typeface="Arial" panose="020B0604020202020204"/>
                <a:cs typeface="Arial" panose="020B0604020202020204"/>
              </a:rPr>
              <a:t>not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the </a:t>
            </a:r>
            <a:r>
              <a:rPr sz="1800" spc="55" dirty="0">
                <a:latin typeface="Arial" panose="020B0604020202020204"/>
                <a:cs typeface="Arial" panose="020B0604020202020204"/>
              </a:rPr>
              <a:t>null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at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the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end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string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5400">
              <a:lnSpc>
                <a:spcPct val="100000"/>
              </a:lnSpc>
              <a:spcBef>
                <a:spcPts val="190"/>
              </a:spcBef>
              <a:tabLst>
                <a:tab pos="367665" algn="l"/>
              </a:tabLst>
            </a:pPr>
            <a:r>
              <a:rPr sz="2500" spc="2115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</a:t>
            </a:r>
            <a:r>
              <a:rPr sz="2500" spc="2115" dirty="0">
                <a:solidFill>
                  <a:srgbClr val="9A65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This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solution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not</a:t>
            </a:r>
            <a:r>
              <a:rPr sz="22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efficient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69570">
              <a:lnSpc>
                <a:spcPct val="100000"/>
              </a:lnSpc>
              <a:spcBef>
                <a:spcPts val="130"/>
              </a:spcBef>
              <a:tabLst>
                <a:tab pos="694690" algn="l"/>
              </a:tabLst>
            </a:pPr>
            <a:r>
              <a:rPr sz="2300" spc="1939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</a:t>
            </a:r>
            <a:r>
              <a:rPr sz="2300" spc="1939" dirty="0">
                <a:solidFill>
                  <a:srgbClr val="9A65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each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digit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can 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be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represented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using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4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bits,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instead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one</a:t>
            </a:r>
            <a:r>
              <a:rPr sz="20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byte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69570">
              <a:lnSpc>
                <a:spcPct val="100000"/>
              </a:lnSpc>
              <a:spcBef>
                <a:spcPts val="120"/>
              </a:spcBef>
              <a:tabLst>
                <a:tab pos="694690" algn="l"/>
              </a:tabLst>
            </a:pPr>
            <a:r>
              <a:rPr sz="2300" spc="1939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</a:t>
            </a:r>
            <a:r>
              <a:rPr sz="2300" spc="1939" dirty="0">
                <a:solidFill>
                  <a:srgbClr val="9A65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110" dirty="0">
                <a:latin typeface="Arial" panose="020B0604020202020204"/>
                <a:cs typeface="Arial" panose="020B0604020202020204"/>
              </a:rPr>
              <a:t>it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inconvenient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manipulate</a:t>
            </a:r>
            <a:r>
              <a:rPr sz="20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numbers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68300" indent="-343535">
              <a:lnSpc>
                <a:spcPct val="100000"/>
              </a:lnSpc>
              <a:spcBef>
                <a:spcPts val="44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67665" algn="l"/>
                <a:tab pos="368935" algn="l"/>
              </a:tabLst>
            </a:pPr>
            <a:r>
              <a:rPr sz="2200" spc="-55" dirty="0">
                <a:latin typeface="Arial" panose="020B0604020202020204"/>
                <a:cs typeface="Arial" panose="020B0604020202020204"/>
              </a:rPr>
              <a:t>2</a:t>
            </a:r>
            <a:r>
              <a:rPr sz="2250" spc="-82" baseline="26000" dirty="0">
                <a:latin typeface="Arial" panose="020B0604020202020204"/>
                <a:cs typeface="Arial" panose="020B0604020202020204"/>
              </a:rPr>
              <a:t>nd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Solution: </a:t>
            </a:r>
            <a:r>
              <a:rPr sz="2200" b="1" spc="-19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Sending </a:t>
            </a:r>
            <a:r>
              <a:rPr sz="2200" b="1" spc="-11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200" b="1" spc="-19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values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200" dirty="0">
                <a:latin typeface="Courier New" panose="02070309020205020404"/>
                <a:cs typeface="Courier New" panose="02070309020205020404"/>
              </a:rPr>
              <a:t>x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and</a:t>
            </a:r>
            <a:r>
              <a:rPr sz="2200" spc="-42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Courier New" panose="02070309020205020404"/>
                <a:cs typeface="Courier New" panose="02070309020205020404"/>
              </a:rPr>
              <a:t>y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56</a:t>
            </a:fld>
            <a:endParaRPr spc="-7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0829" y="261873"/>
            <a:ext cx="75368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/>
              <a:t>Constructing </a:t>
            </a:r>
            <a:r>
              <a:rPr sz="4200" spc="-315" dirty="0"/>
              <a:t>Messages </a:t>
            </a:r>
            <a:r>
              <a:rPr sz="3200" spc="-200" dirty="0"/>
              <a:t>- </a:t>
            </a:r>
            <a:r>
              <a:rPr sz="3200" spc="-175" dirty="0"/>
              <a:t>Encoding</a:t>
            </a:r>
            <a:r>
              <a:rPr sz="3200" spc="225" dirty="0"/>
              <a:t> </a:t>
            </a:r>
            <a:r>
              <a:rPr sz="3200" spc="-185" dirty="0"/>
              <a:t>Data</a:t>
            </a:r>
            <a:endParaRPr sz="32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753" y="1181582"/>
            <a:ext cx="7823200" cy="2453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68300" indent="-343535">
              <a:lnSpc>
                <a:spcPct val="100000"/>
              </a:lnSpc>
              <a:spcBef>
                <a:spcPts val="64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67665" algn="l"/>
                <a:tab pos="368935" algn="l"/>
              </a:tabLst>
            </a:pPr>
            <a:r>
              <a:rPr sz="2200" spc="-55" dirty="0">
                <a:latin typeface="Arial" panose="020B0604020202020204"/>
                <a:cs typeface="Arial" panose="020B0604020202020204"/>
              </a:rPr>
              <a:t>2</a:t>
            </a:r>
            <a:r>
              <a:rPr sz="2250" spc="-82" baseline="26000" dirty="0">
                <a:latin typeface="Arial" panose="020B0604020202020204"/>
                <a:cs typeface="Arial" panose="020B0604020202020204"/>
              </a:rPr>
              <a:t>nd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Solution: </a:t>
            </a:r>
            <a:r>
              <a:rPr sz="2200" b="1" spc="-19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Sending </a:t>
            </a:r>
            <a:r>
              <a:rPr sz="2200" b="1" spc="-11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200" b="1" spc="-19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values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200" dirty="0">
                <a:latin typeface="Courier New" panose="02070309020205020404"/>
                <a:cs typeface="Courier New" panose="02070309020205020404"/>
              </a:rPr>
              <a:t>x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and</a:t>
            </a:r>
            <a:r>
              <a:rPr sz="2200" spc="-42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Courier New" panose="02070309020205020404"/>
                <a:cs typeface="Courier New" panose="02070309020205020404"/>
              </a:rPr>
              <a:t>y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9469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94690" algn="l"/>
                <a:tab pos="695325" algn="l"/>
              </a:tabLst>
            </a:pPr>
            <a:r>
              <a:rPr sz="2000" spc="25" dirty="0">
                <a:latin typeface="Arial" panose="020B0604020202020204"/>
                <a:cs typeface="Arial" panose="020B0604020202020204"/>
              </a:rPr>
              <a:t>pitfall: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native integer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format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69570">
              <a:lnSpc>
                <a:spcPct val="100000"/>
              </a:lnSpc>
              <a:spcBef>
                <a:spcPts val="175"/>
              </a:spcBef>
            </a:pPr>
            <a:r>
              <a:rPr sz="2300" spc="3625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</a:t>
            </a:r>
            <a:r>
              <a:rPr sz="2300" spc="-250" dirty="0">
                <a:solidFill>
                  <a:srgbClr val="9A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b="1" spc="-130" dirty="0">
                <a:latin typeface="Arial" panose="020B0604020202020204"/>
                <a:cs typeface="Arial" panose="020B0604020202020204"/>
              </a:rPr>
              <a:t>protocol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used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47750" lvl="2" indent="-351790">
              <a:lnSpc>
                <a:spcPct val="100000"/>
              </a:lnSpc>
              <a:spcBef>
                <a:spcPts val="39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47750" algn="l"/>
                <a:tab pos="1048385" algn="l"/>
              </a:tabLst>
            </a:pPr>
            <a:r>
              <a:rPr sz="1800" spc="5" dirty="0">
                <a:latin typeface="Arial" panose="020B0604020202020204"/>
                <a:cs typeface="Arial" panose="020B0604020202020204"/>
              </a:rPr>
              <a:t>how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many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bits 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are 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used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for </a:t>
            </a:r>
            <a:r>
              <a:rPr sz="1800" spc="-114" dirty="0">
                <a:latin typeface="Arial" panose="020B0604020202020204"/>
                <a:cs typeface="Arial" panose="020B0604020202020204"/>
              </a:rPr>
              <a:t>each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integer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047750" marR="17780" lvl="2" indent="-351790">
              <a:lnSpc>
                <a:spcPct val="100000"/>
              </a:lnSpc>
              <a:spcBef>
                <a:spcPts val="445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47750" algn="l"/>
                <a:tab pos="104838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what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type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encoding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is 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used 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(e.g.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two’s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complement, sign/magnitude, 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unsigned)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61950">
              <a:lnSpc>
                <a:spcPct val="100000"/>
              </a:lnSpc>
              <a:spcBef>
                <a:spcPts val="1110"/>
              </a:spcBef>
            </a:pPr>
            <a:r>
              <a:rPr sz="1400" b="1" spc="-9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350" b="1" spc="-135" baseline="2500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st</a:t>
            </a:r>
            <a:r>
              <a:rPr sz="1350" b="1" spc="-89" baseline="2500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7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Implementation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57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781443" y="3657091"/>
            <a:ext cx="7791450" cy="1390650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16230" marR="5979160" indent="-213995">
              <a:lnSpc>
                <a:spcPct val="100000"/>
              </a:lnSpc>
              <a:spcBef>
                <a:spcPts val="305"/>
              </a:spcBef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typedef struct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{  int</a:t>
            </a:r>
            <a:r>
              <a:rPr sz="14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x,y;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02235">
              <a:lnSpc>
                <a:spcPts val="1665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 msgStruct;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02235">
              <a:lnSpc>
                <a:spcPts val="1675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…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02235" marR="2256790">
              <a:lnSpc>
                <a:spcPts val="1670"/>
              </a:lnSpc>
              <a:spcBef>
                <a:spcPts val="60"/>
              </a:spcBef>
              <a:tabLst>
                <a:tab pos="2017395" algn="l"/>
              </a:tabLst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msgStruct.x</a:t>
            </a:r>
            <a:r>
              <a:rPr sz="14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4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x;	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msgStruct.y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y;  send(clientSock, &amp;msgStruct, sizeof(msgStruct),</a:t>
            </a:r>
            <a:r>
              <a:rPr sz="1400" b="1" spc="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0);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443" y="5428741"/>
            <a:ext cx="4191000" cy="540385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02235" marR="252095">
              <a:lnSpc>
                <a:spcPct val="100000"/>
              </a:lnSpc>
              <a:spcBef>
                <a:spcPts val="305"/>
              </a:spcBef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send(clientSock,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&amp;x,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sizeof(x)), 0);  send(clientSock,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&amp;y,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sizeof(y)),</a:t>
            </a:r>
            <a:r>
              <a:rPr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0);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813" y="5168473"/>
            <a:ext cx="15360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b="1" spc="-65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350" b="1" spc="-97" baseline="2500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nd</a:t>
            </a:r>
            <a:r>
              <a:rPr sz="1350" b="1" spc="120" baseline="2500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7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Implementation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4128" y="5363464"/>
            <a:ext cx="21729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2</a:t>
            </a:r>
            <a:r>
              <a:rPr sz="1800" b="1" baseline="23000" dirty="0">
                <a:latin typeface="Arial" panose="020B0604020202020204"/>
                <a:cs typeface="Arial" panose="020B0604020202020204"/>
              </a:rPr>
              <a:t>nd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implementation  works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in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any</a:t>
            </a:r>
            <a:r>
              <a:rPr sz="18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case?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0829" y="261873"/>
            <a:ext cx="75368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/>
              <a:t>Constructing </a:t>
            </a:r>
            <a:r>
              <a:rPr sz="4200" spc="-315" dirty="0"/>
              <a:t>Messages </a:t>
            </a:r>
            <a:r>
              <a:rPr sz="3200" spc="-200" dirty="0"/>
              <a:t>- </a:t>
            </a:r>
            <a:r>
              <a:rPr sz="3200" spc="-175" dirty="0"/>
              <a:t>Encoding</a:t>
            </a:r>
            <a:r>
              <a:rPr sz="3200" spc="225" dirty="0"/>
              <a:t> </a:t>
            </a:r>
            <a:r>
              <a:rPr sz="3200" spc="-185" dirty="0"/>
              <a:t>Data</a:t>
            </a:r>
            <a:endParaRPr sz="32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29364" y="4624196"/>
            <a:ext cx="3689350" cy="1403350"/>
            <a:chOff x="5229364" y="4624196"/>
            <a:chExt cx="3689350" cy="1403350"/>
          </a:xfrm>
        </p:grpSpPr>
        <p:sp>
          <p:nvSpPr>
            <p:cNvPr id="3" name="object 3"/>
            <p:cNvSpPr/>
            <p:nvPr/>
          </p:nvSpPr>
          <p:spPr>
            <a:xfrm>
              <a:off x="5245239" y="4640071"/>
              <a:ext cx="3657600" cy="1371600"/>
            </a:xfrm>
            <a:custGeom>
              <a:avLst/>
              <a:gdLst/>
              <a:ahLst/>
              <a:cxnLst/>
              <a:rect l="l" t="t" r="r" b="b"/>
              <a:pathLst>
                <a:path w="3657600" h="1371600">
                  <a:moveTo>
                    <a:pt x="3657600" y="0"/>
                  </a:moveTo>
                  <a:lnTo>
                    <a:pt x="0" y="0"/>
                  </a:lnTo>
                  <a:lnTo>
                    <a:pt x="0" y="752094"/>
                  </a:lnTo>
                  <a:lnTo>
                    <a:pt x="0" y="1371600"/>
                  </a:lnTo>
                  <a:lnTo>
                    <a:pt x="3657600" y="1371600"/>
                  </a:lnTo>
                  <a:lnTo>
                    <a:pt x="3657600" y="752094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CC9900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45239" y="4640071"/>
              <a:ext cx="3657600" cy="1371600"/>
            </a:xfrm>
            <a:custGeom>
              <a:avLst/>
              <a:gdLst/>
              <a:ahLst/>
              <a:cxnLst/>
              <a:rect l="l" t="t" r="r" b="b"/>
              <a:pathLst>
                <a:path w="3657600" h="1371600">
                  <a:moveTo>
                    <a:pt x="0" y="0"/>
                  </a:moveTo>
                  <a:lnTo>
                    <a:pt x="0" y="1371600"/>
                  </a:lnTo>
                  <a:lnTo>
                    <a:pt x="3657599" y="1371600"/>
                  </a:lnTo>
                  <a:lnTo>
                    <a:pt x="3657599" y="0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00164" y="4700396"/>
            <a:ext cx="3917950" cy="1403350"/>
            <a:chOff x="200164" y="4700396"/>
            <a:chExt cx="3917950" cy="1403350"/>
          </a:xfrm>
        </p:grpSpPr>
        <p:sp>
          <p:nvSpPr>
            <p:cNvPr id="6" name="object 6"/>
            <p:cNvSpPr/>
            <p:nvPr/>
          </p:nvSpPr>
          <p:spPr>
            <a:xfrm>
              <a:off x="216039" y="4716271"/>
              <a:ext cx="3886200" cy="1372235"/>
            </a:xfrm>
            <a:custGeom>
              <a:avLst/>
              <a:gdLst/>
              <a:ahLst/>
              <a:cxnLst/>
              <a:rect l="l" t="t" r="r" b="b"/>
              <a:pathLst>
                <a:path w="3886200" h="1372235">
                  <a:moveTo>
                    <a:pt x="3886200" y="0"/>
                  </a:moveTo>
                  <a:lnTo>
                    <a:pt x="0" y="0"/>
                  </a:lnTo>
                  <a:lnTo>
                    <a:pt x="0" y="655320"/>
                  </a:lnTo>
                  <a:lnTo>
                    <a:pt x="0" y="1371612"/>
                  </a:lnTo>
                  <a:lnTo>
                    <a:pt x="3886200" y="1371612"/>
                  </a:lnTo>
                  <a:lnTo>
                    <a:pt x="3886200" y="655320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CC9900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039" y="4716271"/>
              <a:ext cx="3886200" cy="1371600"/>
            </a:xfrm>
            <a:custGeom>
              <a:avLst/>
              <a:gdLst/>
              <a:ahLst/>
              <a:cxnLst/>
              <a:rect l="l" t="t" r="r" b="b"/>
              <a:pathLst>
                <a:path w="3886200" h="1371600">
                  <a:moveTo>
                    <a:pt x="0" y="0"/>
                  </a:moveTo>
                  <a:lnTo>
                    <a:pt x="0" y="1371600"/>
                  </a:lnTo>
                  <a:lnTo>
                    <a:pt x="3886200" y="1371600"/>
                  </a:lnTo>
                  <a:lnTo>
                    <a:pt x="3886199" y="0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7945" y="1228826"/>
            <a:ext cx="7251065" cy="332549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507365" indent="-343535">
              <a:lnSpc>
                <a:spcPct val="100000"/>
              </a:lnSpc>
              <a:spcBef>
                <a:spcPts val="645"/>
              </a:spcBef>
              <a:buClr>
                <a:srgbClr val="CC9A00"/>
              </a:buClr>
              <a:buSzPct val="64000"/>
              <a:buFont typeface="Wingdings" panose="05000000000000000000"/>
              <a:buChar char=""/>
              <a:tabLst>
                <a:tab pos="507365" algn="l"/>
                <a:tab pos="508000" algn="l"/>
              </a:tabLst>
            </a:pPr>
            <a:r>
              <a:rPr sz="2200" spc="-114" dirty="0">
                <a:latin typeface="Arial" panose="020B0604020202020204"/>
                <a:cs typeface="Arial" panose="020B0604020202020204"/>
              </a:rPr>
              <a:t>Address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and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port </a:t>
            </a:r>
            <a:r>
              <a:rPr sz="2200" spc="-125" dirty="0">
                <a:latin typeface="Arial" panose="020B0604020202020204"/>
                <a:cs typeface="Arial" panose="020B0604020202020204"/>
              </a:rPr>
              <a:t>are </a:t>
            </a:r>
            <a:r>
              <a:rPr sz="2200" spc="-85" dirty="0">
                <a:latin typeface="Arial" panose="020B0604020202020204"/>
                <a:cs typeface="Arial" panose="020B0604020202020204"/>
              </a:rPr>
              <a:t>stored </a:t>
            </a:r>
            <a:r>
              <a:rPr sz="2200" spc="-285" dirty="0">
                <a:latin typeface="Arial" panose="020B0604020202020204"/>
                <a:cs typeface="Arial" panose="020B0604020202020204"/>
              </a:rPr>
              <a:t>as</a:t>
            </a:r>
            <a:r>
              <a:rPr sz="22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75" dirty="0">
                <a:latin typeface="Arial" panose="020B0604020202020204"/>
                <a:cs typeface="Arial" panose="020B0604020202020204"/>
              </a:rPr>
              <a:t>integers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834390" lvl="1" indent="-325755">
              <a:lnSpc>
                <a:spcPct val="100000"/>
              </a:lnSpc>
              <a:spcBef>
                <a:spcPts val="495"/>
              </a:spcBef>
              <a:buClr>
                <a:srgbClr val="3B822F"/>
              </a:buClr>
              <a:buSzPct val="60000"/>
              <a:buFont typeface="Wingdings" panose="05000000000000000000"/>
              <a:buChar char=""/>
              <a:tabLst>
                <a:tab pos="834390" algn="l"/>
                <a:tab pos="835025" algn="l"/>
              </a:tabLst>
            </a:pPr>
            <a:r>
              <a:rPr sz="2000" spc="-45" dirty="0">
                <a:latin typeface="Arial" panose="020B0604020202020204"/>
                <a:cs typeface="Arial" panose="020B0604020202020204"/>
              </a:rPr>
              <a:t>u_short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sin_port;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(16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latin typeface="Arial" panose="020B0604020202020204"/>
                <a:cs typeface="Arial" panose="020B0604020202020204"/>
              </a:rPr>
              <a:t>bit)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34390" lvl="1" indent="-325755">
              <a:lnSpc>
                <a:spcPct val="100000"/>
              </a:lnSpc>
              <a:spcBef>
                <a:spcPts val="475"/>
              </a:spcBef>
              <a:buClr>
                <a:srgbClr val="3B822F"/>
              </a:buClr>
              <a:buSzPct val="60000"/>
              <a:buFont typeface="Wingdings" panose="05000000000000000000"/>
              <a:buChar char=""/>
              <a:tabLst>
                <a:tab pos="834390" algn="l"/>
                <a:tab pos="835025" algn="l"/>
              </a:tabLst>
            </a:pPr>
            <a:r>
              <a:rPr sz="2000" spc="-35" dirty="0">
                <a:latin typeface="Arial" panose="020B0604020202020204"/>
                <a:cs typeface="Arial" panose="020B0604020202020204"/>
              </a:rPr>
              <a:t>in_addr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sin_addr;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(32 </a:t>
            </a:r>
            <a:r>
              <a:rPr sz="2000" spc="35" dirty="0">
                <a:latin typeface="Arial" panose="020B0604020202020204"/>
                <a:cs typeface="Arial" panose="020B0604020202020204"/>
              </a:rPr>
              <a:t>bit)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4965" indent="-342900">
              <a:lnSpc>
                <a:spcPct val="100000"/>
              </a:lnSpc>
              <a:spcBef>
                <a:spcPts val="750"/>
              </a:spcBef>
              <a:buClr>
                <a:srgbClr val="3B822F"/>
              </a:buClr>
              <a:buSzPct val="83000"/>
              <a:buFont typeface="Wingdings" panose="05000000000000000000"/>
              <a:buChar char=""/>
              <a:tabLst>
                <a:tab pos="355600" algn="l"/>
              </a:tabLst>
            </a:pPr>
            <a:r>
              <a:rPr sz="2400" spc="-55" dirty="0">
                <a:latin typeface="Arial" panose="020B0604020202020204"/>
                <a:cs typeface="Arial" panose="020B0604020202020204"/>
              </a:rPr>
              <a:t>Problem: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5015" lvl="1" indent="-286385">
              <a:lnSpc>
                <a:spcPct val="100000"/>
              </a:lnSpc>
              <a:spcBef>
                <a:spcPts val="520"/>
              </a:spcBef>
              <a:buClr>
                <a:srgbClr val="3B822F"/>
              </a:buClr>
              <a:buSzPct val="75000"/>
              <a:buFont typeface="Wingdings" panose="05000000000000000000"/>
              <a:buChar char=""/>
              <a:tabLst>
                <a:tab pos="755650" algn="l"/>
              </a:tabLst>
            </a:pPr>
            <a:r>
              <a:rPr sz="2000" spc="5" dirty="0">
                <a:latin typeface="Arial" panose="020B0604020202020204"/>
                <a:cs typeface="Arial" panose="020B0604020202020204"/>
              </a:rPr>
              <a:t>different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machines </a:t>
            </a:r>
            <a:r>
              <a:rPr sz="2000" spc="60" dirty="0">
                <a:latin typeface="Arial" panose="020B0604020202020204"/>
                <a:cs typeface="Arial" panose="020B0604020202020204"/>
              </a:rPr>
              <a:t>/ 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OS’s use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different word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orderings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155700" lvl="2" indent="-229870">
              <a:lnSpc>
                <a:spcPct val="100000"/>
              </a:lnSpc>
              <a:spcBef>
                <a:spcPts val="455"/>
              </a:spcBef>
              <a:buChar char="•"/>
              <a:tabLst>
                <a:tab pos="1155065" algn="l"/>
                <a:tab pos="1156335" algn="l"/>
              </a:tabLst>
            </a:pPr>
            <a:r>
              <a:rPr sz="1800" spc="5" dirty="0">
                <a:latin typeface="Arial" panose="020B0604020202020204"/>
                <a:cs typeface="Arial" panose="020B0604020202020204"/>
              </a:rPr>
              <a:t>little-endian: lower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bytes</a:t>
            </a:r>
            <a:r>
              <a:rPr sz="18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first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155700" lvl="2" indent="-229870">
              <a:lnSpc>
                <a:spcPct val="100000"/>
              </a:lnSpc>
              <a:spcBef>
                <a:spcPts val="445"/>
              </a:spcBef>
              <a:buChar char="•"/>
              <a:tabLst>
                <a:tab pos="1155065" algn="l"/>
                <a:tab pos="1156335" algn="l"/>
              </a:tabLst>
            </a:pPr>
            <a:r>
              <a:rPr sz="1800" spc="-35" dirty="0">
                <a:latin typeface="Arial" panose="020B0604020202020204"/>
                <a:cs typeface="Arial" panose="020B0604020202020204"/>
              </a:rPr>
              <a:t>big-endian: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higher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bytes</a:t>
            </a:r>
            <a:r>
              <a:rPr sz="18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first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460"/>
              </a:spcBef>
              <a:buClr>
                <a:srgbClr val="3B822F"/>
              </a:buClr>
              <a:buSzPct val="75000"/>
              <a:buFont typeface="Wingdings" panose="05000000000000000000"/>
              <a:buChar char=""/>
              <a:tabLst>
                <a:tab pos="755650" algn="l"/>
              </a:tabLst>
            </a:pPr>
            <a:r>
              <a:rPr sz="2000" spc="-114" dirty="0">
                <a:latin typeface="Arial" panose="020B0604020202020204"/>
                <a:cs typeface="Arial" panose="020B0604020202020204"/>
              </a:rPr>
              <a:t>these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machines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may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communicate </a:t>
            </a:r>
            <a:r>
              <a:rPr sz="2000" spc="85" dirty="0">
                <a:latin typeface="Arial" panose="020B0604020202020204"/>
                <a:cs typeface="Arial" panose="020B0604020202020204"/>
              </a:rPr>
              <a:t>with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one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another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over </a:t>
            </a:r>
            <a:r>
              <a:rPr sz="2000" spc="-75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network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293" y="5043423"/>
            <a:ext cx="144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128.119.40.12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19364" y="5614796"/>
          <a:ext cx="2486025" cy="430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52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Comic Sans MS" panose="030F0702030302020204"/>
                          <a:cs typeface="Comic Sans MS" panose="030F0702030302020204"/>
                        </a:rPr>
                        <a:t>128</a:t>
                      </a:r>
                      <a:endParaRPr sz="18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Comic Sans MS" panose="030F0702030302020204"/>
                          <a:cs typeface="Comic Sans MS" panose="030F0702030302020204"/>
                        </a:rPr>
                        <a:t>119</a:t>
                      </a:r>
                      <a:endParaRPr sz="18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Comic Sans MS" panose="030F0702030302020204"/>
                          <a:cs typeface="Comic Sans MS" panose="030F0702030302020204"/>
                        </a:rPr>
                        <a:t>40</a:t>
                      </a:r>
                      <a:endParaRPr sz="18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Comic Sans MS" panose="030F0702030302020204"/>
                          <a:cs typeface="Comic Sans MS" panose="030F0702030302020204"/>
                        </a:rPr>
                        <a:t>12</a:t>
                      </a:r>
                      <a:endParaRPr sz="18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226681" y="4891023"/>
            <a:ext cx="144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12.40.119.128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457952" y="5538596"/>
          <a:ext cx="2486025" cy="430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52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Comic Sans MS" panose="030F0702030302020204"/>
                          <a:cs typeface="Comic Sans MS" panose="030F0702030302020204"/>
                        </a:rPr>
                        <a:t>128</a:t>
                      </a:r>
                      <a:endParaRPr sz="18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Comic Sans MS" panose="030F0702030302020204"/>
                          <a:cs typeface="Comic Sans MS" panose="030F0702030302020204"/>
                        </a:rPr>
                        <a:t>119</a:t>
                      </a:r>
                      <a:endParaRPr sz="18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Comic Sans MS" panose="030F0702030302020204"/>
                          <a:cs typeface="Comic Sans MS" panose="030F0702030302020204"/>
                        </a:rPr>
                        <a:t>40</a:t>
                      </a:r>
                      <a:endParaRPr sz="18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Comic Sans MS" panose="030F0702030302020204"/>
                          <a:cs typeface="Comic Sans MS" panose="030F0702030302020204"/>
                        </a:rPr>
                        <a:t>12</a:t>
                      </a:r>
                      <a:endParaRPr sz="18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2552776" y="4525454"/>
            <a:ext cx="1714500" cy="854075"/>
            <a:chOff x="2552776" y="4525454"/>
            <a:chExt cx="1714500" cy="854075"/>
          </a:xfrm>
        </p:grpSpPr>
        <p:sp>
          <p:nvSpPr>
            <p:cNvPr id="14" name="object 14"/>
            <p:cNvSpPr/>
            <p:nvPr/>
          </p:nvSpPr>
          <p:spPr>
            <a:xfrm>
              <a:off x="2560713" y="4533391"/>
              <a:ext cx="1698625" cy="838200"/>
            </a:xfrm>
            <a:custGeom>
              <a:avLst/>
              <a:gdLst/>
              <a:ahLst/>
              <a:cxnLst/>
              <a:rect l="l" t="t" r="r" b="b"/>
              <a:pathLst>
                <a:path w="1698625" h="838200">
                  <a:moveTo>
                    <a:pt x="1698498" y="838200"/>
                  </a:moveTo>
                  <a:lnTo>
                    <a:pt x="1698498" y="0"/>
                  </a:lnTo>
                  <a:lnTo>
                    <a:pt x="0" y="0"/>
                  </a:lnTo>
                  <a:lnTo>
                    <a:pt x="0" y="838200"/>
                  </a:lnTo>
                  <a:lnTo>
                    <a:pt x="1698498" y="838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0713" y="4533391"/>
              <a:ext cx="1698625" cy="838200"/>
            </a:xfrm>
            <a:custGeom>
              <a:avLst/>
              <a:gdLst/>
              <a:ahLst/>
              <a:cxnLst/>
              <a:rect l="l" t="t" r="r" b="b"/>
              <a:pathLst>
                <a:path w="1698625" h="838200">
                  <a:moveTo>
                    <a:pt x="0" y="0"/>
                  </a:moveTo>
                  <a:lnTo>
                    <a:pt x="0" y="838200"/>
                  </a:lnTo>
                  <a:lnTo>
                    <a:pt x="1698498" y="838200"/>
                  </a:lnTo>
                  <a:lnTo>
                    <a:pt x="1698498" y="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568651" y="4732146"/>
            <a:ext cx="1594485" cy="631825"/>
          </a:xfrm>
          <a:prstGeom prst="rect">
            <a:avLst/>
          </a:prstGeom>
          <a:solidFill>
            <a:srgbClr val="CC9900">
              <a:alpha val="6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615"/>
              </a:lnSpc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Big-Endian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1440" marR="67310">
              <a:lnSpc>
                <a:spcPct val="100000"/>
              </a:lnSpc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machine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92472" y="4546028"/>
            <a:ext cx="2065655" cy="854075"/>
            <a:chOff x="4692472" y="4546028"/>
            <a:chExt cx="2065655" cy="854075"/>
          </a:xfrm>
        </p:grpSpPr>
        <p:sp>
          <p:nvSpPr>
            <p:cNvPr id="18" name="object 18"/>
            <p:cNvSpPr/>
            <p:nvPr/>
          </p:nvSpPr>
          <p:spPr>
            <a:xfrm>
              <a:off x="4700409" y="4553965"/>
              <a:ext cx="2049780" cy="838200"/>
            </a:xfrm>
            <a:custGeom>
              <a:avLst/>
              <a:gdLst/>
              <a:ahLst/>
              <a:cxnLst/>
              <a:rect l="l" t="t" r="r" b="b"/>
              <a:pathLst>
                <a:path w="2049779" h="838200">
                  <a:moveTo>
                    <a:pt x="2049779" y="838200"/>
                  </a:moveTo>
                  <a:lnTo>
                    <a:pt x="2049779" y="0"/>
                  </a:lnTo>
                  <a:lnTo>
                    <a:pt x="0" y="0"/>
                  </a:lnTo>
                  <a:lnTo>
                    <a:pt x="0" y="838200"/>
                  </a:lnTo>
                  <a:lnTo>
                    <a:pt x="2049779" y="838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00409" y="4553965"/>
              <a:ext cx="2049780" cy="838200"/>
            </a:xfrm>
            <a:custGeom>
              <a:avLst/>
              <a:gdLst/>
              <a:ahLst/>
              <a:cxnLst/>
              <a:rect l="l" t="t" r="r" b="b"/>
              <a:pathLst>
                <a:path w="2049779" h="838200">
                  <a:moveTo>
                    <a:pt x="0" y="0"/>
                  </a:moveTo>
                  <a:lnTo>
                    <a:pt x="0" y="838200"/>
                  </a:lnTo>
                  <a:lnTo>
                    <a:pt x="2049779" y="838200"/>
                  </a:lnTo>
                  <a:lnTo>
                    <a:pt x="2049779" y="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788280" y="4579366"/>
            <a:ext cx="1877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Little-Endian  machine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49839" y="5735065"/>
            <a:ext cx="1524000" cy="95250"/>
          </a:xfrm>
          <a:custGeom>
            <a:avLst/>
            <a:gdLst/>
            <a:ahLst/>
            <a:cxnLst/>
            <a:rect l="l" t="t" r="r" b="b"/>
            <a:pathLst>
              <a:path w="1524000" h="95250">
                <a:moveTo>
                  <a:pt x="1444752" y="64008"/>
                </a:moveTo>
                <a:lnTo>
                  <a:pt x="1444752" y="32004"/>
                </a:lnTo>
                <a:lnTo>
                  <a:pt x="0" y="32004"/>
                </a:lnTo>
                <a:lnTo>
                  <a:pt x="0" y="64008"/>
                </a:lnTo>
                <a:lnTo>
                  <a:pt x="1444752" y="64008"/>
                </a:lnTo>
                <a:close/>
              </a:path>
              <a:path w="1524000" h="95250">
                <a:moveTo>
                  <a:pt x="1523987" y="48006"/>
                </a:moveTo>
                <a:lnTo>
                  <a:pt x="1428750" y="0"/>
                </a:lnTo>
                <a:lnTo>
                  <a:pt x="1428750" y="32004"/>
                </a:lnTo>
                <a:lnTo>
                  <a:pt x="1444752" y="32004"/>
                </a:lnTo>
                <a:lnTo>
                  <a:pt x="1444752" y="87311"/>
                </a:lnTo>
                <a:lnTo>
                  <a:pt x="1523987" y="48006"/>
                </a:lnTo>
                <a:close/>
              </a:path>
              <a:path w="1524000" h="95250">
                <a:moveTo>
                  <a:pt x="1444752" y="87311"/>
                </a:moveTo>
                <a:lnTo>
                  <a:pt x="1444752" y="64008"/>
                </a:lnTo>
                <a:lnTo>
                  <a:pt x="1428750" y="64008"/>
                </a:lnTo>
                <a:lnTo>
                  <a:pt x="1428750" y="95250"/>
                </a:lnTo>
                <a:lnTo>
                  <a:pt x="1444752" y="87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66266" y="261873"/>
            <a:ext cx="73875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/>
              <a:t>Constructing </a:t>
            </a:r>
            <a:r>
              <a:rPr sz="4200" spc="-315" dirty="0"/>
              <a:t>Messages </a:t>
            </a:r>
            <a:r>
              <a:rPr sz="3200" spc="-200" dirty="0"/>
              <a:t>- </a:t>
            </a:r>
            <a:r>
              <a:rPr sz="3200" spc="-190" dirty="0"/>
              <a:t>Byte</a:t>
            </a:r>
            <a:r>
              <a:rPr sz="3200" spc="229" dirty="0"/>
              <a:t> </a:t>
            </a:r>
            <a:r>
              <a:rPr sz="3200" spc="-190" dirty="0"/>
              <a:t>Ordering</a:t>
            </a:r>
            <a:endParaRPr sz="320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58</a:t>
            </a:fld>
            <a:endParaRPr spc="-7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5937" y="1587696"/>
            <a:ext cx="5975603" cy="1796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1261" y="4111537"/>
            <a:ext cx="5987796" cy="1822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1453" y="1183893"/>
            <a:ext cx="175831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45" dirty="0">
                <a:latin typeface="Arial" panose="020B0604020202020204"/>
                <a:cs typeface="Arial" panose="020B0604020202020204"/>
              </a:rPr>
              <a:t>Big-Endian: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59</a:t>
            </a:fld>
            <a:endParaRPr spc="-70" dirty="0"/>
          </a:p>
        </p:txBody>
      </p:sp>
      <p:sp>
        <p:nvSpPr>
          <p:cNvPr id="5" name="object 5"/>
          <p:cNvSpPr txBox="1"/>
          <p:nvPr/>
        </p:nvSpPr>
        <p:spPr>
          <a:xfrm>
            <a:off x="401453" y="3594100"/>
            <a:ext cx="200215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Little-Endian: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66266" y="261873"/>
            <a:ext cx="73875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/>
              <a:t>Constructing </a:t>
            </a:r>
            <a:r>
              <a:rPr sz="4200" spc="-315" dirty="0"/>
              <a:t>Messages </a:t>
            </a:r>
            <a:r>
              <a:rPr sz="3200" spc="-200" dirty="0"/>
              <a:t>- </a:t>
            </a:r>
            <a:r>
              <a:rPr sz="3200" spc="-190" dirty="0"/>
              <a:t>Byte</a:t>
            </a:r>
            <a:r>
              <a:rPr sz="3200" spc="229" dirty="0"/>
              <a:t> </a:t>
            </a:r>
            <a:r>
              <a:rPr sz="3200" spc="-190" dirty="0"/>
              <a:t>Ordering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458" y="261873"/>
            <a:ext cx="3549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65" dirty="0"/>
              <a:t>Addresses </a:t>
            </a:r>
            <a:r>
              <a:rPr sz="4200" spc="-260" dirty="0"/>
              <a:t>-</a:t>
            </a:r>
            <a:r>
              <a:rPr sz="4200" spc="-475" dirty="0"/>
              <a:t> </a:t>
            </a:r>
            <a:r>
              <a:rPr sz="4200" spc="-220" dirty="0"/>
              <a:t>IPv4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2904366" y="3433800"/>
            <a:ext cx="3957320" cy="1785620"/>
          </a:xfrm>
          <a:custGeom>
            <a:avLst/>
            <a:gdLst/>
            <a:ahLst/>
            <a:cxnLst/>
            <a:rect l="l" t="t" r="r" b="b"/>
            <a:pathLst>
              <a:path w="3957320" h="1785620">
                <a:moveTo>
                  <a:pt x="3957052" y="0"/>
                </a:moveTo>
                <a:lnTo>
                  <a:pt x="0" y="0"/>
                </a:lnTo>
                <a:lnTo>
                  <a:pt x="0" y="263649"/>
                </a:lnTo>
                <a:lnTo>
                  <a:pt x="3957052" y="263649"/>
                </a:lnTo>
                <a:lnTo>
                  <a:pt x="3957052" y="0"/>
                </a:lnTo>
                <a:close/>
              </a:path>
              <a:path w="3957320" h="1785620">
                <a:moveTo>
                  <a:pt x="3957052" y="512826"/>
                </a:moveTo>
                <a:lnTo>
                  <a:pt x="0" y="512826"/>
                </a:lnTo>
                <a:lnTo>
                  <a:pt x="0" y="775712"/>
                </a:lnTo>
                <a:lnTo>
                  <a:pt x="3957052" y="775712"/>
                </a:lnTo>
                <a:lnTo>
                  <a:pt x="3957052" y="512826"/>
                </a:lnTo>
                <a:close/>
              </a:path>
              <a:path w="3957320" h="1785620">
                <a:moveTo>
                  <a:pt x="3957052" y="1009641"/>
                </a:moveTo>
                <a:lnTo>
                  <a:pt x="0" y="1009641"/>
                </a:lnTo>
                <a:lnTo>
                  <a:pt x="0" y="1272526"/>
                </a:lnTo>
                <a:lnTo>
                  <a:pt x="3957052" y="1272526"/>
                </a:lnTo>
                <a:lnTo>
                  <a:pt x="3957052" y="1009641"/>
                </a:lnTo>
                <a:close/>
              </a:path>
              <a:path w="3957320" h="1785620">
                <a:moveTo>
                  <a:pt x="3957052" y="1521704"/>
                </a:moveTo>
                <a:lnTo>
                  <a:pt x="0" y="1521704"/>
                </a:lnTo>
                <a:lnTo>
                  <a:pt x="0" y="1785353"/>
                </a:lnTo>
                <a:lnTo>
                  <a:pt x="3957052" y="1785353"/>
                </a:lnTo>
                <a:lnTo>
                  <a:pt x="3957052" y="1521704"/>
                </a:lnTo>
                <a:close/>
              </a:path>
            </a:pathLst>
          </a:custGeom>
          <a:ln w="154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19672" y="3506449"/>
            <a:ext cx="48831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Arial" panose="020B0604020202020204"/>
                <a:cs typeface="Arial" panose="020B0604020202020204"/>
              </a:rPr>
              <a:t>Class</a:t>
            </a:r>
            <a:r>
              <a:rPr sz="95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950" spc="10" dirty="0">
                <a:latin typeface="Arial" panose="020B0604020202020204"/>
                <a:cs typeface="Arial" panose="020B0604020202020204"/>
              </a:rPr>
              <a:t>A:</a:t>
            </a:r>
            <a:endParaRPr sz="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5781" y="3190717"/>
            <a:ext cx="855980" cy="4902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37845">
              <a:lnSpc>
                <a:spcPct val="100000"/>
              </a:lnSpc>
              <a:spcBef>
                <a:spcPts val="785"/>
              </a:spcBef>
            </a:pPr>
            <a:r>
              <a:rPr sz="950" spc="15" dirty="0">
                <a:latin typeface="Arial" panose="020B0604020202020204"/>
                <a:cs typeface="Arial" panose="020B0604020202020204"/>
              </a:rPr>
              <a:t>7</a:t>
            </a:r>
            <a:endParaRPr sz="9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228600" algn="l"/>
              </a:tabLst>
            </a:pPr>
            <a:r>
              <a:rPr sz="950" spc="15" dirty="0">
                <a:latin typeface="Arial" panose="020B0604020202020204"/>
                <a:cs typeface="Arial" panose="020B0604020202020204"/>
              </a:rPr>
              <a:t>0	</a:t>
            </a:r>
            <a:r>
              <a:rPr sz="950" spc="10" dirty="0">
                <a:latin typeface="Arial" panose="020B0604020202020204"/>
                <a:cs typeface="Arial" panose="020B0604020202020204"/>
              </a:rPr>
              <a:t>Network</a:t>
            </a:r>
            <a:r>
              <a:rPr sz="95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950" spc="10" dirty="0">
                <a:latin typeface="Arial" panose="020B0604020202020204"/>
                <a:cs typeface="Arial" panose="020B0604020202020204"/>
              </a:rPr>
              <a:t>ID</a:t>
            </a:r>
            <a:endParaRPr sz="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6399" y="3190717"/>
            <a:ext cx="440055" cy="4902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785"/>
              </a:spcBef>
            </a:pPr>
            <a:r>
              <a:rPr sz="950" spc="15" dirty="0">
                <a:latin typeface="Arial" panose="020B0604020202020204"/>
                <a:cs typeface="Arial" panose="020B0604020202020204"/>
              </a:rPr>
              <a:t>24</a:t>
            </a:r>
            <a:endParaRPr sz="95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z="950" spc="10" dirty="0">
                <a:latin typeface="Arial" panose="020B0604020202020204"/>
                <a:cs typeface="Arial" panose="020B0604020202020204"/>
              </a:rPr>
              <a:t>Host</a:t>
            </a:r>
            <a:r>
              <a:rPr sz="95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950" spc="10" dirty="0">
                <a:latin typeface="Arial" panose="020B0604020202020204"/>
                <a:cs typeface="Arial" panose="020B0604020202020204"/>
              </a:rPr>
              <a:t>ID</a:t>
            </a:r>
            <a:endParaRPr sz="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66668" y="3426188"/>
            <a:ext cx="0" cy="264795"/>
          </a:xfrm>
          <a:custGeom>
            <a:avLst/>
            <a:gdLst/>
            <a:ahLst/>
            <a:cxnLst/>
            <a:rect l="l" t="t" r="r" b="b"/>
            <a:pathLst>
              <a:path h="264795">
                <a:moveTo>
                  <a:pt x="0" y="264412"/>
                </a:moveTo>
                <a:lnTo>
                  <a:pt x="0" y="0"/>
                </a:lnTo>
              </a:path>
            </a:pathLst>
          </a:custGeom>
          <a:ln w="15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66083" y="3786123"/>
            <a:ext cx="16383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5" dirty="0">
                <a:latin typeface="Arial" panose="020B0604020202020204"/>
                <a:cs typeface="Arial" panose="020B0604020202020204"/>
              </a:rPr>
              <a:t>14</a:t>
            </a:r>
            <a:endParaRPr sz="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9622" y="4003235"/>
            <a:ext cx="48831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Arial" panose="020B0604020202020204"/>
                <a:cs typeface="Arial" panose="020B0604020202020204"/>
              </a:rPr>
              <a:t>Class</a:t>
            </a:r>
            <a:r>
              <a:rPr sz="95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950" spc="10" dirty="0">
                <a:latin typeface="Arial" panose="020B0604020202020204"/>
                <a:cs typeface="Arial" panose="020B0604020202020204"/>
              </a:rPr>
              <a:t>B:</a:t>
            </a:r>
            <a:endParaRPr sz="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5730" y="4003235"/>
            <a:ext cx="2806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5" dirty="0">
                <a:latin typeface="Arial" panose="020B0604020202020204"/>
                <a:cs typeface="Arial" panose="020B0604020202020204"/>
              </a:rPr>
              <a:t>1</a:t>
            </a:r>
            <a:r>
              <a:rPr sz="950" spc="285" dirty="0">
                <a:latin typeface="Arial" panose="020B0604020202020204"/>
                <a:cs typeface="Arial" panose="020B0604020202020204"/>
              </a:rPr>
              <a:t> </a:t>
            </a:r>
            <a:r>
              <a:rPr sz="950" spc="15" dirty="0">
                <a:latin typeface="Arial" panose="020B0604020202020204"/>
                <a:cs typeface="Arial" panose="020B0604020202020204"/>
              </a:rPr>
              <a:t>0</a:t>
            </a:r>
            <a:endParaRPr sz="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3139" y="4003235"/>
            <a:ext cx="6400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Arial" panose="020B0604020202020204"/>
                <a:cs typeface="Arial" panose="020B0604020202020204"/>
              </a:rPr>
              <a:t>Network</a:t>
            </a:r>
            <a:r>
              <a:rPr sz="95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950" spc="10" dirty="0">
                <a:latin typeface="Arial" panose="020B0604020202020204"/>
                <a:cs typeface="Arial" panose="020B0604020202020204"/>
              </a:rPr>
              <a:t>ID</a:t>
            </a:r>
            <a:endParaRPr sz="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9082" y="3718059"/>
            <a:ext cx="440055" cy="4597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660"/>
              </a:spcBef>
            </a:pPr>
            <a:r>
              <a:rPr sz="950" spc="15" dirty="0">
                <a:latin typeface="Arial" panose="020B0604020202020204"/>
                <a:cs typeface="Arial" panose="020B0604020202020204"/>
              </a:rPr>
              <a:t>16</a:t>
            </a:r>
            <a:endParaRPr sz="95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950" spc="10" dirty="0">
                <a:latin typeface="Arial" panose="020B0604020202020204"/>
                <a:cs typeface="Arial" panose="020B0604020202020204"/>
              </a:rPr>
              <a:t>Host</a:t>
            </a:r>
            <a:r>
              <a:rPr sz="95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950" spc="10" dirty="0">
                <a:latin typeface="Arial" panose="020B0604020202020204"/>
                <a:cs typeface="Arial" panose="020B0604020202020204"/>
              </a:rPr>
              <a:t>ID</a:t>
            </a:r>
            <a:endParaRPr sz="9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96429" y="3294218"/>
            <a:ext cx="3973195" cy="2445385"/>
            <a:chOff x="2896429" y="3294218"/>
            <a:chExt cx="3973195" cy="2445385"/>
          </a:xfrm>
        </p:grpSpPr>
        <p:sp>
          <p:nvSpPr>
            <p:cNvPr id="14" name="object 14"/>
            <p:cNvSpPr/>
            <p:nvPr/>
          </p:nvSpPr>
          <p:spPr>
            <a:xfrm>
              <a:off x="3066668" y="3426188"/>
              <a:ext cx="1747520" cy="776605"/>
            </a:xfrm>
            <a:custGeom>
              <a:avLst/>
              <a:gdLst/>
              <a:ahLst/>
              <a:cxnLst/>
              <a:rect l="l" t="t" r="r" b="b"/>
              <a:pathLst>
                <a:path w="1747520" h="776604">
                  <a:moveTo>
                    <a:pt x="881634" y="264412"/>
                  </a:moveTo>
                  <a:lnTo>
                    <a:pt x="881634" y="0"/>
                  </a:lnTo>
                </a:path>
                <a:path w="1747520" h="776604">
                  <a:moveTo>
                    <a:pt x="0" y="776463"/>
                  </a:moveTo>
                  <a:lnTo>
                    <a:pt x="0" y="512813"/>
                  </a:lnTo>
                </a:path>
                <a:path w="1747520" h="776604">
                  <a:moveTo>
                    <a:pt x="185922" y="776463"/>
                  </a:moveTo>
                  <a:lnTo>
                    <a:pt x="185922" y="512813"/>
                  </a:lnTo>
                </a:path>
                <a:path w="1747520" h="776604">
                  <a:moveTo>
                    <a:pt x="1747264" y="776463"/>
                  </a:moveTo>
                  <a:lnTo>
                    <a:pt x="1747264" y="512813"/>
                  </a:lnTo>
                </a:path>
              </a:pathLst>
            </a:custGeom>
            <a:ln w="15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41723" y="4319109"/>
              <a:ext cx="378852" cy="772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07366" y="4319109"/>
              <a:ext cx="123704" cy="772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61243" y="4319107"/>
              <a:ext cx="138964" cy="772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71806" y="4319109"/>
              <a:ext cx="123716" cy="772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07366" y="4831172"/>
              <a:ext cx="123703" cy="7799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90148" y="3294219"/>
              <a:ext cx="317127" cy="7799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92450" y="3294218"/>
              <a:ext cx="332360" cy="779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71021" y="3294218"/>
              <a:ext cx="138963" cy="7799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02228" y="3333222"/>
              <a:ext cx="958850" cy="0"/>
            </a:xfrm>
            <a:custGeom>
              <a:avLst/>
              <a:gdLst/>
              <a:ahLst/>
              <a:cxnLst/>
              <a:rect l="l" t="t" r="r" b="b"/>
              <a:pathLst>
                <a:path w="958850">
                  <a:moveTo>
                    <a:pt x="958590" y="0"/>
                  </a:moveTo>
                  <a:lnTo>
                    <a:pt x="0" y="0"/>
                  </a:lnTo>
                </a:path>
              </a:pathLst>
            </a:custGeom>
            <a:ln w="15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91360" y="3294218"/>
              <a:ext cx="139711" cy="779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10038" y="3333222"/>
              <a:ext cx="989330" cy="0"/>
            </a:xfrm>
            <a:custGeom>
              <a:avLst/>
              <a:gdLst/>
              <a:ahLst/>
              <a:cxnLst/>
              <a:rect l="l" t="t" r="r" b="b"/>
              <a:pathLst>
                <a:path w="989329">
                  <a:moveTo>
                    <a:pt x="0" y="0"/>
                  </a:moveTo>
                  <a:lnTo>
                    <a:pt x="989079" y="0"/>
                  </a:lnTo>
                </a:path>
              </a:pathLst>
            </a:custGeom>
            <a:ln w="15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75322" y="3807046"/>
              <a:ext cx="123716" cy="7722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07276" y="3845285"/>
              <a:ext cx="463550" cy="0"/>
            </a:xfrm>
            <a:custGeom>
              <a:avLst/>
              <a:gdLst/>
              <a:ahLst/>
              <a:cxnLst/>
              <a:rect l="l" t="t" r="r" b="b"/>
              <a:pathLst>
                <a:path w="463550">
                  <a:moveTo>
                    <a:pt x="463297" y="0"/>
                  </a:moveTo>
                  <a:lnTo>
                    <a:pt x="0" y="0"/>
                  </a:lnTo>
                </a:path>
              </a:pathLst>
            </a:custGeom>
            <a:ln w="15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51489" y="3807044"/>
              <a:ext cx="138951" cy="7723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10433" y="3845285"/>
              <a:ext cx="448945" cy="0"/>
            </a:xfrm>
            <a:custGeom>
              <a:avLst/>
              <a:gdLst/>
              <a:ahLst/>
              <a:cxnLst/>
              <a:rect l="l" t="t" r="r" b="b"/>
              <a:pathLst>
                <a:path w="448945">
                  <a:moveTo>
                    <a:pt x="0" y="0"/>
                  </a:moveTo>
                  <a:lnTo>
                    <a:pt x="448813" y="0"/>
                  </a:lnTo>
                </a:path>
              </a:pathLst>
            </a:custGeom>
            <a:ln w="15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36652" y="3807046"/>
              <a:ext cx="123716" cy="7722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67857" y="3845285"/>
              <a:ext cx="525780" cy="0"/>
            </a:xfrm>
            <a:custGeom>
              <a:avLst/>
              <a:gdLst/>
              <a:ahLst/>
              <a:cxnLst/>
              <a:rect l="l" t="t" r="r" b="b"/>
              <a:pathLst>
                <a:path w="525779">
                  <a:moveTo>
                    <a:pt x="525769" y="0"/>
                  </a:moveTo>
                  <a:lnTo>
                    <a:pt x="0" y="0"/>
                  </a:lnTo>
                </a:path>
              </a:pathLst>
            </a:custGeom>
            <a:ln w="15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91360" y="3807044"/>
              <a:ext cx="139712" cy="7723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92450" y="3845285"/>
              <a:ext cx="3107055" cy="513080"/>
            </a:xfrm>
            <a:custGeom>
              <a:avLst/>
              <a:gdLst/>
              <a:ahLst/>
              <a:cxnLst/>
              <a:rect l="l" t="t" r="r" b="b"/>
              <a:pathLst>
                <a:path w="3107054" h="513079">
                  <a:moveTo>
                    <a:pt x="2457435" y="0"/>
                  </a:moveTo>
                  <a:lnTo>
                    <a:pt x="3106667" y="0"/>
                  </a:lnTo>
                </a:path>
                <a:path w="3107054" h="513079">
                  <a:moveTo>
                    <a:pt x="772668" y="512813"/>
                  </a:moveTo>
                  <a:lnTo>
                    <a:pt x="0" y="512813"/>
                  </a:lnTo>
                </a:path>
              </a:pathLst>
            </a:custGeom>
            <a:ln w="15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31175" y="4831172"/>
              <a:ext cx="123716" cy="7799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62367" y="4870162"/>
              <a:ext cx="2936875" cy="0"/>
            </a:xfrm>
            <a:custGeom>
              <a:avLst/>
              <a:gdLst/>
              <a:ahLst/>
              <a:cxnLst/>
              <a:rect l="l" t="t" r="r" b="b"/>
              <a:pathLst>
                <a:path w="2936875">
                  <a:moveTo>
                    <a:pt x="1097284" y="0"/>
                  </a:moveTo>
                  <a:lnTo>
                    <a:pt x="0" y="0"/>
                  </a:lnTo>
                </a:path>
                <a:path w="2936875">
                  <a:moveTo>
                    <a:pt x="1824233" y="0"/>
                  </a:moveTo>
                  <a:lnTo>
                    <a:pt x="2936749" y="0"/>
                  </a:lnTo>
                </a:path>
              </a:pathLst>
            </a:custGeom>
            <a:ln w="15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04366" y="5467567"/>
              <a:ext cx="3957320" cy="264160"/>
            </a:xfrm>
            <a:custGeom>
              <a:avLst/>
              <a:gdLst/>
              <a:ahLst/>
              <a:cxnLst/>
              <a:rect l="l" t="t" r="r" b="b"/>
              <a:pathLst>
                <a:path w="3957320" h="264160">
                  <a:moveTo>
                    <a:pt x="3957052" y="0"/>
                  </a:moveTo>
                  <a:lnTo>
                    <a:pt x="0" y="0"/>
                  </a:lnTo>
                  <a:lnTo>
                    <a:pt x="0" y="263649"/>
                  </a:lnTo>
                  <a:lnTo>
                    <a:pt x="3957052" y="263649"/>
                  </a:lnTo>
                  <a:lnTo>
                    <a:pt x="3957052" y="0"/>
                  </a:lnTo>
                  <a:close/>
                </a:path>
              </a:pathLst>
            </a:custGeom>
            <a:ln w="15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581902" y="4358099"/>
          <a:ext cx="5119367" cy="853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6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1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12065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10" dirty="0">
                          <a:latin typeface="Arial" panose="020B0604020202020204"/>
                          <a:cs typeface="Arial" panose="020B0604020202020204"/>
                        </a:rPr>
                        <a:t>Class</a:t>
                      </a:r>
                      <a:r>
                        <a:rPr sz="950" spc="-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50" spc="10" dirty="0">
                          <a:latin typeface="Arial" panose="020B0604020202020204"/>
                          <a:cs typeface="Arial" panose="020B0604020202020204"/>
                        </a:rPr>
                        <a:t>C:</a:t>
                      </a:r>
                      <a:endParaRPr sz="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" marB="0">
                    <a:solidFill>
                      <a:srgbClr val="F4E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311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4E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311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4E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4E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4E0CC"/>
                    </a:solidFill>
                  </a:tcPr>
                </a:tc>
                <a:tc>
                  <a:txBody>
                    <a:bodyPr/>
                    <a:lstStyle/>
                    <a:p>
                      <a:pPr marL="981075">
                        <a:lnSpc>
                          <a:spcPts val="675"/>
                        </a:lnSpc>
                      </a:pPr>
                      <a:r>
                        <a:rPr sz="950" spc="15" dirty="0">
                          <a:latin typeface="Arial" panose="020B0604020202020204"/>
                          <a:cs typeface="Arial" panose="020B0604020202020204"/>
                        </a:rPr>
                        <a:t>21</a:t>
                      </a:r>
                      <a:endParaRPr sz="95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6877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50" spc="10" dirty="0">
                          <a:latin typeface="Arial" panose="020B0604020202020204"/>
                          <a:cs typeface="Arial" panose="020B0604020202020204"/>
                        </a:rPr>
                        <a:t>Network</a:t>
                      </a:r>
                      <a:r>
                        <a:rPr sz="950" spc="-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50" spc="10" dirty="0"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solidFill>
                      <a:srgbClr val="F4E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4E0CC"/>
                    </a:solidFill>
                  </a:tcPr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ts val="675"/>
                        </a:lnSpc>
                      </a:pPr>
                      <a:r>
                        <a:rPr sz="950" dirty="0">
                          <a:latin typeface="Arial" panose="020B0604020202020204"/>
                          <a:cs typeface="Arial" panose="020B0604020202020204"/>
                        </a:rPr>
                        <a:t>8</a:t>
                      </a:r>
                      <a:endParaRPr sz="95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8890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50" spc="10" dirty="0">
                          <a:latin typeface="Arial" panose="020B0604020202020204"/>
                          <a:cs typeface="Arial" panose="020B0604020202020204"/>
                        </a:rPr>
                        <a:t>Host</a:t>
                      </a:r>
                      <a:r>
                        <a:rPr sz="950" spc="-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50" spc="10" dirty="0"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4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4E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4E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4E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4E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4E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4E0CC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055"/>
                        </a:lnSpc>
                        <a:spcBef>
                          <a:spcPts val="885"/>
                        </a:spcBef>
                      </a:pPr>
                      <a:r>
                        <a:rPr sz="950" spc="15" dirty="0">
                          <a:latin typeface="Arial" panose="020B0604020202020204"/>
                          <a:cs typeface="Arial" panose="020B0604020202020204"/>
                        </a:rPr>
                        <a:t>28</a:t>
                      </a:r>
                      <a:endParaRPr sz="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12395" marB="0">
                    <a:solidFill>
                      <a:srgbClr val="F4E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4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50" spc="10" dirty="0">
                          <a:latin typeface="Arial" panose="020B0604020202020204"/>
                          <a:cs typeface="Arial" panose="020B0604020202020204"/>
                        </a:rPr>
                        <a:t>Class </a:t>
                      </a:r>
                      <a:r>
                        <a:rPr sz="950" spc="20" dirty="0"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950" spc="-6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50" spc="10" dirty="0">
                          <a:latin typeface="Arial" panose="020B0604020202020204"/>
                          <a:cs typeface="Arial" panose="020B0604020202020204"/>
                        </a:rPr>
                        <a:t>(multicast):</a:t>
                      </a:r>
                      <a:endParaRPr sz="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9850" marB="0">
                    <a:solidFill>
                      <a:srgbClr val="F4E0CC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5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985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4E0CC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5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4E0CC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5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4E0CC"/>
                    </a:solidFill>
                  </a:tcPr>
                </a:tc>
                <a:tc>
                  <a:txBody>
                    <a:bodyPr/>
                    <a:lstStyle/>
                    <a:p>
                      <a:pPr marL="6159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5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4E0CC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50" dirty="0">
                          <a:latin typeface="Arial" panose="020B0604020202020204"/>
                          <a:cs typeface="Arial" panose="020B0604020202020204"/>
                        </a:rPr>
                        <a:t>Multicast</a:t>
                      </a:r>
                      <a:endParaRPr sz="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4E0CC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50" spc="10" dirty="0">
                          <a:latin typeface="Arial" panose="020B0604020202020204"/>
                          <a:cs typeface="Arial" panose="020B0604020202020204"/>
                        </a:rPr>
                        <a:t>address</a:t>
                      </a:r>
                      <a:endParaRPr sz="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9850" marB="0">
                    <a:solidFill>
                      <a:srgbClr val="F4E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4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5234051" y="5307838"/>
            <a:ext cx="16383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5" dirty="0">
                <a:latin typeface="Arial" panose="020B0604020202020204"/>
                <a:cs typeface="Arial" panose="020B0604020202020204"/>
              </a:rPr>
              <a:t>27</a:t>
            </a:r>
            <a:endParaRPr sz="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32076" y="5524949"/>
            <a:ext cx="108839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Arial" panose="020B0604020202020204"/>
                <a:cs typeface="Arial" panose="020B0604020202020204"/>
              </a:rPr>
              <a:t>Class </a:t>
            </a:r>
            <a:r>
              <a:rPr sz="950" spc="15" dirty="0">
                <a:latin typeface="Arial" panose="020B0604020202020204"/>
                <a:cs typeface="Arial" panose="020B0604020202020204"/>
              </a:rPr>
              <a:t>E</a:t>
            </a:r>
            <a:r>
              <a:rPr sz="95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950" spc="10" dirty="0">
                <a:latin typeface="Arial" panose="020B0604020202020204"/>
                <a:cs typeface="Arial" panose="020B0604020202020204"/>
              </a:rPr>
              <a:t>(reserved):</a:t>
            </a:r>
            <a:endParaRPr sz="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39807" y="5524949"/>
            <a:ext cx="4330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5" dirty="0">
                <a:latin typeface="Arial" panose="020B0604020202020204"/>
                <a:cs typeface="Arial" panose="020B0604020202020204"/>
              </a:rPr>
              <a:t>unused</a:t>
            </a:r>
            <a:endParaRPr sz="9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058730" y="5327989"/>
            <a:ext cx="3772535" cy="404495"/>
            <a:chOff x="3058730" y="5327989"/>
            <a:chExt cx="3772535" cy="404495"/>
          </a:xfrm>
        </p:grpSpPr>
        <p:sp>
          <p:nvSpPr>
            <p:cNvPr id="42" name="object 42"/>
            <p:cNvSpPr/>
            <p:nvPr/>
          </p:nvSpPr>
          <p:spPr>
            <a:xfrm>
              <a:off x="3066668" y="5459955"/>
              <a:ext cx="541020" cy="264795"/>
            </a:xfrm>
            <a:custGeom>
              <a:avLst/>
              <a:gdLst/>
              <a:ahLst/>
              <a:cxnLst/>
              <a:rect l="l" t="t" r="r" b="b"/>
              <a:pathLst>
                <a:path w="541020" h="264795">
                  <a:moveTo>
                    <a:pt x="0" y="264400"/>
                  </a:moveTo>
                  <a:lnTo>
                    <a:pt x="0" y="0"/>
                  </a:lnTo>
                </a:path>
                <a:path w="541020" h="264795">
                  <a:moveTo>
                    <a:pt x="185922" y="264400"/>
                  </a:moveTo>
                  <a:lnTo>
                    <a:pt x="185922" y="0"/>
                  </a:lnTo>
                </a:path>
                <a:path w="541020" h="264795">
                  <a:moveTo>
                    <a:pt x="371096" y="264400"/>
                  </a:moveTo>
                  <a:lnTo>
                    <a:pt x="371096" y="0"/>
                  </a:lnTo>
                </a:path>
                <a:path w="541020" h="264795">
                  <a:moveTo>
                    <a:pt x="541013" y="264400"/>
                  </a:moveTo>
                  <a:lnTo>
                    <a:pt x="541013" y="0"/>
                  </a:lnTo>
                </a:path>
              </a:pathLst>
            </a:custGeom>
            <a:ln w="15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01095" y="5327989"/>
              <a:ext cx="123710" cy="9323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17053" y="5382225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89">
                  <a:moveTo>
                    <a:pt x="1113289" y="0"/>
                  </a:moveTo>
                  <a:lnTo>
                    <a:pt x="0" y="0"/>
                  </a:lnTo>
                </a:path>
              </a:pathLst>
            </a:custGeom>
            <a:ln w="15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07369" y="5327989"/>
              <a:ext cx="123697" cy="9323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86601" y="5382225"/>
              <a:ext cx="1112520" cy="0"/>
            </a:xfrm>
            <a:custGeom>
              <a:avLst/>
              <a:gdLst/>
              <a:ahLst/>
              <a:cxnLst/>
              <a:rect l="l" t="t" r="r" b="b"/>
              <a:pathLst>
                <a:path w="1112520">
                  <a:moveTo>
                    <a:pt x="0" y="0"/>
                  </a:moveTo>
                  <a:lnTo>
                    <a:pt x="1112516" y="0"/>
                  </a:lnTo>
                </a:path>
              </a:pathLst>
            </a:custGeom>
            <a:ln w="15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945679" y="5524949"/>
            <a:ext cx="80581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5" dirty="0">
                <a:latin typeface="Arial" panose="020B0604020202020204"/>
                <a:cs typeface="Arial" panose="020B0604020202020204"/>
              </a:rPr>
              <a:t>1 1 1 1</a:t>
            </a:r>
            <a:r>
              <a:rPr sz="950" spc="260" dirty="0">
                <a:latin typeface="Arial" panose="020B0604020202020204"/>
                <a:cs typeface="Arial" panose="020B0604020202020204"/>
              </a:rPr>
              <a:t> </a:t>
            </a:r>
            <a:r>
              <a:rPr sz="950" spc="15" dirty="0">
                <a:latin typeface="Arial" panose="020B0604020202020204"/>
                <a:cs typeface="Arial" panose="020B0604020202020204"/>
              </a:rPr>
              <a:t>0</a:t>
            </a:r>
            <a:endParaRPr sz="9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505153" y="3198177"/>
            <a:ext cx="5474335" cy="2585085"/>
            <a:chOff x="1505153" y="3198177"/>
            <a:chExt cx="5474335" cy="2585085"/>
          </a:xfrm>
        </p:grpSpPr>
        <p:sp>
          <p:nvSpPr>
            <p:cNvPr id="49" name="object 49"/>
            <p:cNvSpPr/>
            <p:nvPr/>
          </p:nvSpPr>
          <p:spPr>
            <a:xfrm>
              <a:off x="3777612" y="5444707"/>
              <a:ext cx="0" cy="264160"/>
            </a:xfrm>
            <a:custGeom>
              <a:avLst/>
              <a:gdLst/>
              <a:ahLst/>
              <a:cxnLst/>
              <a:rect l="l" t="t" r="r" b="b"/>
              <a:pathLst>
                <a:path h="264160">
                  <a:moveTo>
                    <a:pt x="0" y="263649"/>
                  </a:moveTo>
                  <a:lnTo>
                    <a:pt x="0" y="0"/>
                  </a:lnTo>
                </a:path>
              </a:pathLst>
            </a:custGeom>
            <a:ln w="15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09915" y="3203701"/>
              <a:ext cx="5464810" cy="2574925"/>
            </a:xfrm>
            <a:custGeom>
              <a:avLst/>
              <a:gdLst/>
              <a:ahLst/>
              <a:cxnLst/>
              <a:rect l="l" t="t" r="r" b="b"/>
              <a:pathLst>
                <a:path w="5464809" h="2574925">
                  <a:moveTo>
                    <a:pt x="5464301" y="2574798"/>
                  </a:moveTo>
                  <a:lnTo>
                    <a:pt x="5464301" y="0"/>
                  </a:lnTo>
                  <a:lnTo>
                    <a:pt x="0" y="0"/>
                  </a:lnTo>
                  <a:lnTo>
                    <a:pt x="0" y="2574798"/>
                  </a:lnTo>
                  <a:lnTo>
                    <a:pt x="5464301" y="2574798"/>
                  </a:lnTo>
                  <a:close/>
                </a:path>
              </a:pathLst>
            </a:custGeom>
            <a:solidFill>
              <a:srgbClr val="CA68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09915" y="3202939"/>
              <a:ext cx="5464810" cy="2575560"/>
            </a:xfrm>
            <a:custGeom>
              <a:avLst/>
              <a:gdLst/>
              <a:ahLst/>
              <a:cxnLst/>
              <a:rect l="l" t="t" r="r" b="b"/>
              <a:pathLst>
                <a:path w="5464809" h="2575560">
                  <a:moveTo>
                    <a:pt x="0" y="0"/>
                  </a:moveTo>
                  <a:lnTo>
                    <a:pt x="0" y="2575560"/>
                  </a:lnTo>
                  <a:lnTo>
                    <a:pt x="5464301" y="2575560"/>
                  </a:lnTo>
                  <a:lnTo>
                    <a:pt x="5464301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134491" y="3339134"/>
            <a:ext cx="97853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 indent="-9525">
              <a:lnSpc>
                <a:spcPct val="121000"/>
              </a:lnSpc>
              <a:spcBef>
                <a:spcPts val="100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1.0.0.0 to 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127.255.255.255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6</a:t>
            </a:fld>
            <a:endParaRPr spc="-70" dirty="0"/>
          </a:p>
        </p:txBody>
      </p:sp>
      <p:sp>
        <p:nvSpPr>
          <p:cNvPr id="53" name="object 53"/>
          <p:cNvSpPr txBox="1"/>
          <p:nvPr/>
        </p:nvSpPr>
        <p:spPr>
          <a:xfrm>
            <a:off x="7139063" y="3848912"/>
            <a:ext cx="97409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5080">
              <a:lnSpc>
                <a:spcPct val="121000"/>
              </a:lnSpc>
              <a:spcBef>
                <a:spcPts val="100"/>
              </a:spcBef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128.0.0.0 to  191.255.255.255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39063" y="4366311"/>
            <a:ext cx="974090" cy="918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5080">
              <a:lnSpc>
                <a:spcPct val="121000"/>
              </a:lnSpc>
              <a:spcBef>
                <a:spcPts val="100"/>
              </a:spcBef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192.0.0.0 to  223.255.255.255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Arial" panose="020B0604020202020204"/>
              <a:cs typeface="Arial" panose="020B0604020202020204"/>
            </a:endParaRPr>
          </a:p>
          <a:p>
            <a:pPr marL="17145" marR="5080" indent="-5080">
              <a:lnSpc>
                <a:spcPct val="120000"/>
              </a:lnSpc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224.0.0.0 to  239.255.255.255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139063" y="5379008"/>
            <a:ext cx="97409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5080">
              <a:lnSpc>
                <a:spcPct val="121000"/>
              </a:lnSpc>
              <a:spcBef>
                <a:spcPts val="100"/>
              </a:spcBef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240.0.0.0 to  255.255.255.255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48386" y="3059925"/>
            <a:ext cx="115379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Range of</a:t>
            </a:r>
            <a:r>
              <a:rPr sz="10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addresses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01453" y="966724"/>
            <a:ext cx="8373745" cy="181927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marR="20320" indent="-343535">
              <a:lnSpc>
                <a:spcPct val="80000"/>
              </a:lnSpc>
              <a:spcBef>
                <a:spcPts val="630"/>
              </a:spcBef>
              <a:buClr>
                <a:srgbClr val="CC9A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70" dirty="0">
                <a:latin typeface="Arial" panose="020B0604020202020204"/>
                <a:cs typeface="Arial" panose="020B0604020202020204"/>
              </a:rPr>
              <a:t>The </a:t>
            </a:r>
            <a:r>
              <a:rPr sz="2200" b="1" spc="-125" dirty="0">
                <a:latin typeface="Arial" panose="020B0604020202020204"/>
                <a:cs typeface="Arial" panose="020B0604020202020204"/>
              </a:rPr>
              <a:t>32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bits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of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an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IPv4 </a:t>
            </a:r>
            <a:r>
              <a:rPr sz="2200" spc="-165" dirty="0">
                <a:latin typeface="Arial" panose="020B0604020202020204"/>
                <a:cs typeface="Arial" panose="020B0604020202020204"/>
              </a:rPr>
              <a:t>address </a:t>
            </a:r>
            <a:r>
              <a:rPr sz="2200" spc="-125" dirty="0">
                <a:latin typeface="Arial" panose="020B0604020202020204"/>
                <a:cs typeface="Arial" panose="020B0604020202020204"/>
              </a:rPr>
              <a:t>are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broken </a:t>
            </a:r>
            <a:r>
              <a:rPr sz="2200" spc="35" dirty="0">
                <a:latin typeface="Arial" panose="020B0604020202020204"/>
                <a:cs typeface="Arial" panose="020B0604020202020204"/>
              </a:rPr>
              <a:t>into </a:t>
            </a:r>
            <a:r>
              <a:rPr sz="2200" b="1" spc="-125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4 </a:t>
            </a:r>
            <a:r>
              <a:rPr sz="2200" b="1" spc="-175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octets</a:t>
            </a:r>
            <a:r>
              <a:rPr sz="2200" spc="-175" dirty="0">
                <a:latin typeface="Arial" panose="020B0604020202020204"/>
                <a:cs typeface="Arial" panose="020B0604020202020204"/>
              </a:rPr>
              <a:t>, </a:t>
            </a:r>
            <a:r>
              <a:rPr sz="2200" dirty="0">
                <a:latin typeface="Arial" panose="020B0604020202020204"/>
                <a:cs typeface="Arial" panose="020B0604020202020204"/>
              </a:rPr>
              <a:t>or </a:t>
            </a:r>
            <a:r>
              <a:rPr sz="2200" spc="-125" dirty="0">
                <a:latin typeface="Arial" panose="020B0604020202020204"/>
                <a:cs typeface="Arial" panose="020B0604020202020204"/>
              </a:rPr>
              <a:t>8 </a:t>
            </a:r>
            <a:r>
              <a:rPr sz="2200" spc="55" dirty="0">
                <a:latin typeface="Arial" panose="020B0604020202020204"/>
                <a:cs typeface="Arial" panose="020B0604020202020204"/>
              </a:rPr>
              <a:t>bit 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fields  </a:t>
            </a:r>
            <a:r>
              <a:rPr sz="2200" spc="-75" dirty="0">
                <a:latin typeface="Arial" panose="020B0604020202020204"/>
                <a:cs typeface="Arial" panose="020B0604020202020204"/>
              </a:rPr>
              <a:t>(0-255 value </a:t>
            </a:r>
            <a:r>
              <a:rPr sz="2200" spc="75" dirty="0">
                <a:latin typeface="Arial" panose="020B0604020202020204"/>
                <a:cs typeface="Arial" panose="020B0604020202020204"/>
              </a:rPr>
              <a:t>in 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decimal</a:t>
            </a:r>
            <a:r>
              <a:rPr sz="22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notation).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ts val="2635"/>
              </a:lnSpc>
              <a:buClr>
                <a:srgbClr val="CC9A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60" dirty="0">
                <a:latin typeface="Arial" panose="020B0604020202020204"/>
                <a:cs typeface="Arial" panose="020B0604020202020204"/>
              </a:rPr>
              <a:t>For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networks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of </a:t>
            </a:r>
            <a:r>
              <a:rPr sz="2200" dirty="0">
                <a:latin typeface="Arial" panose="020B0604020202020204"/>
                <a:cs typeface="Arial" panose="020B0604020202020204"/>
              </a:rPr>
              <a:t>different</a:t>
            </a:r>
            <a:r>
              <a:rPr sz="22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size,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marR="5080" lvl="1" indent="-325755">
              <a:lnSpc>
                <a:spcPts val="1930"/>
              </a:lnSpc>
              <a:spcBef>
                <a:spcPts val="460"/>
              </a:spcBef>
              <a:buClr>
                <a:srgbClr val="3B822F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first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one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(for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large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networks)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three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(for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small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networks)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octets</a:t>
            </a:r>
            <a:r>
              <a:rPr sz="20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can  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be 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used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identify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b="1" spc="-8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network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,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latin typeface="Arial" panose="020B0604020202020204"/>
                <a:cs typeface="Arial" panose="020B0604020202020204"/>
              </a:rPr>
              <a:t>while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10"/>
              </a:spcBef>
              <a:buClr>
                <a:srgbClr val="3B822F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rest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octets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can 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be 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used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identify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b="1" spc="-16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node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on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network.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553" y="266445"/>
            <a:ext cx="6811009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225" dirty="0"/>
              <a:t>Constructing </a:t>
            </a:r>
            <a:r>
              <a:rPr sz="3800" spc="-285" dirty="0"/>
              <a:t>Messages </a:t>
            </a:r>
            <a:r>
              <a:rPr sz="2800" spc="-175" dirty="0"/>
              <a:t>- </a:t>
            </a:r>
            <a:r>
              <a:rPr sz="2800" spc="-170" dirty="0"/>
              <a:t>Byte Ordering</a:t>
            </a:r>
            <a:r>
              <a:rPr sz="2800" spc="-105" dirty="0"/>
              <a:t> </a:t>
            </a:r>
            <a:r>
              <a:rPr sz="2800" spc="-175" dirty="0"/>
              <a:t>-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24141" y="642355"/>
            <a:ext cx="7434580" cy="1793239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635635" algn="ctr">
              <a:lnSpc>
                <a:spcPct val="100000"/>
              </a:lnSpc>
              <a:spcBef>
                <a:spcPts val="1780"/>
              </a:spcBef>
            </a:pPr>
            <a:r>
              <a:rPr sz="2800" spc="-4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Solution: </a:t>
            </a:r>
            <a:r>
              <a:rPr sz="2800" spc="1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Network </a:t>
            </a:r>
            <a:r>
              <a:rPr sz="2800" spc="-6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Byte</a:t>
            </a:r>
            <a:r>
              <a:rPr sz="2800" spc="-204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0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Ordering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54965" indent="-342900">
              <a:lnSpc>
                <a:spcPct val="100000"/>
              </a:lnSpc>
              <a:spcBef>
                <a:spcPts val="1195"/>
              </a:spcBef>
              <a:buClr>
                <a:srgbClr val="CC9A00"/>
              </a:buClr>
              <a:buSzPct val="6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sz="2000" b="1" spc="-13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Host </a:t>
            </a:r>
            <a:r>
              <a:rPr sz="2000" b="1" spc="-9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Byte-Ordering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byte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ordering 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used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by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host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(big </a:t>
            </a:r>
            <a:r>
              <a:rPr sz="2000" dirty="0">
                <a:latin typeface="Arial" panose="020B0604020202020204"/>
                <a:cs typeface="Arial" panose="020B0604020202020204"/>
              </a:rPr>
              <a:t>or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little)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4965" marR="101600" indent="-3429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sz="2000" b="1" spc="-7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Network </a:t>
            </a:r>
            <a:r>
              <a:rPr sz="2000" b="1" spc="-9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Byte-Ordering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byte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ordering 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used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by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network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– 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always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big-endian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137" y="2511297"/>
            <a:ext cx="3782060" cy="6858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35"/>
              </a:spcBef>
              <a:buClr>
                <a:srgbClr val="CC9A00"/>
              </a:buClr>
              <a:buSzPct val="67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u_long </a:t>
            </a:r>
            <a:r>
              <a:rPr sz="1800" b="1" spc="-10" dirty="0">
                <a:solidFill>
                  <a:srgbClr val="3B822F"/>
                </a:solidFill>
                <a:latin typeface="Courier New" panose="02070309020205020404"/>
                <a:cs typeface="Courier New" panose="02070309020205020404"/>
              </a:rPr>
              <a:t>htonl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(u_long</a:t>
            </a:r>
            <a:r>
              <a:rPr sz="18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x);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54965" indent="-342900">
              <a:lnSpc>
                <a:spcPct val="100000"/>
              </a:lnSpc>
              <a:spcBef>
                <a:spcPts val="440"/>
              </a:spcBef>
              <a:buClr>
                <a:srgbClr val="CC9A00"/>
              </a:buClr>
              <a:buSzPct val="67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u_short </a:t>
            </a:r>
            <a:r>
              <a:rPr sz="1800" b="1" spc="-10" dirty="0">
                <a:solidFill>
                  <a:srgbClr val="3B822F"/>
                </a:solidFill>
                <a:latin typeface="Courier New" panose="02070309020205020404"/>
                <a:cs typeface="Courier New" panose="02070309020205020404"/>
              </a:rPr>
              <a:t>htons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(u_short</a:t>
            </a:r>
            <a:r>
              <a:rPr sz="1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x);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6925" y="2511297"/>
            <a:ext cx="3782060" cy="6858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CC9A00"/>
              </a:buClr>
              <a:buSzPct val="67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u_long </a:t>
            </a:r>
            <a:r>
              <a:rPr sz="1800" b="1" spc="-10" dirty="0">
                <a:solidFill>
                  <a:srgbClr val="3B822F"/>
                </a:solidFill>
                <a:latin typeface="Courier New" panose="02070309020205020404"/>
                <a:cs typeface="Courier New" panose="02070309020205020404"/>
              </a:rPr>
              <a:t>ntohl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(u_long</a:t>
            </a:r>
            <a:r>
              <a:rPr sz="18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x);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CC9A00"/>
              </a:buClr>
              <a:buSzPct val="67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u_short </a:t>
            </a:r>
            <a:r>
              <a:rPr sz="1800" b="1" spc="-10" dirty="0">
                <a:solidFill>
                  <a:srgbClr val="3B822F"/>
                </a:solidFill>
                <a:latin typeface="Courier New" panose="02070309020205020404"/>
                <a:cs typeface="Courier New" panose="02070309020205020404"/>
              </a:rPr>
              <a:t>ntohs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(u_short</a:t>
            </a:r>
            <a:r>
              <a:rPr sz="1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x);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325" y="3506927"/>
            <a:ext cx="616013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B822F"/>
              </a:buClr>
              <a:buSzPct val="85000"/>
              <a:buFont typeface="Wingdings" panose="05000000000000000000"/>
              <a:buChar char=""/>
              <a:tabLst>
                <a:tab pos="354965" algn="l"/>
                <a:tab pos="355600" algn="l"/>
              </a:tabLst>
            </a:pPr>
            <a:r>
              <a:rPr sz="2000" spc="-15" dirty="0">
                <a:latin typeface="Arial" panose="020B0604020202020204"/>
                <a:cs typeface="Arial" panose="020B0604020202020204"/>
              </a:rPr>
              <a:t>On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big-endian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machines,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these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routines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do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nothing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85000"/>
              <a:buFont typeface="Wingdings" panose="05000000000000000000"/>
              <a:buChar char=""/>
              <a:tabLst>
                <a:tab pos="354965" algn="l"/>
                <a:tab pos="355600" algn="l"/>
              </a:tabLst>
            </a:pPr>
            <a:r>
              <a:rPr sz="2000" spc="-15" dirty="0">
                <a:latin typeface="Arial" panose="020B0604020202020204"/>
                <a:cs typeface="Arial" panose="020B0604020202020204"/>
              </a:rPr>
              <a:t>On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little-endian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machines,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they 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reverse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byte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order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0164" y="4568571"/>
            <a:ext cx="8718550" cy="1479550"/>
            <a:chOff x="200164" y="4568571"/>
            <a:chExt cx="8718550" cy="1479550"/>
          </a:xfrm>
        </p:grpSpPr>
        <p:sp>
          <p:nvSpPr>
            <p:cNvPr id="8" name="object 8"/>
            <p:cNvSpPr/>
            <p:nvPr/>
          </p:nvSpPr>
          <p:spPr>
            <a:xfrm>
              <a:off x="5245240" y="4584446"/>
              <a:ext cx="3657600" cy="1371600"/>
            </a:xfrm>
            <a:custGeom>
              <a:avLst/>
              <a:gdLst/>
              <a:ahLst/>
              <a:cxnLst/>
              <a:rect l="l" t="t" r="r" b="b"/>
              <a:pathLst>
                <a:path w="3657600" h="1371600">
                  <a:moveTo>
                    <a:pt x="3657600" y="0"/>
                  </a:moveTo>
                  <a:lnTo>
                    <a:pt x="0" y="0"/>
                  </a:lnTo>
                  <a:lnTo>
                    <a:pt x="0" y="576084"/>
                  </a:lnTo>
                  <a:lnTo>
                    <a:pt x="0" y="1371600"/>
                  </a:lnTo>
                  <a:lnTo>
                    <a:pt x="3657600" y="1371600"/>
                  </a:lnTo>
                  <a:lnTo>
                    <a:pt x="3657600" y="576084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CC9900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45239" y="4584446"/>
              <a:ext cx="3657600" cy="1371600"/>
            </a:xfrm>
            <a:custGeom>
              <a:avLst/>
              <a:gdLst/>
              <a:ahLst/>
              <a:cxnLst/>
              <a:rect l="l" t="t" r="r" b="b"/>
              <a:pathLst>
                <a:path w="3657600" h="1371600">
                  <a:moveTo>
                    <a:pt x="0" y="0"/>
                  </a:moveTo>
                  <a:lnTo>
                    <a:pt x="0" y="1371600"/>
                  </a:lnTo>
                  <a:lnTo>
                    <a:pt x="3657599" y="1371600"/>
                  </a:lnTo>
                  <a:lnTo>
                    <a:pt x="3657599" y="0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6039" y="4660658"/>
              <a:ext cx="3886200" cy="1371600"/>
            </a:xfrm>
            <a:custGeom>
              <a:avLst/>
              <a:gdLst/>
              <a:ahLst/>
              <a:cxnLst/>
              <a:rect l="l" t="t" r="r" b="b"/>
              <a:pathLst>
                <a:path w="3886200" h="1371600">
                  <a:moveTo>
                    <a:pt x="388620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0" y="1371600"/>
                  </a:lnTo>
                  <a:lnTo>
                    <a:pt x="3886200" y="1371600"/>
                  </a:lnTo>
                  <a:lnTo>
                    <a:pt x="3886200" y="495300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CC9900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6039" y="4660646"/>
              <a:ext cx="3886200" cy="1371600"/>
            </a:xfrm>
            <a:custGeom>
              <a:avLst/>
              <a:gdLst/>
              <a:ahLst/>
              <a:cxnLst/>
              <a:rect l="l" t="t" r="r" b="b"/>
              <a:pathLst>
                <a:path w="3886200" h="1371600">
                  <a:moveTo>
                    <a:pt x="0" y="0"/>
                  </a:moveTo>
                  <a:lnTo>
                    <a:pt x="0" y="1371600"/>
                  </a:lnTo>
                  <a:lnTo>
                    <a:pt x="3886200" y="1371600"/>
                  </a:lnTo>
                  <a:lnTo>
                    <a:pt x="3886199" y="0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3793" y="4824769"/>
            <a:ext cx="382905" cy="318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128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6312" y="4824769"/>
            <a:ext cx="600075" cy="318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.119.4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6152" y="4824769"/>
            <a:ext cx="440055" cy="318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0.12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419364" y="5559171"/>
          <a:ext cx="2486025" cy="430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52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Comic Sans MS" panose="030F0702030302020204"/>
                          <a:cs typeface="Comic Sans MS" panose="030F0702030302020204"/>
                        </a:rPr>
                        <a:t>128</a:t>
                      </a:r>
                      <a:endParaRPr sz="18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Comic Sans MS" panose="030F0702030302020204"/>
                          <a:cs typeface="Comic Sans MS" panose="030F0702030302020204"/>
                        </a:rPr>
                        <a:t>119</a:t>
                      </a:r>
                      <a:endParaRPr sz="18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Comic Sans MS" panose="030F0702030302020204"/>
                          <a:cs typeface="Comic Sans MS" panose="030F0702030302020204"/>
                        </a:rPr>
                        <a:t>40</a:t>
                      </a:r>
                      <a:endParaRPr sz="18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Comic Sans MS" panose="030F0702030302020204"/>
                          <a:cs typeface="Comic Sans MS" panose="030F0702030302020204"/>
                        </a:rPr>
                        <a:t>12</a:t>
                      </a:r>
                      <a:endParaRPr sz="18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8221533" y="4672369"/>
            <a:ext cx="440055" cy="318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0.12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1831" y="4672369"/>
            <a:ext cx="600075" cy="318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.119.4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39381" y="4672369"/>
            <a:ext cx="382905" cy="318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128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457952" y="5482971"/>
          <a:ext cx="2486025" cy="430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52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Comic Sans MS" panose="030F0702030302020204"/>
                          <a:cs typeface="Comic Sans MS" panose="030F0702030302020204"/>
                        </a:rPr>
                        <a:t>128</a:t>
                      </a:r>
                      <a:endParaRPr sz="18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Comic Sans MS" panose="030F0702030302020204"/>
                          <a:cs typeface="Comic Sans MS" panose="030F0702030302020204"/>
                        </a:rPr>
                        <a:t>119</a:t>
                      </a:r>
                      <a:endParaRPr sz="18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Comic Sans MS" panose="030F0702030302020204"/>
                          <a:cs typeface="Comic Sans MS" panose="030F0702030302020204"/>
                        </a:rPr>
                        <a:t>40</a:t>
                      </a:r>
                      <a:endParaRPr sz="18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Comic Sans MS" panose="030F0702030302020204"/>
                          <a:cs typeface="Comic Sans MS" panose="030F0702030302020204"/>
                        </a:rPr>
                        <a:t>12</a:t>
                      </a:r>
                      <a:endParaRPr sz="18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3068650" y="4490402"/>
            <a:ext cx="1336675" cy="673735"/>
            <a:chOff x="3068650" y="4490402"/>
            <a:chExt cx="1336675" cy="673735"/>
          </a:xfrm>
        </p:grpSpPr>
        <p:sp>
          <p:nvSpPr>
            <p:cNvPr id="21" name="object 21"/>
            <p:cNvSpPr/>
            <p:nvPr/>
          </p:nvSpPr>
          <p:spPr>
            <a:xfrm>
              <a:off x="3076587" y="4499102"/>
              <a:ext cx="1321435" cy="657225"/>
            </a:xfrm>
            <a:custGeom>
              <a:avLst/>
              <a:gdLst/>
              <a:ahLst/>
              <a:cxnLst/>
              <a:rect l="l" t="t" r="r" b="b"/>
              <a:pathLst>
                <a:path w="1321435" h="657225">
                  <a:moveTo>
                    <a:pt x="1321308" y="656844"/>
                  </a:moveTo>
                  <a:lnTo>
                    <a:pt x="1321308" y="0"/>
                  </a:lnTo>
                  <a:lnTo>
                    <a:pt x="0" y="0"/>
                  </a:lnTo>
                  <a:lnTo>
                    <a:pt x="0" y="656844"/>
                  </a:lnTo>
                  <a:lnTo>
                    <a:pt x="1321308" y="6568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6587" y="4498340"/>
              <a:ext cx="1320800" cy="657860"/>
            </a:xfrm>
            <a:custGeom>
              <a:avLst/>
              <a:gdLst/>
              <a:ahLst/>
              <a:cxnLst/>
              <a:rect l="l" t="t" r="r" b="b"/>
              <a:pathLst>
                <a:path w="1320800" h="657860">
                  <a:moveTo>
                    <a:pt x="0" y="0"/>
                  </a:moveTo>
                  <a:lnTo>
                    <a:pt x="0" y="657606"/>
                  </a:lnTo>
                  <a:lnTo>
                    <a:pt x="1320546" y="657606"/>
                  </a:lnTo>
                  <a:lnTo>
                    <a:pt x="1320546" y="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084525" y="4676521"/>
            <a:ext cx="1103630" cy="471805"/>
          </a:xfrm>
          <a:prstGeom prst="rect">
            <a:avLst/>
          </a:prstGeom>
          <a:solidFill>
            <a:srgbClr val="CC9900">
              <a:alpha val="6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100"/>
              </a:lnSpc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Big-Endia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91440" marR="85090">
              <a:lnSpc>
                <a:spcPct val="100000"/>
              </a:lnSpc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machine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21606" y="4495736"/>
            <a:ext cx="1707514" cy="673100"/>
            <a:chOff x="4621606" y="4495736"/>
            <a:chExt cx="1707514" cy="673100"/>
          </a:xfrm>
        </p:grpSpPr>
        <p:sp>
          <p:nvSpPr>
            <p:cNvPr id="25" name="object 25"/>
            <p:cNvSpPr/>
            <p:nvPr/>
          </p:nvSpPr>
          <p:spPr>
            <a:xfrm>
              <a:off x="4629543" y="4503673"/>
              <a:ext cx="1692910" cy="657225"/>
            </a:xfrm>
            <a:custGeom>
              <a:avLst/>
              <a:gdLst/>
              <a:ahLst/>
              <a:cxnLst/>
              <a:rect l="l" t="t" r="r" b="b"/>
              <a:pathLst>
                <a:path w="1692910" h="657225">
                  <a:moveTo>
                    <a:pt x="1692401" y="656844"/>
                  </a:moveTo>
                  <a:lnTo>
                    <a:pt x="1692401" y="0"/>
                  </a:lnTo>
                  <a:lnTo>
                    <a:pt x="0" y="0"/>
                  </a:lnTo>
                  <a:lnTo>
                    <a:pt x="0" y="656844"/>
                  </a:lnTo>
                  <a:lnTo>
                    <a:pt x="1692401" y="6568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29543" y="4503673"/>
              <a:ext cx="1691639" cy="657225"/>
            </a:xfrm>
            <a:custGeom>
              <a:avLst/>
              <a:gdLst/>
              <a:ahLst/>
              <a:cxnLst/>
              <a:rect l="l" t="t" r="r" b="b"/>
              <a:pathLst>
                <a:path w="1691639" h="657225">
                  <a:moveTo>
                    <a:pt x="0" y="0"/>
                  </a:moveTo>
                  <a:lnTo>
                    <a:pt x="0" y="656844"/>
                  </a:lnTo>
                  <a:lnTo>
                    <a:pt x="1691639" y="656844"/>
                  </a:lnTo>
                  <a:lnTo>
                    <a:pt x="1691639" y="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261114" y="4600321"/>
            <a:ext cx="1052195" cy="552450"/>
          </a:xfrm>
          <a:prstGeom prst="rect">
            <a:avLst/>
          </a:prstGeom>
          <a:solidFill>
            <a:srgbClr val="CC9900">
              <a:alpha val="6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735"/>
              </a:lnSpc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-Endian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65405">
              <a:lnSpc>
                <a:spcPct val="100000"/>
              </a:lnSpc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ine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8114" y="4533645"/>
            <a:ext cx="1258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4845" indent="-606425">
              <a:lnSpc>
                <a:spcPct val="100000"/>
              </a:lnSpc>
              <a:spcBef>
                <a:spcPts val="100"/>
              </a:spcBef>
              <a:tabLst>
                <a:tab pos="664845" algn="l"/>
              </a:tabLst>
            </a:pPr>
            <a:r>
              <a:rPr sz="2700" baseline="2000" dirty="0">
                <a:latin typeface="Comic Sans MS" panose="030F0702030302020204"/>
                <a:cs typeface="Comic Sans MS" panose="030F0702030302020204"/>
              </a:rPr>
              <a:t>n	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Little  mach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44461" y="5178044"/>
            <a:ext cx="4929505" cy="812165"/>
            <a:chOff x="544461" y="5178044"/>
            <a:chExt cx="4929505" cy="812165"/>
          </a:xfrm>
        </p:grpSpPr>
        <p:sp>
          <p:nvSpPr>
            <p:cNvPr id="30" name="object 30"/>
            <p:cNvSpPr/>
            <p:nvPr/>
          </p:nvSpPr>
          <p:spPr>
            <a:xfrm>
              <a:off x="3949839" y="5679440"/>
              <a:ext cx="1524000" cy="95250"/>
            </a:xfrm>
            <a:custGeom>
              <a:avLst/>
              <a:gdLst/>
              <a:ahLst/>
              <a:cxnLst/>
              <a:rect l="l" t="t" r="r" b="b"/>
              <a:pathLst>
                <a:path w="1524000" h="95250">
                  <a:moveTo>
                    <a:pt x="1444752" y="64008"/>
                  </a:moveTo>
                  <a:lnTo>
                    <a:pt x="1444752" y="32004"/>
                  </a:lnTo>
                  <a:lnTo>
                    <a:pt x="0" y="32004"/>
                  </a:lnTo>
                  <a:lnTo>
                    <a:pt x="0" y="64008"/>
                  </a:lnTo>
                  <a:lnTo>
                    <a:pt x="1444752" y="64008"/>
                  </a:lnTo>
                  <a:close/>
                </a:path>
                <a:path w="1524000" h="95250">
                  <a:moveTo>
                    <a:pt x="1523987" y="48006"/>
                  </a:moveTo>
                  <a:lnTo>
                    <a:pt x="1428750" y="0"/>
                  </a:lnTo>
                  <a:lnTo>
                    <a:pt x="1428750" y="32004"/>
                  </a:lnTo>
                  <a:lnTo>
                    <a:pt x="1444752" y="32004"/>
                  </a:lnTo>
                  <a:lnTo>
                    <a:pt x="1444752" y="87311"/>
                  </a:lnTo>
                  <a:lnTo>
                    <a:pt x="1523987" y="48006"/>
                  </a:lnTo>
                  <a:close/>
                </a:path>
                <a:path w="1524000" h="95250">
                  <a:moveTo>
                    <a:pt x="1444752" y="87311"/>
                  </a:moveTo>
                  <a:lnTo>
                    <a:pt x="1444752" y="64008"/>
                  </a:lnTo>
                  <a:lnTo>
                    <a:pt x="1428750" y="64008"/>
                  </a:lnTo>
                  <a:lnTo>
                    <a:pt x="1428750" y="95250"/>
                  </a:lnTo>
                  <a:lnTo>
                    <a:pt x="1444752" y="87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4461" y="5178044"/>
              <a:ext cx="737870" cy="812165"/>
            </a:xfrm>
            <a:custGeom>
              <a:avLst/>
              <a:gdLst/>
              <a:ahLst/>
              <a:cxnLst/>
              <a:rect l="l" t="t" r="r" b="b"/>
              <a:pathLst>
                <a:path w="737869" h="812164">
                  <a:moveTo>
                    <a:pt x="316991" y="32003"/>
                  </a:moveTo>
                  <a:lnTo>
                    <a:pt x="244602" y="0"/>
                  </a:lnTo>
                  <a:lnTo>
                    <a:pt x="225216" y="35741"/>
                  </a:lnTo>
                  <a:lnTo>
                    <a:pt x="201998" y="74742"/>
                  </a:lnTo>
                  <a:lnTo>
                    <a:pt x="120302" y="205576"/>
                  </a:lnTo>
                  <a:lnTo>
                    <a:pt x="92686" y="251929"/>
                  </a:lnTo>
                  <a:lnTo>
                    <a:pt x="66755" y="298609"/>
                  </a:lnTo>
                  <a:lnTo>
                    <a:pt x="43544" y="345152"/>
                  </a:lnTo>
                  <a:lnTo>
                    <a:pt x="24167" y="390950"/>
                  </a:lnTo>
                  <a:lnTo>
                    <a:pt x="9720" y="435432"/>
                  </a:lnTo>
                  <a:lnTo>
                    <a:pt x="1299" y="478026"/>
                  </a:lnTo>
                  <a:lnTo>
                    <a:pt x="0" y="518159"/>
                  </a:lnTo>
                  <a:lnTo>
                    <a:pt x="16288" y="566175"/>
                  </a:lnTo>
                  <a:lnTo>
                    <a:pt x="49282" y="601579"/>
                  </a:lnTo>
                  <a:lnTo>
                    <a:pt x="79248" y="618795"/>
                  </a:lnTo>
                  <a:lnTo>
                    <a:pt x="79248" y="511301"/>
                  </a:lnTo>
                  <a:lnTo>
                    <a:pt x="82501" y="473534"/>
                  </a:lnTo>
                  <a:lnTo>
                    <a:pt x="93724" y="431866"/>
                  </a:lnTo>
                  <a:lnTo>
                    <a:pt x="111484" y="387211"/>
                  </a:lnTo>
                  <a:lnTo>
                    <a:pt x="134349" y="340481"/>
                  </a:lnTo>
                  <a:lnTo>
                    <a:pt x="160886" y="292590"/>
                  </a:lnTo>
                  <a:lnTo>
                    <a:pt x="189662" y="244452"/>
                  </a:lnTo>
                  <a:lnTo>
                    <a:pt x="275100" y="107681"/>
                  </a:lnTo>
                  <a:lnTo>
                    <a:pt x="298507" y="67683"/>
                  </a:lnTo>
                  <a:lnTo>
                    <a:pt x="316991" y="32003"/>
                  </a:lnTo>
                  <a:close/>
                </a:path>
                <a:path w="737869" h="812164">
                  <a:moveTo>
                    <a:pt x="580142" y="629278"/>
                  </a:moveTo>
                  <a:lnTo>
                    <a:pt x="511051" y="591354"/>
                  </a:lnTo>
                  <a:lnTo>
                    <a:pt x="503257" y="591505"/>
                  </a:lnTo>
                  <a:lnTo>
                    <a:pt x="452214" y="591746"/>
                  </a:lnTo>
                  <a:lnTo>
                    <a:pt x="386488" y="590887"/>
                  </a:lnTo>
                  <a:lnTo>
                    <a:pt x="321526" y="588219"/>
                  </a:lnTo>
                  <a:lnTo>
                    <a:pt x="261681" y="583457"/>
                  </a:lnTo>
                  <a:lnTo>
                    <a:pt x="206326" y="576089"/>
                  </a:lnTo>
                  <a:lnTo>
                    <a:pt x="157931" y="565652"/>
                  </a:lnTo>
                  <a:lnTo>
                    <a:pt x="118971" y="551684"/>
                  </a:lnTo>
                  <a:lnTo>
                    <a:pt x="79248" y="511301"/>
                  </a:lnTo>
                  <a:lnTo>
                    <a:pt x="79248" y="618795"/>
                  </a:lnTo>
                  <a:lnTo>
                    <a:pt x="140208" y="643127"/>
                  </a:lnTo>
                  <a:lnTo>
                    <a:pt x="189259" y="653665"/>
                  </a:lnTo>
                  <a:lnTo>
                    <a:pt x="240022" y="661274"/>
                  </a:lnTo>
                  <a:lnTo>
                    <a:pt x="292098" y="666378"/>
                  </a:lnTo>
                  <a:lnTo>
                    <a:pt x="345087" y="669401"/>
                  </a:lnTo>
                  <a:lnTo>
                    <a:pt x="398526" y="670763"/>
                  </a:lnTo>
                  <a:lnTo>
                    <a:pt x="452214" y="670892"/>
                  </a:lnTo>
                  <a:lnTo>
                    <a:pt x="505553" y="670208"/>
                  </a:lnTo>
                  <a:lnTo>
                    <a:pt x="514294" y="670031"/>
                  </a:lnTo>
                  <a:lnTo>
                    <a:pt x="580142" y="629278"/>
                  </a:lnTo>
                  <a:close/>
                </a:path>
                <a:path w="737869" h="812164">
                  <a:moveTo>
                    <a:pt x="737616" y="625601"/>
                  </a:moveTo>
                  <a:lnTo>
                    <a:pt x="436626" y="459485"/>
                  </a:lnTo>
                  <a:lnTo>
                    <a:pt x="421636" y="455128"/>
                  </a:lnTo>
                  <a:lnTo>
                    <a:pt x="406431" y="456628"/>
                  </a:lnTo>
                  <a:lnTo>
                    <a:pt x="392799" y="463557"/>
                  </a:lnTo>
                  <a:lnTo>
                    <a:pt x="382524" y="475488"/>
                  </a:lnTo>
                  <a:lnTo>
                    <a:pt x="377844" y="490477"/>
                  </a:lnTo>
                  <a:lnTo>
                    <a:pt x="379380" y="505682"/>
                  </a:lnTo>
                  <a:lnTo>
                    <a:pt x="511051" y="591354"/>
                  </a:lnTo>
                  <a:lnTo>
                    <a:pt x="556323" y="590477"/>
                  </a:lnTo>
                  <a:lnTo>
                    <a:pt x="601512" y="589158"/>
                  </a:lnTo>
                  <a:lnTo>
                    <a:pt x="636352" y="588012"/>
                  </a:lnTo>
                  <a:lnTo>
                    <a:pt x="658368" y="587501"/>
                  </a:lnTo>
                  <a:lnTo>
                    <a:pt x="659891" y="667511"/>
                  </a:lnTo>
                  <a:lnTo>
                    <a:pt x="659891" y="673572"/>
                  </a:lnTo>
                  <a:lnTo>
                    <a:pt x="737616" y="625601"/>
                  </a:lnTo>
                  <a:close/>
                </a:path>
                <a:path w="737869" h="812164">
                  <a:moveTo>
                    <a:pt x="659891" y="673572"/>
                  </a:moveTo>
                  <a:lnTo>
                    <a:pt x="659891" y="667511"/>
                  </a:lnTo>
                  <a:lnTo>
                    <a:pt x="609791" y="668094"/>
                  </a:lnTo>
                  <a:lnTo>
                    <a:pt x="514294" y="670031"/>
                  </a:lnTo>
                  <a:lnTo>
                    <a:pt x="403859" y="738377"/>
                  </a:lnTo>
                  <a:lnTo>
                    <a:pt x="385429" y="778240"/>
                  </a:lnTo>
                  <a:lnTo>
                    <a:pt x="390906" y="793241"/>
                  </a:lnTo>
                  <a:lnTo>
                    <a:pt x="401609" y="804588"/>
                  </a:lnTo>
                  <a:lnTo>
                    <a:pt x="415385" y="810863"/>
                  </a:lnTo>
                  <a:lnTo>
                    <a:pt x="430446" y="811565"/>
                  </a:lnTo>
                  <a:lnTo>
                    <a:pt x="445008" y="806195"/>
                  </a:lnTo>
                  <a:lnTo>
                    <a:pt x="659891" y="673572"/>
                  </a:lnTo>
                  <a:close/>
                </a:path>
                <a:path w="737869" h="812164">
                  <a:moveTo>
                    <a:pt x="659891" y="667511"/>
                  </a:moveTo>
                  <a:lnTo>
                    <a:pt x="658368" y="587501"/>
                  </a:lnTo>
                  <a:lnTo>
                    <a:pt x="636352" y="588012"/>
                  </a:lnTo>
                  <a:lnTo>
                    <a:pt x="601512" y="589158"/>
                  </a:lnTo>
                  <a:lnTo>
                    <a:pt x="556323" y="590477"/>
                  </a:lnTo>
                  <a:lnTo>
                    <a:pt x="511051" y="591354"/>
                  </a:lnTo>
                  <a:lnTo>
                    <a:pt x="580142" y="629278"/>
                  </a:lnTo>
                  <a:lnTo>
                    <a:pt x="637794" y="593597"/>
                  </a:lnTo>
                  <a:lnTo>
                    <a:pt x="640079" y="662177"/>
                  </a:lnTo>
                  <a:lnTo>
                    <a:pt x="640079" y="667742"/>
                  </a:lnTo>
                  <a:lnTo>
                    <a:pt x="659891" y="667511"/>
                  </a:lnTo>
                  <a:close/>
                </a:path>
                <a:path w="737869" h="812164">
                  <a:moveTo>
                    <a:pt x="640079" y="667742"/>
                  </a:moveTo>
                  <a:lnTo>
                    <a:pt x="640079" y="662177"/>
                  </a:lnTo>
                  <a:lnTo>
                    <a:pt x="580142" y="629278"/>
                  </a:lnTo>
                  <a:lnTo>
                    <a:pt x="514294" y="670031"/>
                  </a:lnTo>
                  <a:lnTo>
                    <a:pt x="609791" y="668094"/>
                  </a:lnTo>
                  <a:lnTo>
                    <a:pt x="640079" y="667742"/>
                  </a:lnTo>
                  <a:close/>
                </a:path>
                <a:path w="737869" h="812164">
                  <a:moveTo>
                    <a:pt x="640079" y="662177"/>
                  </a:moveTo>
                  <a:lnTo>
                    <a:pt x="637794" y="593597"/>
                  </a:lnTo>
                  <a:lnTo>
                    <a:pt x="580142" y="629278"/>
                  </a:lnTo>
                  <a:lnTo>
                    <a:pt x="640079" y="662177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 rot="18060000">
            <a:off x="191147" y="5299428"/>
            <a:ext cx="607466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1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hton</a:t>
            </a:r>
            <a:r>
              <a:rPr sz="2000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l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975472" y="5042408"/>
            <a:ext cx="582930" cy="789305"/>
          </a:xfrm>
          <a:custGeom>
            <a:avLst/>
            <a:gdLst/>
            <a:ahLst/>
            <a:cxnLst/>
            <a:rect l="l" t="t" r="r" b="b"/>
            <a:pathLst>
              <a:path w="582929" h="789304">
                <a:moveTo>
                  <a:pt x="439171" y="766491"/>
                </a:moveTo>
                <a:lnTo>
                  <a:pt x="439171" y="615042"/>
                </a:lnTo>
                <a:lnTo>
                  <a:pt x="435876" y="655319"/>
                </a:lnTo>
                <a:lnTo>
                  <a:pt x="420082" y="684696"/>
                </a:lnTo>
                <a:lnTo>
                  <a:pt x="389178" y="701998"/>
                </a:lnTo>
                <a:lnTo>
                  <a:pt x="346707" y="709221"/>
                </a:lnTo>
                <a:lnTo>
                  <a:pt x="296206" y="708364"/>
                </a:lnTo>
                <a:lnTo>
                  <a:pt x="241219" y="701425"/>
                </a:lnTo>
                <a:lnTo>
                  <a:pt x="185283" y="690401"/>
                </a:lnTo>
                <a:lnTo>
                  <a:pt x="131940" y="677291"/>
                </a:lnTo>
                <a:lnTo>
                  <a:pt x="84731" y="664090"/>
                </a:lnTo>
                <a:lnTo>
                  <a:pt x="47195" y="652799"/>
                </a:lnTo>
                <a:lnTo>
                  <a:pt x="22872" y="645413"/>
                </a:lnTo>
                <a:lnTo>
                  <a:pt x="0" y="721613"/>
                </a:lnTo>
                <a:lnTo>
                  <a:pt x="29837" y="730426"/>
                </a:lnTo>
                <a:lnTo>
                  <a:pt x="64992" y="740871"/>
                </a:lnTo>
                <a:lnTo>
                  <a:pt x="104397" y="752077"/>
                </a:lnTo>
                <a:lnTo>
                  <a:pt x="146983" y="763171"/>
                </a:lnTo>
                <a:lnTo>
                  <a:pt x="191683" y="773280"/>
                </a:lnTo>
                <a:lnTo>
                  <a:pt x="237428" y="781531"/>
                </a:lnTo>
                <a:lnTo>
                  <a:pt x="283149" y="787050"/>
                </a:lnTo>
                <a:lnTo>
                  <a:pt x="327779" y="788966"/>
                </a:lnTo>
                <a:lnTo>
                  <a:pt x="370250" y="786405"/>
                </a:lnTo>
                <a:lnTo>
                  <a:pt x="409493" y="778494"/>
                </a:lnTo>
                <a:lnTo>
                  <a:pt x="439171" y="766491"/>
                </a:lnTo>
                <a:close/>
              </a:path>
              <a:path w="582929" h="789304">
                <a:moveTo>
                  <a:pt x="582461" y="273176"/>
                </a:moveTo>
                <a:lnTo>
                  <a:pt x="579642" y="258341"/>
                </a:lnTo>
                <a:lnTo>
                  <a:pt x="570750" y="245363"/>
                </a:lnTo>
                <a:lnTo>
                  <a:pt x="330720" y="0"/>
                </a:lnTo>
                <a:lnTo>
                  <a:pt x="235470" y="329945"/>
                </a:lnTo>
                <a:lnTo>
                  <a:pt x="234170" y="345828"/>
                </a:lnTo>
                <a:lnTo>
                  <a:pt x="238798" y="360425"/>
                </a:lnTo>
                <a:lnTo>
                  <a:pt x="248425" y="372165"/>
                </a:lnTo>
                <a:lnTo>
                  <a:pt x="262127" y="379475"/>
                </a:lnTo>
                <a:lnTo>
                  <a:pt x="278018" y="380761"/>
                </a:lnTo>
                <a:lnTo>
                  <a:pt x="292619" y="376046"/>
                </a:lnTo>
                <a:lnTo>
                  <a:pt x="304360" y="366188"/>
                </a:lnTo>
                <a:lnTo>
                  <a:pt x="311670" y="352043"/>
                </a:lnTo>
                <a:lnTo>
                  <a:pt x="311670" y="86867"/>
                </a:lnTo>
                <a:lnTo>
                  <a:pt x="387870" y="65531"/>
                </a:lnTo>
                <a:lnTo>
                  <a:pt x="432722" y="217420"/>
                </a:lnTo>
                <a:lnTo>
                  <a:pt x="514350" y="300989"/>
                </a:lnTo>
                <a:lnTo>
                  <a:pt x="527347" y="309562"/>
                </a:lnTo>
                <a:lnTo>
                  <a:pt x="542269" y="312420"/>
                </a:lnTo>
                <a:lnTo>
                  <a:pt x="557332" y="309562"/>
                </a:lnTo>
                <a:lnTo>
                  <a:pt x="570750" y="300989"/>
                </a:lnTo>
                <a:lnTo>
                  <a:pt x="579424" y="288012"/>
                </a:lnTo>
                <a:lnTo>
                  <a:pt x="582461" y="273176"/>
                </a:lnTo>
                <a:close/>
              </a:path>
              <a:path w="582929" h="789304">
                <a:moveTo>
                  <a:pt x="432722" y="217420"/>
                </a:moveTo>
                <a:lnTo>
                  <a:pt x="387870" y="65531"/>
                </a:lnTo>
                <a:lnTo>
                  <a:pt x="311670" y="86867"/>
                </a:lnTo>
                <a:lnTo>
                  <a:pt x="321576" y="121076"/>
                </a:lnTo>
                <a:lnTo>
                  <a:pt x="321576" y="103631"/>
                </a:lnTo>
                <a:lnTo>
                  <a:pt x="387870" y="86867"/>
                </a:lnTo>
                <a:lnTo>
                  <a:pt x="387870" y="171502"/>
                </a:lnTo>
                <a:lnTo>
                  <a:pt x="432722" y="217420"/>
                </a:lnTo>
                <a:close/>
              </a:path>
              <a:path w="582929" h="789304">
                <a:moveTo>
                  <a:pt x="350181" y="218025"/>
                </a:moveTo>
                <a:lnTo>
                  <a:pt x="311670" y="86867"/>
                </a:lnTo>
                <a:lnTo>
                  <a:pt x="311670" y="352043"/>
                </a:lnTo>
                <a:lnTo>
                  <a:pt x="350181" y="218025"/>
                </a:lnTo>
                <a:close/>
              </a:path>
              <a:path w="582929" h="789304">
                <a:moveTo>
                  <a:pt x="387870" y="86867"/>
                </a:moveTo>
                <a:lnTo>
                  <a:pt x="321576" y="103631"/>
                </a:lnTo>
                <a:lnTo>
                  <a:pt x="369078" y="152263"/>
                </a:lnTo>
                <a:lnTo>
                  <a:pt x="387870" y="86867"/>
                </a:lnTo>
                <a:close/>
              </a:path>
              <a:path w="582929" h="789304">
                <a:moveTo>
                  <a:pt x="369078" y="152263"/>
                </a:moveTo>
                <a:lnTo>
                  <a:pt x="321576" y="103631"/>
                </a:lnTo>
                <a:lnTo>
                  <a:pt x="321576" y="121076"/>
                </a:lnTo>
                <a:lnTo>
                  <a:pt x="350181" y="218025"/>
                </a:lnTo>
                <a:lnTo>
                  <a:pt x="369078" y="152263"/>
                </a:lnTo>
                <a:close/>
              </a:path>
              <a:path w="582929" h="789304">
                <a:moveTo>
                  <a:pt x="518384" y="631805"/>
                </a:moveTo>
                <a:lnTo>
                  <a:pt x="517239" y="584285"/>
                </a:lnTo>
                <a:lnTo>
                  <a:pt x="511488" y="535796"/>
                </a:lnTo>
                <a:lnTo>
                  <a:pt x="503226" y="488804"/>
                </a:lnTo>
                <a:lnTo>
                  <a:pt x="494550" y="445769"/>
                </a:lnTo>
                <a:lnTo>
                  <a:pt x="482739" y="397688"/>
                </a:lnTo>
                <a:lnTo>
                  <a:pt x="470234" y="349890"/>
                </a:lnTo>
                <a:lnTo>
                  <a:pt x="457164" y="302313"/>
                </a:lnTo>
                <a:lnTo>
                  <a:pt x="432722" y="217420"/>
                </a:lnTo>
                <a:lnTo>
                  <a:pt x="369078" y="152263"/>
                </a:lnTo>
                <a:lnTo>
                  <a:pt x="350181" y="218025"/>
                </a:lnTo>
                <a:lnTo>
                  <a:pt x="384312" y="335799"/>
                </a:lnTo>
                <a:lnTo>
                  <a:pt x="397849" y="385857"/>
                </a:lnTo>
                <a:lnTo>
                  <a:pt x="410535" y="436201"/>
                </a:lnTo>
                <a:lnTo>
                  <a:pt x="422148" y="486917"/>
                </a:lnTo>
                <a:lnTo>
                  <a:pt x="429454" y="526087"/>
                </a:lnTo>
                <a:lnTo>
                  <a:pt x="436079" y="570380"/>
                </a:lnTo>
                <a:lnTo>
                  <a:pt x="439171" y="615042"/>
                </a:lnTo>
                <a:lnTo>
                  <a:pt x="439171" y="766491"/>
                </a:lnTo>
                <a:lnTo>
                  <a:pt x="444441" y="764360"/>
                </a:lnTo>
                <a:lnTo>
                  <a:pt x="474024" y="743131"/>
                </a:lnTo>
                <a:lnTo>
                  <a:pt x="497175" y="713933"/>
                </a:lnTo>
                <a:lnTo>
                  <a:pt x="512825" y="675893"/>
                </a:lnTo>
                <a:lnTo>
                  <a:pt x="518384" y="631805"/>
                </a:lnTo>
                <a:close/>
              </a:path>
              <a:path w="582929" h="789304">
                <a:moveTo>
                  <a:pt x="387870" y="171502"/>
                </a:moveTo>
                <a:lnTo>
                  <a:pt x="387870" y="86867"/>
                </a:lnTo>
                <a:lnTo>
                  <a:pt x="369078" y="152263"/>
                </a:lnTo>
                <a:lnTo>
                  <a:pt x="387870" y="171502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82037" y="5286502"/>
            <a:ext cx="309245" cy="5753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ntohl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60</a:t>
            </a:fld>
            <a:endParaRPr spc="-70" dirty="0"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276364" y="4720971"/>
          <a:ext cx="2486025" cy="430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52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Comic Sans MS" panose="030F0702030302020204"/>
                          <a:cs typeface="Comic Sans MS" panose="030F0702030302020204"/>
                        </a:rPr>
                        <a:t>128</a:t>
                      </a:r>
                      <a:endParaRPr sz="18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Comic Sans MS" panose="030F0702030302020204"/>
                          <a:cs typeface="Comic Sans MS" panose="030F0702030302020204"/>
                        </a:rPr>
                        <a:t>119</a:t>
                      </a:r>
                      <a:endParaRPr sz="18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Comic Sans MS" panose="030F0702030302020204"/>
                          <a:cs typeface="Comic Sans MS" panose="030F0702030302020204"/>
                        </a:rPr>
                        <a:t>40</a:t>
                      </a:r>
                      <a:endParaRPr sz="18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Comic Sans MS" panose="030F0702030302020204"/>
                          <a:cs typeface="Comic Sans MS" panose="030F0702030302020204"/>
                        </a:rPr>
                        <a:t>12</a:t>
                      </a:r>
                      <a:endParaRPr sz="18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8293227" y="4660646"/>
            <a:ext cx="610235" cy="398780"/>
          </a:xfrm>
          <a:prstGeom prst="rect">
            <a:avLst/>
          </a:prstGeom>
          <a:solidFill>
            <a:srgbClr val="FFFF00"/>
          </a:solidFill>
          <a:ln w="31762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128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83627" y="4660646"/>
            <a:ext cx="609600" cy="398780"/>
          </a:xfrm>
          <a:prstGeom prst="rect">
            <a:avLst/>
          </a:prstGeom>
          <a:solidFill>
            <a:srgbClr val="FFFF00"/>
          </a:solidFill>
          <a:ln w="3175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119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74027" y="4660646"/>
            <a:ext cx="609600" cy="398780"/>
          </a:xfrm>
          <a:prstGeom prst="rect">
            <a:avLst/>
          </a:prstGeom>
          <a:solidFill>
            <a:srgbClr val="FFFF00"/>
          </a:solidFill>
          <a:ln w="3175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40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64427" y="4660646"/>
            <a:ext cx="609600" cy="398780"/>
          </a:xfrm>
          <a:prstGeom prst="rect">
            <a:avLst/>
          </a:prstGeom>
          <a:solidFill>
            <a:srgbClr val="FFFF00"/>
          </a:solidFill>
          <a:ln w="3175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12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8741" y="1419097"/>
            <a:ext cx="8258175" cy="2184400"/>
          </a:xfrm>
          <a:custGeom>
            <a:avLst/>
            <a:gdLst/>
            <a:ahLst/>
            <a:cxnLst/>
            <a:rect l="l" t="t" r="r" b="b"/>
            <a:pathLst>
              <a:path w="8258175" h="2184400">
                <a:moveTo>
                  <a:pt x="0" y="0"/>
                </a:moveTo>
                <a:lnTo>
                  <a:pt x="0" y="2183892"/>
                </a:lnTo>
                <a:lnTo>
                  <a:pt x="8257794" y="2183892"/>
                </a:lnTo>
                <a:lnTo>
                  <a:pt x="8257794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0519" y="1426972"/>
            <a:ext cx="8133715" cy="2625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95"/>
              </a:spcBef>
              <a:tabLst>
                <a:tab pos="4182745" algn="l"/>
              </a:tabLst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unsigned short</a:t>
            </a:r>
            <a:r>
              <a:rPr sz="1400" b="1" spc="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clientPort,</a:t>
            </a:r>
            <a:r>
              <a:rPr sz="1400" b="1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message;	unsigned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4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messageLenth;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ourier New" panose="02070309020205020404"/>
              <a:cs typeface="Courier New" panose="02070309020205020404"/>
            </a:endParaRPr>
          </a:p>
          <a:p>
            <a:pPr marL="142875">
              <a:lnSpc>
                <a:spcPct val="100000"/>
              </a:lnSpc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servPort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1111;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42875" marR="457962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message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400" b="1" spc="-10" dirty="0">
                <a:solidFill>
                  <a:srgbClr val="3B822F"/>
                </a:solidFill>
                <a:latin typeface="Courier New" panose="02070309020205020404"/>
                <a:cs typeface="Courier New" panose="02070309020205020404"/>
              </a:rPr>
              <a:t>htons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(clientPort);  messageLength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4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sizeof(message);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Courier New" panose="02070309020205020404"/>
              <a:cs typeface="Courier New" panose="02070309020205020404"/>
            </a:endParaRPr>
          </a:p>
          <a:p>
            <a:pPr marL="142875">
              <a:lnSpc>
                <a:spcPts val="1675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(sendto( </a:t>
            </a:r>
            <a:r>
              <a:rPr sz="1400" b="1" spc="-10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clientSock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 message, messageLength,</a:t>
            </a:r>
            <a:r>
              <a:rPr sz="14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0,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313180">
              <a:lnSpc>
                <a:spcPts val="1675"/>
              </a:lnSpc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(struct sockaddr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*)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&amp;</a:t>
            </a:r>
            <a:r>
              <a:rPr sz="14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1400" b="1" spc="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sizeof(</a:t>
            </a:r>
            <a:r>
              <a:rPr sz="14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))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099185">
              <a:lnSpc>
                <a:spcPts val="1675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!=</a:t>
            </a:r>
            <a:r>
              <a:rPr sz="14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messageLength)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674370">
              <a:lnSpc>
                <a:spcPct val="100000"/>
              </a:lnSpc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DieWithError("send() sent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a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different number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of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bytes than</a:t>
            </a:r>
            <a:r>
              <a:rPr sz="1400" b="1" spc="1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expected");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spc="-14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61</a:t>
            </a:fld>
            <a:endParaRPr spc="-70" dirty="0"/>
          </a:p>
        </p:txBody>
      </p:sp>
      <p:sp>
        <p:nvSpPr>
          <p:cNvPr id="4" name="object 4"/>
          <p:cNvSpPr txBox="1"/>
          <p:nvPr/>
        </p:nvSpPr>
        <p:spPr>
          <a:xfrm>
            <a:off x="481469" y="1089405"/>
            <a:ext cx="61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Client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791" y="4083050"/>
            <a:ext cx="8258175" cy="2011045"/>
          </a:xfrm>
          <a:prstGeom prst="rect">
            <a:avLst/>
          </a:prstGeom>
          <a:ln w="22225">
            <a:solidFill>
              <a:srgbClr val="A50021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44780" marR="4170045">
              <a:lnSpc>
                <a:spcPct val="100000"/>
              </a:lnSpc>
              <a:spcBef>
                <a:spcPts val="160"/>
              </a:spcBef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unsigned short clientPort, rcvBuffer;  unsigned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recvMsgSize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Courier New" panose="02070309020205020404"/>
              <a:cs typeface="Courier New" panose="02070309020205020404"/>
            </a:endParaRPr>
          </a:p>
          <a:p>
            <a:pPr marL="14478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if (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recvfrom(</a:t>
            </a:r>
            <a:r>
              <a:rPr sz="1400" b="1" spc="-10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servSock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 &amp;rcvBuffer, sizeof(unsigned int),</a:t>
            </a:r>
            <a:r>
              <a:rPr sz="1400" b="1" spc="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0),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676275" marR="660400">
              <a:lnSpc>
                <a:spcPct val="100000"/>
              </a:lnSpc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(struct sockaddr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*)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&amp;</a:t>
            </a:r>
            <a:r>
              <a:rPr sz="1400" b="1" spc="-10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echoClientAddr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 sizeof(</a:t>
            </a:r>
            <a:r>
              <a:rPr sz="1400" b="1" spc="-10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echoClientAddr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))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0)  DieWithError(“recvfrom() failed");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Courier New" panose="02070309020205020404"/>
              <a:cs typeface="Courier New" panose="02070309020205020404"/>
            </a:endParaRPr>
          </a:p>
          <a:p>
            <a:pPr marL="144145">
              <a:lnSpc>
                <a:spcPts val="1675"/>
              </a:lnSpc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clientPort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400" b="1" spc="-10" dirty="0">
                <a:solidFill>
                  <a:srgbClr val="3B822F"/>
                </a:solidFill>
                <a:latin typeface="Courier New" panose="02070309020205020404"/>
                <a:cs typeface="Courier New" panose="02070309020205020404"/>
              </a:rPr>
              <a:t>ntohs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(rcvBuffer);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44145">
              <a:lnSpc>
                <a:spcPts val="1675"/>
              </a:lnSpc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printf (“Client’s port: %d”,</a:t>
            </a:r>
            <a:r>
              <a:rPr sz="14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clientPort);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1979" y="99567"/>
            <a:ext cx="761428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/>
              <a:t>Constructing </a:t>
            </a:r>
            <a:r>
              <a:rPr sz="4200" spc="-315" dirty="0"/>
              <a:t>Messages </a:t>
            </a:r>
            <a:r>
              <a:rPr sz="3200" spc="-200" dirty="0"/>
              <a:t>- </a:t>
            </a:r>
            <a:r>
              <a:rPr sz="3200" spc="-195" dirty="0"/>
              <a:t>Byte </a:t>
            </a:r>
            <a:r>
              <a:rPr sz="3200" spc="-190" dirty="0"/>
              <a:t>Ordering</a:t>
            </a:r>
            <a:r>
              <a:rPr sz="3200" spc="-125" dirty="0"/>
              <a:t> </a:t>
            </a:r>
            <a:r>
              <a:rPr sz="3200" spc="-200" dirty="0"/>
              <a:t>-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3814361" y="749531"/>
            <a:ext cx="1490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3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Example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453" y="817371"/>
            <a:ext cx="419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1800" spc="-60" dirty="0">
                <a:latin typeface="Arial" panose="020B0604020202020204"/>
                <a:cs typeface="Arial" panose="020B0604020202020204"/>
              </a:rPr>
              <a:t>consider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following </a:t>
            </a:r>
            <a:r>
              <a:rPr sz="1800" b="1" spc="-105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12 byte</a:t>
            </a:r>
            <a:r>
              <a:rPr sz="1800" b="1" spc="-95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structure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453" y="2227833"/>
            <a:ext cx="8103870" cy="185166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1800" spc="30" dirty="0">
                <a:latin typeface="Arial" panose="020B0604020202020204"/>
                <a:cs typeface="Arial" panose="020B0604020202020204"/>
              </a:rPr>
              <a:t>After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compilation </a:t>
            </a:r>
            <a:r>
              <a:rPr sz="1800" spc="100" dirty="0">
                <a:latin typeface="Arial" panose="020B0604020202020204"/>
                <a:cs typeface="Arial" panose="020B0604020202020204"/>
              </a:rPr>
              <a:t>it </a:t>
            </a:r>
            <a:r>
              <a:rPr sz="1800" spc="105" dirty="0">
                <a:latin typeface="Arial" panose="020B0604020202020204"/>
                <a:cs typeface="Arial" panose="020B0604020202020204"/>
              </a:rPr>
              <a:t>will </a:t>
            </a:r>
            <a:r>
              <a:rPr sz="1800" spc="-120" dirty="0">
                <a:latin typeface="Arial" panose="020B0604020202020204"/>
                <a:cs typeface="Arial" panose="020B0604020202020204"/>
              </a:rPr>
              <a:t>be </a:t>
            </a:r>
            <a:r>
              <a:rPr sz="1800" spc="-204" dirty="0">
                <a:latin typeface="Arial" panose="020B0604020202020204"/>
                <a:cs typeface="Arial" panose="020B0604020202020204"/>
              </a:rPr>
              <a:t>a </a:t>
            </a:r>
            <a:r>
              <a:rPr sz="1800" b="1" spc="-10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14 byte</a:t>
            </a:r>
            <a:r>
              <a:rPr sz="1800" b="1" spc="-229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structure!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44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1800" spc="-25" dirty="0">
                <a:latin typeface="Arial" panose="020B0604020202020204"/>
                <a:cs typeface="Arial" panose="020B0604020202020204"/>
              </a:rPr>
              <a:t>Why? </a:t>
            </a:r>
            <a:r>
              <a:rPr sz="1800" spc="3025" dirty="0">
                <a:latin typeface="Wingdings" panose="05000000000000000000"/>
                <a:cs typeface="Wingdings" panose="05000000000000000000"/>
              </a:rPr>
              <a:t>€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7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Alignment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!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44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1800" spc="-85" dirty="0">
                <a:latin typeface="Arial" panose="020B0604020202020204"/>
                <a:cs typeface="Arial" panose="020B0604020202020204"/>
              </a:rPr>
              <a:t>Remember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following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rules: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10"/>
              </a:spcBef>
              <a:buClr>
                <a:srgbClr val="9A6500"/>
              </a:buClr>
              <a:buSzPct val="63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1600" spc="-85" dirty="0">
                <a:latin typeface="Arial" panose="020B0604020202020204"/>
                <a:cs typeface="Arial" panose="020B0604020202020204"/>
              </a:rPr>
              <a:t>data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structures 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are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maximally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aligned,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according </a:t>
            </a:r>
            <a:r>
              <a:rPr sz="1600" dirty="0">
                <a:latin typeface="Arial" panose="020B0604020202020204"/>
                <a:cs typeface="Arial" panose="020B0604020202020204"/>
              </a:rPr>
              <a:t>to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size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largest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native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integer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81990" marR="5080" lvl="1" indent="-325755">
              <a:lnSpc>
                <a:spcPct val="100000"/>
              </a:lnSpc>
              <a:spcBef>
                <a:spcPts val="395"/>
              </a:spcBef>
              <a:buClr>
                <a:srgbClr val="9A6500"/>
              </a:buClr>
              <a:buSzPct val="63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other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multibyte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fields 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are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aligned </a:t>
            </a:r>
            <a:r>
              <a:rPr sz="1600" dirty="0">
                <a:latin typeface="Arial" panose="020B0604020202020204"/>
                <a:cs typeface="Arial" panose="020B0604020202020204"/>
              </a:rPr>
              <a:t>to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their 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size, e.g., 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a </a:t>
            </a:r>
            <a:r>
              <a:rPr sz="1600" dirty="0">
                <a:latin typeface="Arial" panose="020B0604020202020204"/>
                <a:cs typeface="Arial" panose="020B0604020202020204"/>
              </a:rPr>
              <a:t>four-byte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integer’s 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address </a:t>
            </a:r>
            <a:r>
              <a:rPr sz="1600" spc="95" dirty="0">
                <a:latin typeface="Arial" panose="020B0604020202020204"/>
                <a:cs typeface="Arial" panose="020B0604020202020204"/>
              </a:rPr>
              <a:t>will 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be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divisible by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four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1758" y="104901"/>
            <a:ext cx="789432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225" dirty="0"/>
              <a:t>Constructing </a:t>
            </a:r>
            <a:r>
              <a:rPr sz="3800" spc="-285" dirty="0"/>
              <a:t>Messages </a:t>
            </a:r>
            <a:r>
              <a:rPr sz="2800" spc="-175" dirty="0"/>
              <a:t>- </a:t>
            </a:r>
            <a:r>
              <a:rPr sz="2800" spc="-185" dirty="0"/>
              <a:t>Alignment </a:t>
            </a:r>
            <a:r>
              <a:rPr sz="2800" spc="-240" dirty="0"/>
              <a:t>and</a:t>
            </a:r>
            <a:r>
              <a:rPr sz="2800" spc="-10" dirty="0"/>
              <a:t> </a:t>
            </a:r>
            <a:r>
              <a:rPr sz="2800" spc="-204" dirty="0"/>
              <a:t>Padding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819543" y="1218691"/>
            <a:ext cx="1781175" cy="1028700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55270" marR="450850" indent="-153035">
              <a:lnSpc>
                <a:spcPct val="100000"/>
              </a:lnSpc>
              <a:spcBef>
                <a:spcPts val="350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typedef struct</a:t>
            </a:r>
            <a:r>
              <a:rPr sz="10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x;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255270" marR="83185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short</a:t>
            </a:r>
            <a:r>
              <a:rPr sz="10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x2;  int y;  short</a:t>
            </a:r>
            <a:r>
              <a:rPr sz="10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y2;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02235">
              <a:lnSpc>
                <a:spcPct val="100000"/>
              </a:lnSpc>
            </a:pPr>
            <a:r>
              <a:rPr sz="1000" b="1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msgStruct;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01827" y="4179633"/>
          <a:ext cx="3147695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Courier New" panose="02070309020205020404"/>
                          <a:cs typeface="Courier New" panose="02070309020205020404"/>
                        </a:rPr>
                        <a:t>x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-5" dirty="0">
                          <a:latin typeface="Courier New" panose="02070309020205020404"/>
                          <a:cs typeface="Courier New" panose="02070309020205020404"/>
                        </a:rPr>
                        <a:t>x2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CC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-5" dirty="0">
                          <a:latin typeface="Courier New" panose="02070309020205020404"/>
                          <a:cs typeface="Courier New" panose="02070309020205020404"/>
                        </a:rPr>
                        <a:t>y2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01453" y="4429119"/>
            <a:ext cx="3507104" cy="12287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93725">
              <a:lnSpc>
                <a:spcPct val="100000"/>
              </a:lnSpc>
              <a:spcBef>
                <a:spcPts val="625"/>
              </a:spcBef>
              <a:tabLst>
                <a:tab pos="1377950" algn="l"/>
                <a:tab pos="2160270" algn="l"/>
                <a:tab pos="2944495" algn="l"/>
              </a:tabLst>
            </a:pPr>
            <a:r>
              <a:rPr sz="1000" dirty="0">
                <a:latin typeface="Courier New" panose="02070309020205020404"/>
                <a:cs typeface="Courier New" panose="02070309020205020404"/>
              </a:rPr>
              <a:t>4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bytes	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2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bytes	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4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bytes	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2</a:t>
            </a:r>
            <a:r>
              <a:rPr sz="1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bytes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55600" indent="-343535">
              <a:lnSpc>
                <a:spcPct val="100000"/>
              </a:lnSpc>
              <a:spcBef>
                <a:spcPts val="94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1800" spc="-35" dirty="0">
                <a:latin typeface="Arial" panose="020B0604020202020204"/>
                <a:cs typeface="Arial" panose="020B0604020202020204"/>
              </a:rPr>
              <a:t>This </a:t>
            </a:r>
            <a:r>
              <a:rPr sz="1800" spc="-95" dirty="0">
                <a:latin typeface="Arial" panose="020B0604020202020204"/>
                <a:cs typeface="Arial" panose="020B0604020202020204"/>
              </a:rPr>
              <a:t>can </a:t>
            </a:r>
            <a:r>
              <a:rPr sz="1800" spc="-120" dirty="0">
                <a:latin typeface="Arial" panose="020B0604020202020204"/>
                <a:cs typeface="Arial" panose="020B0604020202020204"/>
              </a:rPr>
              <a:t>be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avoided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10"/>
              </a:spcBef>
              <a:buClr>
                <a:srgbClr val="9A6500"/>
              </a:buClr>
              <a:buSzPct val="63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include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padding </a:t>
            </a:r>
            <a:r>
              <a:rPr sz="1600" dirty="0">
                <a:latin typeface="Arial" panose="020B0604020202020204"/>
                <a:cs typeface="Arial" panose="020B0604020202020204"/>
              </a:rPr>
              <a:t>to 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data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structure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395"/>
              </a:spcBef>
              <a:buClr>
                <a:srgbClr val="9A6500"/>
              </a:buClr>
              <a:buSzPct val="63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1600" spc="-30" dirty="0">
                <a:latin typeface="Arial" panose="020B0604020202020204"/>
                <a:cs typeface="Arial" panose="020B0604020202020204"/>
              </a:rPr>
              <a:t>reorder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fields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83011" y="4307840"/>
            <a:ext cx="338455" cy="76200"/>
          </a:xfrm>
          <a:custGeom>
            <a:avLst/>
            <a:gdLst/>
            <a:ahLst/>
            <a:cxnLst/>
            <a:rect l="l" t="t" r="r" b="b"/>
            <a:pathLst>
              <a:path w="338454" h="76200">
                <a:moveTo>
                  <a:pt x="279654" y="38100"/>
                </a:moveTo>
                <a:lnTo>
                  <a:pt x="278130" y="35051"/>
                </a:lnTo>
                <a:lnTo>
                  <a:pt x="27508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275082" y="43434"/>
                </a:lnTo>
                <a:lnTo>
                  <a:pt x="278130" y="41910"/>
                </a:lnTo>
                <a:lnTo>
                  <a:pt x="279654" y="38100"/>
                </a:lnTo>
                <a:close/>
              </a:path>
              <a:path w="338454" h="76200">
                <a:moveTo>
                  <a:pt x="338328" y="38100"/>
                </a:moveTo>
                <a:lnTo>
                  <a:pt x="262128" y="0"/>
                </a:lnTo>
                <a:lnTo>
                  <a:pt x="262128" y="33527"/>
                </a:lnTo>
                <a:lnTo>
                  <a:pt x="275082" y="33527"/>
                </a:lnTo>
                <a:lnTo>
                  <a:pt x="278130" y="35051"/>
                </a:lnTo>
                <a:lnTo>
                  <a:pt x="279654" y="38100"/>
                </a:lnTo>
                <a:lnTo>
                  <a:pt x="279654" y="67437"/>
                </a:lnTo>
                <a:lnTo>
                  <a:pt x="338328" y="38100"/>
                </a:lnTo>
                <a:close/>
              </a:path>
              <a:path w="338454" h="76200">
                <a:moveTo>
                  <a:pt x="279654" y="67437"/>
                </a:moveTo>
                <a:lnTo>
                  <a:pt x="279654" y="38100"/>
                </a:lnTo>
                <a:lnTo>
                  <a:pt x="278130" y="41910"/>
                </a:lnTo>
                <a:lnTo>
                  <a:pt x="275082" y="43434"/>
                </a:lnTo>
                <a:lnTo>
                  <a:pt x="262128" y="43434"/>
                </a:lnTo>
                <a:lnTo>
                  <a:pt x="262128" y="76200"/>
                </a:lnTo>
                <a:lnTo>
                  <a:pt x="27965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611827" y="4198683"/>
          <a:ext cx="3805554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Courier New" panose="02070309020205020404"/>
                          <a:cs typeface="Courier New" panose="02070309020205020404"/>
                        </a:rPr>
                        <a:t>x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-5" dirty="0">
                          <a:latin typeface="Courier New" panose="02070309020205020404"/>
                          <a:cs typeface="Courier New" panose="02070309020205020404"/>
                        </a:rPr>
                        <a:t>x2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CCD2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25" dirty="0">
                          <a:latin typeface="Arial" panose="020B0604020202020204"/>
                          <a:cs typeface="Arial" panose="020B0604020202020204"/>
                        </a:rPr>
                        <a:t>[pad]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EA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-5" dirty="0">
                          <a:latin typeface="Courier New" panose="02070309020205020404"/>
                          <a:cs typeface="Courier New" panose="02070309020205020404"/>
                        </a:rPr>
                        <a:t>y2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62</a:t>
            </a:fld>
            <a:endParaRPr spc="-70" dirty="0"/>
          </a:p>
        </p:txBody>
      </p:sp>
      <p:sp>
        <p:nvSpPr>
          <p:cNvPr id="10" name="object 10"/>
          <p:cNvSpPr txBox="1"/>
          <p:nvPr/>
        </p:nvSpPr>
        <p:spPr>
          <a:xfrm>
            <a:off x="4792853" y="4514596"/>
            <a:ext cx="3567429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6290" algn="l"/>
                <a:tab pos="2236470" algn="l"/>
                <a:tab pos="3020695" algn="l"/>
              </a:tabLst>
            </a:pPr>
            <a:r>
              <a:rPr sz="1000" dirty="0">
                <a:latin typeface="Courier New" panose="02070309020205020404"/>
                <a:cs typeface="Courier New" panose="02070309020205020404"/>
              </a:rPr>
              <a:t>4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bytes	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2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bytes</a:t>
            </a:r>
            <a:r>
              <a:rPr sz="1000" spc="3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2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bytes	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4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bytes	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2</a:t>
            </a:r>
            <a:r>
              <a:rPr sz="1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bytes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3615" y="4864100"/>
            <a:ext cx="1781175" cy="1181100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54635" marR="450850" indent="-152400">
              <a:lnSpc>
                <a:spcPct val="100000"/>
              </a:lnSpc>
              <a:spcBef>
                <a:spcPts val="350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typedef struct</a:t>
            </a:r>
            <a:r>
              <a:rPr sz="10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x;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254635" marR="60325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short x2;  char</a:t>
            </a:r>
            <a:r>
              <a:rPr sz="1000" b="1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pad[2];  int</a:t>
            </a:r>
            <a:r>
              <a:rPr sz="10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y;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254635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short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y2;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02235">
              <a:lnSpc>
                <a:spcPct val="100000"/>
              </a:lnSpc>
            </a:pPr>
            <a:r>
              <a:rPr sz="1000" b="1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msgStruct;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8727" y="4927346"/>
            <a:ext cx="1781175" cy="1028700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55270" marR="450850" indent="-152400">
              <a:lnSpc>
                <a:spcPct val="100000"/>
              </a:lnSpc>
              <a:spcBef>
                <a:spcPts val="350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typedef struct</a:t>
            </a:r>
            <a:r>
              <a:rPr sz="10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x;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255270" marR="83185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int y;  short</a:t>
            </a:r>
            <a:r>
              <a:rPr sz="10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x2;  short</a:t>
            </a:r>
            <a:r>
              <a:rPr sz="10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y2;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02870">
              <a:lnSpc>
                <a:spcPct val="100000"/>
              </a:lnSpc>
            </a:pPr>
            <a:r>
              <a:rPr sz="1000" b="1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msgStruct;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453" y="1250949"/>
            <a:ext cx="8133080" cy="370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5265" indent="-343535">
              <a:lnSpc>
                <a:spcPct val="100000"/>
              </a:lnSpc>
              <a:spcBef>
                <a:spcPts val="100"/>
              </a:spcBef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spc="-145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Framing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problem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of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formatting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information </a:t>
            </a:r>
            <a:r>
              <a:rPr sz="2200" spc="-210" dirty="0">
                <a:latin typeface="Arial" panose="020B0604020202020204"/>
                <a:cs typeface="Arial" panose="020B0604020202020204"/>
              </a:rPr>
              <a:t>so </a:t>
            </a:r>
            <a:r>
              <a:rPr sz="2200" dirty="0">
                <a:latin typeface="Arial" panose="020B0604020202020204"/>
                <a:cs typeface="Arial" panose="020B0604020202020204"/>
              </a:rPr>
              <a:t>that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the  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receiver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can </a:t>
            </a:r>
            <a:r>
              <a:rPr sz="2200" b="1" spc="-22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parse</a:t>
            </a:r>
            <a:r>
              <a:rPr sz="2200" b="1" spc="-4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235" dirty="0">
                <a:latin typeface="Arial" panose="020B0604020202020204"/>
                <a:cs typeface="Arial" panose="020B0604020202020204"/>
              </a:rPr>
              <a:t>messages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1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spc="-22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Parse </a:t>
            </a:r>
            <a:r>
              <a:rPr sz="2200" spc="-155" dirty="0">
                <a:latin typeface="Arial" panose="020B0604020202020204"/>
                <a:cs typeface="Arial" panose="020B0604020202020204"/>
              </a:rPr>
              <a:t>means </a:t>
            </a:r>
            <a:r>
              <a:rPr sz="2200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-80" dirty="0">
                <a:latin typeface="Arial" panose="020B0604020202020204"/>
                <a:cs typeface="Arial" panose="020B0604020202020204"/>
              </a:rPr>
              <a:t>locate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beginning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and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end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of</a:t>
            </a:r>
            <a:r>
              <a:rPr sz="22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20" dirty="0">
                <a:latin typeface="Arial" panose="020B0604020202020204"/>
                <a:cs typeface="Arial" panose="020B0604020202020204"/>
              </a:rPr>
              <a:t>message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A6500"/>
              </a:buClr>
              <a:buFont typeface="Wingdings" panose="05000000000000000000"/>
              <a:buChar char=""/>
            </a:pP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45" dirty="0">
                <a:latin typeface="Arial" panose="020B0604020202020204"/>
                <a:cs typeface="Arial" panose="020B0604020202020204"/>
              </a:rPr>
              <a:t>This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-190" dirty="0">
                <a:latin typeface="Arial" panose="020B0604020202020204"/>
                <a:cs typeface="Arial" panose="020B0604020202020204"/>
              </a:rPr>
              <a:t>easy </a:t>
            </a:r>
            <a:r>
              <a:rPr sz="2200" spc="110" dirty="0">
                <a:latin typeface="Arial" panose="020B0604020202020204"/>
                <a:cs typeface="Arial" panose="020B0604020202020204"/>
              </a:rPr>
              <a:t>if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fields </a:t>
            </a:r>
            <a:r>
              <a:rPr sz="2200" spc="-110" dirty="0">
                <a:latin typeface="Arial" panose="020B0604020202020204"/>
                <a:cs typeface="Arial" panose="020B0604020202020204"/>
              </a:rPr>
              <a:t>have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fixed</a:t>
            </a:r>
            <a:r>
              <a:rPr sz="22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70" dirty="0">
                <a:latin typeface="Arial" panose="020B0604020202020204"/>
                <a:cs typeface="Arial" panose="020B0604020202020204"/>
              </a:rPr>
              <a:t>sizes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50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10" dirty="0">
                <a:latin typeface="Arial" panose="020B0604020202020204"/>
                <a:cs typeface="Arial" panose="020B0604020202020204"/>
              </a:rPr>
              <a:t>e.g.,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Courier New" panose="02070309020205020404"/>
                <a:cs typeface="Courier New" panose="02070309020205020404"/>
              </a:rPr>
              <a:t>msgStruct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60" dirty="0">
                <a:latin typeface="Arial" panose="020B0604020202020204"/>
                <a:cs typeface="Arial" panose="020B0604020202020204"/>
              </a:rPr>
              <a:t>For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text-string </a:t>
            </a:r>
            <a:r>
              <a:rPr sz="2200" spc="-75" dirty="0">
                <a:latin typeface="Arial" panose="020B0604020202020204"/>
                <a:cs typeface="Arial" panose="020B0604020202020204"/>
              </a:rPr>
              <a:t>representations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is</a:t>
            </a:r>
            <a:r>
              <a:rPr sz="22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harder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9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35" dirty="0">
                <a:latin typeface="Arial" panose="020B0604020202020204"/>
                <a:cs typeface="Arial" panose="020B0604020202020204"/>
              </a:rPr>
              <a:t>Solution: 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use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appropriate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delimiters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marR="508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35" dirty="0">
                <a:latin typeface="Arial" panose="020B0604020202020204"/>
                <a:cs typeface="Arial" panose="020B0604020202020204"/>
              </a:rPr>
              <a:t>caution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needed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since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call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recv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may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return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3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10" dirty="0">
                <a:latin typeface="Arial" panose="020B0604020202020204"/>
                <a:cs typeface="Arial" panose="020B0604020202020204"/>
              </a:rPr>
              <a:t>messages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sent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by 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multiple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calls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send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63</a:t>
            </a:fld>
            <a:endParaRPr spc="-7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0653" y="266445"/>
            <a:ext cx="7496809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225" dirty="0"/>
              <a:t>Constructing </a:t>
            </a:r>
            <a:r>
              <a:rPr sz="3800" spc="-285" dirty="0"/>
              <a:t>Messages </a:t>
            </a:r>
            <a:r>
              <a:rPr sz="2800" spc="-175" dirty="0"/>
              <a:t>- </a:t>
            </a:r>
            <a:r>
              <a:rPr sz="2800" spc="-215" dirty="0"/>
              <a:t>Framing </a:t>
            </a:r>
            <a:r>
              <a:rPr sz="2800" spc="-240" dirty="0"/>
              <a:t>and</a:t>
            </a:r>
            <a:r>
              <a:rPr sz="2800" spc="-35" dirty="0"/>
              <a:t> </a:t>
            </a:r>
            <a:r>
              <a:rPr sz="2800" spc="-200" dirty="0"/>
              <a:t>Parsing</a:t>
            </a:r>
            <a:endParaRPr sz="2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8145" y="245871"/>
            <a:ext cx="32410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40" dirty="0"/>
              <a:t>Socket</a:t>
            </a:r>
            <a:r>
              <a:rPr sz="4200" spc="-20" dirty="0"/>
              <a:t> </a:t>
            </a:r>
            <a:r>
              <a:rPr sz="4200" spc="-200" dirty="0"/>
              <a:t>Options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64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401453" y="1003299"/>
            <a:ext cx="8274684" cy="503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05765" indent="-342900">
              <a:lnSpc>
                <a:spcPct val="100000"/>
              </a:lnSpc>
              <a:spcBef>
                <a:spcPts val="100"/>
              </a:spcBef>
              <a:buClr>
                <a:srgbClr val="9A6500"/>
              </a:buClr>
              <a:buSzPct val="65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getsockopt</a:t>
            </a:r>
            <a:r>
              <a:rPr sz="2000" spc="-6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and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setsockopt</a:t>
            </a:r>
            <a:r>
              <a:rPr sz="2000" spc="-6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allow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socket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options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14" dirty="0">
                <a:latin typeface="Arial" panose="020B0604020202020204"/>
                <a:cs typeface="Arial" panose="020B0604020202020204"/>
              </a:rPr>
              <a:t>values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0" dirty="0">
                <a:latin typeface="Arial" panose="020B0604020202020204"/>
                <a:cs typeface="Arial" panose="020B0604020202020204"/>
              </a:rPr>
              <a:t>be  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queried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and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set,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respectively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 marR="5080" indent="-343535">
              <a:lnSpc>
                <a:spcPct val="100000"/>
              </a:lnSpc>
              <a:spcBef>
                <a:spcPts val="44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dirty="0">
                <a:latin typeface="Courier New" panose="02070309020205020404"/>
                <a:cs typeface="Courier New" panose="02070309020205020404"/>
              </a:rPr>
              <a:t>int getsockopt (</a:t>
            </a:r>
            <a:r>
              <a:rPr sz="2200" b="1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sockid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200" b="1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level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200" b="1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optName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200" b="1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optVal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200" b="1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spc="-5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optLen</a:t>
            </a:r>
            <a:r>
              <a:rPr sz="2200" b="1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570"/>
              </a:spcBef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6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sockid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integer,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socket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descriptor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8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level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integer,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layers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protocol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stack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(socket, 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TCP,</a:t>
            </a:r>
            <a:r>
              <a:rPr sz="20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IP)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2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optName</a:t>
            </a:r>
            <a:r>
              <a:rPr sz="2000" spc="-125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integer,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option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marR="498475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8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optVal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pointer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buffer;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upon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return </a:t>
            </a:r>
            <a:r>
              <a:rPr sz="2000" spc="110" dirty="0">
                <a:latin typeface="Arial" panose="020B0604020202020204"/>
                <a:cs typeface="Arial" panose="020B0604020202020204"/>
              </a:rPr>
              <a:t>it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contains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value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specified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option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6870" marR="4026535" lvl="1">
              <a:lnSpc>
                <a:spcPct val="120000"/>
              </a:lnSpc>
              <a:spcBef>
                <a:spcPts val="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20" dirty="0">
                <a:solidFill>
                  <a:srgbClr val="AFBF39"/>
                </a:solidFill>
                <a:latin typeface="Arial" panose="020B0604020202020204"/>
                <a:cs typeface="Arial" panose="020B0604020202020204"/>
              </a:rPr>
              <a:t>optLen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integer, </a:t>
            </a:r>
            <a:r>
              <a:rPr sz="2000" spc="30" dirty="0">
                <a:latin typeface="Arial" panose="020B0604020202020204"/>
                <a:cs typeface="Arial" panose="020B0604020202020204"/>
              </a:rPr>
              <a:t>in-out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parameter  </a:t>
            </a:r>
            <a:r>
              <a:rPr sz="2000" spc="110" dirty="0">
                <a:latin typeface="Arial" panose="020B0604020202020204"/>
                <a:cs typeface="Arial" panose="020B0604020202020204"/>
              </a:rPr>
              <a:t>it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returns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-1 </a:t>
            </a:r>
            <a:r>
              <a:rPr sz="2000" spc="100" dirty="0">
                <a:latin typeface="Arial" panose="020B0604020202020204"/>
                <a:cs typeface="Arial" panose="020B0604020202020204"/>
              </a:rPr>
              <a:t>if</a:t>
            </a:r>
            <a:r>
              <a:rPr sz="2000" spc="-3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an </a:t>
            </a:r>
            <a:r>
              <a:rPr sz="2000" dirty="0">
                <a:latin typeface="Arial" panose="020B0604020202020204"/>
                <a:cs typeface="Arial" panose="020B0604020202020204"/>
              </a:rPr>
              <a:t>error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occured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marR="5080" indent="-343535">
              <a:lnSpc>
                <a:spcPct val="100000"/>
              </a:lnSpc>
              <a:spcBef>
                <a:spcPts val="42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dirty="0">
                <a:latin typeface="Courier New" panose="02070309020205020404"/>
                <a:cs typeface="Courier New" panose="02070309020205020404"/>
              </a:rPr>
              <a:t>int setsockopt (</a:t>
            </a:r>
            <a:r>
              <a:rPr sz="2200" b="1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sockid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200" b="1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level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200" b="1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optName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200" b="1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optVal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200" b="1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spc="-5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optLen</a:t>
            </a:r>
            <a:r>
              <a:rPr sz="2200" b="1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57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30" dirty="0">
                <a:solidFill>
                  <a:srgbClr val="AFBF39"/>
                </a:solidFill>
                <a:latin typeface="Arial" panose="020B0604020202020204"/>
                <a:cs typeface="Arial" panose="020B0604020202020204"/>
              </a:rPr>
              <a:t>optLen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now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only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an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input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parameter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4639" y="0"/>
            <a:ext cx="8527415" cy="6845300"/>
            <a:chOff x="444639" y="0"/>
            <a:chExt cx="8527415" cy="6845300"/>
          </a:xfrm>
        </p:grpSpPr>
        <p:sp>
          <p:nvSpPr>
            <p:cNvPr id="3" name="object 3"/>
            <p:cNvSpPr/>
            <p:nvPr/>
          </p:nvSpPr>
          <p:spPr>
            <a:xfrm>
              <a:off x="3313569" y="0"/>
              <a:ext cx="5658396" cy="6845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05009" y="453644"/>
              <a:ext cx="5459730" cy="226060"/>
            </a:xfrm>
            <a:custGeom>
              <a:avLst/>
              <a:gdLst/>
              <a:ahLst/>
              <a:cxnLst/>
              <a:rect l="l" t="t" r="r" b="b"/>
              <a:pathLst>
                <a:path w="5459730" h="226059">
                  <a:moveTo>
                    <a:pt x="5459717" y="188213"/>
                  </a:moveTo>
                  <a:lnTo>
                    <a:pt x="5459717" y="37337"/>
                  </a:lnTo>
                  <a:lnTo>
                    <a:pt x="5456778" y="22824"/>
                  </a:lnTo>
                  <a:lnTo>
                    <a:pt x="5448769" y="10953"/>
                  </a:lnTo>
                  <a:lnTo>
                    <a:pt x="5436903" y="2940"/>
                  </a:lnTo>
                  <a:lnTo>
                    <a:pt x="5422392" y="0"/>
                  </a:lnTo>
                  <a:lnTo>
                    <a:pt x="38100" y="0"/>
                  </a:lnTo>
                  <a:lnTo>
                    <a:pt x="23145" y="2940"/>
                  </a:lnTo>
                  <a:lnTo>
                    <a:pt x="11049" y="10953"/>
                  </a:lnTo>
                  <a:lnTo>
                    <a:pt x="2952" y="22824"/>
                  </a:lnTo>
                  <a:lnTo>
                    <a:pt x="0" y="37338"/>
                  </a:lnTo>
                  <a:lnTo>
                    <a:pt x="0" y="188214"/>
                  </a:lnTo>
                  <a:lnTo>
                    <a:pt x="2952" y="202727"/>
                  </a:lnTo>
                  <a:lnTo>
                    <a:pt x="11049" y="214598"/>
                  </a:lnTo>
                  <a:lnTo>
                    <a:pt x="23145" y="222611"/>
                  </a:lnTo>
                  <a:lnTo>
                    <a:pt x="38100" y="225552"/>
                  </a:lnTo>
                  <a:lnTo>
                    <a:pt x="5422392" y="225551"/>
                  </a:lnTo>
                  <a:lnTo>
                    <a:pt x="5436903" y="222611"/>
                  </a:lnTo>
                  <a:lnTo>
                    <a:pt x="5448769" y="214598"/>
                  </a:lnTo>
                  <a:lnTo>
                    <a:pt x="5456778" y="202727"/>
                  </a:lnTo>
                  <a:lnTo>
                    <a:pt x="5459717" y="188213"/>
                  </a:lnTo>
                  <a:close/>
                </a:path>
              </a:pathLst>
            </a:custGeom>
            <a:solidFill>
              <a:srgbClr val="CA68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05009" y="453644"/>
              <a:ext cx="5459730" cy="226060"/>
            </a:xfrm>
            <a:custGeom>
              <a:avLst/>
              <a:gdLst/>
              <a:ahLst/>
              <a:cxnLst/>
              <a:rect l="l" t="t" r="r" b="b"/>
              <a:pathLst>
                <a:path w="5459730" h="226059">
                  <a:moveTo>
                    <a:pt x="38100" y="0"/>
                  </a:moveTo>
                  <a:lnTo>
                    <a:pt x="23145" y="2940"/>
                  </a:lnTo>
                  <a:lnTo>
                    <a:pt x="11049" y="10953"/>
                  </a:lnTo>
                  <a:lnTo>
                    <a:pt x="2952" y="22824"/>
                  </a:lnTo>
                  <a:lnTo>
                    <a:pt x="0" y="37338"/>
                  </a:lnTo>
                  <a:lnTo>
                    <a:pt x="0" y="188214"/>
                  </a:lnTo>
                  <a:lnTo>
                    <a:pt x="2952" y="202727"/>
                  </a:lnTo>
                  <a:lnTo>
                    <a:pt x="11049" y="214598"/>
                  </a:lnTo>
                  <a:lnTo>
                    <a:pt x="23145" y="222611"/>
                  </a:lnTo>
                  <a:lnTo>
                    <a:pt x="38100" y="225552"/>
                  </a:lnTo>
                  <a:lnTo>
                    <a:pt x="5422392" y="225551"/>
                  </a:lnTo>
                  <a:lnTo>
                    <a:pt x="5436903" y="222611"/>
                  </a:lnTo>
                  <a:lnTo>
                    <a:pt x="5448769" y="214598"/>
                  </a:lnTo>
                  <a:lnTo>
                    <a:pt x="5456778" y="202727"/>
                  </a:lnTo>
                  <a:lnTo>
                    <a:pt x="5459717" y="188213"/>
                  </a:lnTo>
                  <a:lnTo>
                    <a:pt x="5459717" y="37337"/>
                  </a:lnTo>
                  <a:lnTo>
                    <a:pt x="5456778" y="22824"/>
                  </a:lnTo>
                  <a:lnTo>
                    <a:pt x="5448769" y="10953"/>
                  </a:lnTo>
                  <a:lnTo>
                    <a:pt x="5436903" y="2940"/>
                  </a:lnTo>
                  <a:lnTo>
                    <a:pt x="5422392" y="0"/>
                  </a:lnTo>
                  <a:lnTo>
                    <a:pt x="3810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29393" y="1382522"/>
              <a:ext cx="5424170" cy="936625"/>
            </a:xfrm>
            <a:custGeom>
              <a:avLst/>
              <a:gdLst/>
              <a:ahLst/>
              <a:cxnLst/>
              <a:rect l="l" t="t" r="r" b="b"/>
              <a:pathLst>
                <a:path w="5424170" h="936625">
                  <a:moveTo>
                    <a:pt x="5423903" y="780288"/>
                  </a:moveTo>
                  <a:lnTo>
                    <a:pt x="5423903" y="156209"/>
                  </a:lnTo>
                  <a:lnTo>
                    <a:pt x="5416004" y="106899"/>
                  </a:lnTo>
                  <a:lnTo>
                    <a:pt x="5393987" y="64026"/>
                  </a:lnTo>
                  <a:lnTo>
                    <a:pt x="5360376" y="30187"/>
                  </a:lnTo>
                  <a:lnTo>
                    <a:pt x="5317691" y="7979"/>
                  </a:lnTo>
                  <a:lnTo>
                    <a:pt x="5268455" y="0"/>
                  </a:lnTo>
                  <a:lnTo>
                    <a:pt x="155448" y="0"/>
                  </a:lnTo>
                  <a:lnTo>
                    <a:pt x="106216" y="7979"/>
                  </a:lnTo>
                  <a:lnTo>
                    <a:pt x="63532" y="30187"/>
                  </a:lnTo>
                  <a:lnTo>
                    <a:pt x="29919" y="64026"/>
                  </a:lnTo>
                  <a:lnTo>
                    <a:pt x="7900" y="106899"/>
                  </a:lnTo>
                  <a:lnTo>
                    <a:pt x="0" y="156210"/>
                  </a:lnTo>
                  <a:lnTo>
                    <a:pt x="0" y="780288"/>
                  </a:lnTo>
                  <a:lnTo>
                    <a:pt x="7900" y="829598"/>
                  </a:lnTo>
                  <a:lnTo>
                    <a:pt x="29919" y="872471"/>
                  </a:lnTo>
                  <a:lnTo>
                    <a:pt x="63532" y="906310"/>
                  </a:lnTo>
                  <a:lnTo>
                    <a:pt x="106216" y="928518"/>
                  </a:lnTo>
                  <a:lnTo>
                    <a:pt x="155448" y="936498"/>
                  </a:lnTo>
                  <a:lnTo>
                    <a:pt x="5268455" y="936497"/>
                  </a:lnTo>
                  <a:lnTo>
                    <a:pt x="5317691" y="928518"/>
                  </a:lnTo>
                  <a:lnTo>
                    <a:pt x="5360376" y="906310"/>
                  </a:lnTo>
                  <a:lnTo>
                    <a:pt x="5393987" y="872471"/>
                  </a:lnTo>
                  <a:lnTo>
                    <a:pt x="5416004" y="829598"/>
                  </a:lnTo>
                  <a:lnTo>
                    <a:pt x="5423903" y="780288"/>
                  </a:lnTo>
                  <a:close/>
                </a:path>
              </a:pathLst>
            </a:custGeom>
            <a:solidFill>
              <a:srgbClr val="CA68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29393" y="1382522"/>
              <a:ext cx="5424170" cy="936625"/>
            </a:xfrm>
            <a:custGeom>
              <a:avLst/>
              <a:gdLst/>
              <a:ahLst/>
              <a:cxnLst/>
              <a:rect l="l" t="t" r="r" b="b"/>
              <a:pathLst>
                <a:path w="5424170" h="936625">
                  <a:moveTo>
                    <a:pt x="155448" y="0"/>
                  </a:moveTo>
                  <a:lnTo>
                    <a:pt x="106216" y="7979"/>
                  </a:lnTo>
                  <a:lnTo>
                    <a:pt x="63532" y="30187"/>
                  </a:lnTo>
                  <a:lnTo>
                    <a:pt x="29919" y="64026"/>
                  </a:lnTo>
                  <a:lnTo>
                    <a:pt x="7900" y="106899"/>
                  </a:lnTo>
                  <a:lnTo>
                    <a:pt x="0" y="156210"/>
                  </a:lnTo>
                  <a:lnTo>
                    <a:pt x="0" y="780288"/>
                  </a:lnTo>
                  <a:lnTo>
                    <a:pt x="7900" y="829598"/>
                  </a:lnTo>
                  <a:lnTo>
                    <a:pt x="29919" y="872471"/>
                  </a:lnTo>
                  <a:lnTo>
                    <a:pt x="63532" y="906310"/>
                  </a:lnTo>
                  <a:lnTo>
                    <a:pt x="106216" y="928518"/>
                  </a:lnTo>
                  <a:lnTo>
                    <a:pt x="155448" y="936498"/>
                  </a:lnTo>
                  <a:lnTo>
                    <a:pt x="5268455" y="936497"/>
                  </a:lnTo>
                  <a:lnTo>
                    <a:pt x="5317691" y="928518"/>
                  </a:lnTo>
                  <a:lnTo>
                    <a:pt x="5360376" y="906310"/>
                  </a:lnTo>
                  <a:lnTo>
                    <a:pt x="5393987" y="872471"/>
                  </a:lnTo>
                  <a:lnTo>
                    <a:pt x="5416004" y="829598"/>
                  </a:lnTo>
                  <a:lnTo>
                    <a:pt x="5423903" y="780288"/>
                  </a:lnTo>
                  <a:lnTo>
                    <a:pt x="5423903" y="156209"/>
                  </a:lnTo>
                  <a:lnTo>
                    <a:pt x="5416004" y="106899"/>
                  </a:lnTo>
                  <a:lnTo>
                    <a:pt x="5393987" y="64026"/>
                  </a:lnTo>
                  <a:lnTo>
                    <a:pt x="5360376" y="30187"/>
                  </a:lnTo>
                  <a:lnTo>
                    <a:pt x="5317691" y="7979"/>
                  </a:lnTo>
                  <a:lnTo>
                    <a:pt x="5268455" y="0"/>
                  </a:lnTo>
                  <a:lnTo>
                    <a:pt x="155448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21011" y="2856992"/>
              <a:ext cx="5521960" cy="226060"/>
            </a:xfrm>
            <a:custGeom>
              <a:avLst/>
              <a:gdLst/>
              <a:ahLst/>
              <a:cxnLst/>
              <a:rect l="l" t="t" r="r" b="b"/>
              <a:pathLst>
                <a:path w="5521959" h="226060">
                  <a:moveTo>
                    <a:pt x="5521439" y="188213"/>
                  </a:moveTo>
                  <a:lnTo>
                    <a:pt x="5521439" y="38100"/>
                  </a:lnTo>
                  <a:lnTo>
                    <a:pt x="5518500" y="23145"/>
                  </a:lnTo>
                  <a:lnTo>
                    <a:pt x="5510491" y="11049"/>
                  </a:lnTo>
                  <a:lnTo>
                    <a:pt x="5498625" y="2952"/>
                  </a:lnTo>
                  <a:lnTo>
                    <a:pt x="5484114" y="0"/>
                  </a:lnTo>
                  <a:lnTo>
                    <a:pt x="38100" y="0"/>
                  </a:lnTo>
                  <a:lnTo>
                    <a:pt x="23145" y="2952"/>
                  </a:lnTo>
                  <a:lnTo>
                    <a:pt x="11049" y="11049"/>
                  </a:lnTo>
                  <a:lnTo>
                    <a:pt x="2952" y="23145"/>
                  </a:lnTo>
                  <a:lnTo>
                    <a:pt x="0" y="38100"/>
                  </a:lnTo>
                  <a:lnTo>
                    <a:pt x="0" y="188214"/>
                  </a:lnTo>
                  <a:lnTo>
                    <a:pt x="2952" y="202727"/>
                  </a:lnTo>
                  <a:lnTo>
                    <a:pt x="11049" y="214598"/>
                  </a:lnTo>
                  <a:lnTo>
                    <a:pt x="23145" y="222611"/>
                  </a:lnTo>
                  <a:lnTo>
                    <a:pt x="38100" y="225552"/>
                  </a:lnTo>
                  <a:lnTo>
                    <a:pt x="5484114" y="225552"/>
                  </a:lnTo>
                  <a:lnTo>
                    <a:pt x="5498625" y="222611"/>
                  </a:lnTo>
                  <a:lnTo>
                    <a:pt x="5510491" y="214598"/>
                  </a:lnTo>
                  <a:lnTo>
                    <a:pt x="5518500" y="202727"/>
                  </a:lnTo>
                  <a:lnTo>
                    <a:pt x="5521439" y="188213"/>
                  </a:lnTo>
                  <a:close/>
                </a:path>
              </a:pathLst>
            </a:custGeom>
            <a:solidFill>
              <a:srgbClr val="CA68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21011" y="2856992"/>
              <a:ext cx="5521960" cy="226060"/>
            </a:xfrm>
            <a:custGeom>
              <a:avLst/>
              <a:gdLst/>
              <a:ahLst/>
              <a:cxnLst/>
              <a:rect l="l" t="t" r="r" b="b"/>
              <a:pathLst>
                <a:path w="5521959" h="226060">
                  <a:moveTo>
                    <a:pt x="38100" y="0"/>
                  </a:moveTo>
                  <a:lnTo>
                    <a:pt x="23145" y="2952"/>
                  </a:lnTo>
                  <a:lnTo>
                    <a:pt x="11049" y="11049"/>
                  </a:lnTo>
                  <a:lnTo>
                    <a:pt x="2952" y="23145"/>
                  </a:lnTo>
                  <a:lnTo>
                    <a:pt x="0" y="38100"/>
                  </a:lnTo>
                  <a:lnTo>
                    <a:pt x="0" y="188214"/>
                  </a:lnTo>
                  <a:lnTo>
                    <a:pt x="2952" y="202727"/>
                  </a:lnTo>
                  <a:lnTo>
                    <a:pt x="11049" y="214598"/>
                  </a:lnTo>
                  <a:lnTo>
                    <a:pt x="23145" y="222611"/>
                  </a:lnTo>
                  <a:lnTo>
                    <a:pt x="38100" y="225552"/>
                  </a:lnTo>
                  <a:lnTo>
                    <a:pt x="5484114" y="225552"/>
                  </a:lnTo>
                  <a:lnTo>
                    <a:pt x="5498625" y="222611"/>
                  </a:lnTo>
                  <a:lnTo>
                    <a:pt x="5510491" y="214598"/>
                  </a:lnTo>
                  <a:lnTo>
                    <a:pt x="5518500" y="202727"/>
                  </a:lnTo>
                  <a:lnTo>
                    <a:pt x="5521439" y="188213"/>
                  </a:lnTo>
                  <a:lnTo>
                    <a:pt x="5521439" y="38100"/>
                  </a:lnTo>
                  <a:lnTo>
                    <a:pt x="5518500" y="23145"/>
                  </a:lnTo>
                  <a:lnTo>
                    <a:pt x="5510491" y="11049"/>
                  </a:lnTo>
                  <a:lnTo>
                    <a:pt x="5498625" y="2952"/>
                  </a:lnTo>
                  <a:lnTo>
                    <a:pt x="5484114" y="0"/>
                  </a:lnTo>
                  <a:lnTo>
                    <a:pt x="3810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4059" y="4749800"/>
              <a:ext cx="5521960" cy="660400"/>
            </a:xfrm>
            <a:custGeom>
              <a:avLst/>
              <a:gdLst/>
              <a:ahLst/>
              <a:cxnLst/>
              <a:rect l="l" t="t" r="r" b="b"/>
              <a:pathLst>
                <a:path w="5521959" h="660400">
                  <a:moveTo>
                    <a:pt x="5521439" y="550163"/>
                  </a:moveTo>
                  <a:lnTo>
                    <a:pt x="5521439" y="109727"/>
                  </a:lnTo>
                  <a:lnTo>
                    <a:pt x="5512868" y="66865"/>
                  </a:lnTo>
                  <a:lnTo>
                    <a:pt x="5489440" y="32003"/>
                  </a:lnTo>
                  <a:lnTo>
                    <a:pt x="5454579" y="8572"/>
                  </a:lnTo>
                  <a:lnTo>
                    <a:pt x="5411711" y="0"/>
                  </a:lnTo>
                  <a:lnTo>
                    <a:pt x="110489" y="0"/>
                  </a:lnTo>
                  <a:lnTo>
                    <a:pt x="67508" y="8572"/>
                  </a:lnTo>
                  <a:lnTo>
                    <a:pt x="32385" y="32004"/>
                  </a:lnTo>
                  <a:lnTo>
                    <a:pt x="8691" y="66865"/>
                  </a:lnTo>
                  <a:lnTo>
                    <a:pt x="0" y="109728"/>
                  </a:lnTo>
                  <a:lnTo>
                    <a:pt x="0" y="550164"/>
                  </a:lnTo>
                  <a:lnTo>
                    <a:pt x="8691" y="593026"/>
                  </a:lnTo>
                  <a:lnTo>
                    <a:pt x="32385" y="627888"/>
                  </a:lnTo>
                  <a:lnTo>
                    <a:pt x="67508" y="651319"/>
                  </a:lnTo>
                  <a:lnTo>
                    <a:pt x="110489" y="659892"/>
                  </a:lnTo>
                  <a:lnTo>
                    <a:pt x="5411711" y="659891"/>
                  </a:lnTo>
                  <a:lnTo>
                    <a:pt x="5454579" y="651319"/>
                  </a:lnTo>
                  <a:lnTo>
                    <a:pt x="5489440" y="627888"/>
                  </a:lnTo>
                  <a:lnTo>
                    <a:pt x="5512868" y="593026"/>
                  </a:lnTo>
                  <a:lnTo>
                    <a:pt x="5521439" y="550163"/>
                  </a:lnTo>
                  <a:close/>
                </a:path>
              </a:pathLst>
            </a:custGeom>
            <a:solidFill>
              <a:srgbClr val="CA68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24059" y="4749800"/>
              <a:ext cx="5521960" cy="660400"/>
            </a:xfrm>
            <a:custGeom>
              <a:avLst/>
              <a:gdLst/>
              <a:ahLst/>
              <a:cxnLst/>
              <a:rect l="l" t="t" r="r" b="b"/>
              <a:pathLst>
                <a:path w="5521959" h="660400">
                  <a:moveTo>
                    <a:pt x="110489" y="0"/>
                  </a:moveTo>
                  <a:lnTo>
                    <a:pt x="67508" y="8572"/>
                  </a:lnTo>
                  <a:lnTo>
                    <a:pt x="32385" y="32004"/>
                  </a:lnTo>
                  <a:lnTo>
                    <a:pt x="8691" y="66865"/>
                  </a:lnTo>
                  <a:lnTo>
                    <a:pt x="0" y="109728"/>
                  </a:lnTo>
                  <a:lnTo>
                    <a:pt x="0" y="550164"/>
                  </a:lnTo>
                  <a:lnTo>
                    <a:pt x="8691" y="593026"/>
                  </a:lnTo>
                  <a:lnTo>
                    <a:pt x="32385" y="627888"/>
                  </a:lnTo>
                  <a:lnTo>
                    <a:pt x="67508" y="651319"/>
                  </a:lnTo>
                  <a:lnTo>
                    <a:pt x="110489" y="659892"/>
                  </a:lnTo>
                  <a:lnTo>
                    <a:pt x="5411711" y="659891"/>
                  </a:lnTo>
                  <a:lnTo>
                    <a:pt x="5454579" y="651319"/>
                  </a:lnTo>
                  <a:lnTo>
                    <a:pt x="5489440" y="627888"/>
                  </a:lnTo>
                  <a:lnTo>
                    <a:pt x="5512868" y="593026"/>
                  </a:lnTo>
                  <a:lnTo>
                    <a:pt x="5521439" y="550163"/>
                  </a:lnTo>
                  <a:lnTo>
                    <a:pt x="5521439" y="109727"/>
                  </a:lnTo>
                  <a:lnTo>
                    <a:pt x="5512868" y="66865"/>
                  </a:lnTo>
                  <a:lnTo>
                    <a:pt x="5489440" y="32003"/>
                  </a:lnTo>
                  <a:lnTo>
                    <a:pt x="5454579" y="8572"/>
                  </a:lnTo>
                  <a:lnTo>
                    <a:pt x="5411711" y="0"/>
                  </a:lnTo>
                  <a:lnTo>
                    <a:pt x="11048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5714" y="1266951"/>
            <a:ext cx="2938780" cy="1040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800" spc="-215" dirty="0"/>
              <a:t>Socket</a:t>
            </a:r>
            <a:r>
              <a:rPr sz="3800" spc="-35" dirty="0"/>
              <a:t> </a:t>
            </a:r>
            <a:r>
              <a:rPr sz="3800" spc="-175" dirty="0"/>
              <a:t>Options</a:t>
            </a:r>
            <a:endParaRPr sz="38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800" spc="-175" dirty="0"/>
              <a:t>-</a:t>
            </a:r>
            <a:r>
              <a:rPr sz="2800" spc="15" dirty="0"/>
              <a:t> </a:t>
            </a:r>
            <a:r>
              <a:rPr sz="2800" spc="-160" dirty="0"/>
              <a:t>Table</a:t>
            </a:r>
            <a:endParaRPr sz="2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273" y="261873"/>
            <a:ext cx="5004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40" dirty="0"/>
              <a:t>Socket </a:t>
            </a:r>
            <a:r>
              <a:rPr sz="4200" spc="-200" dirty="0"/>
              <a:t>Options </a:t>
            </a:r>
            <a:r>
              <a:rPr sz="3200" spc="-200" dirty="0"/>
              <a:t>-</a:t>
            </a:r>
            <a:r>
              <a:rPr sz="3200" spc="-250" dirty="0"/>
              <a:t> </a:t>
            </a:r>
            <a:r>
              <a:rPr sz="3200" spc="-204" dirty="0"/>
              <a:t>Example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66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453" y="1250949"/>
            <a:ext cx="8075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75" dirty="0">
                <a:latin typeface="Arial" panose="020B0604020202020204"/>
                <a:cs typeface="Arial" panose="020B0604020202020204"/>
              </a:rPr>
              <a:t>Fetch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and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then 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double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current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number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of </a:t>
            </a:r>
            <a:r>
              <a:rPr sz="2200" spc="-95" dirty="0">
                <a:latin typeface="Arial" panose="020B0604020202020204"/>
                <a:cs typeface="Arial" panose="020B0604020202020204"/>
              </a:rPr>
              <a:t>bytes </a:t>
            </a:r>
            <a:r>
              <a:rPr sz="2200" spc="75" dirty="0">
                <a:latin typeface="Arial" panose="020B0604020202020204"/>
                <a:cs typeface="Arial" panose="020B0604020202020204"/>
              </a:rPr>
              <a:t>in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3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14" dirty="0">
                <a:latin typeface="Arial" panose="020B0604020202020204"/>
                <a:cs typeface="Arial" panose="020B0604020202020204"/>
              </a:rPr>
              <a:t>socket’s  </a:t>
            </a:r>
            <a:r>
              <a:rPr sz="2200" spc="-75" dirty="0">
                <a:latin typeface="Arial" panose="020B0604020202020204"/>
                <a:cs typeface="Arial" panose="020B0604020202020204"/>
              </a:rPr>
              <a:t>receive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buffer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163" y="2149094"/>
            <a:ext cx="8503920" cy="3518535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03505" marR="6477635">
              <a:lnSpc>
                <a:spcPct val="100000"/>
              </a:lnSpc>
              <a:spcBef>
                <a:spcPts val="295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rcvBufferSize; 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4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sockOptSize;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03505">
              <a:lnSpc>
                <a:spcPts val="1675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…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03505">
              <a:lnSpc>
                <a:spcPts val="1665"/>
              </a:lnSpc>
              <a:spcBef>
                <a:spcPts val="20"/>
              </a:spcBef>
            </a:pPr>
            <a:r>
              <a:rPr sz="1400" spc="-35" dirty="0">
                <a:latin typeface="Arial" panose="020B0604020202020204"/>
                <a:cs typeface="Arial" panose="020B0604020202020204"/>
              </a:rPr>
              <a:t>/* Retrieve 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and </a:t>
            </a:r>
            <a:r>
              <a:rPr sz="1400" spc="35" dirty="0">
                <a:latin typeface="Arial" panose="020B0604020202020204"/>
                <a:cs typeface="Arial" panose="020B0604020202020204"/>
              </a:rPr>
              <a:t>print 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default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buffer </a:t>
            </a:r>
            <a:r>
              <a:rPr sz="1400" spc="-80" dirty="0">
                <a:latin typeface="Arial" panose="020B0604020202020204"/>
                <a:cs typeface="Arial" panose="020B0604020202020204"/>
              </a:rPr>
              <a:t>size</a:t>
            </a:r>
            <a:r>
              <a:rPr sz="14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03505">
              <a:lnSpc>
                <a:spcPts val="1660"/>
              </a:lnSpc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sockOptSize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sizeof(recvBuffSize);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422275" marR="97155" indent="-319405">
              <a:lnSpc>
                <a:spcPts val="1670"/>
              </a:lnSpc>
              <a:spcBef>
                <a:spcPts val="60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getsockopt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(sock, </a:t>
            </a:r>
            <a:r>
              <a:rPr sz="1400" b="1" spc="-10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SOL_SOCKET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1400" b="1" spc="-10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SO_RCVBUF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 &amp;rcvBufferSize, &amp;sockOptSize)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0)  DieWithError(“getsockopt()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failed”);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03505">
              <a:lnSpc>
                <a:spcPts val="1630"/>
              </a:lnSpc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printf(“Initial Receive Buffer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Size: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%d\n”,</a:t>
            </a:r>
            <a:r>
              <a:rPr sz="1400" b="1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rcvBufferSize);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ourier New" panose="02070309020205020404"/>
              <a:cs typeface="Courier New" panose="02070309020205020404"/>
            </a:endParaRPr>
          </a:p>
          <a:p>
            <a:pPr marL="103505">
              <a:lnSpc>
                <a:spcPts val="1665"/>
              </a:lnSpc>
            </a:pPr>
            <a:r>
              <a:rPr sz="1400" spc="-35" dirty="0">
                <a:latin typeface="Arial" panose="020B0604020202020204"/>
                <a:cs typeface="Arial" panose="020B0604020202020204"/>
              </a:rPr>
              <a:t>/* Double 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buffer </a:t>
            </a:r>
            <a:r>
              <a:rPr sz="1400" spc="-85" dirty="0">
                <a:latin typeface="Arial" panose="020B0604020202020204"/>
                <a:cs typeface="Arial" panose="020B0604020202020204"/>
              </a:rPr>
              <a:t>size</a:t>
            </a:r>
            <a:r>
              <a:rPr sz="14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03505">
              <a:lnSpc>
                <a:spcPts val="1665"/>
              </a:lnSpc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recvBufferSize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*=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 2;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ourier New" panose="02070309020205020404"/>
              <a:cs typeface="Courier New" panose="02070309020205020404"/>
            </a:endParaRPr>
          </a:p>
          <a:p>
            <a:pPr marL="103505">
              <a:lnSpc>
                <a:spcPts val="1670"/>
              </a:lnSpc>
            </a:pP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110" dirty="0">
                <a:latin typeface="Arial" panose="020B0604020202020204"/>
                <a:cs typeface="Arial" panose="020B0604020202020204"/>
              </a:rPr>
              <a:t>Set 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buffer </a:t>
            </a:r>
            <a:r>
              <a:rPr sz="1400" spc="-80" dirty="0">
                <a:latin typeface="Arial" panose="020B0604020202020204"/>
                <a:cs typeface="Arial" panose="020B0604020202020204"/>
              </a:rPr>
              <a:t>size </a:t>
            </a:r>
            <a:r>
              <a:rPr sz="1400" dirty="0">
                <a:latin typeface="Arial" panose="020B0604020202020204"/>
                <a:cs typeface="Arial" panose="020B0604020202020204"/>
              </a:rPr>
              <a:t>to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new 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value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698625" marR="2118360" indent="-1595755">
              <a:lnSpc>
                <a:spcPts val="1670"/>
              </a:lnSpc>
              <a:spcBef>
                <a:spcPts val="50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setsockopt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(sock, </a:t>
            </a:r>
            <a:r>
              <a:rPr sz="1400" b="1" spc="-10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SOL_SOCKET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1400" b="1" spc="-10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SO_RCVBUF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, &amp;rcvBufferSize,  sizeof(rcvBufferSize))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0)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210185">
              <a:lnSpc>
                <a:spcPts val="1625"/>
              </a:lnSpc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DieWithError(“getsockopt() failed”);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6951" y="261873"/>
            <a:ext cx="55854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/>
              <a:t>Dealing </a:t>
            </a:r>
            <a:r>
              <a:rPr sz="4200" spc="-275" dirty="0"/>
              <a:t>with </a:t>
            </a:r>
            <a:r>
              <a:rPr sz="4200" spc="-240" dirty="0"/>
              <a:t>blocking</a:t>
            </a:r>
            <a:r>
              <a:rPr sz="4200" spc="-200" dirty="0"/>
              <a:t> </a:t>
            </a:r>
            <a:r>
              <a:rPr sz="4200" spc="-270" dirty="0"/>
              <a:t>calls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67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453" y="1250949"/>
            <a:ext cx="7726045" cy="475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15" dirty="0">
                <a:latin typeface="Arial" panose="020B0604020202020204"/>
                <a:cs typeface="Arial" panose="020B0604020202020204"/>
              </a:rPr>
              <a:t>Many of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functions 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we </a:t>
            </a:r>
            <a:r>
              <a:rPr sz="2200" spc="-155" dirty="0">
                <a:latin typeface="Arial" panose="020B0604020202020204"/>
                <a:cs typeface="Arial" panose="020B0604020202020204"/>
              </a:rPr>
              <a:t>saw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block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(by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default) </a:t>
            </a:r>
            <a:r>
              <a:rPr sz="2200" spc="70" dirty="0">
                <a:latin typeface="Arial" panose="020B0604020202020204"/>
                <a:cs typeface="Arial" panose="020B0604020202020204"/>
              </a:rPr>
              <a:t>until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a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certain  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event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60" dirty="0">
                <a:latin typeface="Arial" panose="020B0604020202020204"/>
                <a:cs typeface="Arial" panose="020B0604020202020204"/>
              </a:rPr>
              <a:t>accept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65" dirty="0">
                <a:latin typeface="Arial" panose="020B0604020202020204"/>
                <a:cs typeface="Arial" panose="020B0604020202020204"/>
              </a:rPr>
              <a:t>until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connection 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comes</a:t>
            </a:r>
            <a:r>
              <a:rPr sz="20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70" dirty="0">
                <a:latin typeface="Arial" panose="020B0604020202020204"/>
                <a:cs typeface="Arial" panose="020B0604020202020204"/>
              </a:rPr>
              <a:t>in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3B822F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40" dirty="0">
                <a:latin typeface="Arial" panose="020B0604020202020204"/>
                <a:cs typeface="Arial" panose="020B0604020202020204"/>
              </a:rPr>
              <a:t>connect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65" dirty="0">
                <a:latin typeface="Arial" panose="020B0604020202020204"/>
                <a:cs typeface="Arial" panose="020B0604020202020204"/>
              </a:rPr>
              <a:t>until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connection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is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established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20" dirty="0">
                <a:latin typeface="Arial" panose="020B0604020202020204"/>
                <a:cs typeface="Arial" panose="020B0604020202020204"/>
              </a:rPr>
              <a:t>recv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recvfrom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60" dirty="0">
                <a:latin typeface="Arial" panose="020B0604020202020204"/>
                <a:cs typeface="Arial" panose="020B0604020202020204"/>
              </a:rPr>
              <a:t>until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packet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(of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data) is</a:t>
            </a:r>
            <a:r>
              <a:rPr sz="20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received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35050" lvl="2" indent="-351790">
              <a:lnSpc>
                <a:spcPct val="100000"/>
              </a:lnSpc>
              <a:spcBef>
                <a:spcPts val="450"/>
              </a:spcBef>
              <a:buClr>
                <a:srgbClr val="CC9A00"/>
              </a:buClr>
              <a:buSzPct val="67000"/>
              <a:buFont typeface="Wingdings" panose="05000000000000000000"/>
              <a:buChar char=""/>
              <a:tabLst>
                <a:tab pos="1035050" algn="l"/>
                <a:tab pos="103568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what </a:t>
            </a:r>
            <a:r>
              <a:rPr sz="1800" spc="90" dirty="0">
                <a:latin typeface="Arial" panose="020B0604020202020204"/>
                <a:cs typeface="Arial" panose="020B0604020202020204"/>
              </a:rPr>
              <a:t>if </a:t>
            </a:r>
            <a:r>
              <a:rPr sz="1800" spc="-204" dirty="0">
                <a:latin typeface="Arial" panose="020B0604020202020204"/>
                <a:cs typeface="Arial" panose="020B0604020202020204"/>
              </a:rPr>
              <a:t>a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packet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is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lost </a:t>
            </a:r>
            <a:r>
              <a:rPr sz="1800" spc="40" dirty="0">
                <a:latin typeface="Arial" panose="020B0604020202020204"/>
                <a:cs typeface="Arial" panose="020B0604020202020204"/>
              </a:rPr>
              <a:t>(in 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datagram</a:t>
            </a:r>
            <a:r>
              <a:rPr sz="18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socket)?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60"/>
              </a:spcBef>
              <a:buClr>
                <a:srgbClr val="3B822F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80" dirty="0">
                <a:latin typeface="Arial" panose="020B0604020202020204"/>
                <a:cs typeface="Arial" panose="020B0604020202020204"/>
              </a:rPr>
              <a:t>send</a:t>
            </a:r>
            <a:r>
              <a:rPr sz="2000" spc="-18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70" dirty="0">
                <a:latin typeface="Arial" panose="020B0604020202020204"/>
                <a:cs typeface="Arial" panose="020B0604020202020204"/>
              </a:rPr>
              <a:t>until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data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are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pushed </a:t>
            </a:r>
            <a:r>
              <a:rPr sz="2000" spc="35" dirty="0">
                <a:latin typeface="Arial" panose="020B0604020202020204"/>
                <a:cs typeface="Arial" panose="020B0604020202020204"/>
              </a:rPr>
              <a:t>into 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socket’s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buffer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3B822F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60" dirty="0">
                <a:latin typeface="Arial" panose="020B0604020202020204"/>
                <a:cs typeface="Arial" panose="020B0604020202020204"/>
              </a:rPr>
              <a:t>sendto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65" dirty="0">
                <a:latin typeface="Arial" panose="020B0604020202020204"/>
                <a:cs typeface="Arial" panose="020B0604020202020204"/>
              </a:rPr>
              <a:t>until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data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are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given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network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subsystem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00"/>
              </a:spcBef>
              <a:buClr>
                <a:srgbClr val="CC9A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60" dirty="0">
                <a:latin typeface="Arial" panose="020B0604020202020204"/>
                <a:cs typeface="Arial" panose="020B0604020202020204"/>
              </a:rPr>
              <a:t>For </a:t>
            </a:r>
            <a:r>
              <a:rPr sz="2200" b="1" spc="-165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simple </a:t>
            </a:r>
            <a:r>
              <a:rPr sz="2200" b="1" spc="-185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programs</a:t>
            </a:r>
            <a:r>
              <a:rPr sz="2200" spc="-185" dirty="0">
                <a:latin typeface="Arial" panose="020B0604020202020204"/>
                <a:cs typeface="Arial" panose="020B0604020202020204"/>
              </a:rPr>
              <a:t>,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blocking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is</a:t>
            </a:r>
            <a:r>
              <a:rPr sz="2200" spc="8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convenient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Clr>
                <a:srgbClr val="CC9A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20" dirty="0">
                <a:latin typeface="Arial" panose="020B0604020202020204"/>
                <a:cs typeface="Arial" panose="020B0604020202020204"/>
              </a:rPr>
              <a:t>What </a:t>
            </a:r>
            <a:r>
              <a:rPr sz="2200" spc="-75" dirty="0">
                <a:latin typeface="Arial" panose="020B0604020202020204"/>
                <a:cs typeface="Arial" panose="020B0604020202020204"/>
              </a:rPr>
              <a:t>about 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more </a:t>
            </a:r>
            <a:r>
              <a:rPr sz="2200" b="1" spc="-16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complex</a:t>
            </a:r>
            <a:r>
              <a:rPr sz="2200" b="1" spc="-16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22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programs</a:t>
            </a:r>
            <a:r>
              <a:rPr sz="2200" spc="-225" dirty="0">
                <a:latin typeface="Arial" panose="020B0604020202020204"/>
                <a:cs typeface="Arial" panose="020B0604020202020204"/>
              </a:rPr>
              <a:t>?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500"/>
              </a:spcBef>
              <a:buClr>
                <a:srgbClr val="3B822F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20" dirty="0">
                <a:latin typeface="Arial" panose="020B0604020202020204"/>
                <a:cs typeface="Arial" panose="020B0604020202020204"/>
              </a:rPr>
              <a:t>multiple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connections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0"/>
              </a:spcBef>
              <a:buClr>
                <a:srgbClr val="3B822F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70" dirty="0">
                <a:latin typeface="Arial" panose="020B0604020202020204"/>
                <a:cs typeface="Arial" panose="020B0604020202020204"/>
              </a:rPr>
              <a:t>simultaneous 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sends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receives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3B822F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50" dirty="0">
                <a:latin typeface="Arial" panose="020B0604020202020204"/>
                <a:cs typeface="Arial" panose="020B0604020202020204"/>
              </a:rPr>
              <a:t>simultaneously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doing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non-networking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processing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6951" y="261873"/>
            <a:ext cx="55854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/>
              <a:t>Dealing </a:t>
            </a:r>
            <a:r>
              <a:rPr sz="4200" spc="-275" dirty="0"/>
              <a:t>with </a:t>
            </a:r>
            <a:r>
              <a:rPr sz="4200" spc="-240" dirty="0"/>
              <a:t>blocking</a:t>
            </a:r>
            <a:r>
              <a:rPr sz="4200" spc="-200" dirty="0"/>
              <a:t> </a:t>
            </a:r>
            <a:r>
              <a:rPr sz="4200" spc="-270" dirty="0"/>
              <a:t>calls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68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453" y="1184960"/>
            <a:ext cx="2925445" cy="123063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2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15" dirty="0">
                <a:latin typeface="Arial" panose="020B0604020202020204"/>
                <a:cs typeface="Arial" panose="020B0604020202020204"/>
              </a:rPr>
              <a:t>Non-blocking</a:t>
            </a:r>
            <a:r>
              <a:rPr sz="22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45" dirty="0">
                <a:latin typeface="Arial" panose="020B0604020202020204"/>
                <a:cs typeface="Arial" panose="020B0604020202020204"/>
              </a:rPr>
              <a:t>Sockets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2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60" dirty="0">
                <a:latin typeface="Arial" panose="020B0604020202020204"/>
                <a:cs typeface="Arial" panose="020B0604020202020204"/>
              </a:rPr>
              <a:t>Asynchronous</a:t>
            </a:r>
            <a:r>
              <a:rPr sz="22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5" dirty="0">
                <a:latin typeface="Arial" panose="020B0604020202020204"/>
                <a:cs typeface="Arial" panose="020B0604020202020204"/>
              </a:rPr>
              <a:t>I/O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65" dirty="0">
                <a:latin typeface="Arial" panose="020B0604020202020204"/>
                <a:cs typeface="Arial" panose="020B0604020202020204"/>
              </a:rPr>
              <a:t>Timeouts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8535" y="261873"/>
            <a:ext cx="46221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0" dirty="0"/>
              <a:t>Non-blocking</a:t>
            </a:r>
            <a:r>
              <a:rPr sz="4200" spc="-25" dirty="0"/>
              <a:t> </a:t>
            </a:r>
            <a:r>
              <a:rPr sz="4200" spc="-250" dirty="0"/>
              <a:t>Sockets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69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353" y="1250949"/>
            <a:ext cx="8382000" cy="465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240665" indent="-343535">
              <a:lnSpc>
                <a:spcPct val="100000"/>
              </a:lnSpc>
              <a:spcBef>
                <a:spcPts val="10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93065" algn="l"/>
                <a:tab pos="393700" algn="l"/>
              </a:tabLst>
            </a:pPr>
            <a:r>
              <a:rPr sz="2200" spc="120" dirty="0">
                <a:latin typeface="Arial" panose="020B0604020202020204"/>
                <a:cs typeface="Arial" panose="020B0604020202020204"/>
              </a:rPr>
              <a:t>If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an 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operation </a:t>
            </a:r>
            <a:r>
              <a:rPr sz="2200" spc="-114" dirty="0">
                <a:latin typeface="Arial" panose="020B0604020202020204"/>
                <a:cs typeface="Arial" panose="020B0604020202020204"/>
              </a:rPr>
              <a:t>can </a:t>
            </a:r>
            <a:r>
              <a:rPr sz="2200" spc="-145" dirty="0">
                <a:latin typeface="Arial" panose="020B0604020202020204"/>
                <a:cs typeface="Arial" panose="020B0604020202020204"/>
              </a:rPr>
              <a:t>be 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completed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immediately, </a:t>
            </a:r>
            <a:r>
              <a:rPr sz="2200" spc="-210" dirty="0">
                <a:latin typeface="Arial" panose="020B0604020202020204"/>
                <a:cs typeface="Arial" panose="020B0604020202020204"/>
              </a:rPr>
              <a:t>success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returned;  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otherwise,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a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failure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returned 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(usually</a:t>
            </a:r>
            <a:r>
              <a:rPr sz="2200" spc="-33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-1)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720725" marR="233680" lvl="1" indent="-325755">
              <a:lnSpc>
                <a:spcPct val="100000"/>
              </a:lnSpc>
              <a:spcBef>
                <a:spcPts val="51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720090" algn="l"/>
                <a:tab pos="720725" algn="l"/>
              </a:tabLst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errno</a:t>
            </a:r>
            <a:r>
              <a:rPr sz="2000" spc="-7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properly </a:t>
            </a:r>
            <a:r>
              <a:rPr sz="2200" spc="-125" dirty="0">
                <a:latin typeface="Arial" panose="020B0604020202020204"/>
                <a:cs typeface="Arial" panose="020B0604020202020204"/>
              </a:rPr>
              <a:t>set, </a:t>
            </a:r>
            <a:r>
              <a:rPr sz="2200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distinguish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this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(blocking)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failure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from 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other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100" dirty="0">
                <a:latin typeface="Arial" panose="020B0604020202020204"/>
                <a:cs typeface="Arial" panose="020B0604020202020204"/>
              </a:rPr>
              <a:t>-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EINPROGRESS</a:t>
            </a:r>
            <a:r>
              <a:rPr sz="1600" spc="-5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connect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,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EWOULDBLOCK</a:t>
            </a:r>
            <a:r>
              <a:rPr sz="1600" spc="-5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for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other)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393700" indent="-343535">
              <a:lnSpc>
                <a:spcPct val="100000"/>
              </a:lnSpc>
              <a:spcBef>
                <a:spcPts val="167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93065" algn="l"/>
                <a:tab pos="393700" algn="l"/>
                <a:tab pos="1950720" algn="l"/>
              </a:tabLst>
            </a:pPr>
            <a:r>
              <a:rPr sz="2200" spc="-90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250" spc="-135" baseline="26000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st</a:t>
            </a:r>
            <a:r>
              <a:rPr sz="2250" spc="217" baseline="26000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40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Solution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:	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int fcntl (</a:t>
            </a:r>
            <a:r>
              <a:rPr sz="2200" b="1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sockid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200" b="1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command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2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argument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);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720090" lvl="1" indent="-325755">
              <a:lnSpc>
                <a:spcPct val="100000"/>
              </a:lnSpc>
              <a:spcBef>
                <a:spcPts val="495"/>
              </a:spcBef>
              <a:buSzPct val="60000"/>
              <a:buFont typeface="Wingdings" panose="05000000000000000000"/>
              <a:buChar char=""/>
              <a:tabLst>
                <a:tab pos="720090" algn="l"/>
                <a:tab pos="720725" algn="l"/>
              </a:tabLst>
            </a:pPr>
            <a:r>
              <a:rPr sz="2000" b="1" spc="-16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sockid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integer,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socket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descriptor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200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720090" algn="l"/>
                <a:tab pos="720725" algn="l"/>
              </a:tabLst>
            </a:pPr>
            <a:r>
              <a:rPr sz="2000" b="1" spc="-16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command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integer,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operation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be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performed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(</a:t>
            </a:r>
            <a:r>
              <a:rPr sz="1800" b="1" spc="-2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F_GETFL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,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F_SETFL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20090" lvl="1" indent="-325755">
              <a:lnSpc>
                <a:spcPts val="2395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720090" algn="l"/>
                <a:tab pos="720725" algn="l"/>
              </a:tabLst>
            </a:pPr>
            <a:r>
              <a:rPr sz="2000" b="1" spc="-13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argument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long, 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e.g.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O_NONBLOCK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2635"/>
              </a:lnSpc>
            </a:pPr>
            <a:r>
              <a:rPr sz="2200" spc="3475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</a:t>
            </a:r>
            <a:r>
              <a:rPr sz="2200" spc="-90" dirty="0">
                <a:solidFill>
                  <a:srgbClr val="9A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fcntl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8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sockid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18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F_SETFL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1800" b="1" spc="-10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O_NONBLOCK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93700" indent="-343535">
              <a:lnSpc>
                <a:spcPct val="100000"/>
              </a:lnSpc>
              <a:spcBef>
                <a:spcPts val="162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93065" algn="l"/>
                <a:tab pos="394335" algn="l"/>
              </a:tabLst>
            </a:pPr>
            <a:r>
              <a:rPr sz="2200" spc="-5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250" spc="-82" baseline="26000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nd </a:t>
            </a:r>
            <a:r>
              <a:rPr sz="2200" spc="-40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Solution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: </a:t>
            </a:r>
            <a:r>
              <a:rPr sz="2200" spc="-105" dirty="0">
                <a:latin typeface="Arial" panose="020B0604020202020204"/>
                <a:cs typeface="Arial" panose="020B0604020202020204"/>
              </a:rPr>
              <a:t>flags </a:t>
            </a:r>
            <a:r>
              <a:rPr sz="2200" spc="-85" dirty="0">
                <a:latin typeface="Arial" panose="020B0604020202020204"/>
                <a:cs typeface="Arial" panose="020B0604020202020204"/>
              </a:rPr>
              <a:t>parameter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send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, 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recv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, 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sendto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,</a:t>
            </a:r>
            <a:r>
              <a:rPr sz="2000" spc="-3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recvfrom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20090" lvl="1" indent="-325755">
              <a:lnSpc>
                <a:spcPct val="100000"/>
              </a:lnSpc>
              <a:spcBef>
                <a:spcPts val="470"/>
              </a:spcBef>
              <a:buClr>
                <a:srgbClr val="9A6500"/>
              </a:buClr>
              <a:buSzPct val="61000"/>
              <a:buFont typeface="Wingdings" panose="05000000000000000000"/>
              <a:buChar char=""/>
              <a:tabLst>
                <a:tab pos="720090" algn="l"/>
                <a:tab pos="720725" algn="l"/>
              </a:tabLst>
            </a:pPr>
            <a:r>
              <a:rPr sz="1800" b="1" spc="-15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MSG_DONTWAIT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0090" lvl="1" indent="-325755">
              <a:lnSpc>
                <a:spcPct val="100000"/>
              </a:lnSpc>
              <a:spcBef>
                <a:spcPts val="46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720090" algn="l"/>
                <a:tab pos="720725" algn="l"/>
              </a:tabLst>
            </a:pPr>
            <a:r>
              <a:rPr sz="2000" spc="5" dirty="0">
                <a:latin typeface="Arial" panose="020B0604020202020204"/>
                <a:cs typeface="Arial" panose="020B0604020202020204"/>
              </a:rPr>
              <a:t>not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supported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by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all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implementations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865" y="261873"/>
            <a:ext cx="791273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15" dirty="0"/>
              <a:t>Local </a:t>
            </a:r>
            <a:r>
              <a:rPr sz="4200" spc="-250" dirty="0"/>
              <a:t>Area </a:t>
            </a:r>
            <a:r>
              <a:rPr sz="4200" spc="-220" dirty="0"/>
              <a:t>Network </a:t>
            </a:r>
            <a:r>
              <a:rPr sz="4200" spc="-265" dirty="0"/>
              <a:t>Addresses </a:t>
            </a:r>
            <a:r>
              <a:rPr sz="4200" spc="-260" dirty="0"/>
              <a:t>-</a:t>
            </a:r>
            <a:r>
              <a:rPr sz="4200" spc="-395" dirty="0"/>
              <a:t> </a:t>
            </a:r>
            <a:r>
              <a:rPr sz="4200" spc="-220" dirty="0"/>
              <a:t>IPv4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1511439" y="1136396"/>
            <a:ext cx="60960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7</a:t>
            </a:fld>
            <a:endParaRPr spc="-7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780" y="118617"/>
            <a:ext cx="1447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10" dirty="0"/>
              <a:t>Signals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70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453" y="698499"/>
            <a:ext cx="8338820" cy="540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1620" indent="-343535">
              <a:lnSpc>
                <a:spcPct val="100000"/>
              </a:lnSpc>
              <a:spcBef>
                <a:spcPts val="10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45" dirty="0">
                <a:latin typeface="Arial" panose="020B0604020202020204"/>
                <a:cs typeface="Arial" panose="020B0604020202020204"/>
              </a:rPr>
              <a:t>Provide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a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mechanism 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operating </a:t>
            </a:r>
            <a:r>
              <a:rPr sz="2200" spc="-130" dirty="0">
                <a:latin typeface="Arial" panose="020B0604020202020204"/>
                <a:cs typeface="Arial" panose="020B0604020202020204"/>
              </a:rPr>
              <a:t>system </a:t>
            </a:r>
            <a:r>
              <a:rPr sz="2200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45" dirty="0">
                <a:latin typeface="Arial" panose="020B0604020202020204"/>
                <a:cs typeface="Arial" panose="020B0604020202020204"/>
              </a:rPr>
              <a:t>notify </a:t>
            </a:r>
            <a:r>
              <a:rPr sz="2200" spc="-180" dirty="0">
                <a:latin typeface="Arial" panose="020B0604020202020204"/>
                <a:cs typeface="Arial" panose="020B0604020202020204"/>
              </a:rPr>
              <a:t>processes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that 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certain </a:t>
            </a:r>
            <a:r>
              <a:rPr sz="2200" spc="-105" dirty="0">
                <a:latin typeface="Arial" panose="020B0604020202020204"/>
                <a:cs typeface="Arial" panose="020B0604020202020204"/>
              </a:rPr>
              <a:t>events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occur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9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05" dirty="0">
                <a:latin typeface="Arial" panose="020B0604020202020204"/>
                <a:cs typeface="Arial" panose="020B0604020202020204"/>
              </a:rPr>
              <a:t>e.g.,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user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typed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40" dirty="0">
                <a:latin typeface="Arial" panose="020B0604020202020204"/>
                <a:cs typeface="Arial" panose="020B0604020202020204"/>
              </a:rPr>
              <a:t>“interrupt”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character, </a:t>
            </a:r>
            <a:r>
              <a:rPr sz="2000" dirty="0">
                <a:latin typeface="Arial" panose="020B0604020202020204"/>
                <a:cs typeface="Arial" panose="020B0604020202020204"/>
              </a:rPr>
              <a:t>or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timer</a:t>
            </a:r>
            <a:r>
              <a:rPr sz="2000" spc="-3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expired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0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110" dirty="0">
                <a:latin typeface="Arial" panose="020B0604020202020204"/>
                <a:cs typeface="Arial" panose="020B0604020202020204"/>
              </a:rPr>
              <a:t>signals </a:t>
            </a:r>
            <a:r>
              <a:rPr sz="2200" spc="-125" dirty="0">
                <a:latin typeface="Arial" panose="020B0604020202020204"/>
                <a:cs typeface="Arial" panose="020B0604020202020204"/>
              </a:rPr>
              <a:t>are 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delivered</a:t>
            </a:r>
            <a:r>
              <a:rPr sz="22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18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asynchronously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55" dirty="0">
                <a:latin typeface="Arial" panose="020B0604020202020204"/>
                <a:cs typeface="Arial" panose="020B0604020202020204"/>
              </a:rPr>
              <a:t>upon </a:t>
            </a:r>
            <a:r>
              <a:rPr sz="2200" spc="-80" dirty="0">
                <a:latin typeface="Arial" panose="020B0604020202020204"/>
                <a:cs typeface="Arial" panose="020B0604020202020204"/>
              </a:rPr>
              <a:t>signal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delivery </a:t>
            </a:r>
            <a:r>
              <a:rPr sz="2200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program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50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110" dirty="0">
                <a:latin typeface="Arial" panose="020B0604020202020204"/>
                <a:cs typeface="Arial" panose="020B0604020202020204"/>
              </a:rPr>
              <a:t>it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may 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be </a:t>
            </a:r>
            <a:r>
              <a:rPr sz="2000" b="1" spc="-12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ignored</a:t>
            </a:r>
            <a:r>
              <a:rPr sz="2000" spc="-125" dirty="0">
                <a:latin typeface="Arial" panose="020B0604020202020204"/>
                <a:cs typeface="Arial" panose="020B0604020202020204"/>
              </a:rPr>
              <a:t>,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process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never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aware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05" dirty="0">
                <a:latin typeface="Arial" panose="020B0604020202020204"/>
                <a:cs typeface="Arial" panose="020B0604020202020204"/>
              </a:rPr>
              <a:t>it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program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 </a:t>
            </a:r>
            <a:r>
              <a:rPr sz="2000" b="1" spc="-9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forcefully </a:t>
            </a:r>
            <a:r>
              <a:rPr sz="2000" b="1" spc="-10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terminated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by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10" dirty="0">
                <a:latin typeface="Arial" panose="020B0604020202020204"/>
                <a:cs typeface="Arial" panose="020B0604020202020204"/>
              </a:rPr>
              <a:t>OS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29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b="1" spc="-12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signal-handling </a:t>
            </a:r>
            <a:r>
              <a:rPr sz="2000" b="1" spc="-9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routine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,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specified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by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program,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</a:t>
            </a:r>
            <a:r>
              <a:rPr sz="20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executed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35050" lvl="2" indent="-351790">
              <a:lnSpc>
                <a:spcPct val="100000"/>
              </a:lnSpc>
              <a:spcBef>
                <a:spcPts val="235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35050" algn="l"/>
                <a:tab pos="1035685" algn="l"/>
              </a:tabLst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this </a:t>
            </a:r>
            <a:r>
              <a:rPr sz="1800" spc="-105" dirty="0">
                <a:latin typeface="Arial" panose="020B0604020202020204"/>
                <a:cs typeface="Arial" panose="020B0604020202020204"/>
              </a:rPr>
              <a:t>happens </a:t>
            </a:r>
            <a:r>
              <a:rPr sz="1800" spc="60" dirty="0">
                <a:latin typeface="Arial" panose="020B0604020202020204"/>
                <a:cs typeface="Arial" panose="020B0604020202020204"/>
              </a:rPr>
              <a:t>in </a:t>
            </a:r>
            <a:r>
              <a:rPr sz="1800" spc="-204" dirty="0">
                <a:latin typeface="Arial" panose="020B0604020202020204"/>
                <a:cs typeface="Arial" panose="020B0604020202020204"/>
              </a:rPr>
              <a:t>a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different</a:t>
            </a:r>
            <a:r>
              <a:rPr sz="1800" spc="-3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thread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23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signal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is </a:t>
            </a:r>
            <a:r>
              <a:rPr sz="2000" b="1" spc="-13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blocked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, </a:t>
            </a:r>
            <a:r>
              <a:rPr sz="2000" spc="65" dirty="0">
                <a:latin typeface="Arial" panose="020B0604020202020204"/>
                <a:cs typeface="Arial" panose="020B0604020202020204"/>
              </a:rPr>
              <a:t>until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program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takes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action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allow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its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delivery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35050" lvl="2" indent="-351790">
              <a:lnSpc>
                <a:spcPct val="100000"/>
              </a:lnSpc>
              <a:spcBef>
                <a:spcPts val="235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35050" algn="l"/>
                <a:tab pos="1035685" algn="l"/>
              </a:tabLst>
            </a:pPr>
            <a:r>
              <a:rPr sz="1800" spc="-120" dirty="0">
                <a:latin typeface="Arial" panose="020B0604020202020204"/>
                <a:cs typeface="Arial" panose="020B0604020202020204"/>
              </a:rPr>
              <a:t>each </a:t>
            </a:r>
            <a:r>
              <a:rPr sz="1800" spc="-125" dirty="0">
                <a:latin typeface="Arial" panose="020B0604020202020204"/>
                <a:cs typeface="Arial" panose="020B0604020202020204"/>
              </a:rPr>
              <a:t>process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(or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thread) 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has </a:t>
            </a:r>
            <a:r>
              <a:rPr sz="1800" spc="-204" dirty="0">
                <a:latin typeface="Arial" panose="020B0604020202020204"/>
                <a:cs typeface="Arial" panose="020B0604020202020204"/>
              </a:rPr>
              <a:t>a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corresponding </a:t>
            </a:r>
            <a:r>
              <a:rPr sz="1800" b="1" spc="-18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mask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44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135" dirty="0">
                <a:latin typeface="Arial" panose="020B0604020202020204"/>
                <a:cs typeface="Arial" panose="020B0604020202020204"/>
              </a:rPr>
              <a:t>Each </a:t>
            </a:r>
            <a:r>
              <a:rPr sz="2200" spc="-75" dirty="0">
                <a:latin typeface="Arial" panose="020B0604020202020204"/>
                <a:cs typeface="Arial" panose="020B0604020202020204"/>
              </a:rPr>
              <a:t>signal </a:t>
            </a:r>
            <a:r>
              <a:rPr sz="2200" spc="-175" dirty="0">
                <a:latin typeface="Arial" panose="020B0604020202020204"/>
                <a:cs typeface="Arial" panose="020B0604020202020204"/>
              </a:rPr>
              <a:t>has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a </a:t>
            </a:r>
            <a:r>
              <a:rPr sz="2200" b="1" spc="-12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default</a:t>
            </a:r>
            <a:r>
              <a:rPr sz="2200" b="1" spc="-8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14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behavior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20" dirty="0">
                <a:latin typeface="Arial" panose="020B0604020202020204"/>
                <a:cs typeface="Arial" panose="020B0604020202020204"/>
              </a:rPr>
              <a:t>e.g.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SIGINT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(i.e.,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Ctrl+C) </a:t>
            </a:r>
            <a:r>
              <a:rPr sz="2000" spc="-190" dirty="0">
                <a:latin typeface="Arial" panose="020B0604020202020204"/>
                <a:cs typeface="Arial" panose="020B0604020202020204"/>
              </a:rPr>
              <a:t>causes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termination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110" dirty="0">
                <a:latin typeface="Arial" panose="020B0604020202020204"/>
                <a:cs typeface="Arial" panose="020B0604020202020204"/>
              </a:rPr>
              <a:t>it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can 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be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changed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using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sigaction()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120" dirty="0">
                <a:latin typeface="Arial" panose="020B0604020202020204"/>
                <a:cs typeface="Arial" panose="020B0604020202020204"/>
              </a:rPr>
              <a:t>Signals </a:t>
            </a:r>
            <a:r>
              <a:rPr sz="2200" spc="-114" dirty="0">
                <a:latin typeface="Arial" panose="020B0604020202020204"/>
                <a:cs typeface="Arial" panose="020B0604020202020204"/>
              </a:rPr>
              <a:t>can </a:t>
            </a:r>
            <a:r>
              <a:rPr sz="2200" spc="-145" dirty="0">
                <a:latin typeface="Arial" panose="020B0604020202020204"/>
                <a:cs typeface="Arial" panose="020B0604020202020204"/>
              </a:rPr>
              <a:t>be </a:t>
            </a:r>
            <a:r>
              <a:rPr sz="2200" b="1" spc="-19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nested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(i.e., </a:t>
            </a:r>
            <a:r>
              <a:rPr sz="1800" spc="25" dirty="0">
                <a:latin typeface="Arial" panose="020B0604020202020204"/>
                <a:cs typeface="Arial" panose="020B0604020202020204"/>
              </a:rPr>
              <a:t>while 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one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is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being handled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another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is</a:t>
            </a:r>
            <a:r>
              <a:rPr sz="18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delivered)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6535" y="5351017"/>
            <a:ext cx="6177915" cy="845185"/>
          </a:xfrm>
          <a:custGeom>
            <a:avLst/>
            <a:gdLst/>
            <a:ahLst/>
            <a:cxnLst/>
            <a:rect l="l" t="t" r="r" b="b"/>
            <a:pathLst>
              <a:path w="6177915" h="845185">
                <a:moveTo>
                  <a:pt x="0" y="0"/>
                </a:moveTo>
                <a:lnTo>
                  <a:pt x="0" y="845058"/>
                </a:lnTo>
                <a:lnTo>
                  <a:pt x="6177534" y="845058"/>
                </a:lnTo>
                <a:lnTo>
                  <a:pt x="6177534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780" y="118617"/>
            <a:ext cx="1447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10" dirty="0"/>
              <a:t>Signals</a:t>
            </a:r>
            <a:endParaRPr sz="42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71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35" y="718312"/>
            <a:ext cx="8201659" cy="157099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 sigaction(</a:t>
            </a:r>
            <a:r>
              <a:rPr sz="18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whichSignal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&amp;</a:t>
            </a:r>
            <a:r>
              <a:rPr sz="1800" b="1" spc="-10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newAction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18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&amp;</a:t>
            </a:r>
            <a:r>
              <a:rPr sz="18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oldAction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340"/>
              </a:spcBef>
              <a:buSzPct val="61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1800" b="1" spc="-11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whichSignal</a:t>
            </a:r>
            <a:r>
              <a:rPr sz="1800" spc="-110" dirty="0">
                <a:latin typeface="Arial" panose="020B0604020202020204"/>
                <a:cs typeface="Arial" panose="020B0604020202020204"/>
              </a:rPr>
              <a:t>: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integer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230"/>
              </a:spcBef>
              <a:buClr>
                <a:srgbClr val="9A6500"/>
              </a:buClr>
              <a:buSzPct val="61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1800" b="1" spc="-8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newAction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: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struct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sigaction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defines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new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behavior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230"/>
              </a:spcBef>
              <a:buClr>
                <a:srgbClr val="9A6500"/>
              </a:buClr>
              <a:buSzPct val="61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1800" b="1" spc="-8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oldAction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: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struct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sigaction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1800" spc="90" dirty="0">
                <a:latin typeface="Arial" panose="020B0604020202020204"/>
                <a:cs typeface="Arial" panose="020B0604020202020204"/>
              </a:rPr>
              <a:t>if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not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NULL,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then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previous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behavior</a:t>
            </a:r>
            <a:r>
              <a:rPr sz="1800" spc="-3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is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copied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225"/>
              </a:spcBef>
              <a:buClr>
                <a:srgbClr val="9A6500"/>
              </a:buClr>
              <a:buSzPct val="61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1800" spc="100" dirty="0">
                <a:latin typeface="Arial" panose="020B0604020202020204"/>
                <a:cs typeface="Arial" panose="020B0604020202020204"/>
              </a:rPr>
              <a:t>it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returns </a:t>
            </a:r>
            <a:r>
              <a:rPr sz="1800" spc="-105" dirty="0">
                <a:latin typeface="Arial" panose="020B0604020202020204"/>
                <a:cs typeface="Arial" panose="020B0604020202020204"/>
              </a:rPr>
              <a:t>0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on </a:t>
            </a:r>
            <a:r>
              <a:rPr sz="1800" spc="-155" dirty="0">
                <a:latin typeface="Arial" panose="020B0604020202020204"/>
                <a:cs typeface="Arial" panose="020B0604020202020204"/>
              </a:rPr>
              <a:t>success,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-1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otherwise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961" y="2377694"/>
            <a:ext cx="8505190" cy="1178560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95"/>
              </a:spcBef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struct sigaction</a:t>
            </a:r>
            <a:r>
              <a:rPr sz="14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{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422275">
              <a:lnSpc>
                <a:spcPts val="1675"/>
              </a:lnSpc>
              <a:spcBef>
                <a:spcPts val="25"/>
              </a:spcBef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void (*sa_handler)(int);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Signal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handler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22275" marR="1520190">
              <a:lnSpc>
                <a:spcPts val="1670"/>
              </a:lnSpc>
              <a:spcBef>
                <a:spcPts val="60"/>
              </a:spcBef>
              <a:tabLst>
                <a:tab pos="3081020" algn="l"/>
              </a:tabLst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sigset_t</a:t>
            </a:r>
            <a:r>
              <a:rPr sz="1400" b="1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sa_mask;	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80" dirty="0">
                <a:latin typeface="Arial" panose="020B0604020202020204"/>
                <a:cs typeface="Arial" panose="020B0604020202020204"/>
              </a:rPr>
              <a:t>Signals </a:t>
            </a:r>
            <a:r>
              <a:rPr sz="1400" dirty="0">
                <a:latin typeface="Arial" panose="020B0604020202020204"/>
                <a:cs typeface="Arial" panose="020B0604020202020204"/>
              </a:rPr>
              <a:t>to </a:t>
            </a:r>
            <a:r>
              <a:rPr sz="1400" spc="-95" dirty="0">
                <a:latin typeface="Arial" panose="020B0604020202020204"/>
                <a:cs typeface="Arial" panose="020B0604020202020204"/>
              </a:rPr>
              <a:t>be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blocked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during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handler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execution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*/  int</a:t>
            </a:r>
            <a:r>
              <a:rPr sz="14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sa_flags;	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100" dirty="0">
                <a:latin typeface="Arial" panose="020B0604020202020204"/>
                <a:cs typeface="Arial" panose="020B0604020202020204"/>
              </a:rPr>
              <a:t>Flags </a:t>
            </a:r>
            <a:r>
              <a:rPr sz="1400" dirty="0">
                <a:latin typeface="Arial" panose="020B0604020202020204"/>
                <a:cs typeface="Arial" panose="020B0604020202020204"/>
              </a:rPr>
              <a:t>to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modify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default 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behavior</a:t>
            </a:r>
            <a:r>
              <a:rPr sz="14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03505">
              <a:lnSpc>
                <a:spcPts val="1600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};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263" y="3519423"/>
            <a:ext cx="8308975" cy="262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Clr>
                <a:srgbClr val="9A6500"/>
              </a:buClr>
              <a:buSzPct val="63000"/>
              <a:buFont typeface="Wingdings" panose="05000000000000000000"/>
              <a:buChar char=""/>
              <a:tabLst>
                <a:tab pos="363855" algn="l"/>
                <a:tab pos="364490" algn="l"/>
              </a:tabLst>
            </a:pPr>
            <a:r>
              <a:rPr sz="1600" dirty="0">
                <a:latin typeface="Courier New" panose="02070309020205020404"/>
                <a:cs typeface="Courier New" panose="02070309020205020404"/>
              </a:rPr>
              <a:t>sa_handler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determines </a:t>
            </a:r>
            <a:r>
              <a:rPr sz="1800" spc="30" dirty="0">
                <a:latin typeface="Arial" panose="020B0604020202020204"/>
                <a:cs typeface="Arial" panose="020B0604020202020204"/>
              </a:rPr>
              <a:t>which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the 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first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three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possibilities 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occurs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when 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signal</a:t>
            </a:r>
            <a:r>
              <a:rPr sz="18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is 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delivered,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i.e., </a:t>
            </a:r>
            <a:r>
              <a:rPr sz="1800" spc="100" dirty="0">
                <a:latin typeface="Arial" panose="020B0604020202020204"/>
                <a:cs typeface="Arial" panose="020B0604020202020204"/>
              </a:rPr>
              <a:t>it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is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not</a:t>
            </a:r>
            <a:r>
              <a:rPr sz="18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10" dirty="0">
                <a:latin typeface="Arial" panose="020B0604020202020204"/>
                <a:cs typeface="Arial" panose="020B0604020202020204"/>
              </a:rPr>
              <a:t>masked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680720" lvl="1" indent="-316230">
              <a:lnSpc>
                <a:spcPct val="100000"/>
              </a:lnSpc>
              <a:spcBef>
                <a:spcPts val="415"/>
              </a:spcBef>
              <a:buClr>
                <a:srgbClr val="9A6500"/>
              </a:buClr>
              <a:buSzPct val="71000"/>
              <a:buFont typeface="Wingdings" panose="05000000000000000000"/>
              <a:buChar char=""/>
              <a:tabLst>
                <a:tab pos="680720" algn="l"/>
                <a:tab pos="681355" algn="l"/>
              </a:tabLst>
            </a:pPr>
            <a:r>
              <a:rPr sz="1400" spc="-15" dirty="0">
                <a:latin typeface="Courier New" panose="02070309020205020404"/>
                <a:cs typeface="Courier New" panose="02070309020205020404"/>
              </a:rPr>
              <a:t>SIG_IGN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, </a:t>
            </a:r>
            <a:r>
              <a:rPr sz="1400" spc="-15" dirty="0">
                <a:latin typeface="Courier New" panose="02070309020205020404"/>
                <a:cs typeface="Courier New" panose="02070309020205020404"/>
              </a:rPr>
              <a:t>SIG_DFL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, 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address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function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363855" indent="-351790">
              <a:lnSpc>
                <a:spcPct val="100000"/>
              </a:lnSpc>
              <a:spcBef>
                <a:spcPts val="420"/>
              </a:spcBef>
              <a:buClr>
                <a:srgbClr val="9A6500"/>
              </a:buClr>
              <a:buSzPct val="63000"/>
              <a:buFont typeface="Wingdings" panose="05000000000000000000"/>
              <a:buChar char=""/>
              <a:tabLst>
                <a:tab pos="363855" algn="l"/>
                <a:tab pos="364490" algn="l"/>
              </a:tabLst>
            </a:pPr>
            <a:r>
              <a:rPr sz="1600" dirty="0">
                <a:latin typeface="Courier New" panose="02070309020205020404"/>
                <a:cs typeface="Courier New" panose="02070309020205020404"/>
              </a:rPr>
              <a:t>sa_mask</a:t>
            </a:r>
            <a:r>
              <a:rPr sz="1600" spc="-5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specifies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signals </a:t>
            </a:r>
            <a:r>
              <a:rPr sz="1800" dirty="0">
                <a:latin typeface="Arial" panose="020B0604020202020204"/>
                <a:cs typeface="Arial" panose="020B0604020202020204"/>
              </a:rPr>
              <a:t>to </a:t>
            </a:r>
            <a:r>
              <a:rPr sz="1800" spc="-120" dirty="0">
                <a:latin typeface="Arial" panose="020B0604020202020204"/>
                <a:cs typeface="Arial" panose="020B0604020202020204"/>
              </a:rPr>
              <a:t>be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blocked </a:t>
            </a:r>
            <a:r>
              <a:rPr sz="1800" spc="30" dirty="0">
                <a:latin typeface="Arial" panose="020B0604020202020204"/>
                <a:cs typeface="Arial" panose="020B0604020202020204"/>
              </a:rPr>
              <a:t>while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handling </a:t>
            </a:r>
            <a:r>
              <a:rPr sz="1800" b="1" spc="-114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whichSignal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680720" lvl="1" indent="-316230">
              <a:lnSpc>
                <a:spcPct val="100000"/>
              </a:lnSpc>
              <a:spcBef>
                <a:spcPts val="415"/>
              </a:spcBef>
              <a:buSzPct val="69000"/>
              <a:buFont typeface="Wingdings" panose="05000000000000000000"/>
              <a:buChar char=""/>
              <a:tabLst>
                <a:tab pos="680720" algn="l"/>
                <a:tab pos="681355" algn="l"/>
              </a:tabLst>
            </a:pPr>
            <a:r>
              <a:rPr sz="1600" b="1" spc="-95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whichSignal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is always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blocked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80720" lvl="1" indent="-316230">
              <a:lnSpc>
                <a:spcPct val="100000"/>
              </a:lnSpc>
              <a:spcBef>
                <a:spcPts val="390"/>
              </a:spcBef>
              <a:buClr>
                <a:srgbClr val="9A6500"/>
              </a:buClr>
              <a:buSzPct val="69000"/>
              <a:buFont typeface="Wingdings" panose="05000000000000000000"/>
              <a:buChar char=""/>
              <a:tabLst>
                <a:tab pos="680720" algn="l"/>
                <a:tab pos="681355" algn="l"/>
              </a:tabLst>
            </a:pPr>
            <a:r>
              <a:rPr sz="1600" spc="90" dirty="0">
                <a:latin typeface="Arial" panose="020B0604020202020204"/>
                <a:cs typeface="Arial" panose="020B0604020202020204"/>
              </a:rPr>
              <a:t>it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is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implemented 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as </a:t>
            </a:r>
            <a:r>
              <a:rPr sz="1600" spc="-185" dirty="0">
                <a:latin typeface="Arial" panose="020B0604020202020204"/>
                <a:cs typeface="Arial" panose="020B0604020202020204"/>
              </a:rPr>
              <a:t>a 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set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boolean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flags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01650">
              <a:lnSpc>
                <a:spcPts val="1435"/>
              </a:lnSpc>
              <a:spcBef>
                <a:spcPts val="795"/>
              </a:spcBef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int sigemptyset (sigset_t *set); 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/* </a:t>
            </a:r>
            <a:r>
              <a:rPr sz="1200" spc="-50" dirty="0">
                <a:latin typeface="Arial" panose="020B0604020202020204"/>
                <a:cs typeface="Arial" panose="020B0604020202020204"/>
              </a:rPr>
              <a:t>unset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all </a:t>
            </a:r>
            <a:r>
              <a:rPr sz="1200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200" spc="-60" dirty="0">
                <a:latin typeface="Arial" panose="020B0604020202020204"/>
                <a:cs typeface="Arial" panose="020B0604020202020204"/>
              </a:rPr>
              <a:t>flags</a:t>
            </a:r>
            <a:r>
              <a:rPr sz="12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*/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501650">
              <a:lnSpc>
                <a:spcPts val="1435"/>
              </a:lnSpc>
              <a:tabLst>
                <a:tab pos="3540125" algn="l"/>
              </a:tabLst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int sigfullset</a:t>
            </a:r>
            <a:r>
              <a:rPr sz="1200" b="1" spc="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(sigset_t</a:t>
            </a:r>
            <a:r>
              <a:rPr sz="1200" b="1" spc="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*set);	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/* </a:t>
            </a:r>
            <a:r>
              <a:rPr sz="1200" spc="-75" dirty="0">
                <a:latin typeface="Arial" panose="020B0604020202020204"/>
                <a:cs typeface="Arial" panose="020B0604020202020204"/>
              </a:rPr>
              <a:t>set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all </a:t>
            </a:r>
            <a:r>
              <a:rPr sz="1200" spc="-15" dirty="0">
                <a:latin typeface="Arial" panose="020B0604020202020204"/>
                <a:cs typeface="Arial" panose="020B0604020202020204"/>
              </a:rPr>
              <a:t>the </a:t>
            </a:r>
            <a:r>
              <a:rPr sz="1200" spc="-60" dirty="0">
                <a:latin typeface="Arial" panose="020B0604020202020204"/>
                <a:cs typeface="Arial" panose="020B0604020202020204"/>
              </a:rPr>
              <a:t>flags</a:t>
            </a:r>
            <a:r>
              <a:rPr sz="1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*/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501650">
              <a:lnSpc>
                <a:spcPct val="100000"/>
              </a:lnSpc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int sigaddset(sigset_t *set, int whichSignal); 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/* </a:t>
            </a:r>
            <a:r>
              <a:rPr sz="1200" spc="-75" dirty="0">
                <a:latin typeface="Arial" panose="020B0604020202020204"/>
                <a:cs typeface="Arial" panose="020B0604020202020204"/>
              </a:rPr>
              <a:t>set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individual 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flag</a:t>
            </a:r>
            <a:r>
              <a:rPr sz="12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*/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501650">
              <a:lnSpc>
                <a:spcPct val="100000"/>
              </a:lnSpc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int sigdelset(sigset_t *set, int whichSignal); 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/* </a:t>
            </a:r>
            <a:r>
              <a:rPr sz="1200" spc="-50" dirty="0">
                <a:latin typeface="Arial" panose="020B0604020202020204"/>
                <a:cs typeface="Arial" panose="020B0604020202020204"/>
              </a:rPr>
              <a:t>unset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individual 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flag</a:t>
            </a:r>
            <a:r>
              <a:rPr sz="12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*/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4147" y="118617"/>
            <a:ext cx="32092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15" dirty="0"/>
              <a:t>Signals </a:t>
            </a:r>
            <a:r>
              <a:rPr sz="3200" spc="-200" dirty="0"/>
              <a:t>-</a:t>
            </a:r>
            <a:r>
              <a:rPr sz="3200" spc="-350" dirty="0"/>
              <a:t> </a:t>
            </a:r>
            <a:r>
              <a:rPr sz="3200" spc="-210" dirty="0"/>
              <a:t>Example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53961" y="777494"/>
            <a:ext cx="8587105" cy="5388610"/>
          </a:xfrm>
          <a:custGeom>
            <a:avLst/>
            <a:gdLst/>
            <a:ahLst/>
            <a:cxnLst/>
            <a:rect l="l" t="t" r="r" b="b"/>
            <a:pathLst>
              <a:path w="8587105" h="5388610">
                <a:moveTo>
                  <a:pt x="0" y="0"/>
                </a:moveTo>
                <a:lnTo>
                  <a:pt x="0" y="5388102"/>
                </a:lnTo>
                <a:lnTo>
                  <a:pt x="8586978" y="5388102"/>
                </a:lnTo>
                <a:lnTo>
                  <a:pt x="8586978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887" y="802894"/>
            <a:ext cx="4705985" cy="1302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6319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ourier New" panose="02070309020205020404"/>
                <a:cs typeface="Courier New" panose="02070309020205020404"/>
              </a:rPr>
              <a:t>#include &lt;stdio.h&gt; 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#include &lt;signal.h&gt;  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#include</a:t>
            </a:r>
            <a:r>
              <a:rPr sz="1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&lt;unistd.h&gt;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675"/>
              </a:lnSpc>
            </a:pPr>
            <a:r>
              <a:rPr sz="1400" spc="-10" dirty="0">
                <a:latin typeface="Courier New" panose="02070309020205020404"/>
                <a:cs typeface="Courier New" panose="02070309020205020404"/>
              </a:rPr>
              <a:t>void DieWithError(char</a:t>
            </a:r>
            <a:r>
              <a:rPr sz="14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*errorMessage);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675"/>
              </a:lnSpc>
            </a:pPr>
            <a:r>
              <a:rPr sz="1400" spc="-10" dirty="0">
                <a:latin typeface="Courier New" panose="02070309020205020404"/>
                <a:cs typeface="Courier New" panose="02070309020205020404"/>
              </a:rPr>
              <a:t>void </a:t>
            </a:r>
            <a:r>
              <a:rPr sz="1400" b="1" spc="-10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InterruptSignalHandler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(int</a:t>
            </a:r>
            <a:r>
              <a:rPr sz="1400" spc="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signalType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72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9543" y="2494203"/>
            <a:ext cx="3100705" cy="805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595"/>
              </a:spcBef>
            </a:pP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Signal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handler 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specification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structure</a:t>
            </a:r>
            <a:r>
              <a:rPr sz="14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3970">
              <a:lnSpc>
                <a:spcPct val="100000"/>
              </a:lnSpc>
              <a:spcBef>
                <a:spcPts val="500"/>
              </a:spcBef>
            </a:pP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110" dirty="0">
                <a:latin typeface="Arial" panose="020B0604020202020204"/>
                <a:cs typeface="Arial" panose="020B0604020202020204"/>
              </a:rPr>
              <a:t>Set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handler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function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Create </a:t>
            </a:r>
            <a:r>
              <a:rPr sz="1400" spc="-85" dirty="0">
                <a:latin typeface="Arial" panose="020B0604020202020204"/>
                <a:cs typeface="Arial" panose="020B0604020202020204"/>
              </a:rPr>
              <a:t>mask </a:t>
            </a:r>
            <a:r>
              <a:rPr sz="1400" dirty="0">
                <a:latin typeface="Arial" panose="020B0604020202020204"/>
                <a:cs typeface="Arial" panose="020B0604020202020204"/>
              </a:rPr>
              <a:t>that </a:t>
            </a:r>
            <a:r>
              <a:rPr sz="1400" spc="-110" dirty="0">
                <a:latin typeface="Arial" panose="020B0604020202020204"/>
                <a:cs typeface="Arial" panose="020B0604020202020204"/>
              </a:rPr>
              <a:t>masks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all 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signals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9721" y="3812019"/>
            <a:ext cx="32550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110" dirty="0">
                <a:latin typeface="Arial" panose="020B0604020202020204"/>
                <a:cs typeface="Arial" panose="020B0604020202020204"/>
              </a:rPr>
              <a:t>Set 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signal 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handling 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for interrupt 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signals</a:t>
            </a:r>
            <a:r>
              <a:rPr sz="1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9569" y="4364469"/>
            <a:ext cx="31667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5" dirty="0">
                <a:latin typeface="Arial" panose="020B0604020202020204"/>
                <a:cs typeface="Arial" panose="020B0604020202020204"/>
              </a:rPr>
              <a:t>/* </a:t>
            </a:r>
            <a:r>
              <a:rPr sz="1400" spc="-105" dirty="0">
                <a:latin typeface="Arial" panose="020B0604020202020204"/>
                <a:cs typeface="Arial" panose="020B0604020202020204"/>
              </a:rPr>
              <a:t>Suspend 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program </a:t>
            </a:r>
            <a:r>
              <a:rPr sz="1400" spc="45" dirty="0">
                <a:latin typeface="Arial" panose="020B0604020202020204"/>
                <a:cs typeface="Arial" panose="020B0604020202020204"/>
              </a:rPr>
              <a:t>until 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signal received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*/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887" y="2240457"/>
            <a:ext cx="5024755" cy="279844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main (int argc, char *argv[])</a:t>
            </a:r>
            <a:r>
              <a:rPr sz="14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331470">
              <a:lnSpc>
                <a:spcPct val="100000"/>
              </a:lnSpc>
              <a:spcBef>
                <a:spcPts val="410"/>
              </a:spcBef>
            </a:pPr>
            <a:r>
              <a:rPr sz="1400" b="1" spc="-10" dirty="0">
                <a:latin typeface="Courier New" panose="02070309020205020404"/>
                <a:cs typeface="Courier New" panose="02070309020205020404"/>
              </a:rPr>
              <a:t>struct sigaction</a:t>
            </a:r>
            <a:r>
              <a:rPr sz="14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handler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331470">
              <a:lnSpc>
                <a:spcPct val="100000"/>
              </a:lnSpc>
              <a:spcBef>
                <a:spcPts val="500"/>
              </a:spcBef>
            </a:pPr>
            <a:r>
              <a:rPr sz="14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handler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.sa_handler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400" spc="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InterruptSignalHandler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650875" marR="431165" indent="-31940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sigfillset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(&amp;</a:t>
            </a:r>
            <a:r>
              <a:rPr sz="14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handler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.sa_mask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)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0)  DieWithError (“sigfillset()</a:t>
            </a:r>
            <a:r>
              <a:rPr sz="14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failed”);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331470">
              <a:lnSpc>
                <a:spcPct val="100000"/>
              </a:lnSpc>
              <a:spcBef>
                <a:spcPts val="315"/>
              </a:spcBef>
            </a:pPr>
            <a:r>
              <a:rPr sz="14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handler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.sa_flags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0;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650875" marR="536575" indent="-319405">
              <a:lnSpc>
                <a:spcPct val="127000"/>
              </a:lnSpc>
              <a:spcBef>
                <a:spcPts val="90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sigaction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400" b="1" spc="-10" dirty="0">
                <a:solidFill>
                  <a:srgbClr val="3B822F"/>
                </a:solidFill>
                <a:latin typeface="Courier New" panose="02070309020205020404"/>
                <a:cs typeface="Courier New" panose="02070309020205020404"/>
              </a:rPr>
              <a:t>SIGINT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, &amp;</a:t>
            </a:r>
            <a:r>
              <a:rPr sz="1400" b="1" spc="-1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handler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0) &lt; 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0)  DieWithError (“sigaction()</a:t>
            </a:r>
            <a:r>
              <a:rPr sz="14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failed”);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331470" marR="2981960">
              <a:lnSpc>
                <a:spcPct val="105000"/>
              </a:lnSpc>
              <a:spcBef>
                <a:spcPts val="465"/>
              </a:spcBef>
            </a:pPr>
            <a:r>
              <a:rPr sz="1400" spc="-10" dirty="0">
                <a:latin typeface="Courier New" panose="02070309020205020404"/>
                <a:cs typeface="Courier New" panose="02070309020205020404"/>
              </a:rPr>
              <a:t>for(;;) pause();  exit(0);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67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887" y="5226278"/>
            <a:ext cx="5557520" cy="876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95"/>
              </a:spcBef>
            </a:pPr>
            <a:r>
              <a:rPr sz="1400" spc="-10" dirty="0">
                <a:latin typeface="Courier New" panose="02070309020205020404"/>
                <a:cs typeface="Courier New" panose="02070309020205020404"/>
              </a:rPr>
              <a:t>void </a:t>
            </a:r>
            <a:r>
              <a:rPr sz="1400" b="1" spc="-10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InterruptHandler 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(int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signalType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14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331470" marR="5080">
              <a:lnSpc>
                <a:spcPts val="1670"/>
              </a:lnSpc>
              <a:spcBef>
                <a:spcPts val="60"/>
              </a:spcBef>
            </a:pPr>
            <a:r>
              <a:rPr sz="1400" spc="-10" dirty="0">
                <a:latin typeface="Courier New" panose="02070309020205020404"/>
                <a:cs typeface="Courier New" panose="02070309020205020404"/>
              </a:rPr>
              <a:t>printf (“Interrupt received. Exiting program.\n);  exit(1);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62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6476" y="261873"/>
            <a:ext cx="40220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/>
              <a:t>Asynchronous</a:t>
            </a:r>
            <a:r>
              <a:rPr sz="4200" spc="-30" dirty="0"/>
              <a:t> </a:t>
            </a:r>
            <a:r>
              <a:rPr sz="4200" spc="40" dirty="0"/>
              <a:t>I/O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73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453" y="885951"/>
            <a:ext cx="8768080" cy="4912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010"/>
              </a:lnSpc>
              <a:spcBef>
                <a:spcPts val="95"/>
              </a:spcBef>
            </a:pPr>
            <a:r>
              <a:rPr sz="2600" spc="2195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</a:t>
            </a:r>
            <a:r>
              <a:rPr sz="2600" spc="280" dirty="0">
                <a:solidFill>
                  <a:srgbClr val="9A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Non-blocking </a:t>
            </a:r>
            <a:r>
              <a:rPr sz="2200" spc="-130" dirty="0">
                <a:latin typeface="Arial" panose="020B0604020202020204"/>
                <a:cs typeface="Arial" panose="020B0604020202020204"/>
              </a:rPr>
              <a:t>sockets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require 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“</a:t>
            </a:r>
            <a:r>
              <a:rPr sz="2200" b="1" spc="-65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polling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”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 marR="665480" indent="-343535">
              <a:lnSpc>
                <a:spcPts val="2900"/>
              </a:lnSpc>
              <a:spcBef>
                <a:spcPts val="170"/>
              </a:spcBef>
            </a:pPr>
            <a:r>
              <a:rPr sz="2600" spc="2195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</a:t>
            </a:r>
            <a:r>
              <a:rPr sz="2600" spc="-145" dirty="0">
                <a:solidFill>
                  <a:srgbClr val="9A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14" dirty="0">
                <a:latin typeface="Arial" panose="020B0604020202020204"/>
                <a:cs typeface="Arial" panose="020B0604020202020204"/>
              </a:rPr>
              <a:t>With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asynchronous </a:t>
            </a:r>
            <a:r>
              <a:rPr sz="2200" spc="60" dirty="0">
                <a:latin typeface="Arial" panose="020B0604020202020204"/>
                <a:cs typeface="Arial" panose="020B0604020202020204"/>
              </a:rPr>
              <a:t>I/O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b="1" spc="-14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operating </a:t>
            </a:r>
            <a:r>
              <a:rPr sz="2200" b="1" spc="-22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2200" b="1" spc="-14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informs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490" dirty="0">
                <a:latin typeface="Arial" panose="020B0604020202020204"/>
                <a:cs typeface="Arial" panose="020B0604020202020204"/>
              </a:rPr>
              <a:t>program 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when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a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socket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call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is</a:t>
            </a:r>
            <a:r>
              <a:rPr sz="22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completed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marR="277495" indent="-325755">
              <a:lnSpc>
                <a:spcPts val="2160"/>
              </a:lnSpc>
              <a:spcBef>
                <a:spcPts val="38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18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SIGIO</a:t>
            </a:r>
            <a:r>
              <a:rPr sz="1800" b="1" spc="-60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signal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delivered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process,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when 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some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I/O-related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event 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occurs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on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21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65" dirty="0">
                <a:latin typeface="Arial" panose="020B0604020202020204"/>
                <a:cs typeface="Arial" panose="020B0604020202020204"/>
              </a:rPr>
              <a:t>Three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0" dirty="0">
                <a:latin typeface="Arial" panose="020B0604020202020204"/>
                <a:cs typeface="Arial" panose="020B0604020202020204"/>
              </a:rPr>
              <a:t>steps: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3895" marR="2971165" indent="-224790">
              <a:lnSpc>
                <a:spcPct val="110000"/>
              </a:lnSpc>
              <a:spcBef>
                <a:spcPts val="50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i.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inform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system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u="sng" spc="-6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desired </a:t>
            </a:r>
            <a:r>
              <a:rPr sz="1600" u="sng" spc="-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disposition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signal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*/ 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struct sigaction handler;  handler.sa_handler =</a:t>
            </a:r>
            <a:r>
              <a:rPr sz="16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SIGIOHandler;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683895" marR="1228725">
              <a:lnSpc>
                <a:spcPct val="111000"/>
              </a:lnSpc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if (sigfillset(&amp;handler.sa_mask) &lt; 0) DiewithError(“…”);  handler.sa_flags =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0;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683895">
              <a:lnSpc>
                <a:spcPct val="100000"/>
              </a:lnSpc>
              <a:spcBef>
                <a:spcPts val="210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if (sigaction(</a:t>
            </a:r>
            <a:r>
              <a:rPr sz="1600" b="1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SIGIO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, &amp;handler, 0) &lt; 0)</a:t>
            </a:r>
            <a:r>
              <a:rPr sz="16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DieWithError(“…”);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419735">
              <a:lnSpc>
                <a:spcPct val="100000"/>
              </a:lnSpc>
              <a:spcBef>
                <a:spcPts val="65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45" dirty="0">
                <a:latin typeface="Arial" panose="020B0604020202020204"/>
                <a:cs typeface="Arial" panose="020B0604020202020204"/>
              </a:rPr>
              <a:t>ii. 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ensure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that 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signals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related </a:t>
            </a:r>
            <a:r>
              <a:rPr sz="1600" dirty="0">
                <a:latin typeface="Arial" panose="020B0604020202020204"/>
                <a:cs typeface="Arial" panose="020B0604020202020204"/>
              </a:rPr>
              <a:t>to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socket </a:t>
            </a:r>
            <a:r>
              <a:rPr sz="1600" spc="95" dirty="0">
                <a:latin typeface="Arial" panose="020B0604020202020204"/>
                <a:cs typeface="Arial" panose="020B0604020202020204"/>
              </a:rPr>
              <a:t>will </a:t>
            </a:r>
            <a:r>
              <a:rPr sz="1600" spc="-105" dirty="0">
                <a:latin typeface="Arial" panose="020B0604020202020204"/>
                <a:cs typeface="Arial" panose="020B0604020202020204"/>
              </a:rPr>
              <a:t>be </a:t>
            </a:r>
            <a:r>
              <a:rPr sz="1600" u="sng" spc="-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delivered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to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this</a:t>
            </a:r>
            <a:r>
              <a:rPr sz="1600" u="sng" spc="-229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600" u="sng" spc="-1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process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*/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83895">
              <a:lnSpc>
                <a:spcPct val="100000"/>
              </a:lnSpc>
              <a:spcBef>
                <a:spcPts val="300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if (fcntl(sock, </a:t>
            </a:r>
            <a:r>
              <a:rPr sz="1600" b="1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F_SETOWN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1600" b="1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getpid()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) &lt; 0)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DieWithError();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6870">
              <a:lnSpc>
                <a:spcPct val="100000"/>
              </a:lnSpc>
              <a:spcBef>
                <a:spcPts val="210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60" dirty="0">
                <a:latin typeface="Arial" panose="020B0604020202020204"/>
                <a:cs typeface="Arial" panose="020B0604020202020204"/>
              </a:rPr>
              <a:t>iii.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mark the 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socket </a:t>
            </a:r>
            <a:r>
              <a:rPr sz="1600" spc="-204" dirty="0">
                <a:latin typeface="Arial" panose="020B0604020202020204"/>
                <a:cs typeface="Arial" panose="020B0604020202020204"/>
              </a:rPr>
              <a:t>as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being </a:t>
            </a:r>
            <a:r>
              <a:rPr sz="1600" u="sng" spc="-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primed </a:t>
            </a:r>
            <a:r>
              <a:rPr sz="1600" u="sng" spc="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for </a:t>
            </a:r>
            <a:r>
              <a:rPr sz="1600" u="sng" spc="-6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asynchronous </a:t>
            </a:r>
            <a:r>
              <a:rPr sz="1600" u="sng" spc="4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I/O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*/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83895">
              <a:lnSpc>
                <a:spcPct val="100000"/>
              </a:lnSpc>
              <a:spcBef>
                <a:spcPts val="355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if (fcntl(sock, F_SETFL, </a:t>
            </a:r>
            <a:r>
              <a:rPr sz="1600" b="1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O_NONBLOCK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| </a:t>
            </a:r>
            <a:r>
              <a:rPr sz="1600" b="1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FASYNC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) &lt; 0)</a:t>
            </a:r>
            <a:r>
              <a:rPr sz="16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DieWithError();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2984" y="261873"/>
            <a:ext cx="19945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4" dirty="0"/>
              <a:t>Timeouts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74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453" y="1225042"/>
            <a:ext cx="8385809" cy="38430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233680" indent="-342900">
              <a:lnSpc>
                <a:spcPts val="2380"/>
              </a:lnSpc>
              <a:spcBef>
                <a:spcPts val="39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75" dirty="0">
                <a:latin typeface="Arial" panose="020B0604020202020204"/>
                <a:cs typeface="Arial" panose="020B0604020202020204"/>
              </a:rPr>
              <a:t>Using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asynchronous </a:t>
            </a:r>
            <a:r>
              <a:rPr sz="2200" spc="60" dirty="0">
                <a:latin typeface="Arial" panose="020B0604020202020204"/>
                <a:cs typeface="Arial" panose="020B0604020202020204"/>
              </a:rPr>
              <a:t>I/O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operating </a:t>
            </a:r>
            <a:r>
              <a:rPr sz="2200" spc="-125" dirty="0">
                <a:latin typeface="Arial" panose="020B0604020202020204"/>
                <a:cs typeface="Arial" panose="020B0604020202020204"/>
              </a:rPr>
              <a:t>system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informs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program  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75" dirty="0">
                <a:latin typeface="Arial" panose="020B0604020202020204"/>
                <a:cs typeface="Arial" panose="020B0604020202020204"/>
              </a:rPr>
              <a:t>occurrence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of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an </a:t>
            </a:r>
            <a:r>
              <a:rPr sz="2200" spc="60" dirty="0">
                <a:latin typeface="Arial" panose="020B0604020202020204"/>
                <a:cs typeface="Arial" panose="020B0604020202020204"/>
              </a:rPr>
              <a:t>I/O 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related</a:t>
            </a:r>
            <a:r>
              <a:rPr sz="2200" spc="-3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event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21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what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happens </a:t>
            </a:r>
            <a:r>
              <a:rPr sz="2000" spc="100" dirty="0">
                <a:latin typeface="Arial" panose="020B0604020202020204"/>
                <a:cs typeface="Arial" panose="020B0604020202020204"/>
              </a:rPr>
              <a:t>if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UPD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packet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is</a:t>
            </a:r>
            <a:r>
              <a:rPr sz="2000" spc="-3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lost?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25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10" dirty="0">
                <a:latin typeface="Arial" panose="020B0604020202020204"/>
                <a:cs typeface="Arial" panose="020B0604020202020204"/>
              </a:rPr>
              <a:t>We </a:t>
            </a:r>
            <a:r>
              <a:rPr sz="2200" spc="-85" dirty="0">
                <a:latin typeface="Arial" panose="020B0604020202020204"/>
                <a:cs typeface="Arial" panose="020B0604020202020204"/>
              </a:rPr>
              <a:t>may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need </a:t>
            </a:r>
            <a:r>
              <a:rPr sz="2200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know </a:t>
            </a:r>
            <a:r>
              <a:rPr sz="2200" spc="110" dirty="0">
                <a:latin typeface="Arial" panose="020B0604020202020204"/>
                <a:cs typeface="Arial" panose="020B0604020202020204"/>
              </a:rPr>
              <a:t>if 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something </a:t>
            </a:r>
            <a:r>
              <a:rPr sz="2200" spc="-85" dirty="0">
                <a:latin typeface="Arial" panose="020B0604020202020204"/>
                <a:cs typeface="Arial" panose="020B0604020202020204"/>
              </a:rPr>
              <a:t>doesn’t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happen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after </a:t>
            </a:r>
            <a:r>
              <a:rPr sz="2200" spc="-170" dirty="0">
                <a:latin typeface="Arial" panose="020B0604020202020204"/>
                <a:cs typeface="Arial" panose="020B0604020202020204"/>
              </a:rPr>
              <a:t>some</a:t>
            </a:r>
            <a:r>
              <a:rPr sz="2200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time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25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dirty="0">
                <a:latin typeface="Courier New" panose="02070309020205020404"/>
                <a:cs typeface="Courier New" panose="02070309020205020404"/>
              </a:rPr>
              <a:t>unsigned int alarm (unsigned int </a:t>
            </a:r>
            <a:r>
              <a:rPr sz="2200" b="1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secs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);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25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85" dirty="0">
                <a:latin typeface="Arial" panose="020B0604020202020204"/>
                <a:cs typeface="Arial" panose="020B0604020202020204"/>
              </a:rPr>
              <a:t>starts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timer </a:t>
            </a:r>
            <a:r>
              <a:rPr sz="2000" dirty="0">
                <a:latin typeface="Arial" panose="020B0604020202020204"/>
                <a:cs typeface="Arial" panose="020B0604020202020204"/>
              </a:rPr>
              <a:t>that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expires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after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specified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number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seconds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secs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24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30" dirty="0">
                <a:latin typeface="Arial" panose="020B0604020202020204"/>
                <a:cs typeface="Arial" panose="020B0604020202020204"/>
              </a:rPr>
              <a:t>returns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35050" marR="139700" lvl="2" indent="-351790">
              <a:lnSpc>
                <a:spcPts val="1950"/>
              </a:lnSpc>
              <a:spcBef>
                <a:spcPts val="475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35050" algn="l"/>
                <a:tab pos="1035685" algn="l"/>
              </a:tabLst>
            </a:pPr>
            <a:r>
              <a:rPr sz="18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number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seconds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remaining </a:t>
            </a:r>
            <a:r>
              <a:rPr sz="1800" spc="55" dirty="0">
                <a:latin typeface="Arial" panose="020B0604020202020204"/>
                <a:cs typeface="Arial" panose="020B0604020202020204"/>
              </a:rPr>
              <a:t>until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any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previously 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scheduled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alarm 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was  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due </a:t>
            </a:r>
            <a:r>
              <a:rPr sz="1800" dirty="0">
                <a:latin typeface="Arial" panose="020B0604020202020204"/>
                <a:cs typeface="Arial" panose="020B0604020202020204"/>
              </a:rPr>
              <a:t>to </a:t>
            </a:r>
            <a:r>
              <a:rPr sz="1800" spc="-114" dirty="0">
                <a:latin typeface="Arial" panose="020B0604020202020204"/>
                <a:cs typeface="Arial" panose="020B0604020202020204"/>
              </a:rPr>
              <a:t>be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delivered,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035050" lvl="2" indent="-351790">
              <a:lnSpc>
                <a:spcPct val="100000"/>
              </a:lnSpc>
              <a:spcBef>
                <a:spcPts val="20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35050" algn="l"/>
                <a:tab pos="103568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or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zero </a:t>
            </a:r>
            <a:r>
              <a:rPr sz="1800" spc="90" dirty="0">
                <a:latin typeface="Arial" panose="020B0604020202020204"/>
                <a:cs typeface="Arial" panose="020B0604020202020204"/>
              </a:rPr>
              <a:t>if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there </a:t>
            </a:r>
            <a:r>
              <a:rPr sz="1800" spc="-125" dirty="0">
                <a:latin typeface="Arial" panose="020B0604020202020204"/>
                <a:cs typeface="Arial" panose="020B0604020202020204"/>
              </a:rPr>
              <a:t>was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no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previously 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scheduled</a:t>
            </a:r>
            <a:r>
              <a:rPr sz="18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alarm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ts val="2300"/>
              </a:lnSpc>
              <a:spcBef>
                <a:spcPts val="22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40" dirty="0">
                <a:latin typeface="Arial" panose="020B0604020202020204"/>
                <a:cs typeface="Arial" panose="020B0604020202020204"/>
              </a:rPr>
              <a:t>process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receives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SIGALARM</a:t>
            </a:r>
            <a:r>
              <a:rPr sz="1800" b="1" spc="-590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signal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when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timer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expires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errno</a:t>
            </a:r>
            <a:r>
              <a:rPr sz="1800" spc="-5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set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>
              <a:lnSpc>
                <a:spcPts val="2060"/>
              </a:lnSpc>
            </a:pPr>
            <a:r>
              <a:rPr sz="1800" b="1" spc="-10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EINTR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747" y="261873"/>
            <a:ext cx="59931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/>
              <a:t>Asynchronous </a:t>
            </a:r>
            <a:r>
              <a:rPr sz="4200" spc="45" dirty="0"/>
              <a:t>I/O </a:t>
            </a:r>
            <a:r>
              <a:rPr sz="3600" spc="-225" dirty="0"/>
              <a:t>-</a:t>
            </a:r>
            <a:r>
              <a:rPr sz="3600" spc="-475" dirty="0"/>
              <a:t> </a:t>
            </a:r>
            <a:r>
              <a:rPr sz="3600" spc="-229" dirty="0"/>
              <a:t>Example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75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9116" y="1277163"/>
            <a:ext cx="7626984" cy="398017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76225" marR="2383155" indent="-224790">
              <a:lnSpc>
                <a:spcPct val="119000"/>
              </a:lnSpc>
              <a:spcBef>
                <a:spcPts val="70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25" dirty="0">
                <a:latin typeface="Arial" panose="020B0604020202020204"/>
                <a:cs typeface="Arial" panose="020B0604020202020204"/>
              </a:rPr>
              <a:t>Inform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system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1600" u="sng" spc="-6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desired </a:t>
            </a:r>
            <a:r>
              <a:rPr sz="1600" u="sng" spc="-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disposition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the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signal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*/ 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struct sigaction myAction;  myAction.sa_handler =</a:t>
            </a:r>
            <a:r>
              <a:rPr sz="16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CatchAlarm;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76225" marR="372745">
              <a:lnSpc>
                <a:spcPts val="2320"/>
              </a:lnSpc>
              <a:spcBef>
                <a:spcPts val="135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if (sigfillset(&amp;myAction.sa_mask) &lt; 0) DiewithError(“…”);  myAction.sa_flags =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0;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76225">
              <a:lnSpc>
                <a:spcPct val="100000"/>
              </a:lnSpc>
              <a:spcBef>
                <a:spcPts val="240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if (sigaction(</a:t>
            </a:r>
            <a:r>
              <a:rPr sz="1600" b="1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SIGALARM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, &amp;handler, 0) &lt; 0)</a:t>
            </a:r>
            <a:r>
              <a:rPr sz="16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DieWithError(“…”);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-125" dirty="0">
                <a:latin typeface="Arial" panose="020B0604020202020204"/>
                <a:cs typeface="Arial" panose="020B0604020202020204"/>
              </a:rPr>
              <a:t>Set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alarm</a:t>
            </a:r>
            <a:r>
              <a:rPr sz="16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*/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74320">
              <a:lnSpc>
                <a:spcPct val="100000"/>
              </a:lnSpc>
              <a:spcBef>
                <a:spcPts val="460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alarm(TIMEOUT_SECS);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Call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blocking </a:t>
            </a:r>
            <a:r>
              <a:rPr sz="1600" spc="-55" dirty="0">
                <a:latin typeface="Arial" panose="020B0604020202020204"/>
                <a:cs typeface="Arial" panose="020B0604020202020204"/>
              </a:rPr>
              <a:t>receive</a:t>
            </a:r>
            <a:r>
              <a:rPr sz="16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*/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27380" marR="862965" indent="-353060">
              <a:lnSpc>
                <a:spcPts val="2510"/>
              </a:lnSpc>
              <a:spcBef>
                <a:spcPts val="45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if (recvfrom(sock, echoBuffer, ECHOMAX, 0, … ) &lt; 0) {  if (errno = EINTR) …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/*Alarm 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went </a:t>
            </a:r>
            <a:r>
              <a:rPr sz="1600" spc="15" dirty="0">
                <a:latin typeface="Arial" panose="020B0604020202020204"/>
                <a:cs typeface="Arial" panose="020B0604020202020204"/>
              </a:rPr>
              <a:t>off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*/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27380">
              <a:lnSpc>
                <a:spcPct val="100000"/>
              </a:lnSpc>
              <a:spcBef>
                <a:spcPts val="250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else DieWithError(“recvfrom() failed”);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76225">
              <a:lnSpc>
                <a:spcPct val="100000"/>
              </a:lnSpc>
              <a:spcBef>
                <a:spcPts val="395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622" y="261873"/>
            <a:ext cx="62623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4" dirty="0"/>
              <a:t>Iterative </a:t>
            </a:r>
            <a:r>
              <a:rPr sz="4200" spc="-345" dirty="0"/>
              <a:t>Stream </a:t>
            </a:r>
            <a:r>
              <a:rPr sz="4200" spc="-240" dirty="0"/>
              <a:t>Socket</a:t>
            </a:r>
            <a:r>
              <a:rPr sz="4200" spc="25" dirty="0"/>
              <a:t> </a:t>
            </a:r>
            <a:r>
              <a:rPr sz="4200" spc="-280" dirty="0"/>
              <a:t>Server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76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453" y="1184960"/>
            <a:ext cx="7729855" cy="310896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2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90" dirty="0">
                <a:latin typeface="Arial" panose="020B0604020202020204"/>
                <a:cs typeface="Arial" panose="020B0604020202020204"/>
              </a:rPr>
              <a:t>Handles </a:t>
            </a:r>
            <a:r>
              <a:rPr sz="2200" spc="-105" dirty="0">
                <a:latin typeface="Arial" panose="020B0604020202020204"/>
                <a:cs typeface="Arial" panose="020B0604020202020204"/>
              </a:rPr>
              <a:t>one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client 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at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a</a:t>
            </a:r>
            <a:r>
              <a:rPr sz="22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time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2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10" dirty="0">
                <a:latin typeface="Arial" panose="020B0604020202020204"/>
                <a:cs typeface="Arial" panose="020B0604020202020204"/>
              </a:rPr>
              <a:t>Additional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clients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can 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connect </a:t>
            </a:r>
            <a:r>
              <a:rPr sz="2200" spc="35" dirty="0">
                <a:latin typeface="Arial" panose="020B0604020202020204"/>
                <a:cs typeface="Arial" panose="020B0604020202020204"/>
              </a:rPr>
              <a:t>while </a:t>
            </a:r>
            <a:r>
              <a:rPr sz="2200" spc="-105" dirty="0">
                <a:latin typeface="Arial" panose="020B0604020202020204"/>
                <a:cs typeface="Arial" panose="020B0604020202020204"/>
              </a:rPr>
              <a:t>one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being</a:t>
            </a:r>
            <a:r>
              <a:rPr sz="22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served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60" dirty="0">
                <a:latin typeface="Arial" panose="020B0604020202020204"/>
                <a:cs typeface="Arial" panose="020B0604020202020204"/>
              </a:rPr>
              <a:t>connections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are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established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5" dirty="0">
                <a:latin typeface="Arial" panose="020B0604020202020204"/>
                <a:cs typeface="Arial" panose="020B0604020202020204"/>
              </a:rPr>
              <a:t>they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are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able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send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requests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ct val="100000"/>
              </a:lnSpc>
              <a:spcBef>
                <a:spcPts val="500"/>
              </a:spcBef>
            </a:pPr>
            <a:r>
              <a:rPr sz="2200" spc="-15" dirty="0">
                <a:latin typeface="Arial" panose="020B0604020202020204"/>
                <a:cs typeface="Arial" panose="020B0604020202020204"/>
              </a:rPr>
              <a:t>but,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server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125" dirty="0">
                <a:latin typeface="Arial" panose="020B0604020202020204"/>
                <a:cs typeface="Arial" panose="020B0604020202020204"/>
              </a:rPr>
              <a:t>will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95" dirty="0">
                <a:latin typeface="Arial" panose="020B0604020202020204"/>
                <a:cs typeface="Arial" panose="020B0604020202020204"/>
              </a:rPr>
              <a:t>respond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after</a:t>
            </a:r>
            <a:r>
              <a:rPr sz="22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120" dirty="0">
                <a:latin typeface="Arial" panose="020B0604020202020204"/>
                <a:cs typeface="Arial" panose="020B0604020202020204"/>
              </a:rPr>
              <a:t>it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finishes </a:t>
            </a:r>
            <a:r>
              <a:rPr sz="2200" spc="95" dirty="0">
                <a:latin typeface="Arial" panose="020B0604020202020204"/>
                <a:cs typeface="Arial" panose="020B0604020202020204"/>
              </a:rPr>
              <a:t>with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first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client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 marR="67945" indent="-342900">
              <a:lnSpc>
                <a:spcPts val="2640"/>
              </a:lnSpc>
              <a:spcBef>
                <a:spcPts val="610"/>
              </a:spcBef>
            </a:pPr>
            <a:r>
              <a:rPr sz="2600" spc="2195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</a:t>
            </a:r>
            <a:r>
              <a:rPr sz="2600" spc="-215" dirty="0">
                <a:solidFill>
                  <a:srgbClr val="9A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Works </a:t>
            </a:r>
            <a:r>
              <a:rPr sz="2200" spc="40" dirty="0">
                <a:latin typeface="Arial" panose="020B0604020202020204"/>
                <a:cs typeface="Arial" panose="020B0604020202020204"/>
              </a:rPr>
              <a:t>well </a:t>
            </a:r>
            <a:r>
              <a:rPr sz="2200" spc="110" dirty="0">
                <a:latin typeface="Arial" panose="020B0604020202020204"/>
                <a:cs typeface="Arial" panose="020B0604020202020204"/>
              </a:rPr>
              <a:t>if </a:t>
            </a:r>
            <a:r>
              <a:rPr sz="2200" spc="-145" dirty="0">
                <a:latin typeface="Arial" panose="020B0604020202020204"/>
                <a:cs typeface="Arial" panose="020B0604020202020204"/>
              </a:rPr>
              <a:t>each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client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required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a 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small, </a:t>
            </a:r>
            <a:r>
              <a:rPr sz="2200" spc="-80" dirty="0">
                <a:latin typeface="Arial" panose="020B0604020202020204"/>
                <a:cs typeface="Arial" panose="020B0604020202020204"/>
              </a:rPr>
              <a:t>bounded </a:t>
            </a:r>
            <a:r>
              <a:rPr sz="2200" spc="-145" dirty="0">
                <a:latin typeface="Arial" panose="020B0604020202020204"/>
                <a:cs typeface="Arial" panose="020B0604020202020204"/>
              </a:rPr>
              <a:t>amount 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of </a:t>
            </a:r>
            <a:r>
              <a:rPr sz="2200" spc="40" dirty="0">
                <a:latin typeface="Arial" panose="020B0604020202020204"/>
                <a:cs typeface="Arial" panose="020B0604020202020204"/>
              </a:rPr>
              <a:t>work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by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server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2195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</a:t>
            </a:r>
            <a:r>
              <a:rPr sz="2600" spc="190" dirty="0">
                <a:solidFill>
                  <a:srgbClr val="9A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otherwise,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clients </a:t>
            </a:r>
            <a:r>
              <a:rPr sz="2200" spc="-85" dirty="0">
                <a:latin typeface="Arial" panose="020B0604020202020204"/>
                <a:cs typeface="Arial" panose="020B0604020202020204"/>
              </a:rPr>
              <a:t>experience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long </a:t>
            </a:r>
            <a:r>
              <a:rPr sz="2200" spc="-114" dirty="0">
                <a:latin typeface="Arial" panose="020B0604020202020204"/>
                <a:cs typeface="Arial" panose="020B0604020202020204"/>
              </a:rPr>
              <a:t>delays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247" y="338073"/>
            <a:ext cx="790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/>
              <a:t>Iterative </a:t>
            </a:r>
            <a:r>
              <a:rPr sz="3600" spc="-240" dirty="0"/>
              <a:t>Server </a:t>
            </a:r>
            <a:r>
              <a:rPr sz="2800" spc="-175" dirty="0"/>
              <a:t>- </a:t>
            </a:r>
            <a:r>
              <a:rPr sz="2800" spc="-190" dirty="0"/>
              <a:t>Example: </a:t>
            </a:r>
            <a:r>
              <a:rPr sz="2800" spc="-145" dirty="0"/>
              <a:t>echo </a:t>
            </a:r>
            <a:r>
              <a:rPr sz="2800" spc="-204" dirty="0"/>
              <a:t>using </a:t>
            </a:r>
            <a:r>
              <a:rPr sz="2800" spc="-225" dirty="0"/>
              <a:t>stream</a:t>
            </a:r>
            <a:r>
              <a:rPr sz="2800" spc="-114" dirty="0"/>
              <a:t> </a:t>
            </a:r>
            <a:r>
              <a:rPr sz="2800" spc="-155" dirty="0"/>
              <a:t>socket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53961" y="939800"/>
            <a:ext cx="8587105" cy="4991100"/>
          </a:xfrm>
          <a:custGeom>
            <a:avLst/>
            <a:gdLst/>
            <a:ahLst/>
            <a:cxnLst/>
            <a:rect l="l" t="t" r="r" b="b"/>
            <a:pathLst>
              <a:path w="8587105" h="4991100">
                <a:moveTo>
                  <a:pt x="0" y="0"/>
                </a:moveTo>
                <a:lnTo>
                  <a:pt x="0" y="4991100"/>
                </a:lnTo>
                <a:lnTo>
                  <a:pt x="8586978" y="4991100"/>
                </a:lnTo>
                <a:lnTo>
                  <a:pt x="8586978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887" y="969772"/>
            <a:ext cx="61207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230" algn="l"/>
              </a:tabLst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#include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&lt;stdio.h&gt;	/* for printf() and fprintf()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#include &lt;sys/socket.h&gt; /* for socket(), bind(), connect(), recv() and send()</a:t>
            </a:r>
            <a:r>
              <a:rPr sz="1000" b="1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77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887" y="1274572"/>
            <a:ext cx="17018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#include &lt;arpa/inet.h&gt; 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#include &lt;stdlib.h&gt;  #include &lt;string.h&gt;  #include</a:t>
            </a:r>
            <a:r>
              <a:rPr sz="1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&lt;unistd.h&gt;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74" y="1274572"/>
            <a:ext cx="28448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for sockaddr_in and inet_ntoa()</a:t>
            </a:r>
            <a:r>
              <a:rPr sz="10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for atoi() and exit()</a:t>
            </a:r>
            <a:r>
              <a:rPr sz="1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for memset()</a:t>
            </a:r>
            <a:r>
              <a:rPr sz="1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for close()</a:t>
            </a:r>
            <a:r>
              <a:rPr sz="1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887" y="2036572"/>
            <a:ext cx="56635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230" algn="l"/>
              </a:tabLst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#define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MAXPENDING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5	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/* Maximum outstanding connection requests</a:t>
            </a:r>
            <a:r>
              <a:rPr sz="1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3060065" algn="l"/>
              </a:tabLst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1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DieWithError(char</a:t>
            </a:r>
            <a:r>
              <a:rPr sz="10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*errorMessage);	/* Error handling function</a:t>
            </a:r>
            <a:r>
              <a:rPr sz="10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3060065" algn="l"/>
              </a:tabLst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1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HandleTCPClient(int</a:t>
            </a:r>
            <a:r>
              <a:rPr sz="10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clntSocket);	/* TCP client handling function</a:t>
            </a:r>
            <a:r>
              <a:rPr sz="1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887" y="2798559"/>
            <a:ext cx="26162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int main(int argc, char *argv[])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servSock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000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clntSock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4054" y="2950959"/>
            <a:ext cx="2616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Socket descriptor for server</a:t>
            </a:r>
            <a:r>
              <a:rPr sz="10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Socket descriptor for client</a:t>
            </a:r>
            <a:r>
              <a:rPr sz="10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668" y="3255759"/>
            <a:ext cx="4064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struct sockaddr_in </a:t>
            </a: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; /* Local address */  struct sockaddr_in </a:t>
            </a:r>
            <a:r>
              <a:rPr sz="1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echoClntAddr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; /* Client address</a:t>
            </a:r>
            <a:r>
              <a:rPr sz="1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9655" y="3560559"/>
            <a:ext cx="2159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unsigned short echoServPort;  unsigned int</a:t>
            </a:r>
            <a:r>
              <a:rPr sz="1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clntLen;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3825" y="3560559"/>
            <a:ext cx="3454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Server port</a:t>
            </a:r>
            <a:r>
              <a:rPr sz="1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Length of client address data structure</a:t>
            </a:r>
            <a:r>
              <a:rPr sz="1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9655" y="4017759"/>
            <a:ext cx="48260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tabLst>
                <a:tab pos="1612265" algn="l"/>
                <a:tab pos="2221865" algn="l"/>
              </a:tabLst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if (argc !=</a:t>
            </a:r>
            <a:r>
              <a:rPr sz="10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2)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{	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/* Test for correct number of arguments */  fprintf(stderr,</a:t>
            </a:r>
            <a:r>
              <a:rPr sz="10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"Usage:	%s &lt;Server Port&gt;\n", argv[0]);  exit(1);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2374265" algn="l"/>
                <a:tab pos="3517265" algn="l"/>
              </a:tabLst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echoServPort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atoi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(argv[1]);	/*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First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arg:	local port</a:t>
            </a:r>
            <a:r>
              <a:rPr sz="1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Create socket for incoming connections</a:t>
            </a:r>
            <a:r>
              <a:rPr sz="1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16865" marR="5080" indent="-3048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if ((servSock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socket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(PF_INET, SOCK_STREAM, IPPROTO_TCP))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0)  DieWithError("socket()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failed");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247" y="232917"/>
            <a:ext cx="790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/>
              <a:t>Iterative </a:t>
            </a:r>
            <a:r>
              <a:rPr sz="3600" spc="-240" dirty="0"/>
              <a:t>Server </a:t>
            </a:r>
            <a:r>
              <a:rPr sz="2800" spc="-175" dirty="0"/>
              <a:t>- </a:t>
            </a:r>
            <a:r>
              <a:rPr sz="2800" spc="-190" dirty="0"/>
              <a:t>Example: </a:t>
            </a:r>
            <a:r>
              <a:rPr sz="2800" spc="-145" dirty="0"/>
              <a:t>echo </a:t>
            </a:r>
            <a:r>
              <a:rPr sz="2800" spc="-204" dirty="0"/>
              <a:t>using </a:t>
            </a:r>
            <a:r>
              <a:rPr sz="2800" spc="-225" dirty="0"/>
              <a:t>stream</a:t>
            </a:r>
            <a:r>
              <a:rPr sz="2800" spc="-114" dirty="0"/>
              <a:t> </a:t>
            </a:r>
            <a:r>
              <a:rPr sz="2800" spc="-155" dirty="0"/>
              <a:t>socket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53961" y="834644"/>
            <a:ext cx="8587105" cy="5295900"/>
          </a:xfrm>
          <a:custGeom>
            <a:avLst/>
            <a:gdLst/>
            <a:ahLst/>
            <a:cxnLst/>
            <a:rect l="l" t="t" r="r" b="b"/>
            <a:pathLst>
              <a:path w="8587105" h="5295900">
                <a:moveTo>
                  <a:pt x="0" y="0"/>
                </a:moveTo>
                <a:lnTo>
                  <a:pt x="0" y="5295900"/>
                </a:lnTo>
                <a:lnTo>
                  <a:pt x="8586978" y="5295900"/>
                </a:lnTo>
                <a:lnTo>
                  <a:pt x="8586978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9693" y="864616"/>
            <a:ext cx="2540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78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693" y="1169416"/>
            <a:ext cx="36068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Construct local address structure */  memset(&amp;echoServAddr, 0, sizeof(echoServAddr));  </a:t>
            </a: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.sin_family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AF_INET;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9042" y="1321816"/>
            <a:ext cx="2235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Zero out structure</a:t>
            </a:r>
            <a:r>
              <a:rPr sz="1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Internet address family</a:t>
            </a:r>
            <a:r>
              <a:rPr sz="10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825" y="1626616"/>
            <a:ext cx="6426200" cy="444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.sin_addr.s_addr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htonl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(INADDR_ANY); /* Any incoming interface 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tabLst>
                <a:tab pos="4126865" algn="l"/>
              </a:tabLst>
            </a:pP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.sin_port</a:t>
            </a:r>
            <a:r>
              <a:rPr sz="10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htons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(echoServPort);	/* Local port</a:t>
            </a:r>
            <a:r>
              <a:rPr sz="1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Bind to the local address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if (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bind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servSock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, (struct sockaddr *) &amp;</a:t>
            </a: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, sizeof(</a:t>
            </a: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echoServAddr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))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0)  DieWithError("bind()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failed");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317500" marR="1224915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Mark the socket so it will listen for incoming connections */  if (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listen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servSock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, MAXPENDING)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&lt;</a:t>
            </a:r>
            <a:r>
              <a:rPr sz="1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0)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DieWithError("listen()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failed");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for (;;) /* Run forever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1000" dirty="0">
                <a:latin typeface="Courier New" panose="02070309020205020404"/>
                <a:cs typeface="Courier New" panose="02070309020205020404"/>
              </a:rPr>
              <a:t>{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622300" marR="259588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Set the size of the in-out parameter */  clntLen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sizeof(</a:t>
            </a:r>
            <a:r>
              <a:rPr sz="1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echoClntAddr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Wait for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a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client to connect</a:t>
            </a:r>
            <a:r>
              <a:rPr sz="1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if ((</a:t>
            </a:r>
            <a:r>
              <a:rPr sz="1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clntSock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accept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servSock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, (struct sockaddr *)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&amp;</a:t>
            </a:r>
            <a:r>
              <a:rPr sz="1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echoClntAddr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927100" marR="2900680" indent="14478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&amp;clntLen))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&lt;</a:t>
            </a:r>
            <a:r>
              <a:rPr sz="1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0)  DieWithError("accept()</a:t>
            </a:r>
            <a:r>
              <a:rPr sz="1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failed");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clntSock is connected to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a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client!</a:t>
            </a:r>
            <a:r>
              <a:rPr sz="1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622300" marR="843280">
              <a:lnSpc>
                <a:spcPct val="2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printf("Handling client %s\n",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inet_ntoa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(echoClntAddr.sin_addr)); 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HandleTCPClient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clntSock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</a:pPr>
            <a:r>
              <a:rPr sz="1000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NOT REACHED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247" y="232917"/>
            <a:ext cx="790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/>
              <a:t>Iterative </a:t>
            </a:r>
            <a:r>
              <a:rPr sz="3600" spc="-240" dirty="0"/>
              <a:t>Server </a:t>
            </a:r>
            <a:r>
              <a:rPr sz="2800" spc="-175" dirty="0"/>
              <a:t>- </a:t>
            </a:r>
            <a:r>
              <a:rPr sz="2800" spc="-190" dirty="0"/>
              <a:t>Example: </a:t>
            </a:r>
            <a:r>
              <a:rPr sz="2800" spc="-145" dirty="0"/>
              <a:t>echo </a:t>
            </a:r>
            <a:r>
              <a:rPr sz="2800" spc="-204" dirty="0"/>
              <a:t>using </a:t>
            </a:r>
            <a:r>
              <a:rPr sz="2800" spc="-225" dirty="0"/>
              <a:t>stream</a:t>
            </a:r>
            <a:r>
              <a:rPr sz="2800" spc="-114" dirty="0"/>
              <a:t> </a:t>
            </a:r>
            <a:r>
              <a:rPr sz="2800" spc="-155" dirty="0"/>
              <a:t>socket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53961" y="891794"/>
            <a:ext cx="8587105" cy="3924300"/>
          </a:xfrm>
          <a:custGeom>
            <a:avLst/>
            <a:gdLst/>
            <a:ahLst/>
            <a:cxnLst/>
            <a:rect l="l" t="t" r="r" b="b"/>
            <a:pathLst>
              <a:path w="8587105" h="3924300">
                <a:moveTo>
                  <a:pt x="0" y="0"/>
                </a:moveTo>
                <a:lnTo>
                  <a:pt x="0" y="3924300"/>
                </a:lnTo>
                <a:lnTo>
                  <a:pt x="8586978" y="3924300"/>
                </a:lnTo>
                <a:lnTo>
                  <a:pt x="8586978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587" y="921766"/>
            <a:ext cx="397446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827530" algn="l"/>
              </a:tabLst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#define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RCVBUFSIZE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32	/* Size of receive buffer</a:t>
            </a:r>
            <a:r>
              <a:rPr sz="10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79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574" y="1226566"/>
            <a:ext cx="27565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void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HandleTCPClient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(int</a:t>
            </a:r>
            <a:r>
              <a:rPr sz="1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clntSocket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)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1000" dirty="0">
                <a:latin typeface="Courier New" panose="02070309020205020404"/>
                <a:cs typeface="Courier New" panose="02070309020205020404"/>
              </a:rPr>
              <a:t>{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04165" marR="30988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char echoBuffer[RCVBUFSIZE];  int</a:t>
            </a:r>
            <a:r>
              <a:rPr sz="1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recvMsgSize;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5099" y="1531366"/>
            <a:ext cx="2298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Buffer for echo string</a:t>
            </a:r>
            <a:r>
              <a:rPr sz="1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Size of received message</a:t>
            </a:r>
            <a:r>
              <a:rPr sz="10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549" y="1988566"/>
            <a:ext cx="580390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Receive message from client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609600" marR="309245" indent="-3048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if ((recvMsgSize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recv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clntSocket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, echoBuffer, RCVBUFSIZE, 0))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0)  DieWithError("recv()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failed");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304800" marR="157480">
              <a:lnSpc>
                <a:spcPct val="100000"/>
              </a:lnSpc>
              <a:tabLst>
                <a:tab pos="2513965" algn="l"/>
              </a:tabLst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Send received string and receive again until end of transmission */  while (recvMsgSize</a:t>
            </a:r>
            <a:r>
              <a:rPr sz="1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&gt;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0)	/* zero indicates end of transmission</a:t>
            </a:r>
            <a:r>
              <a:rPr sz="1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04800">
              <a:lnSpc>
                <a:spcPct val="100000"/>
              </a:lnSpc>
            </a:pPr>
            <a:r>
              <a:rPr sz="1000" dirty="0">
                <a:latin typeface="Courier New" panose="02070309020205020404"/>
                <a:cs typeface="Courier New" panose="02070309020205020404"/>
              </a:rPr>
              <a:t>{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6096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Echo message back to client</a:t>
            </a:r>
            <a:r>
              <a:rPr sz="1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914400" marR="309880" indent="-3048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if (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send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clntSocket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, echoBuffer, recvMsgSize, 0) != recvMsgSize)  DieWithError("send()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failed");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6096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See if there is more data to receive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913765" marR="5080" indent="-3048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if ((recvMsgSize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recv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clntSocket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, echoBuffer, RCVBUFSIZE, 0))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0)  DieWithError("recv()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failed");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04165">
              <a:lnSpc>
                <a:spcPct val="100000"/>
              </a:lnSpc>
            </a:pPr>
            <a:r>
              <a:rPr sz="1000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304165">
              <a:lnSpc>
                <a:spcPct val="100000"/>
              </a:lnSpc>
              <a:tabLst>
                <a:tab pos="1979930" algn="l"/>
              </a:tabLst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close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clntSocket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);	/* Close client socket</a:t>
            </a:r>
            <a:r>
              <a:rPr sz="1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1000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173" y="261873"/>
            <a:ext cx="27952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5" dirty="0"/>
              <a:t>TCP </a:t>
            </a:r>
            <a:r>
              <a:rPr sz="4200" spc="-200" dirty="0"/>
              <a:t>vs</a:t>
            </a:r>
            <a:r>
              <a:rPr sz="4200" spc="85" dirty="0"/>
              <a:t> </a:t>
            </a:r>
            <a:r>
              <a:rPr sz="4200" spc="-110" dirty="0"/>
              <a:t>UDP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8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401453" y="873036"/>
            <a:ext cx="7851775" cy="51231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8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30" dirty="0">
                <a:latin typeface="Arial" panose="020B0604020202020204"/>
                <a:cs typeface="Arial" panose="020B0604020202020204"/>
              </a:rPr>
              <a:t>Both </a:t>
            </a:r>
            <a:r>
              <a:rPr sz="2200" spc="-190" dirty="0">
                <a:latin typeface="Arial" panose="020B0604020202020204"/>
                <a:cs typeface="Arial" panose="020B0604020202020204"/>
              </a:rPr>
              <a:t>use </a:t>
            </a:r>
            <a:r>
              <a:rPr sz="2200" b="1" spc="-114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port</a:t>
            </a:r>
            <a:r>
              <a:rPr sz="2200" b="1" spc="2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185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numbers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25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35" dirty="0">
                <a:latin typeface="Arial" panose="020B0604020202020204"/>
                <a:cs typeface="Arial" panose="020B0604020202020204"/>
              </a:rPr>
              <a:t>application-specific construct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serving </a:t>
            </a:r>
            <a:r>
              <a:rPr sz="2000" spc="-260" dirty="0">
                <a:latin typeface="Arial" panose="020B0604020202020204"/>
                <a:cs typeface="Arial" panose="020B0604020202020204"/>
              </a:rPr>
              <a:t>as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communication</a:t>
            </a:r>
            <a:r>
              <a:rPr sz="2000" spc="-29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endpoint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ts val="2370"/>
              </a:lnSpc>
              <a:spcBef>
                <a:spcPts val="23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5" dirty="0">
                <a:latin typeface="Arial" panose="020B0604020202020204"/>
                <a:cs typeface="Arial" panose="020B0604020202020204"/>
              </a:rPr>
              <a:t>16-bit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unsigned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integer,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thus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ranging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from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0 </a:t>
            </a:r>
            <a:r>
              <a:rPr sz="2000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65535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ts val="2730"/>
              </a:lnSpc>
            </a:pPr>
            <a:r>
              <a:rPr sz="2300" spc="3625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</a:t>
            </a:r>
            <a:r>
              <a:rPr sz="2300" spc="-235" dirty="0">
                <a:solidFill>
                  <a:srgbClr val="9A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provide </a:t>
            </a:r>
            <a:r>
              <a:rPr sz="2000" b="1" spc="-9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end-to-end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transport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18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65" dirty="0">
                <a:latin typeface="Arial" panose="020B0604020202020204"/>
                <a:cs typeface="Arial" panose="020B0604020202020204"/>
              </a:rPr>
              <a:t>UDP: </a:t>
            </a:r>
            <a:r>
              <a:rPr sz="2200" spc="-110" dirty="0">
                <a:latin typeface="Arial" panose="020B0604020202020204"/>
                <a:cs typeface="Arial" panose="020B0604020202020204"/>
              </a:rPr>
              <a:t>User </a:t>
            </a:r>
            <a:r>
              <a:rPr sz="2200" spc="-95" dirty="0">
                <a:latin typeface="Arial" panose="020B0604020202020204"/>
                <a:cs typeface="Arial" panose="020B0604020202020204"/>
              </a:rPr>
              <a:t>Datagram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Protocol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25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40" dirty="0">
                <a:latin typeface="Arial" panose="020B0604020202020204"/>
                <a:cs typeface="Arial" panose="020B0604020202020204"/>
              </a:rPr>
              <a:t>no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acknowledgements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23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40" dirty="0">
                <a:latin typeface="Arial" panose="020B0604020202020204"/>
                <a:cs typeface="Arial" panose="020B0604020202020204"/>
              </a:rPr>
              <a:t>no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retransmissions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24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out of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order,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duplicates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possible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24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70" dirty="0">
                <a:latin typeface="Arial" panose="020B0604020202020204"/>
                <a:cs typeface="Arial" panose="020B0604020202020204"/>
              </a:rPr>
              <a:t>connectionless,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i.e., </a:t>
            </a:r>
            <a:r>
              <a:rPr sz="2000" spc="-125" dirty="0">
                <a:latin typeface="Arial" panose="020B0604020202020204"/>
                <a:cs typeface="Arial" panose="020B0604020202020204"/>
              </a:rPr>
              <a:t>app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indicates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destination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each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 packet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24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110" dirty="0">
                <a:latin typeface="Arial" panose="020B0604020202020204"/>
                <a:cs typeface="Arial" panose="020B0604020202020204"/>
              </a:rPr>
              <a:t>TCP: </a:t>
            </a:r>
            <a:r>
              <a:rPr sz="2200" spc="-80" dirty="0">
                <a:latin typeface="Arial" panose="020B0604020202020204"/>
                <a:cs typeface="Arial" panose="020B0604020202020204"/>
              </a:rPr>
              <a:t>Transmission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Control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Protocol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25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30" dirty="0">
                <a:latin typeface="Arial" panose="020B0604020202020204"/>
                <a:cs typeface="Arial" panose="020B0604020202020204"/>
              </a:rPr>
              <a:t>reliable </a:t>
            </a:r>
            <a:r>
              <a:rPr sz="2000" b="1" spc="-12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byte-stream </a:t>
            </a:r>
            <a:r>
              <a:rPr sz="2000" b="1" spc="-13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channel </a:t>
            </a:r>
            <a:r>
              <a:rPr sz="2000" spc="40" dirty="0">
                <a:latin typeface="Arial" panose="020B0604020202020204"/>
                <a:cs typeface="Arial" panose="020B0604020202020204"/>
              </a:rPr>
              <a:t>(in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order,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all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arrive,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no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duplicates)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35050" lvl="2" indent="-351790">
              <a:lnSpc>
                <a:spcPct val="100000"/>
              </a:lnSpc>
              <a:spcBef>
                <a:spcPts val="23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35050" algn="l"/>
                <a:tab pos="1035685" algn="l"/>
              </a:tabLst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similar </a:t>
            </a:r>
            <a:r>
              <a:rPr sz="1800" dirty="0">
                <a:latin typeface="Arial" panose="020B0604020202020204"/>
                <a:cs typeface="Arial" panose="020B0604020202020204"/>
              </a:rPr>
              <a:t>to </a:t>
            </a:r>
            <a:r>
              <a:rPr sz="1800" spc="30" dirty="0">
                <a:latin typeface="Arial" panose="020B0604020202020204"/>
                <a:cs typeface="Arial" panose="020B0604020202020204"/>
              </a:rPr>
              <a:t>file</a:t>
            </a:r>
            <a:r>
              <a:rPr sz="18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50" dirty="0">
                <a:latin typeface="Arial" panose="020B0604020202020204"/>
                <a:cs typeface="Arial" panose="020B0604020202020204"/>
              </a:rPr>
              <a:t>I/O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23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50" dirty="0">
                <a:latin typeface="Arial" panose="020B0604020202020204"/>
                <a:cs typeface="Arial" panose="020B0604020202020204"/>
              </a:rPr>
              <a:t>flow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control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24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25" dirty="0">
                <a:latin typeface="Arial" panose="020B0604020202020204"/>
                <a:cs typeface="Arial" panose="020B0604020202020204"/>
              </a:rPr>
              <a:t>connection-oriented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23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bidirectional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242" y="261873"/>
            <a:ext cx="62534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05" dirty="0"/>
              <a:t>Multitasking </a:t>
            </a:r>
            <a:r>
              <a:rPr sz="3600" spc="-225" dirty="0"/>
              <a:t>- </a:t>
            </a:r>
            <a:r>
              <a:rPr sz="3600" spc="-210" dirty="0"/>
              <a:t>Per-Client</a:t>
            </a:r>
            <a:r>
              <a:rPr sz="3600" spc="-35" dirty="0"/>
              <a:t> </a:t>
            </a:r>
            <a:r>
              <a:rPr sz="3600" spc="-204" dirty="0"/>
              <a:t>Process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80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453" y="1250949"/>
            <a:ext cx="8054975" cy="349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31800" indent="-343535">
              <a:lnSpc>
                <a:spcPct val="100000"/>
              </a:lnSpc>
              <a:spcBef>
                <a:spcPts val="10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60" dirty="0">
                <a:latin typeface="Arial" panose="020B0604020202020204"/>
                <a:cs typeface="Arial" panose="020B0604020202020204"/>
              </a:rPr>
              <a:t>For </a:t>
            </a:r>
            <a:r>
              <a:rPr sz="2200" spc="-145" dirty="0">
                <a:latin typeface="Arial" panose="020B0604020202020204"/>
                <a:cs typeface="Arial" panose="020B0604020202020204"/>
              </a:rPr>
              <a:t>each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client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connection </a:t>
            </a:r>
            <a:r>
              <a:rPr sz="2200" spc="-95" dirty="0">
                <a:latin typeface="Arial" panose="020B0604020202020204"/>
                <a:cs typeface="Arial" panose="020B0604020202020204"/>
              </a:rPr>
              <a:t>request,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a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new </a:t>
            </a:r>
            <a:r>
              <a:rPr sz="2200" spc="-150" dirty="0">
                <a:latin typeface="Arial" panose="020B0604020202020204"/>
                <a:cs typeface="Arial" panose="020B0604020202020204"/>
              </a:rPr>
              <a:t>process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-95" dirty="0">
                <a:latin typeface="Arial" panose="020B0604020202020204"/>
                <a:cs typeface="Arial" panose="020B0604020202020204"/>
              </a:rPr>
              <a:t>created </a:t>
            </a:r>
            <a:r>
              <a:rPr sz="2200" dirty="0">
                <a:latin typeface="Arial" panose="020B0604020202020204"/>
                <a:cs typeface="Arial" panose="020B0604020202020204"/>
              </a:rPr>
              <a:t>to  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handle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communication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415"/>
              </a:spcBef>
              <a:buClr>
                <a:srgbClr val="9A6500"/>
              </a:buClr>
              <a:buSzPct val="65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int fork();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81990" marR="5080" lvl="1" indent="-325755">
              <a:lnSpc>
                <a:spcPct val="100000"/>
              </a:lnSpc>
              <a:spcBef>
                <a:spcPts val="55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new 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process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created,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identical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calling </a:t>
            </a:r>
            <a:r>
              <a:rPr sz="2000" spc="-125" dirty="0">
                <a:latin typeface="Arial" panose="020B0604020202020204"/>
                <a:cs typeface="Arial" panose="020B0604020202020204"/>
              </a:rPr>
              <a:t>process,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except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its  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process </a:t>
            </a:r>
            <a:r>
              <a:rPr sz="2000" spc="70" dirty="0">
                <a:latin typeface="Arial" panose="020B0604020202020204"/>
                <a:cs typeface="Arial" panose="020B0604020202020204"/>
              </a:rPr>
              <a:t>ID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return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value </a:t>
            </a:r>
            <a:r>
              <a:rPr sz="2000" spc="110" dirty="0">
                <a:latin typeface="Arial" panose="020B0604020202020204"/>
                <a:cs typeface="Arial" panose="020B0604020202020204"/>
              </a:rPr>
              <a:t>it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receives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from</a:t>
            </a:r>
            <a:r>
              <a:rPr sz="2000" spc="-3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Courier New" panose="02070309020205020404"/>
                <a:cs typeface="Courier New" panose="02070309020205020404"/>
              </a:rPr>
              <a:t>fork()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81990" marR="527685" lvl="1" indent="-325755">
              <a:lnSpc>
                <a:spcPct val="100000"/>
              </a:lnSpc>
              <a:spcBef>
                <a:spcPts val="48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30" dirty="0">
                <a:latin typeface="Arial" panose="020B0604020202020204"/>
                <a:cs typeface="Arial" panose="020B0604020202020204"/>
              </a:rPr>
              <a:t>returns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0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b="1" spc="-9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child 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process,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process </a:t>
            </a:r>
            <a:r>
              <a:rPr sz="2000" spc="70" dirty="0">
                <a:latin typeface="Arial" panose="020B0604020202020204"/>
                <a:cs typeface="Arial" panose="020B0604020202020204"/>
              </a:rPr>
              <a:t>ID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new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child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2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parent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ct val="100000"/>
              </a:lnSpc>
              <a:spcBef>
                <a:spcPts val="470"/>
              </a:spcBef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Caution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20" dirty="0">
                <a:latin typeface="Arial" panose="020B0604020202020204"/>
                <a:cs typeface="Arial" panose="020B0604020202020204"/>
              </a:rPr>
              <a:t>when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child 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process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terminates, </a:t>
            </a:r>
            <a:r>
              <a:rPr sz="2000" spc="110" dirty="0">
                <a:latin typeface="Arial" panose="020B0604020202020204"/>
                <a:cs typeface="Arial" panose="020B0604020202020204"/>
              </a:rPr>
              <a:t>it 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does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not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automatically</a:t>
            </a:r>
            <a:r>
              <a:rPr sz="2000" spc="-4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disappears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70" dirty="0">
                <a:latin typeface="Arial" panose="020B0604020202020204"/>
                <a:cs typeface="Arial" panose="020B0604020202020204"/>
              </a:rPr>
              <a:t>use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waitpid()</a:t>
            </a:r>
            <a:r>
              <a:rPr sz="1800" spc="-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parent </a:t>
            </a:r>
            <a:r>
              <a:rPr sz="2000" spc="65" dirty="0">
                <a:latin typeface="Arial" panose="020B0604020202020204"/>
                <a:cs typeface="Arial" panose="020B0604020202020204"/>
              </a:rPr>
              <a:t>in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order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“harvest” 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zombies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9039" y="110236"/>
            <a:ext cx="57054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Multitasking </a:t>
            </a:r>
            <a:r>
              <a:rPr sz="3200" spc="-200" dirty="0"/>
              <a:t>- </a:t>
            </a:r>
            <a:r>
              <a:rPr sz="3200" spc="-185" dirty="0"/>
              <a:t>Per-Client</a:t>
            </a:r>
            <a:r>
              <a:rPr sz="3200" spc="-200" dirty="0"/>
              <a:t> </a:t>
            </a:r>
            <a:r>
              <a:rPr sz="3200" spc="-180" dirty="0"/>
              <a:t>Process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53961" y="1187450"/>
            <a:ext cx="8587105" cy="4838700"/>
          </a:xfrm>
          <a:custGeom>
            <a:avLst/>
            <a:gdLst/>
            <a:ahLst/>
            <a:cxnLst/>
            <a:rect l="l" t="t" r="r" b="b"/>
            <a:pathLst>
              <a:path w="8587105" h="4838700">
                <a:moveTo>
                  <a:pt x="0" y="0"/>
                </a:moveTo>
                <a:lnTo>
                  <a:pt x="0" y="4838700"/>
                </a:lnTo>
                <a:lnTo>
                  <a:pt x="8586978" y="4838700"/>
                </a:lnTo>
                <a:lnTo>
                  <a:pt x="8586978" y="0"/>
                </a:lnTo>
                <a:lnTo>
                  <a:pt x="0" y="0"/>
                </a:lnTo>
                <a:close/>
              </a:path>
            </a:pathLst>
          </a:custGeom>
          <a:ln w="22224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887" y="741171"/>
            <a:ext cx="5934075" cy="65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1400">
              <a:lnSpc>
                <a:spcPct val="100000"/>
              </a:lnSpc>
              <a:spcBef>
                <a:spcPts val="95"/>
              </a:spcBef>
            </a:pPr>
            <a:r>
              <a:rPr sz="2000" spc="-125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- </a:t>
            </a:r>
            <a:r>
              <a:rPr sz="2000" spc="-135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Example: </a:t>
            </a:r>
            <a:r>
              <a:rPr sz="2000" spc="-100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echo </a:t>
            </a:r>
            <a:r>
              <a:rPr sz="2000" spc="-145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using </a:t>
            </a:r>
            <a:r>
              <a:rPr sz="2000" spc="-160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stream</a:t>
            </a:r>
            <a:r>
              <a:rPr sz="2000" spc="-135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spc="-110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socket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  <a:tabLst>
                <a:tab pos="2831465" algn="l"/>
              </a:tabLst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#include</a:t>
            </a:r>
            <a:r>
              <a:rPr sz="1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&lt;sys/wait.h&gt;	/* for waitpid()</a:t>
            </a:r>
            <a:r>
              <a:rPr sz="1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81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887" y="1522222"/>
            <a:ext cx="26924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80645" indent="-2286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int main(int argc, char *argv[])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servSock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240665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000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clntSock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240665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unsigned short</a:t>
            </a:r>
            <a:r>
              <a:rPr sz="1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echoServPort;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240665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pid_t</a:t>
            </a:r>
            <a:r>
              <a:rPr sz="1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processID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240665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unsigned int childProcCount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0;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3837" y="1674622"/>
            <a:ext cx="26162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Socket descriptor for server</a:t>
            </a:r>
            <a:r>
              <a:rPr sz="10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Socket descriptor for client</a:t>
            </a:r>
            <a:r>
              <a:rPr sz="10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Server port</a:t>
            </a:r>
            <a:r>
              <a:rPr sz="1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Process ID from</a:t>
            </a:r>
            <a:r>
              <a:rPr sz="1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fork()*/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Number of child processes</a:t>
            </a:r>
            <a:r>
              <a:rPr sz="1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480" y="2589022"/>
            <a:ext cx="688276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061845" indent="-228600">
              <a:lnSpc>
                <a:spcPct val="100000"/>
              </a:lnSpc>
              <a:spcBef>
                <a:spcPts val="100"/>
              </a:spcBef>
              <a:tabLst>
                <a:tab pos="1612265" algn="l"/>
                <a:tab pos="2145665" algn="l"/>
              </a:tabLst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if (argc !=</a:t>
            </a:r>
            <a:r>
              <a:rPr sz="10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2)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{	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/* Test for correct number of arguments */  fprintf(stderr,</a:t>
            </a:r>
            <a:r>
              <a:rPr sz="10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"Usage:	%s &lt;Server Port&gt;\n", argv[0]);  exit(1);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2602865" algn="l"/>
                <a:tab pos="3745865" algn="l"/>
              </a:tabLst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echoServPort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atoi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(argv[1]);	/*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First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arg:	local port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 marR="3280410">
              <a:lnSpc>
                <a:spcPct val="200000"/>
              </a:lnSpc>
            </a:pP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servSock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CreateTCPServerSocket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(echoServPort);  for (;;)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/* Run forever</a:t>
            </a:r>
            <a:r>
              <a:rPr sz="1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1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clntSock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AcceptTCPConnection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servSock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240665">
              <a:lnSpc>
                <a:spcPct val="100000"/>
              </a:lnSpc>
              <a:tabLst>
                <a:tab pos="5040630" algn="l"/>
              </a:tabLst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if ((</a:t>
            </a:r>
            <a:r>
              <a:rPr sz="1000" b="1" spc="-5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processID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fork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())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0) DieWithError</a:t>
            </a:r>
            <a:r>
              <a:rPr sz="1000" spc="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(“fork()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failed”);	/* Fork child process</a:t>
            </a:r>
            <a:r>
              <a:rPr sz="10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4131" y="4417809"/>
            <a:ext cx="23876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This is the child process</a:t>
            </a:r>
            <a:r>
              <a:rPr sz="10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4196" y="4570209"/>
            <a:ext cx="26924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child closes listening socket</a:t>
            </a:r>
            <a:r>
              <a:rPr sz="1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4183" y="4875009"/>
            <a:ext cx="23114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child process terminates</a:t>
            </a:r>
            <a:r>
              <a:rPr sz="10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42" y="4417809"/>
            <a:ext cx="22352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else if (</a:t>
            </a:r>
            <a:r>
              <a:rPr sz="1000" b="1" spc="-5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processID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0)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close(</a:t>
            </a: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servSock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);  HandleTCPClient(</a:t>
            </a:r>
            <a:r>
              <a:rPr sz="1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clntSock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);  exit(0);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42" y="5332209"/>
            <a:ext cx="1320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close(</a:t>
            </a:r>
            <a:r>
              <a:rPr sz="1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clntSock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);  childProcCount++;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64004" y="5332209"/>
            <a:ext cx="4063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parent closes child socket</a:t>
            </a:r>
            <a:r>
              <a:rPr sz="1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Increment number of outstanding child processes</a:t>
            </a:r>
            <a:r>
              <a:rPr sz="1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042" y="5789409"/>
            <a:ext cx="2540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9039" y="68110"/>
            <a:ext cx="5705475" cy="10033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pc="-290" dirty="0"/>
              <a:t>Multitasking </a:t>
            </a:r>
            <a:r>
              <a:rPr sz="3200" spc="-200" dirty="0"/>
              <a:t>- </a:t>
            </a:r>
            <a:r>
              <a:rPr sz="3200" spc="-185" dirty="0"/>
              <a:t>Per-Client</a:t>
            </a:r>
            <a:r>
              <a:rPr sz="3200" spc="-200" dirty="0"/>
              <a:t> </a:t>
            </a:r>
            <a:r>
              <a:rPr sz="3200" spc="-180" dirty="0"/>
              <a:t>Process</a:t>
            </a:r>
            <a:endParaRPr sz="3200"/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2000" spc="-125" dirty="0"/>
              <a:t>- </a:t>
            </a:r>
            <a:r>
              <a:rPr sz="2000" spc="-135" dirty="0"/>
              <a:t>Example: </a:t>
            </a:r>
            <a:r>
              <a:rPr sz="2000" spc="-100" dirty="0"/>
              <a:t>echo </a:t>
            </a:r>
            <a:r>
              <a:rPr sz="2000" spc="-145" dirty="0"/>
              <a:t>using </a:t>
            </a:r>
            <a:r>
              <a:rPr sz="2000" spc="-160" dirty="0"/>
              <a:t>stream</a:t>
            </a:r>
            <a:r>
              <a:rPr sz="2000" spc="-100" dirty="0"/>
              <a:t> </a:t>
            </a:r>
            <a:r>
              <a:rPr sz="2000" spc="-110" dirty="0"/>
              <a:t>socket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353961" y="1187450"/>
            <a:ext cx="8587105" cy="1638300"/>
          </a:xfrm>
          <a:custGeom>
            <a:avLst/>
            <a:gdLst/>
            <a:ahLst/>
            <a:cxnLst/>
            <a:rect l="l" t="t" r="r" b="b"/>
            <a:pathLst>
              <a:path w="8587105" h="1638300">
                <a:moveTo>
                  <a:pt x="0" y="0"/>
                </a:moveTo>
                <a:lnTo>
                  <a:pt x="0" y="1638300"/>
                </a:lnTo>
                <a:lnTo>
                  <a:pt x="8586978" y="1638300"/>
                </a:lnTo>
                <a:lnTo>
                  <a:pt x="8586978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29196" y="1369822"/>
            <a:ext cx="22987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Clean up all zombies</a:t>
            </a:r>
            <a:r>
              <a:rPr sz="1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Non-blocking wait</a:t>
            </a:r>
            <a:r>
              <a:rPr sz="1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No zombie to wait</a:t>
            </a:r>
            <a:r>
              <a:rPr sz="10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Cleaned up after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a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child</a:t>
            </a:r>
            <a:r>
              <a:rPr sz="10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82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68" y="1217422"/>
            <a:ext cx="374713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while (childProcCount)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{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228600" marR="508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processID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waitpid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((pid_t) -1, NULL,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WHOANG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);  if (processID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0) DieWithError</a:t>
            </a:r>
            <a:r>
              <a:rPr sz="1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(“...”);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228600" marR="114808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else if (processID == 0) break;  else</a:t>
            </a:r>
            <a:r>
              <a:rPr sz="1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childProcCount--;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1000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575" y="2284222"/>
            <a:ext cx="15367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2286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NOT REACHED</a:t>
            </a:r>
            <a:r>
              <a:rPr sz="1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1000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8927" y="261873"/>
            <a:ext cx="61671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05" dirty="0"/>
              <a:t>Multitasking </a:t>
            </a:r>
            <a:r>
              <a:rPr sz="3600" spc="-225" dirty="0"/>
              <a:t>- </a:t>
            </a:r>
            <a:r>
              <a:rPr sz="3600" spc="-210" dirty="0"/>
              <a:t>Per-Client</a:t>
            </a:r>
            <a:r>
              <a:rPr sz="3600" spc="-55" dirty="0"/>
              <a:t> </a:t>
            </a:r>
            <a:r>
              <a:rPr sz="3600" spc="-235" dirty="0"/>
              <a:t>Thread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83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453" y="1131894"/>
            <a:ext cx="7923530" cy="26797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600" spc="2195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</a:t>
            </a:r>
            <a:r>
              <a:rPr sz="2600" spc="145" dirty="0">
                <a:solidFill>
                  <a:srgbClr val="9A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Forking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a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new </a:t>
            </a:r>
            <a:r>
              <a:rPr sz="2200" spc="-150" dirty="0">
                <a:latin typeface="Arial" panose="020B0604020202020204"/>
                <a:cs typeface="Arial" panose="020B0604020202020204"/>
              </a:rPr>
              <a:t>process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-105" dirty="0">
                <a:latin typeface="Arial" panose="020B0604020202020204"/>
                <a:cs typeface="Arial" panose="020B0604020202020204"/>
              </a:rPr>
              <a:t>expensive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indent="-325755">
              <a:lnSpc>
                <a:spcPct val="100000"/>
              </a:lnSpc>
              <a:spcBef>
                <a:spcPts val="41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40" dirty="0">
                <a:latin typeface="Arial" panose="020B0604020202020204"/>
                <a:cs typeface="Arial" panose="020B0604020202020204"/>
              </a:rPr>
              <a:t>duplicate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entire 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state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(memory,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stack,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file/socket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descriptors,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…)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marR="259715" indent="-342900">
              <a:lnSpc>
                <a:spcPts val="2630"/>
              </a:lnSpc>
              <a:spcBef>
                <a:spcPts val="600"/>
              </a:spcBef>
            </a:pPr>
            <a:r>
              <a:rPr sz="2600" spc="2195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</a:t>
            </a:r>
            <a:r>
              <a:rPr sz="2600" spc="245" dirty="0">
                <a:solidFill>
                  <a:srgbClr val="9A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5" dirty="0">
                <a:latin typeface="Arial" panose="020B0604020202020204"/>
                <a:cs typeface="Arial" panose="020B0604020202020204"/>
              </a:rPr>
              <a:t>Threads </a:t>
            </a:r>
            <a:r>
              <a:rPr sz="2200" spc="-165" dirty="0">
                <a:latin typeface="Arial" panose="020B0604020202020204"/>
                <a:cs typeface="Arial" panose="020B0604020202020204"/>
              </a:rPr>
              <a:t>decrease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this </a:t>
            </a:r>
            <a:r>
              <a:rPr sz="2200" spc="-110" dirty="0">
                <a:latin typeface="Arial" panose="020B0604020202020204"/>
                <a:cs typeface="Arial" panose="020B0604020202020204"/>
              </a:rPr>
              <a:t>cost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by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allowing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multitasking </a:t>
            </a:r>
            <a:r>
              <a:rPr sz="2200" spc="85" dirty="0">
                <a:latin typeface="Arial" panose="020B0604020202020204"/>
                <a:cs typeface="Arial" panose="020B0604020202020204"/>
              </a:rPr>
              <a:t>within  </a:t>
            </a:r>
            <a:r>
              <a:rPr sz="2200" spc="-869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04" dirty="0">
                <a:latin typeface="Arial" panose="020B0604020202020204"/>
                <a:cs typeface="Arial" panose="020B0604020202020204"/>
              </a:rPr>
              <a:t>same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5" dirty="0">
                <a:latin typeface="Arial" panose="020B0604020202020204"/>
                <a:cs typeface="Arial" panose="020B0604020202020204"/>
              </a:rPr>
              <a:t>process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indent="-325755">
              <a:lnSpc>
                <a:spcPct val="100000"/>
              </a:lnSpc>
              <a:spcBef>
                <a:spcPts val="42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85" dirty="0">
                <a:latin typeface="Arial" panose="020B0604020202020204"/>
                <a:cs typeface="Arial" panose="020B0604020202020204"/>
              </a:rPr>
              <a:t>threads 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share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90" dirty="0">
                <a:latin typeface="Arial" panose="020B0604020202020204"/>
                <a:cs typeface="Arial" panose="020B0604020202020204"/>
              </a:rPr>
              <a:t>same 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address </a:t>
            </a:r>
            <a:r>
              <a:rPr sz="2000" spc="-185" dirty="0">
                <a:latin typeface="Arial" panose="020B0604020202020204"/>
                <a:cs typeface="Arial" panose="020B0604020202020204"/>
              </a:rPr>
              <a:t>space 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(code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data)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ct val="100000"/>
              </a:lnSpc>
            </a:pPr>
            <a:r>
              <a:rPr sz="2000" spc="50" dirty="0">
                <a:latin typeface="Arial" panose="020B0604020202020204"/>
                <a:cs typeface="Arial" panose="020B0604020202020204"/>
              </a:rPr>
              <a:t>An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example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provided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using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POSIX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Threads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439" y="2219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587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4547" y="25654"/>
            <a:ext cx="4432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35" dirty="0"/>
              <a:t>Multitasking </a:t>
            </a:r>
            <a:r>
              <a:rPr sz="3200" spc="-200" dirty="0"/>
              <a:t>- </a:t>
            </a:r>
            <a:r>
              <a:rPr sz="2400" spc="-140" dirty="0"/>
              <a:t>Per-Client</a:t>
            </a:r>
            <a:r>
              <a:rPr sz="2400" spc="85" dirty="0"/>
              <a:t> </a:t>
            </a:r>
            <a:r>
              <a:rPr sz="2400" spc="-160" dirty="0"/>
              <a:t>Thread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743835" y="524001"/>
            <a:ext cx="36353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25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- </a:t>
            </a:r>
            <a:r>
              <a:rPr sz="2000" spc="-135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Example: </a:t>
            </a:r>
            <a:r>
              <a:rPr sz="2000" spc="-100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echo </a:t>
            </a:r>
            <a:r>
              <a:rPr sz="2000" spc="-145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using </a:t>
            </a:r>
            <a:r>
              <a:rPr sz="2000" spc="-160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stream</a:t>
            </a:r>
            <a:r>
              <a:rPr sz="2000" spc="-135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spc="-110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socket</a:t>
            </a:r>
            <a:endParaRPr sz="20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3961" y="872744"/>
            <a:ext cx="8587105" cy="5448300"/>
          </a:xfrm>
          <a:custGeom>
            <a:avLst/>
            <a:gdLst/>
            <a:ahLst/>
            <a:cxnLst/>
            <a:rect l="l" t="t" r="r" b="b"/>
            <a:pathLst>
              <a:path w="8587105" h="5448300">
                <a:moveTo>
                  <a:pt x="0" y="0"/>
                </a:moveTo>
                <a:lnTo>
                  <a:pt x="0" y="5448300"/>
                </a:lnTo>
                <a:lnTo>
                  <a:pt x="8586978" y="5448300"/>
                </a:lnTo>
                <a:lnTo>
                  <a:pt x="8586978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4887" y="902716"/>
            <a:ext cx="15494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#include</a:t>
            </a:r>
            <a:r>
              <a:rPr sz="1000" b="1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&lt;pthread.h&gt;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84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4072" y="902716"/>
            <a:ext cx="17780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for POSIX threads</a:t>
            </a:r>
            <a:r>
              <a:rPr sz="10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887" y="1207516"/>
            <a:ext cx="20828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void *</a:t>
            </a:r>
            <a:r>
              <a:rPr sz="1000" b="1" spc="-5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ThreadMain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(void</a:t>
            </a:r>
            <a:r>
              <a:rPr sz="10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*arg)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4199" y="1207516"/>
            <a:ext cx="23114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Main program of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a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thread</a:t>
            </a:r>
            <a:r>
              <a:rPr sz="10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4072" y="1512316"/>
            <a:ext cx="4063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Structure of arguments to pass to client thread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socket descriptor for client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887" y="1512316"/>
            <a:ext cx="14732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struct ThreadArgs</a:t>
            </a:r>
            <a:r>
              <a:rPr sz="1000" b="1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0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clntSock;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};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887" y="2121916"/>
            <a:ext cx="26162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int main(int argc, char *argv[])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servSock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240665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000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clntSock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240665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unsigned short</a:t>
            </a:r>
            <a:r>
              <a:rPr sz="1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echoServPort;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240665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pthread_t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threadID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240665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struct ThreadArgs</a:t>
            </a:r>
            <a:r>
              <a:rPr sz="1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</a:t>
            </a:r>
            <a:r>
              <a:rPr sz="1000" b="1" spc="-5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threadArgs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63837" y="2274316"/>
            <a:ext cx="35306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Socket descriptor for server</a:t>
            </a:r>
            <a:r>
              <a:rPr sz="10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Socket descriptor for client</a:t>
            </a:r>
            <a:r>
              <a:rPr sz="10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Server port</a:t>
            </a:r>
            <a:r>
              <a:rPr sz="1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Thread ID from</a:t>
            </a:r>
            <a:r>
              <a:rPr sz="1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pthread_create()*/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Pointer to argument structure for thread</a:t>
            </a:r>
            <a:r>
              <a:rPr sz="1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811" y="3188703"/>
            <a:ext cx="8331200" cy="307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281680" indent="-228600">
              <a:lnSpc>
                <a:spcPct val="100000"/>
              </a:lnSpc>
              <a:spcBef>
                <a:spcPts val="100"/>
              </a:spcBef>
              <a:tabLst>
                <a:tab pos="1840230" algn="l"/>
                <a:tab pos="2374265" algn="l"/>
              </a:tabLst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if (argc !=</a:t>
            </a:r>
            <a:r>
              <a:rPr sz="10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2)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{	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/* Test for correct number of arguments */  fprintf(stderr,</a:t>
            </a:r>
            <a:r>
              <a:rPr sz="10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"Usage:	%s &lt;Server Port&gt;\n", argv[0]);  exit(1);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1000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  <a:tabLst>
                <a:tab pos="2831465" algn="l"/>
                <a:tab pos="3974465" algn="l"/>
              </a:tabLst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echoServPort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atoi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(argv[1]);	/*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First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arg:	local port 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241300" marR="4500245">
              <a:lnSpc>
                <a:spcPct val="200000"/>
              </a:lnSpc>
            </a:pP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servSock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CreateTCPServerSocket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(echoServPort);  for (;;)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/* Run forever</a:t>
            </a:r>
            <a:r>
              <a:rPr sz="1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1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clntSock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AcceptTCPConnection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servSock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Create separate memory for client argument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if ((</a:t>
            </a:r>
            <a:r>
              <a:rPr sz="1000" b="1" spc="-5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threadArgs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struct ThreadArgs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*) malloc(sizeof(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struct ThreadArgs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)))) == NULL)</a:t>
            </a:r>
            <a:r>
              <a:rPr sz="1000" spc="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DieWithError(“…”);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1000" b="1" spc="-5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threadArgs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-&gt; clntSock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clntSock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Create client thread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if (pthread_create (&amp;</a:t>
            </a:r>
            <a:r>
              <a:rPr sz="1000" b="1" spc="-5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threadID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, NULL, </a:t>
            </a:r>
            <a:r>
              <a:rPr sz="1000" b="1" spc="-5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ThreadMain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, (void *) </a:t>
            </a:r>
            <a:r>
              <a:rPr sz="1000" b="1" spc="-5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threadArgs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) != 0)</a:t>
            </a:r>
            <a:r>
              <a:rPr sz="10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DieWithError(“…”);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240665">
              <a:lnSpc>
                <a:spcPct val="100000"/>
              </a:lnSpc>
            </a:pPr>
            <a:r>
              <a:rPr sz="1000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240665">
              <a:lnSpc>
                <a:spcPct val="10000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NOT REACHED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8228965" algn="l"/>
              </a:tabLst>
            </a:pPr>
            <a:r>
              <a:rPr sz="1000" strike="sngStrike" dirty="0">
                <a:latin typeface="Courier New" panose="02070309020205020404"/>
                <a:cs typeface="Courier New" panose="02070309020205020404"/>
              </a:rPr>
              <a:t>}	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139" y="110236"/>
            <a:ext cx="56286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Multitasking </a:t>
            </a:r>
            <a:r>
              <a:rPr sz="3200" spc="-200" dirty="0"/>
              <a:t>- </a:t>
            </a:r>
            <a:r>
              <a:rPr sz="3200" spc="-185" dirty="0"/>
              <a:t>Per-Client</a:t>
            </a:r>
            <a:r>
              <a:rPr sz="3200" spc="-195" dirty="0"/>
              <a:t> </a:t>
            </a:r>
            <a:r>
              <a:rPr sz="3200" spc="-210" dirty="0"/>
              <a:t>Thread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85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3835" y="741171"/>
            <a:ext cx="36353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25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- </a:t>
            </a:r>
            <a:r>
              <a:rPr sz="2000" spc="-135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Example: </a:t>
            </a:r>
            <a:r>
              <a:rPr sz="2000" spc="-100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echo </a:t>
            </a:r>
            <a:r>
              <a:rPr sz="2000" spc="-145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using </a:t>
            </a:r>
            <a:r>
              <a:rPr sz="2000" spc="-160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stream</a:t>
            </a:r>
            <a:r>
              <a:rPr sz="2000" spc="-135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spc="-110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socket</a:t>
            </a:r>
            <a:endParaRPr sz="20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961" y="1187450"/>
            <a:ext cx="8587105" cy="2247900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335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void *ThreadMain(void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</a:t>
            </a:r>
            <a:r>
              <a:rPr sz="1000" b="1" spc="-5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threadArgs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)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03505">
              <a:lnSpc>
                <a:spcPct val="100000"/>
              </a:lnSpc>
            </a:pPr>
            <a:r>
              <a:rPr sz="1000" dirty="0">
                <a:latin typeface="Courier New" panose="02070309020205020404"/>
                <a:cs typeface="Courier New" panose="02070309020205020404"/>
              </a:rPr>
              <a:t>{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  <a:tabLst>
                <a:tab pos="2846070" algn="l"/>
              </a:tabLst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clntSock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;	/* Socket descriptor for client connection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pthread_detach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pthread_self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()); /* Guarantees that thread resources are deallocated upon return</a:t>
            </a:r>
            <a:r>
              <a:rPr sz="10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/* Extract socket file descriptor from argument</a:t>
            </a:r>
            <a:r>
              <a:rPr sz="1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408305" marR="3065780">
              <a:lnSpc>
                <a:spcPct val="100000"/>
              </a:lnSpc>
              <a:tabLst>
                <a:tab pos="2769870" algn="l"/>
              </a:tabLst>
            </a:pPr>
            <a:r>
              <a:rPr sz="1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clntSock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((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struct ThreadArgs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*) </a:t>
            </a:r>
            <a:r>
              <a:rPr sz="1000" b="1" spc="-5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threadArgs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) -&gt; clntSock;  free(</a:t>
            </a:r>
            <a:r>
              <a:rPr sz="1000" b="1" spc="-5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threadArgs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);	/* Deallocate memory for argument</a:t>
            </a:r>
            <a:r>
              <a:rPr sz="1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408305" marR="6189345">
              <a:lnSpc>
                <a:spcPct val="2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HandleTCPClient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000" b="1" spc="-5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clntSock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);  return</a:t>
            </a:r>
            <a:r>
              <a:rPr sz="1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(NULL);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03505">
              <a:lnSpc>
                <a:spcPct val="100000"/>
              </a:lnSpc>
            </a:pPr>
            <a:r>
              <a:rPr sz="1000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8901" y="261873"/>
            <a:ext cx="48602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05" dirty="0"/>
              <a:t>Multitasking </a:t>
            </a:r>
            <a:r>
              <a:rPr sz="3200" spc="-200" dirty="0"/>
              <a:t>-</a:t>
            </a:r>
            <a:r>
              <a:rPr sz="3200" spc="-325" dirty="0"/>
              <a:t> </a:t>
            </a:r>
            <a:r>
              <a:rPr sz="3200" spc="-204" dirty="0"/>
              <a:t>Constrained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86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453" y="1181582"/>
            <a:ext cx="7059930" cy="443039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4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30" dirty="0">
                <a:latin typeface="Arial" panose="020B0604020202020204"/>
                <a:cs typeface="Arial" panose="020B0604020202020204"/>
              </a:rPr>
              <a:t>Both </a:t>
            </a:r>
            <a:r>
              <a:rPr sz="2200" spc="-150" dirty="0">
                <a:latin typeface="Arial" panose="020B0604020202020204"/>
                <a:cs typeface="Arial" panose="020B0604020202020204"/>
              </a:rPr>
              <a:t>process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and 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thread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incurs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17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overhead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40" dirty="0">
                <a:latin typeface="Arial" panose="020B0604020202020204"/>
                <a:cs typeface="Arial" panose="020B0604020202020204"/>
              </a:rPr>
              <a:t>creation,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scheduling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context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switching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110" dirty="0">
                <a:latin typeface="Arial" panose="020B0604020202020204"/>
                <a:cs typeface="Arial" panose="020B0604020202020204"/>
              </a:rPr>
              <a:t>As </a:t>
            </a:r>
            <a:r>
              <a:rPr sz="2200" spc="30" dirty="0">
                <a:latin typeface="Arial" panose="020B0604020202020204"/>
                <a:cs typeface="Arial" panose="020B0604020202020204"/>
              </a:rPr>
              <a:t>their </a:t>
            </a:r>
            <a:r>
              <a:rPr sz="2200" spc="-80" dirty="0">
                <a:latin typeface="Arial" panose="020B0604020202020204"/>
                <a:cs typeface="Arial" panose="020B0604020202020204"/>
              </a:rPr>
              <a:t>numbers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35" dirty="0">
                <a:latin typeface="Arial" panose="020B0604020202020204"/>
                <a:cs typeface="Arial" panose="020B0604020202020204"/>
              </a:rPr>
              <a:t>increases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9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5" dirty="0">
                <a:latin typeface="Arial" panose="020B0604020202020204"/>
                <a:cs typeface="Arial" panose="020B0604020202020204"/>
              </a:rPr>
              <a:t>this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overhead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25" dirty="0">
                <a:latin typeface="Arial" panose="020B0604020202020204"/>
                <a:cs typeface="Arial" panose="020B0604020202020204"/>
              </a:rPr>
              <a:t>increases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30" dirty="0">
                <a:latin typeface="Arial" panose="020B0604020202020204"/>
                <a:cs typeface="Arial" panose="020B0604020202020204"/>
              </a:rPr>
              <a:t>after 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some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point </a:t>
            </a:r>
            <a:r>
              <a:rPr sz="2000" spc="110" dirty="0">
                <a:latin typeface="Arial" panose="020B0604020202020204"/>
                <a:cs typeface="Arial" panose="020B0604020202020204"/>
              </a:rPr>
              <a:t>it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would 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be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better </a:t>
            </a:r>
            <a:r>
              <a:rPr sz="2000" spc="100" dirty="0">
                <a:latin typeface="Arial" panose="020B0604020202020204"/>
                <a:cs typeface="Arial" panose="020B0604020202020204"/>
              </a:rPr>
              <a:t>if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client 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was</a:t>
            </a:r>
            <a:r>
              <a:rPr sz="2000" spc="-3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blocked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40" dirty="0">
                <a:latin typeface="Arial" panose="020B0604020202020204"/>
                <a:cs typeface="Arial" panose="020B0604020202020204"/>
              </a:rPr>
              <a:t>Solution: </a:t>
            </a:r>
            <a:r>
              <a:rPr sz="2200" b="1" spc="-16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Constrained </a:t>
            </a:r>
            <a:r>
              <a:rPr sz="2200" b="1" spc="-12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multitasking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. 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7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0" dirty="0">
                <a:latin typeface="Arial" panose="020B0604020202020204"/>
                <a:cs typeface="Arial" panose="020B0604020202020204"/>
              </a:rPr>
              <a:t>server: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52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90" dirty="0">
                <a:latin typeface="Arial" panose="020B0604020202020204"/>
                <a:cs typeface="Arial" panose="020B0604020202020204"/>
              </a:rPr>
              <a:t>begins,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creating, </a:t>
            </a:r>
            <a:r>
              <a:rPr sz="2000" dirty="0">
                <a:latin typeface="Arial" panose="020B0604020202020204"/>
                <a:cs typeface="Arial" panose="020B0604020202020204"/>
              </a:rPr>
              <a:t>binding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listening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marR="508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20" dirty="0">
                <a:latin typeface="Arial" panose="020B0604020202020204"/>
                <a:cs typeface="Arial" panose="020B0604020202020204"/>
              </a:rPr>
              <a:t>creates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number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processes, 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each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loops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forever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accept 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connections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from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85" dirty="0">
                <a:latin typeface="Arial" panose="020B0604020202020204"/>
                <a:cs typeface="Arial" panose="020B0604020202020204"/>
              </a:rPr>
              <a:t>same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8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5" dirty="0">
                <a:latin typeface="Arial" panose="020B0604020202020204"/>
                <a:cs typeface="Arial" panose="020B0604020202020204"/>
              </a:rPr>
              <a:t>when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connection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</a:t>
            </a:r>
            <a:r>
              <a:rPr sz="20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established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35050" lvl="2" indent="-351790">
              <a:lnSpc>
                <a:spcPct val="100000"/>
              </a:lnSpc>
              <a:spcBef>
                <a:spcPts val="45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35050" algn="l"/>
                <a:tab pos="1035685" algn="l"/>
              </a:tabLst>
            </a:pPr>
            <a:r>
              <a:rPr sz="18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client 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socket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descriptor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is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returned </a:t>
            </a:r>
            <a:r>
              <a:rPr sz="1800" dirty="0">
                <a:latin typeface="Arial" panose="020B0604020202020204"/>
                <a:cs typeface="Arial" panose="020B0604020202020204"/>
              </a:rPr>
              <a:t>to 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only 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one</a:t>
            </a:r>
            <a:r>
              <a:rPr sz="18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25" dirty="0">
                <a:latin typeface="Arial" panose="020B0604020202020204"/>
                <a:cs typeface="Arial" panose="020B0604020202020204"/>
              </a:rPr>
              <a:t>process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035050" lvl="2" indent="-351790">
              <a:lnSpc>
                <a:spcPct val="100000"/>
              </a:lnSpc>
              <a:spcBef>
                <a:spcPts val="44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35050" algn="l"/>
                <a:tab pos="1035685" algn="l"/>
              </a:tabLst>
            </a:pPr>
            <a:r>
              <a:rPr sz="18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other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remain</a:t>
            </a:r>
            <a:r>
              <a:rPr sz="1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blocked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439" y="2219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587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8970" y="25654"/>
            <a:ext cx="37388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35" dirty="0"/>
              <a:t>Multitasking </a:t>
            </a:r>
            <a:r>
              <a:rPr sz="3200" spc="-200" dirty="0"/>
              <a:t>-</a:t>
            </a:r>
            <a:r>
              <a:rPr sz="3200" spc="-229" dirty="0"/>
              <a:t> </a:t>
            </a:r>
            <a:r>
              <a:rPr sz="2400" spc="-160" dirty="0"/>
              <a:t>Constrained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53961" y="872744"/>
            <a:ext cx="8587105" cy="5448300"/>
          </a:xfrm>
          <a:custGeom>
            <a:avLst/>
            <a:gdLst/>
            <a:ahLst/>
            <a:cxnLst/>
            <a:rect l="l" t="t" r="r" b="b"/>
            <a:pathLst>
              <a:path w="8587105" h="5448300">
                <a:moveTo>
                  <a:pt x="0" y="0"/>
                </a:moveTo>
                <a:lnTo>
                  <a:pt x="0" y="5448300"/>
                </a:lnTo>
                <a:lnTo>
                  <a:pt x="8586978" y="5448300"/>
                </a:lnTo>
                <a:lnTo>
                  <a:pt x="8586978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887" y="376008"/>
            <a:ext cx="5934075" cy="70485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311400">
              <a:lnSpc>
                <a:spcPct val="100000"/>
              </a:lnSpc>
              <a:spcBef>
                <a:spcPts val="1260"/>
              </a:spcBef>
            </a:pPr>
            <a:r>
              <a:rPr sz="2000" spc="-125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- </a:t>
            </a:r>
            <a:r>
              <a:rPr sz="2000" spc="-135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Example: </a:t>
            </a:r>
            <a:r>
              <a:rPr sz="2000" spc="-100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echo </a:t>
            </a:r>
            <a:r>
              <a:rPr sz="2000" spc="-145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using </a:t>
            </a:r>
            <a:r>
              <a:rPr sz="2000" spc="-160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stream</a:t>
            </a:r>
            <a:r>
              <a:rPr sz="2000" spc="-135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spc="-110" dirty="0">
                <a:solidFill>
                  <a:srgbClr val="006533"/>
                </a:solidFill>
                <a:latin typeface="Georgia" panose="02040502050405020303"/>
                <a:cs typeface="Georgia" panose="02040502050405020303"/>
              </a:rPr>
              <a:t>socket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831465" algn="l"/>
              </a:tabLst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10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ProcessMain(int</a:t>
            </a:r>
            <a:r>
              <a:rPr sz="10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servSock);	/* Main program of process</a:t>
            </a:r>
            <a:r>
              <a:rPr sz="10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87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887" y="1207516"/>
            <a:ext cx="26162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int main(int argc, char *argv[])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servSock;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16865" marR="15748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unsigned short echoServPort;  pid_t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processID;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16865" marR="309245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unsigned int </a:t>
            </a:r>
            <a:r>
              <a:rPr sz="1000" b="1" spc="-5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processLimit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;  unsigned int</a:t>
            </a:r>
            <a:r>
              <a:rPr sz="10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processCt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3851" y="1359916"/>
            <a:ext cx="31496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Socket descriptor for</a:t>
            </a:r>
            <a:r>
              <a:rPr sz="10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server*/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Server port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Process ID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Number of child processes to create</a:t>
            </a:r>
            <a:r>
              <a:rPr sz="10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Process counter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655" y="2274316"/>
            <a:ext cx="57397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309880" indent="-304800">
              <a:lnSpc>
                <a:spcPct val="100000"/>
              </a:lnSpc>
              <a:spcBef>
                <a:spcPts val="100"/>
              </a:spcBef>
              <a:tabLst>
                <a:tab pos="1612265" algn="l"/>
                <a:tab pos="2145665" algn="l"/>
              </a:tabLst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if (argc !=</a:t>
            </a:r>
            <a:r>
              <a:rPr sz="1000" b="1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3)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 {	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Test for correct number of arguments */  fprintf(stderr,"Usage:	%s &lt;SERVER PORT&gt; &lt;FORK LIMIT&gt;\n", argv[0]);  exit(1);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2374265" algn="l"/>
              </a:tabLst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echoServPort</a:t>
            </a:r>
            <a:r>
              <a:rPr sz="10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atoi(argv[1]);	/* First arg: local port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2374265" algn="l"/>
                <a:tab pos="3593465" algn="l"/>
              </a:tabLst>
            </a:pPr>
            <a:r>
              <a:rPr sz="1000" b="1" spc="-5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processLimit</a:t>
            </a:r>
            <a:r>
              <a:rPr sz="1000" b="1" spc="5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atoi(argv[2]);	/*</a:t>
            </a:r>
            <a:r>
              <a:rPr sz="10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Second</a:t>
            </a:r>
            <a:r>
              <a:rPr sz="10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arg:	number of child processes</a:t>
            </a:r>
            <a:r>
              <a:rPr sz="10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servSock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CreateTCPServerSocket(echoServPort);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655" y="3798303"/>
            <a:ext cx="49015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for (</a:t>
            </a:r>
            <a:r>
              <a:rPr sz="1000" b="1" spc="-5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processCt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=0; </a:t>
            </a:r>
            <a:r>
              <a:rPr sz="1000" b="1" spc="-5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processCt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000" b="1" spc="-5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processLimit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;</a:t>
            </a:r>
            <a:r>
              <a:rPr sz="10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processCt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++)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if ((processID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fork())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0) DieWithError("fork() failed");  else if (processID == 0)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ProcessMain(servSock);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0434" y="3950703"/>
            <a:ext cx="2616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Fork child process</a:t>
            </a:r>
            <a:r>
              <a:rPr sz="10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If this is the child process</a:t>
            </a:r>
            <a:r>
              <a:rPr sz="10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849" y="4407903"/>
            <a:ext cx="82423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exit(0);	/* The children will carry on</a:t>
            </a:r>
            <a:r>
              <a:rPr sz="1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void ProcessMain(int servSock)</a:t>
            </a:r>
            <a:r>
              <a:rPr sz="1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{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tabLst>
                <a:tab pos="2679065" algn="l"/>
              </a:tabLst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0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clntSock;	/* Socket descriptor for client connection</a:t>
            </a:r>
            <a:r>
              <a:rPr sz="1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for (;;)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Run forever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clntSock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AcceptTCPConnection(servSock);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621665" marR="304038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printf("with child process: %d\n", (unsigned int) getpid());  HandleTCPClient(clntSock);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</a:pPr>
            <a:r>
              <a:rPr sz="1000" b="1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8228965" algn="l"/>
              </a:tabLst>
            </a:pPr>
            <a:r>
              <a:rPr sz="1000" b="1" strike="sngStrike" dirty="0">
                <a:latin typeface="Courier New" panose="02070309020205020404"/>
                <a:cs typeface="Courier New" panose="02070309020205020404"/>
              </a:rPr>
              <a:t>}	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6767" y="261873"/>
            <a:ext cx="26219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85" dirty="0"/>
              <a:t>Multiplexing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88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453" y="1184960"/>
            <a:ext cx="8045450" cy="412559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2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260" dirty="0">
                <a:latin typeface="Arial" panose="020B0604020202020204"/>
                <a:cs typeface="Arial" panose="020B0604020202020204"/>
              </a:rPr>
              <a:t>So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far, 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we </a:t>
            </a:r>
            <a:r>
              <a:rPr sz="2200" spc="-110" dirty="0">
                <a:latin typeface="Arial" panose="020B0604020202020204"/>
                <a:cs typeface="Arial" panose="020B0604020202020204"/>
              </a:rPr>
              <a:t>have 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dealt </a:t>
            </a:r>
            <a:r>
              <a:rPr sz="2200" spc="95" dirty="0">
                <a:latin typeface="Arial" panose="020B0604020202020204"/>
                <a:cs typeface="Arial" panose="020B0604020202020204"/>
              </a:rPr>
              <a:t>with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a </a:t>
            </a:r>
            <a:r>
              <a:rPr sz="2200" b="1" spc="-17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single </a:t>
            </a:r>
            <a:r>
              <a:rPr sz="2200" spc="60" dirty="0">
                <a:latin typeface="Arial" panose="020B0604020202020204"/>
                <a:cs typeface="Arial" panose="020B0604020202020204"/>
              </a:rPr>
              <a:t>I/O</a:t>
            </a:r>
            <a:r>
              <a:rPr sz="22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channel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2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10" dirty="0">
                <a:latin typeface="Arial" panose="020B0604020202020204"/>
                <a:cs typeface="Arial" panose="020B0604020202020204"/>
              </a:rPr>
              <a:t>We </a:t>
            </a:r>
            <a:r>
              <a:rPr sz="2200" spc="-85" dirty="0">
                <a:latin typeface="Arial" panose="020B0604020202020204"/>
                <a:cs typeface="Arial" panose="020B0604020202020204"/>
              </a:rPr>
              <a:t>may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need </a:t>
            </a:r>
            <a:r>
              <a:rPr sz="2200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-135" dirty="0">
                <a:latin typeface="Arial" panose="020B0604020202020204"/>
                <a:cs typeface="Arial" panose="020B0604020202020204"/>
              </a:rPr>
              <a:t>cope </a:t>
            </a:r>
            <a:r>
              <a:rPr sz="2200" spc="95" dirty="0">
                <a:latin typeface="Arial" panose="020B0604020202020204"/>
                <a:cs typeface="Arial" panose="020B0604020202020204"/>
              </a:rPr>
              <a:t>with </a:t>
            </a:r>
            <a:r>
              <a:rPr sz="2200" b="1" spc="-9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multiple </a:t>
            </a:r>
            <a:r>
              <a:rPr sz="2200" spc="60" dirty="0">
                <a:latin typeface="Arial" panose="020B0604020202020204"/>
                <a:cs typeface="Arial" panose="020B0604020202020204"/>
              </a:rPr>
              <a:t>I/O</a:t>
            </a:r>
            <a:r>
              <a:rPr sz="22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channels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05" dirty="0">
                <a:latin typeface="Arial" panose="020B0604020202020204"/>
                <a:cs typeface="Arial" panose="020B0604020202020204"/>
              </a:rPr>
              <a:t>e.g.,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supporting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echo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service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over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multiple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ports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50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spc="-130" dirty="0">
                <a:latin typeface="Arial" panose="020B0604020202020204"/>
                <a:cs typeface="Arial" panose="020B0604020202020204"/>
              </a:rPr>
              <a:t>Problem</a:t>
            </a:r>
            <a:r>
              <a:rPr sz="2200" spc="-130" dirty="0">
                <a:latin typeface="Arial" panose="020B0604020202020204"/>
                <a:cs typeface="Arial" panose="020B0604020202020204"/>
              </a:rPr>
              <a:t>: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from </a:t>
            </a:r>
            <a:r>
              <a:rPr sz="2200" spc="35" dirty="0">
                <a:latin typeface="Arial" panose="020B0604020202020204"/>
                <a:cs typeface="Arial" panose="020B0604020202020204"/>
              </a:rPr>
              <a:t>which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socket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95" dirty="0">
                <a:latin typeface="Arial" panose="020B0604020202020204"/>
                <a:cs typeface="Arial" panose="020B0604020202020204"/>
              </a:rPr>
              <a:t>server 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should </a:t>
            </a:r>
            <a:r>
              <a:rPr sz="2200" spc="-114" dirty="0">
                <a:latin typeface="Arial" panose="020B0604020202020204"/>
                <a:cs typeface="Arial" panose="020B0604020202020204"/>
              </a:rPr>
              <a:t>accept 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connections  </a:t>
            </a:r>
            <a:r>
              <a:rPr sz="2200" dirty="0">
                <a:latin typeface="Arial" panose="020B0604020202020204"/>
                <a:cs typeface="Arial" panose="020B0604020202020204"/>
              </a:rPr>
              <a:t>or </a:t>
            </a:r>
            <a:r>
              <a:rPr sz="2200" spc="-75" dirty="0">
                <a:latin typeface="Arial" panose="020B0604020202020204"/>
                <a:cs typeface="Arial" panose="020B0604020202020204"/>
              </a:rPr>
              <a:t>receive</a:t>
            </a:r>
            <a:r>
              <a:rPr sz="22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messages?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9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110" dirty="0">
                <a:latin typeface="Arial" panose="020B0604020202020204"/>
                <a:cs typeface="Arial" panose="020B0604020202020204"/>
              </a:rPr>
              <a:t>it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can 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be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solved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using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non-blocking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sockets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3895">
              <a:lnSpc>
                <a:spcPct val="100000"/>
              </a:lnSpc>
              <a:spcBef>
                <a:spcPts val="55"/>
              </a:spcBef>
              <a:tabLst>
                <a:tab pos="1035050" algn="l"/>
              </a:tabLst>
            </a:pPr>
            <a:r>
              <a:rPr sz="2200" spc="1864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</a:t>
            </a:r>
            <a:r>
              <a:rPr sz="2200" spc="1864" dirty="0">
                <a:solidFill>
                  <a:srgbClr val="9A65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dirty="0">
                <a:latin typeface="Arial" panose="020B0604020202020204"/>
                <a:cs typeface="Arial" panose="020B0604020202020204"/>
              </a:rPr>
              <a:t>but </a:t>
            </a:r>
            <a:r>
              <a:rPr sz="1800" spc="100" dirty="0">
                <a:latin typeface="Arial" panose="020B0604020202020204"/>
                <a:cs typeface="Arial" panose="020B0604020202020204"/>
              </a:rPr>
              <a:t>it 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requires</a:t>
            </a:r>
            <a:r>
              <a:rPr sz="180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polling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40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spc="-135" dirty="0">
                <a:latin typeface="Arial" panose="020B0604020202020204"/>
                <a:cs typeface="Arial" panose="020B0604020202020204"/>
              </a:rPr>
              <a:t>Solution</a:t>
            </a:r>
            <a:r>
              <a:rPr sz="2200" spc="-135" dirty="0">
                <a:latin typeface="Arial" panose="020B0604020202020204"/>
                <a:cs typeface="Arial" panose="020B0604020202020204"/>
              </a:rPr>
              <a:t>: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select()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90" dirty="0">
                <a:latin typeface="Arial" panose="020B0604020202020204"/>
                <a:cs typeface="Arial" panose="020B0604020202020204"/>
              </a:rPr>
              <a:t>specifies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list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descriptors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check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pending </a:t>
            </a:r>
            <a:r>
              <a:rPr sz="2000" spc="55" dirty="0">
                <a:latin typeface="Arial" panose="020B0604020202020204"/>
                <a:cs typeface="Arial" panose="020B0604020202020204"/>
              </a:rPr>
              <a:t>I/O</a:t>
            </a:r>
            <a:r>
              <a:rPr sz="2000" spc="-40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operations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65" dirty="0">
                <a:latin typeface="Arial" panose="020B0604020202020204"/>
                <a:cs typeface="Arial" panose="020B0604020202020204"/>
              </a:rPr>
              <a:t>blocks </a:t>
            </a:r>
            <a:r>
              <a:rPr sz="2000" spc="65" dirty="0">
                <a:latin typeface="Arial" panose="020B0604020202020204"/>
                <a:cs typeface="Arial" panose="020B0604020202020204"/>
              </a:rPr>
              <a:t>until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one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descriptors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</a:t>
            </a:r>
            <a:r>
              <a:rPr sz="20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ready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8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30" dirty="0">
                <a:latin typeface="Arial" panose="020B0604020202020204"/>
                <a:cs typeface="Arial" panose="020B0604020202020204"/>
              </a:rPr>
              <a:t>returns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which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descriptors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are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ready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6767" y="99567"/>
            <a:ext cx="26219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85" dirty="0"/>
              <a:t>Multiplexing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01453" y="730504"/>
            <a:ext cx="8444230" cy="3199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60375" indent="-343535">
              <a:lnSpc>
                <a:spcPct val="100000"/>
              </a:lnSpc>
              <a:spcBef>
                <a:spcPts val="95"/>
              </a:spcBef>
              <a:buClr>
                <a:srgbClr val="9A6500"/>
              </a:buClr>
              <a:buSzPct val="65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int select (</a:t>
            </a:r>
            <a:r>
              <a:rPr sz="2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maxDescPlus1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, &amp;</a:t>
            </a:r>
            <a:r>
              <a:rPr sz="2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readDescs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, &amp;</a:t>
            </a:r>
            <a:r>
              <a:rPr sz="2000" b="1" spc="-5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writeDescs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,  &amp;</a:t>
            </a:r>
            <a:r>
              <a:rPr sz="2000" b="1" spc="-5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exceptionDescs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, &amp;</a:t>
            </a:r>
            <a:r>
              <a:rPr sz="2000" b="1" spc="-5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timeout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545"/>
              </a:spcBef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85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maxDescsPlus1</a:t>
            </a:r>
            <a:r>
              <a:rPr sz="2000" spc="-185" dirty="0">
                <a:latin typeface="Arial" panose="020B0604020202020204"/>
                <a:cs typeface="Arial" panose="020B0604020202020204"/>
              </a:rPr>
              <a:t>: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integer, </a:t>
            </a:r>
            <a:r>
              <a:rPr sz="2000" spc="65" dirty="0">
                <a:latin typeface="Arial" panose="020B0604020202020204"/>
                <a:cs typeface="Arial" panose="020B0604020202020204"/>
              </a:rPr>
              <a:t>hint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maximum number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descriptors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8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readDescs</a:t>
            </a:r>
            <a:r>
              <a:rPr sz="2000" spc="-185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15" dirty="0">
                <a:latin typeface="Courier New" panose="02070309020205020404"/>
                <a:cs typeface="Courier New" panose="02070309020205020404"/>
              </a:rPr>
              <a:t>fd_set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,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checked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immediate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input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availability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3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writeDescs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20" dirty="0">
                <a:latin typeface="Courier New" panose="02070309020205020404"/>
                <a:cs typeface="Courier New" panose="02070309020205020404"/>
              </a:rPr>
              <a:t>fd_set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,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checked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30" dirty="0">
                <a:latin typeface="Arial" panose="020B0604020202020204"/>
                <a:cs typeface="Arial" panose="020B0604020202020204"/>
              </a:rPr>
              <a:t>ability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immediately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write</a:t>
            </a:r>
            <a:r>
              <a:rPr sz="20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data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8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16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exceptionDescs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20" dirty="0">
                <a:latin typeface="Courier New" panose="02070309020205020404"/>
                <a:cs typeface="Courier New" panose="02070309020205020404"/>
              </a:rPr>
              <a:t>fd_set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,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checked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pending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exceptions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b="1" spc="-95" dirty="0">
                <a:solidFill>
                  <a:srgbClr val="006533"/>
                </a:solidFill>
                <a:latin typeface="Arial" panose="020B0604020202020204"/>
                <a:cs typeface="Arial" panose="020B0604020202020204"/>
              </a:rPr>
              <a:t>timeout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struct </a:t>
            </a:r>
            <a:r>
              <a:rPr sz="1800" spc="-15" dirty="0">
                <a:latin typeface="Courier New" panose="02070309020205020404"/>
                <a:cs typeface="Courier New" panose="02070309020205020404"/>
              </a:rPr>
              <a:t>timeval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,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how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long </a:t>
            </a:r>
            <a:r>
              <a:rPr sz="2000" spc="110" dirty="0">
                <a:latin typeface="Arial" panose="020B0604020202020204"/>
                <a:cs typeface="Arial" panose="020B0604020202020204"/>
              </a:rPr>
              <a:t>it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blocks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(NULL </a:t>
            </a:r>
            <a:r>
              <a:rPr sz="2000" spc="3354" dirty="0">
                <a:latin typeface="Wingdings" panose="05000000000000000000"/>
                <a:cs typeface="Wingdings" panose="05000000000000000000"/>
              </a:rPr>
              <a:t>€</a:t>
            </a:r>
            <a:r>
              <a:rPr sz="2000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forever)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17525" indent="-161290">
              <a:lnSpc>
                <a:spcPct val="100000"/>
              </a:lnSpc>
              <a:spcBef>
                <a:spcPts val="475"/>
              </a:spcBef>
              <a:buChar char="-"/>
              <a:tabLst>
                <a:tab pos="517525" algn="l"/>
              </a:tabLst>
            </a:pPr>
            <a:r>
              <a:rPr sz="2000" b="1" spc="-125" dirty="0">
                <a:latin typeface="Arial" panose="020B0604020202020204"/>
                <a:cs typeface="Arial" panose="020B0604020202020204"/>
              </a:rPr>
              <a:t>returns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total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number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ready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descriptors,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-1 </a:t>
            </a:r>
            <a:r>
              <a:rPr sz="2000" spc="65" dirty="0">
                <a:latin typeface="Arial" panose="020B0604020202020204"/>
                <a:cs typeface="Arial" panose="020B0604020202020204"/>
              </a:rPr>
              <a:t>in </a:t>
            </a:r>
            <a:r>
              <a:rPr sz="2000" spc="-204" dirty="0">
                <a:latin typeface="Arial" panose="020B0604020202020204"/>
                <a:cs typeface="Arial" panose="020B0604020202020204"/>
              </a:rPr>
              <a:t>case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error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16890" indent="-160655">
              <a:lnSpc>
                <a:spcPct val="100000"/>
              </a:lnSpc>
              <a:spcBef>
                <a:spcPts val="470"/>
              </a:spcBef>
              <a:buChar char="-"/>
              <a:tabLst>
                <a:tab pos="517525" algn="l"/>
              </a:tabLst>
            </a:pPr>
            <a:r>
              <a:rPr sz="2000" b="1" spc="-215" dirty="0">
                <a:latin typeface="Arial" panose="020B0604020202020204"/>
                <a:cs typeface="Arial" panose="020B0604020202020204"/>
              </a:rPr>
              <a:t>changes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descriptor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lists </a:t>
            </a:r>
            <a:r>
              <a:rPr sz="2000" spc="-195" dirty="0">
                <a:latin typeface="Arial" panose="020B0604020202020204"/>
                <a:cs typeface="Arial" panose="020B0604020202020204"/>
              </a:rPr>
              <a:t>so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that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only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corresponding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positions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are</a:t>
            </a:r>
            <a:r>
              <a:rPr sz="20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25" dirty="0">
                <a:latin typeface="Arial" panose="020B0604020202020204"/>
                <a:cs typeface="Arial" panose="020B0604020202020204"/>
              </a:rPr>
              <a:t>set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559" y="4285741"/>
            <a:ext cx="8115300" cy="845185"/>
          </a:xfrm>
          <a:custGeom>
            <a:avLst/>
            <a:gdLst/>
            <a:ahLst/>
            <a:cxnLst/>
            <a:rect l="l" t="t" r="r" b="b"/>
            <a:pathLst>
              <a:path w="8115300" h="845185">
                <a:moveTo>
                  <a:pt x="0" y="0"/>
                </a:moveTo>
                <a:lnTo>
                  <a:pt x="0" y="845058"/>
                </a:lnTo>
                <a:lnTo>
                  <a:pt x="8115300" y="845058"/>
                </a:lnTo>
                <a:lnTo>
                  <a:pt x="8115300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0191" y="4318000"/>
            <a:ext cx="5170805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196975" algn="l"/>
              </a:tabLst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200" b="1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FD_ZERO	(fd_set</a:t>
            </a:r>
            <a:r>
              <a:rPr sz="12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*descriptorVector);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R="5080">
              <a:lnSpc>
                <a:spcPct val="100000"/>
              </a:lnSpc>
              <a:tabLst>
                <a:tab pos="1196975" algn="l"/>
              </a:tabLst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200" b="1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FD_CLR	(int descriptor, fd_set *descriptorVector);  int</a:t>
            </a:r>
            <a:r>
              <a:rPr sz="1200" b="1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FD_SET	(int descriptor, fd_set</a:t>
            </a:r>
            <a:r>
              <a:rPr sz="1200" b="1" spc="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*descriptorVector);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89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191" y="4865878"/>
            <a:ext cx="5170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int FD_ISSET (int descriptor, fd_set</a:t>
            </a:r>
            <a:r>
              <a:rPr sz="1200" b="1" spc="1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*descriptorVector);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9609" y="4318000"/>
            <a:ext cx="252984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" panose="020B0604020202020204"/>
                <a:cs typeface="Arial" panose="020B0604020202020204"/>
              </a:rPr>
              <a:t>/* </a:t>
            </a:r>
            <a:r>
              <a:rPr sz="1200" spc="-60" dirty="0">
                <a:latin typeface="Arial" panose="020B0604020202020204"/>
                <a:cs typeface="Arial" panose="020B0604020202020204"/>
              </a:rPr>
              <a:t>removes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all 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descriptors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from 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vector</a:t>
            </a:r>
            <a:r>
              <a:rPr sz="12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*/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435"/>
              </a:lnSpc>
            </a:pPr>
            <a:r>
              <a:rPr sz="1200" spc="-30" dirty="0">
                <a:latin typeface="Arial" panose="020B0604020202020204"/>
                <a:cs typeface="Arial" panose="020B0604020202020204"/>
              </a:rPr>
              <a:t>/* 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remove 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descriptor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from 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vector</a:t>
            </a:r>
            <a:r>
              <a:rPr sz="12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*/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435"/>
              </a:lnSpc>
            </a:pPr>
            <a:r>
              <a:rPr sz="1200" spc="-30" dirty="0">
                <a:latin typeface="Arial" panose="020B0604020202020204"/>
                <a:cs typeface="Arial" panose="020B0604020202020204"/>
              </a:rPr>
              <a:t>/* </a:t>
            </a:r>
            <a:r>
              <a:rPr sz="1200" spc="-70" dirty="0">
                <a:latin typeface="Arial" panose="020B0604020202020204"/>
                <a:cs typeface="Arial" panose="020B0604020202020204"/>
              </a:rPr>
              <a:t>add 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descriptor </a:t>
            </a:r>
            <a:r>
              <a:rPr sz="1200" dirty="0">
                <a:latin typeface="Arial" panose="020B0604020202020204"/>
                <a:cs typeface="Arial" panose="020B0604020202020204"/>
              </a:rPr>
              <a:t>to 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vector</a:t>
            </a:r>
            <a:r>
              <a:rPr sz="1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*/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1200" spc="-25" dirty="0">
                <a:latin typeface="Arial" panose="020B0604020202020204"/>
                <a:cs typeface="Arial" panose="020B0604020202020204"/>
              </a:rPr>
              <a:t>/* 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vector 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membership check</a:t>
            </a:r>
            <a:r>
              <a:rPr sz="1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*/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559" y="5248147"/>
            <a:ext cx="3802379" cy="844550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325"/>
              </a:spcBef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struct timeval</a:t>
            </a:r>
            <a:r>
              <a:rPr sz="1200" b="1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spc="-5" dirty="0">
                <a:latin typeface="Courier New" panose="02070309020205020404"/>
                <a:cs typeface="Courier New" panose="02070309020205020404"/>
              </a:rPr>
              <a:t>{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379095" marR="203835">
              <a:lnSpc>
                <a:spcPct val="100000"/>
              </a:lnSpc>
              <a:tabLst>
                <a:tab pos="1932305" algn="l"/>
              </a:tabLst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time_t</a:t>
            </a:r>
            <a:r>
              <a:rPr sz="1200" b="1" spc="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tv_sec;	/* seconds */  time_t</a:t>
            </a:r>
            <a:r>
              <a:rPr sz="1200" b="1" spc="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tv_usec;	/* microseconds</a:t>
            </a:r>
            <a:r>
              <a:rPr sz="12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*/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03505">
              <a:lnSpc>
                <a:spcPts val="1435"/>
              </a:lnSpc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};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173" y="261873"/>
            <a:ext cx="27952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5" dirty="0"/>
              <a:t>TCP </a:t>
            </a:r>
            <a:r>
              <a:rPr sz="4200" spc="-200" dirty="0"/>
              <a:t>vs</a:t>
            </a:r>
            <a:r>
              <a:rPr sz="4200" spc="85" dirty="0"/>
              <a:t> </a:t>
            </a:r>
            <a:r>
              <a:rPr sz="4200" spc="-110" dirty="0"/>
              <a:t>UDP</a:t>
            </a:r>
            <a:endParaRPr sz="42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pc="-70" dirty="0"/>
              <a:t>9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401453" y="1199895"/>
            <a:ext cx="8116570" cy="19030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63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120" dirty="0">
                <a:latin typeface="Arial" panose="020B0604020202020204"/>
                <a:cs typeface="Arial" panose="020B0604020202020204"/>
              </a:rPr>
              <a:t>TCP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-160" dirty="0">
                <a:latin typeface="Arial" panose="020B0604020202020204"/>
                <a:cs typeface="Arial" panose="020B0604020202020204"/>
              </a:rPr>
              <a:t>used 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services </a:t>
            </a:r>
            <a:r>
              <a:rPr sz="2200" spc="95" dirty="0">
                <a:latin typeface="Arial" panose="020B0604020202020204"/>
                <a:cs typeface="Arial" panose="020B0604020202020204"/>
              </a:rPr>
              <a:t>with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a </a:t>
            </a:r>
            <a:r>
              <a:rPr sz="2200" spc="-85" dirty="0">
                <a:latin typeface="Arial" panose="020B0604020202020204"/>
                <a:cs typeface="Arial" panose="020B0604020202020204"/>
              </a:rPr>
              <a:t>large </a:t>
            </a:r>
            <a:r>
              <a:rPr sz="2200" spc="-114" dirty="0">
                <a:latin typeface="Arial" panose="020B0604020202020204"/>
                <a:cs typeface="Arial" panose="020B0604020202020204"/>
              </a:rPr>
              <a:t>data 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capacity,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and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a 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persistent 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connection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 marR="480695" indent="-342900">
              <a:lnSpc>
                <a:spcPct val="80000"/>
              </a:lnSpc>
              <a:spcBef>
                <a:spcPts val="52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65" dirty="0">
                <a:latin typeface="Arial" panose="020B0604020202020204"/>
                <a:cs typeface="Arial" panose="020B0604020202020204"/>
              </a:rPr>
              <a:t>UDP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is 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more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commonly </a:t>
            </a:r>
            <a:r>
              <a:rPr sz="2200" spc="-160" dirty="0">
                <a:latin typeface="Arial" panose="020B0604020202020204"/>
                <a:cs typeface="Arial" panose="020B0604020202020204"/>
              </a:rPr>
              <a:t>used 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quick 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lookups,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and 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single </a:t>
            </a:r>
            <a:r>
              <a:rPr sz="2200" spc="-190" dirty="0">
                <a:latin typeface="Arial" panose="020B0604020202020204"/>
                <a:cs typeface="Arial" panose="020B0604020202020204"/>
              </a:rPr>
              <a:t>use 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query-reply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80" dirty="0">
                <a:latin typeface="Arial" panose="020B0604020202020204"/>
                <a:cs typeface="Arial" panose="020B0604020202020204"/>
              </a:rPr>
              <a:t>actions.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A6500"/>
              </a:buClr>
              <a:buFont typeface="Wingdings" panose="05000000000000000000"/>
              <a:buChar char=""/>
            </a:pPr>
            <a:endParaRPr sz="225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195" dirty="0">
                <a:latin typeface="Arial" panose="020B0604020202020204"/>
                <a:cs typeface="Arial" panose="020B0604020202020204"/>
              </a:rPr>
              <a:t>Some 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common </a:t>
            </a:r>
            <a:r>
              <a:rPr sz="2200" spc="-130" dirty="0">
                <a:latin typeface="Arial" panose="020B0604020202020204"/>
                <a:cs typeface="Arial" panose="020B0604020202020204"/>
              </a:rPr>
              <a:t>examples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of </a:t>
            </a:r>
            <a:r>
              <a:rPr sz="2200" spc="-125" dirty="0">
                <a:latin typeface="Arial" panose="020B0604020202020204"/>
                <a:cs typeface="Arial" panose="020B0604020202020204"/>
              </a:rPr>
              <a:t>TCP </a:t>
            </a:r>
            <a:r>
              <a:rPr sz="2200" spc="-105" dirty="0">
                <a:latin typeface="Arial" panose="020B0604020202020204"/>
                <a:cs typeface="Arial" panose="020B0604020202020204"/>
              </a:rPr>
              <a:t>and 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UDP </a:t>
            </a:r>
            <a:r>
              <a:rPr sz="2200" spc="95" dirty="0">
                <a:latin typeface="Arial" panose="020B0604020202020204"/>
                <a:cs typeface="Arial" panose="020B0604020202020204"/>
              </a:rPr>
              <a:t>with </a:t>
            </a:r>
            <a:r>
              <a:rPr sz="2200" spc="30" dirty="0">
                <a:latin typeface="Arial" panose="020B0604020202020204"/>
                <a:cs typeface="Arial" panose="020B0604020202020204"/>
              </a:rPr>
              <a:t>their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default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ports: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06639" y="3346196"/>
          <a:ext cx="4592954" cy="1901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1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235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200" spc="-135" dirty="0">
                          <a:latin typeface="Arial" panose="020B0604020202020204"/>
                          <a:cs typeface="Arial" panose="020B0604020202020204"/>
                        </a:rPr>
                        <a:t>DNS</a:t>
                      </a:r>
                      <a:r>
                        <a:rPr sz="2200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200" spc="-25" dirty="0">
                          <a:latin typeface="Arial" panose="020B0604020202020204"/>
                          <a:cs typeface="Arial" panose="020B0604020202020204"/>
                        </a:rPr>
                        <a:t>lookup</a:t>
                      </a:r>
                      <a:endParaRPr sz="2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7470" marB="0">
                    <a:solidFill>
                      <a:srgbClr val="EFE0B2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200" spc="-5" dirty="0">
                          <a:latin typeface="Arial" panose="020B0604020202020204"/>
                          <a:cs typeface="Arial" panose="020B0604020202020204"/>
                        </a:rPr>
                        <a:t>UDP</a:t>
                      </a:r>
                      <a:endParaRPr sz="2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7470" marB="0">
                    <a:solidFill>
                      <a:srgbClr val="EFE0B2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200" spc="-125" dirty="0">
                          <a:latin typeface="Arial" panose="020B0604020202020204"/>
                          <a:cs typeface="Arial" panose="020B0604020202020204"/>
                        </a:rPr>
                        <a:t>53</a:t>
                      </a:r>
                      <a:endParaRPr sz="2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7470" marB="0">
                    <a:solidFill>
                      <a:srgbClr val="E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85">
                <a:tc>
                  <a:txBody>
                    <a:bodyPr/>
                    <a:lstStyle/>
                    <a:p>
                      <a:pPr marL="121920">
                        <a:lnSpc>
                          <a:spcPts val="2260"/>
                        </a:lnSpc>
                      </a:pPr>
                      <a:r>
                        <a:rPr sz="2200" spc="-125" dirty="0">
                          <a:latin typeface="Arial" panose="020B0604020202020204"/>
                          <a:cs typeface="Arial" panose="020B0604020202020204"/>
                        </a:rPr>
                        <a:t>FTP</a:t>
                      </a:r>
                      <a:endParaRPr sz="2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solidFill>
                      <a:srgbClr val="EFE0B2"/>
                    </a:solidFill>
                  </a:tcPr>
                </a:tc>
                <a:tc>
                  <a:txBody>
                    <a:bodyPr/>
                    <a:lstStyle/>
                    <a:p>
                      <a:pPr marR="218440" algn="r">
                        <a:lnSpc>
                          <a:spcPts val="2260"/>
                        </a:lnSpc>
                      </a:pPr>
                      <a:r>
                        <a:rPr sz="2200" spc="-5" dirty="0">
                          <a:latin typeface="Arial" panose="020B0604020202020204"/>
                          <a:cs typeface="Arial" panose="020B0604020202020204"/>
                        </a:rPr>
                        <a:t>TCP</a:t>
                      </a:r>
                      <a:endParaRPr sz="2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solidFill>
                      <a:srgbClr val="EFE0B2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260"/>
                        </a:lnSpc>
                      </a:pPr>
                      <a:r>
                        <a:rPr sz="2200" spc="-130" dirty="0">
                          <a:latin typeface="Arial" panose="020B0604020202020204"/>
                          <a:cs typeface="Arial" panose="020B0604020202020204"/>
                        </a:rPr>
                        <a:t>21</a:t>
                      </a:r>
                      <a:endParaRPr sz="2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solidFill>
                      <a:srgbClr val="E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885">
                <a:tc>
                  <a:txBody>
                    <a:bodyPr/>
                    <a:lstStyle/>
                    <a:p>
                      <a:pPr marL="121920">
                        <a:lnSpc>
                          <a:spcPts val="2260"/>
                        </a:lnSpc>
                      </a:pPr>
                      <a:r>
                        <a:rPr sz="2200" spc="-35" dirty="0">
                          <a:latin typeface="Arial" panose="020B0604020202020204"/>
                          <a:cs typeface="Arial" panose="020B0604020202020204"/>
                        </a:rPr>
                        <a:t>HTTP</a:t>
                      </a:r>
                      <a:endParaRPr sz="2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solidFill>
                      <a:srgbClr val="EFE0B2"/>
                    </a:solidFill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ts val="2260"/>
                        </a:lnSpc>
                      </a:pPr>
                      <a:r>
                        <a:rPr sz="2200" spc="-5" dirty="0">
                          <a:latin typeface="Arial" panose="020B0604020202020204"/>
                          <a:cs typeface="Arial" panose="020B0604020202020204"/>
                        </a:rPr>
                        <a:t>TCP</a:t>
                      </a:r>
                      <a:endParaRPr sz="2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solidFill>
                      <a:srgbClr val="EFE0B2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2260"/>
                        </a:lnSpc>
                      </a:pPr>
                      <a:r>
                        <a:rPr sz="2200" spc="-125" dirty="0">
                          <a:latin typeface="Arial" panose="020B0604020202020204"/>
                          <a:cs typeface="Arial" panose="020B0604020202020204"/>
                        </a:rPr>
                        <a:t>80</a:t>
                      </a:r>
                      <a:endParaRPr sz="2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solidFill>
                      <a:srgbClr val="E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85">
                <a:tc>
                  <a:txBody>
                    <a:bodyPr/>
                    <a:lstStyle/>
                    <a:p>
                      <a:pPr marL="121920">
                        <a:lnSpc>
                          <a:spcPts val="2260"/>
                        </a:lnSpc>
                      </a:pPr>
                      <a:r>
                        <a:rPr sz="2200" spc="-135" dirty="0">
                          <a:latin typeface="Arial" panose="020B0604020202020204"/>
                          <a:cs typeface="Arial" panose="020B0604020202020204"/>
                        </a:rPr>
                        <a:t>POP3</a:t>
                      </a:r>
                      <a:endParaRPr sz="2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solidFill>
                      <a:srgbClr val="EFE0B2"/>
                    </a:solidFill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ts val="2260"/>
                        </a:lnSpc>
                      </a:pPr>
                      <a:r>
                        <a:rPr sz="2200" spc="-5" dirty="0">
                          <a:latin typeface="Arial" panose="020B0604020202020204"/>
                          <a:cs typeface="Arial" panose="020B0604020202020204"/>
                        </a:rPr>
                        <a:t>TCP</a:t>
                      </a:r>
                      <a:endParaRPr sz="2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solidFill>
                      <a:srgbClr val="EFE0B2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2260"/>
                        </a:lnSpc>
                      </a:pPr>
                      <a:r>
                        <a:rPr sz="2200" spc="-13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solidFill>
                      <a:srgbClr val="E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059">
                <a:tc>
                  <a:txBody>
                    <a:bodyPr/>
                    <a:lstStyle/>
                    <a:p>
                      <a:pPr marL="121920">
                        <a:lnSpc>
                          <a:spcPts val="2260"/>
                        </a:lnSpc>
                      </a:pPr>
                      <a:r>
                        <a:rPr sz="2200" spc="-35" dirty="0">
                          <a:latin typeface="Arial" panose="020B0604020202020204"/>
                          <a:cs typeface="Arial" panose="020B0604020202020204"/>
                        </a:rPr>
                        <a:t>Telnet</a:t>
                      </a:r>
                      <a:endParaRPr sz="2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solidFill>
                      <a:srgbClr val="EFE0B2"/>
                    </a:solidFill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ts val="2260"/>
                        </a:lnSpc>
                      </a:pPr>
                      <a:r>
                        <a:rPr sz="2200" spc="-5" dirty="0">
                          <a:latin typeface="Arial" panose="020B0604020202020204"/>
                          <a:cs typeface="Arial" panose="020B0604020202020204"/>
                        </a:rPr>
                        <a:t>TCP</a:t>
                      </a:r>
                      <a:endParaRPr sz="2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solidFill>
                      <a:srgbClr val="EFE0B2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2260"/>
                        </a:lnSpc>
                      </a:pPr>
                      <a:r>
                        <a:rPr sz="2200" spc="-125" dirty="0">
                          <a:latin typeface="Arial" panose="020B0604020202020204"/>
                          <a:cs typeface="Arial" panose="020B0604020202020204"/>
                        </a:rPr>
                        <a:t>23</a:t>
                      </a:r>
                      <a:endParaRPr sz="2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solidFill>
                      <a:srgbClr val="E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357" y="110236"/>
            <a:ext cx="76644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Multiplexing </a:t>
            </a:r>
            <a:r>
              <a:rPr sz="2800" spc="-175" dirty="0"/>
              <a:t>- </a:t>
            </a:r>
            <a:r>
              <a:rPr sz="2800" spc="-190" dirty="0"/>
              <a:t>Example: </a:t>
            </a:r>
            <a:r>
              <a:rPr sz="2800" spc="-145" dirty="0"/>
              <a:t>echo </a:t>
            </a:r>
            <a:r>
              <a:rPr sz="2800" spc="-204" dirty="0"/>
              <a:t>using </a:t>
            </a:r>
            <a:r>
              <a:rPr sz="2800" spc="-225" dirty="0"/>
              <a:t>stream</a:t>
            </a:r>
            <a:r>
              <a:rPr sz="2800" spc="5" dirty="0"/>
              <a:t> </a:t>
            </a:r>
            <a:r>
              <a:rPr sz="2800" spc="-155" dirty="0"/>
              <a:t>socket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53961" y="920750"/>
            <a:ext cx="8587105" cy="5143500"/>
          </a:xfrm>
          <a:custGeom>
            <a:avLst/>
            <a:gdLst/>
            <a:ahLst/>
            <a:cxnLst/>
            <a:rect l="l" t="t" r="r" b="b"/>
            <a:pathLst>
              <a:path w="8587105" h="5143500">
                <a:moveTo>
                  <a:pt x="0" y="0"/>
                </a:moveTo>
                <a:lnTo>
                  <a:pt x="0" y="5143500"/>
                </a:lnTo>
                <a:lnTo>
                  <a:pt x="8586978" y="5143500"/>
                </a:lnTo>
                <a:lnTo>
                  <a:pt x="8586978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887" y="950722"/>
            <a:ext cx="421576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5665" algn="l"/>
              </a:tabLst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#include</a:t>
            </a:r>
            <a:r>
              <a:rPr sz="10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&lt;sys/time.h&gt;	/* for struct timeval {}</a:t>
            </a:r>
            <a:r>
              <a:rPr sz="10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90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887" y="1255522"/>
            <a:ext cx="2463800" cy="170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int main(int argc, char</a:t>
            </a:r>
            <a:r>
              <a:rPr sz="10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*argv[])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latin typeface="Courier New" panose="02070309020205020404"/>
                <a:cs typeface="Courier New" panose="02070309020205020404"/>
              </a:rPr>
              <a:t>{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*servSock;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16865" marR="766445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000" b="1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maxDescriptor;  fd_set </a:t>
            </a: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sockSet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;  long</a:t>
            </a:r>
            <a:r>
              <a:rPr sz="10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timeout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16865" marR="156845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struct timeval </a:t>
            </a:r>
            <a:r>
              <a:rPr sz="1000" b="1" spc="-5" dirty="0">
                <a:solidFill>
                  <a:srgbClr val="3B822F"/>
                </a:solidFill>
                <a:latin typeface="Courier New" panose="02070309020205020404"/>
                <a:cs typeface="Courier New" panose="02070309020205020404"/>
              </a:rPr>
              <a:t>selTimeout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;  int running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1;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16865" marR="1223645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000" b="1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noPorts;  int</a:t>
            </a:r>
            <a:r>
              <a:rPr sz="10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port;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unsigned short</a:t>
            </a:r>
            <a:r>
              <a:rPr sz="10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portNo;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3838" y="1560322"/>
            <a:ext cx="36830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Socket descriptors for server</a:t>
            </a:r>
            <a:r>
              <a:rPr sz="10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Maximum socket descriptor value</a:t>
            </a:r>
            <a:r>
              <a:rPr sz="10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Set of socket descriptors for select()</a:t>
            </a:r>
            <a:r>
              <a:rPr sz="10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Timeout value given on command-line</a:t>
            </a:r>
            <a:r>
              <a:rPr sz="10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Timeout for select()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1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if server should be running;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0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otherwise</a:t>
            </a:r>
            <a:r>
              <a:rPr sz="10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Number of port specified on command-line</a:t>
            </a:r>
            <a:r>
              <a:rPr sz="10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Looping variable for ports</a:t>
            </a:r>
            <a:r>
              <a:rPr sz="10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Actual port number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668" y="3084309"/>
            <a:ext cx="58159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304800">
              <a:lnSpc>
                <a:spcPct val="100000"/>
              </a:lnSpc>
              <a:spcBef>
                <a:spcPts val="100"/>
              </a:spcBef>
              <a:tabLst>
                <a:tab pos="1536065" algn="l"/>
                <a:tab pos="2221865" algn="l"/>
              </a:tabLst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if (argc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&lt;</a:t>
            </a:r>
            <a:r>
              <a:rPr sz="10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3)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 {	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Test for correct number of arguments */  fprintf(stderr,</a:t>
            </a:r>
            <a:r>
              <a:rPr sz="1000" b="1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"Usage:	%s &lt;Timeout (secs.)&gt; &lt;Port 1&gt; ...\n", argv[0]);  exit(1);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668" y="3846309"/>
            <a:ext cx="1854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AFBF39"/>
                </a:solidFill>
                <a:latin typeface="Courier New" panose="02070309020205020404"/>
                <a:cs typeface="Courier New" panose="02070309020205020404"/>
              </a:rPr>
              <a:t>timeout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atol(argv[1]);  noPorts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argc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-</a:t>
            </a:r>
            <a:r>
              <a:rPr sz="10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2;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7702" y="3846309"/>
            <a:ext cx="3606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First arg: Timeout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Number of ports is argument count minus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2</a:t>
            </a:r>
            <a:r>
              <a:rPr sz="10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668" y="4303509"/>
            <a:ext cx="8025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822065" algn="l"/>
              </a:tabLst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servSock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(int *) malloc(noPorts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*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sizeof(int)); /* Allocate list of sockets for incoming connections */  maxDescriptor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 =</a:t>
            </a:r>
            <a:r>
              <a:rPr sz="10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-1;	/* Initialize maxDescriptor for use by select()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9668" y="4760709"/>
            <a:ext cx="3073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3048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for (port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0; port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noPorts; port++)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portNo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atoi(argv[port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0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2]);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59144" y="4760709"/>
            <a:ext cx="4139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Create list of ports and sockets to handle ports</a:t>
            </a:r>
            <a:r>
              <a:rPr sz="1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Add port to port list. Skip first two arguments</a:t>
            </a:r>
            <a:r>
              <a:rPr sz="1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9668" y="5065509"/>
            <a:ext cx="74923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servSock[port]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CreateTCPServerSocket(portNo); /* Create port socket</a:t>
            </a:r>
            <a:r>
              <a:rPr sz="1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00000"/>
              </a:lnSpc>
              <a:tabLst>
                <a:tab pos="3822065" algn="l"/>
              </a:tabLst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if (servSock[port]</a:t>
            </a:r>
            <a:r>
              <a:rPr sz="1000" b="1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&gt;</a:t>
            </a:r>
            <a:r>
              <a:rPr sz="10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maxDescriptor)	/* Determine if new descriptor is the largest */  maxDescriptor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servSock[port];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357" y="110236"/>
            <a:ext cx="76644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Multiplexing </a:t>
            </a:r>
            <a:r>
              <a:rPr sz="2800" spc="-175" dirty="0"/>
              <a:t>- </a:t>
            </a:r>
            <a:r>
              <a:rPr sz="2800" spc="-190" dirty="0"/>
              <a:t>Example: </a:t>
            </a:r>
            <a:r>
              <a:rPr sz="2800" spc="-145" dirty="0"/>
              <a:t>echo </a:t>
            </a:r>
            <a:r>
              <a:rPr sz="2800" spc="-204" dirty="0"/>
              <a:t>using </a:t>
            </a:r>
            <a:r>
              <a:rPr sz="2800" spc="-225" dirty="0"/>
              <a:t>stream</a:t>
            </a:r>
            <a:r>
              <a:rPr sz="2800" spc="5" dirty="0"/>
              <a:t> </a:t>
            </a:r>
            <a:r>
              <a:rPr sz="2800" spc="-155" dirty="0"/>
              <a:t>socket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53961" y="920750"/>
            <a:ext cx="8587105" cy="5143500"/>
          </a:xfrm>
          <a:custGeom>
            <a:avLst/>
            <a:gdLst/>
            <a:ahLst/>
            <a:cxnLst/>
            <a:rect l="l" t="t" r="r" b="b"/>
            <a:pathLst>
              <a:path w="8587105" h="5143500">
                <a:moveTo>
                  <a:pt x="0" y="0"/>
                </a:moveTo>
                <a:lnTo>
                  <a:pt x="0" y="5143500"/>
                </a:lnTo>
                <a:lnTo>
                  <a:pt x="8586978" y="5143500"/>
                </a:lnTo>
                <a:lnTo>
                  <a:pt x="8586978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863" y="950722"/>
            <a:ext cx="7112000" cy="505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2748280">
              <a:lnSpc>
                <a:spcPct val="100000"/>
              </a:lnSpc>
              <a:spcBef>
                <a:spcPts val="100"/>
              </a:spcBef>
              <a:tabLst>
                <a:tab pos="2298065" algn="l"/>
              </a:tabLst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printf("Starting</a:t>
            </a:r>
            <a:r>
              <a:rPr sz="10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server:	Hit return to shutdown\n");  while (running)</a:t>
            </a:r>
            <a:r>
              <a:rPr sz="1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{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Zero socket descriptor vector and set for server sockets 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622300" marR="236728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This must be reset every time select() is called */  </a:t>
            </a:r>
            <a:r>
              <a:rPr sz="1000" b="1" spc="-5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FD_ZERO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(&amp;</a:t>
            </a: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sockSet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622300" marR="995680">
              <a:lnSpc>
                <a:spcPct val="100000"/>
              </a:lnSpc>
            </a:pPr>
            <a:r>
              <a:rPr sz="1000" b="1" spc="-5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FD_SET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(STDIN_FILENO, &amp;</a:t>
            </a: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sockSet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); /* Add keyboard to descriptor vector */  for (port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0; port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noPorts; port++) FD_SET(servSock[port],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&amp;sockSet);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Timeout specification</a:t>
            </a:r>
            <a:r>
              <a:rPr sz="1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622300" marR="2214880">
              <a:lnSpc>
                <a:spcPct val="100000"/>
              </a:lnSpc>
              <a:tabLst>
                <a:tab pos="3288665" algn="l"/>
              </a:tabLst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This must be reset every time select() is called */  </a:t>
            </a:r>
            <a:r>
              <a:rPr sz="1000" b="1" spc="-5" dirty="0">
                <a:solidFill>
                  <a:srgbClr val="3B822F"/>
                </a:solidFill>
                <a:latin typeface="Courier New" panose="02070309020205020404"/>
                <a:cs typeface="Courier New" panose="02070309020205020404"/>
              </a:rPr>
              <a:t>selTimeout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.tv_sec</a:t>
            </a:r>
            <a:r>
              <a:rPr sz="10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timeout;	/* timeout (secs.) */  </a:t>
            </a:r>
            <a:r>
              <a:rPr sz="1000" b="1" spc="-5" dirty="0">
                <a:solidFill>
                  <a:srgbClr val="3B822F"/>
                </a:solidFill>
                <a:latin typeface="Courier New" panose="02070309020205020404"/>
                <a:cs typeface="Courier New" panose="02070309020205020404"/>
              </a:rPr>
              <a:t>selTimeout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.tv_usec</a:t>
            </a:r>
            <a:r>
              <a:rPr sz="10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0;	/*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0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microseconds</a:t>
            </a:r>
            <a:r>
              <a:rPr sz="10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Suspend program until descriptor is ready or timeout</a:t>
            </a:r>
            <a:r>
              <a:rPr sz="1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927100" marR="690880" indent="-3048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if (</a:t>
            </a:r>
            <a:r>
              <a:rPr sz="1000" b="1" spc="-5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(maxDescriptor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+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1, &amp;</a:t>
            </a: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sockSet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, NULL, NULL, &amp;</a:t>
            </a:r>
            <a:r>
              <a:rPr sz="1000" b="1" spc="-5" dirty="0">
                <a:solidFill>
                  <a:srgbClr val="3B822F"/>
                </a:solidFill>
                <a:latin typeface="Courier New" panose="02070309020205020404"/>
                <a:cs typeface="Courier New" panose="02070309020205020404"/>
              </a:rPr>
              <a:t>selTimeout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) == 0)  printf("No echo requests for %ld secs...Server still alive\n",</a:t>
            </a:r>
            <a:r>
              <a:rPr sz="10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timeout);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tabLst>
                <a:tab pos="1078865" algn="l"/>
              </a:tabLst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else	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{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31900" marR="2442845" indent="-3048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if (</a:t>
            </a:r>
            <a:r>
              <a:rPr sz="1000" b="1" spc="-5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FD_ISSET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(0, &amp;</a:t>
            </a: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sockSet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))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/* Check keyboard */  printf("Shutting down</a:t>
            </a:r>
            <a:r>
              <a:rPr sz="1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server\n");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31900" marR="4957445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getchar();  running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0;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000" b="1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for (port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0; port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noPorts;</a:t>
            </a:r>
            <a:r>
              <a:rPr sz="10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port++)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536065" marR="1529080" indent="-304800">
              <a:lnSpc>
                <a:spcPct val="100000"/>
              </a:lnSpc>
              <a:tabLst>
                <a:tab pos="3745865" algn="l"/>
              </a:tabLst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if (</a:t>
            </a:r>
            <a:r>
              <a:rPr sz="1000" b="1" spc="-5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FD_ISSET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(servSock[port], &amp;</a:t>
            </a:r>
            <a:r>
              <a:rPr sz="1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sockSet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))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printf("Request on</a:t>
            </a:r>
            <a:r>
              <a:rPr sz="1000" b="1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port</a:t>
            </a:r>
            <a:r>
              <a:rPr sz="10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%d:	", port);  HandleTCPClient(AcceptTCPConnection(servSock[port]));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31265">
              <a:lnSpc>
                <a:spcPct val="100000"/>
              </a:lnSpc>
            </a:pPr>
            <a:r>
              <a:rPr sz="1000" b="1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1000" b="1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</a:pPr>
            <a:r>
              <a:rPr sz="1000" b="1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00000"/>
              </a:lnSpc>
              <a:tabLst>
                <a:tab pos="5116830" algn="l"/>
              </a:tabLst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for (port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0; port </a:t>
            </a:r>
            <a:r>
              <a:rPr sz="1000" b="1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noPorts;</a:t>
            </a:r>
            <a:r>
              <a:rPr sz="1000" b="1" spc="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port++)</a:t>
            </a:r>
            <a:r>
              <a:rPr sz="10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close(servSock[port]);	/* Close sockets */  free(servSock);	/* Free list of sockets</a:t>
            </a:r>
            <a:r>
              <a:rPr sz="10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*/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exit(0);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latin typeface="Courier New" panose="02070309020205020404"/>
                <a:cs typeface="Courier New" panose="02070309020205020404"/>
              </a:rPr>
              <a:t>}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91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9525" y="261873"/>
            <a:ext cx="40157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90" dirty="0"/>
              <a:t>Multiple</a:t>
            </a:r>
            <a:r>
              <a:rPr sz="4200" spc="-30" dirty="0"/>
              <a:t> </a:t>
            </a:r>
            <a:r>
              <a:rPr sz="4200" spc="-270" dirty="0"/>
              <a:t>Recipients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92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753" y="1181582"/>
            <a:ext cx="8183880" cy="476948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68300" indent="-343535">
              <a:lnSpc>
                <a:spcPct val="100000"/>
              </a:lnSpc>
              <a:spcBef>
                <a:spcPts val="64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67665" algn="l"/>
                <a:tab pos="368935" algn="l"/>
              </a:tabLst>
            </a:pPr>
            <a:r>
              <a:rPr sz="2200" spc="-260" dirty="0">
                <a:latin typeface="Arial" panose="020B0604020202020204"/>
                <a:cs typeface="Arial" panose="020B0604020202020204"/>
              </a:rPr>
              <a:t>So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far,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all </a:t>
            </a:r>
            <a:r>
              <a:rPr sz="2200" spc="-130" dirty="0">
                <a:latin typeface="Arial" panose="020B0604020202020204"/>
                <a:cs typeface="Arial" panose="020B0604020202020204"/>
              </a:rPr>
              <a:t>sockets </a:t>
            </a:r>
            <a:r>
              <a:rPr sz="2200" spc="-110" dirty="0">
                <a:latin typeface="Arial" panose="020B0604020202020204"/>
                <a:cs typeface="Arial" panose="020B0604020202020204"/>
              </a:rPr>
              <a:t>have 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dealt </a:t>
            </a:r>
            <a:r>
              <a:rPr sz="2200" spc="95" dirty="0">
                <a:latin typeface="Arial" panose="020B0604020202020204"/>
                <a:cs typeface="Arial" panose="020B0604020202020204"/>
              </a:rPr>
              <a:t>with </a:t>
            </a:r>
            <a:r>
              <a:rPr sz="2200" b="1" spc="-17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uni</a:t>
            </a:r>
            <a:r>
              <a:rPr sz="2200" b="1" spc="-17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cast</a:t>
            </a:r>
            <a:r>
              <a:rPr sz="2200" b="1" spc="-40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communication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94690" marR="1778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94690" algn="l"/>
                <a:tab pos="695325" algn="l"/>
              </a:tabLst>
            </a:pPr>
            <a:r>
              <a:rPr sz="2000" spc="-50" dirty="0">
                <a:latin typeface="Arial" panose="020B0604020202020204"/>
                <a:cs typeface="Arial" panose="020B0604020202020204"/>
              </a:rPr>
              <a:t>i.e.,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an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one-to-one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communication,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where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one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copy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(“</a:t>
            </a:r>
            <a:r>
              <a:rPr sz="2000" b="1" spc="-1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uni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”) of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data 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sent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(“</a:t>
            </a:r>
            <a:r>
              <a:rPr sz="2000" b="1" spc="-9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cast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”)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68300" indent="-343535">
              <a:lnSpc>
                <a:spcPct val="100000"/>
              </a:lnSpc>
              <a:spcBef>
                <a:spcPts val="50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67665" algn="l"/>
                <a:tab pos="36893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what </a:t>
            </a:r>
            <a:r>
              <a:rPr sz="2200" spc="110" dirty="0">
                <a:latin typeface="Arial" panose="020B0604020202020204"/>
                <a:cs typeface="Arial" panose="020B0604020202020204"/>
              </a:rPr>
              <a:t>if 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we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want </a:t>
            </a:r>
            <a:r>
              <a:rPr sz="2200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-145" dirty="0">
                <a:latin typeface="Arial" panose="020B0604020202020204"/>
                <a:cs typeface="Arial" panose="020B0604020202020204"/>
              </a:rPr>
              <a:t>send </a:t>
            </a:r>
            <a:r>
              <a:rPr sz="2200" spc="-114" dirty="0">
                <a:latin typeface="Arial" panose="020B0604020202020204"/>
                <a:cs typeface="Arial" panose="020B0604020202020204"/>
              </a:rPr>
              <a:t>data </a:t>
            </a:r>
            <a:r>
              <a:rPr sz="2200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multiple</a:t>
            </a:r>
            <a:r>
              <a:rPr sz="2200" spc="-38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75" dirty="0">
                <a:latin typeface="Arial" panose="020B0604020202020204"/>
                <a:cs typeface="Arial" panose="020B0604020202020204"/>
              </a:rPr>
              <a:t>recipients?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68300" indent="-343535">
              <a:lnSpc>
                <a:spcPct val="100000"/>
              </a:lnSpc>
              <a:spcBef>
                <a:spcPts val="52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67665" algn="l"/>
                <a:tab pos="368935" algn="l"/>
              </a:tabLst>
            </a:pPr>
            <a:r>
              <a:rPr sz="2200" b="1" spc="-145" dirty="0">
                <a:latin typeface="Arial" panose="020B0604020202020204"/>
                <a:cs typeface="Arial" panose="020B0604020202020204"/>
              </a:rPr>
              <a:t>1</a:t>
            </a:r>
            <a:r>
              <a:rPr sz="2250" b="1" spc="-217" baseline="26000" dirty="0">
                <a:latin typeface="Arial" panose="020B0604020202020204"/>
                <a:cs typeface="Arial" panose="020B0604020202020204"/>
              </a:rPr>
              <a:t>st </a:t>
            </a:r>
            <a:r>
              <a:rPr sz="2200" b="1" spc="-135" dirty="0">
                <a:latin typeface="Arial" panose="020B0604020202020204"/>
                <a:cs typeface="Arial" panose="020B0604020202020204"/>
              </a:rPr>
              <a:t>Solution</a:t>
            </a:r>
            <a:r>
              <a:rPr sz="2200" spc="-135" dirty="0">
                <a:latin typeface="Arial" panose="020B0604020202020204"/>
                <a:cs typeface="Arial" panose="020B0604020202020204"/>
              </a:rPr>
              <a:t>: 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unicast </a:t>
            </a:r>
            <a:r>
              <a:rPr sz="2200" spc="-250" dirty="0">
                <a:latin typeface="Arial" panose="020B0604020202020204"/>
                <a:cs typeface="Arial" panose="020B0604020202020204"/>
              </a:rPr>
              <a:t>a 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copy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of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114" dirty="0">
                <a:latin typeface="Arial" panose="020B0604020202020204"/>
                <a:cs typeface="Arial" panose="020B0604020202020204"/>
              </a:rPr>
              <a:t>data </a:t>
            </a:r>
            <a:r>
              <a:rPr sz="2200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-145" dirty="0">
                <a:latin typeface="Arial" panose="020B0604020202020204"/>
                <a:cs typeface="Arial" panose="020B0604020202020204"/>
              </a:rPr>
              <a:t>each</a:t>
            </a:r>
            <a:r>
              <a:rPr sz="22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recipient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69570">
              <a:lnSpc>
                <a:spcPct val="100000"/>
              </a:lnSpc>
              <a:spcBef>
                <a:spcPts val="95"/>
              </a:spcBef>
            </a:pPr>
            <a:r>
              <a:rPr sz="2400" spc="2030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</a:t>
            </a:r>
            <a:r>
              <a:rPr sz="2400" spc="265" dirty="0">
                <a:solidFill>
                  <a:srgbClr val="9A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inefficient,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e.g.,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47750" indent="-351790">
              <a:lnSpc>
                <a:spcPct val="100000"/>
              </a:lnSpc>
              <a:spcBef>
                <a:spcPts val="37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47750" algn="l"/>
                <a:tab pos="1048385" algn="l"/>
              </a:tabLst>
            </a:pPr>
            <a:r>
              <a:rPr sz="1800" spc="-60" dirty="0">
                <a:latin typeface="Arial" panose="020B0604020202020204"/>
                <a:cs typeface="Arial" panose="020B0604020202020204"/>
              </a:rPr>
              <a:t>consider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we 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are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connected </a:t>
            </a:r>
            <a:r>
              <a:rPr sz="1800" dirty="0">
                <a:latin typeface="Arial" panose="020B0604020202020204"/>
                <a:cs typeface="Arial" panose="020B0604020202020204"/>
              </a:rPr>
              <a:t>to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the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internet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through </a:t>
            </a:r>
            <a:r>
              <a:rPr sz="1800" spc="-204" dirty="0">
                <a:latin typeface="Arial" panose="020B0604020202020204"/>
                <a:cs typeface="Arial" panose="020B0604020202020204"/>
              </a:rPr>
              <a:t>a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3Mbps</a:t>
            </a:r>
            <a:r>
              <a:rPr sz="18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line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047750" indent="-351790">
              <a:lnSpc>
                <a:spcPct val="100000"/>
              </a:lnSpc>
              <a:spcBef>
                <a:spcPts val="445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47750" algn="l"/>
                <a:tab pos="1048385" algn="l"/>
              </a:tabLst>
            </a:pPr>
            <a:r>
              <a:rPr sz="1800" spc="-204" dirty="0">
                <a:latin typeface="Arial" panose="020B0604020202020204"/>
                <a:cs typeface="Arial" panose="020B0604020202020204"/>
              </a:rPr>
              <a:t>a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video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server 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sends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1-Mbps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5" dirty="0">
                <a:latin typeface="Arial" panose="020B0604020202020204"/>
                <a:cs typeface="Arial" panose="020B0604020202020204"/>
              </a:rPr>
              <a:t>streams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047750" indent="-351790">
              <a:lnSpc>
                <a:spcPct val="100000"/>
              </a:lnSpc>
              <a:spcBef>
                <a:spcPts val="440"/>
              </a:spcBef>
              <a:buClr>
                <a:srgbClr val="9A6500"/>
              </a:buClr>
              <a:buSzPct val="67000"/>
              <a:buFont typeface="Wingdings" panose="05000000000000000000"/>
              <a:buChar char=""/>
              <a:tabLst>
                <a:tab pos="1047750" algn="l"/>
                <a:tab pos="1048385" algn="l"/>
              </a:tabLst>
            </a:pPr>
            <a:r>
              <a:rPr sz="1800" spc="-25" dirty="0">
                <a:latin typeface="Arial" panose="020B0604020202020204"/>
                <a:cs typeface="Arial" panose="020B0604020202020204"/>
              </a:rPr>
              <a:t>then,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server </a:t>
            </a:r>
            <a:r>
              <a:rPr sz="1800" spc="-95" dirty="0">
                <a:latin typeface="Arial" panose="020B0604020202020204"/>
                <a:cs typeface="Arial" panose="020B0604020202020204"/>
              </a:rPr>
              <a:t>can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support 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only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three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clients</a:t>
            </a:r>
            <a:r>
              <a:rPr sz="1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simultaneously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68300" indent="-343535">
              <a:lnSpc>
                <a:spcPct val="100000"/>
              </a:lnSpc>
              <a:spcBef>
                <a:spcPts val="48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67665" algn="l"/>
                <a:tab pos="368935" algn="l"/>
              </a:tabLst>
            </a:pPr>
            <a:r>
              <a:rPr sz="2200" b="1" spc="-110" dirty="0">
                <a:latin typeface="Arial" panose="020B0604020202020204"/>
                <a:cs typeface="Arial" panose="020B0604020202020204"/>
              </a:rPr>
              <a:t>2</a:t>
            </a:r>
            <a:r>
              <a:rPr sz="2250" b="1" spc="-165" baseline="26000" dirty="0">
                <a:latin typeface="Arial" panose="020B0604020202020204"/>
                <a:cs typeface="Arial" panose="020B0604020202020204"/>
              </a:rPr>
              <a:t>nd </a:t>
            </a:r>
            <a:r>
              <a:rPr sz="2200" b="1" spc="-135" dirty="0">
                <a:latin typeface="Arial" panose="020B0604020202020204"/>
                <a:cs typeface="Arial" panose="020B0604020202020204"/>
              </a:rPr>
              <a:t>Solution</a:t>
            </a:r>
            <a:r>
              <a:rPr sz="2200" spc="-135" dirty="0">
                <a:latin typeface="Arial" panose="020B0604020202020204"/>
                <a:cs typeface="Arial" panose="020B0604020202020204"/>
              </a:rPr>
              <a:t>: </a:t>
            </a:r>
            <a:r>
              <a:rPr sz="2200" spc="-80" dirty="0">
                <a:latin typeface="Arial" panose="020B0604020202020204"/>
                <a:cs typeface="Arial" panose="020B0604020202020204"/>
              </a:rPr>
              <a:t>using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network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 support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9469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94690" algn="l"/>
                <a:tab pos="695325" algn="l"/>
              </a:tabLst>
            </a:pPr>
            <a:r>
              <a:rPr sz="2000" b="1" spc="-17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broadcast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,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all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hosts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network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receive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0" dirty="0">
                <a:latin typeface="Arial" panose="020B0604020202020204"/>
                <a:cs typeface="Arial" panose="020B0604020202020204"/>
              </a:rPr>
              <a:t>message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946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94690" algn="l"/>
                <a:tab pos="695325" algn="l"/>
              </a:tabLst>
            </a:pPr>
            <a:r>
              <a:rPr sz="2000" b="1" spc="-120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multicast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,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200" dirty="0">
                <a:latin typeface="Arial" panose="020B0604020202020204"/>
                <a:cs typeface="Arial" panose="020B0604020202020204"/>
              </a:rPr>
              <a:t>message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sent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some 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subset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host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69570">
              <a:lnSpc>
                <a:spcPct val="100000"/>
              </a:lnSpc>
              <a:spcBef>
                <a:spcPts val="80"/>
              </a:spcBef>
            </a:pPr>
            <a:r>
              <a:rPr sz="2400" spc="1040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</a:t>
            </a:r>
            <a:r>
              <a:rPr sz="2000" spc="1040" dirty="0">
                <a:latin typeface="Arial" panose="020B0604020202020204"/>
                <a:cs typeface="Arial" panose="020B0604020202020204"/>
              </a:rPr>
              <a:t>for</a:t>
            </a:r>
            <a:r>
              <a:rPr sz="2000" spc="-3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IP: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only </a:t>
            </a:r>
            <a:r>
              <a:rPr sz="2000" b="1" spc="-55" dirty="0">
                <a:solidFill>
                  <a:srgbClr val="3B822F"/>
                </a:solidFill>
                <a:latin typeface="Arial" panose="020B0604020202020204"/>
                <a:cs typeface="Arial" panose="020B0604020202020204"/>
              </a:rPr>
              <a:t>UDP </a:t>
            </a:r>
            <a:r>
              <a:rPr sz="2000" b="1" spc="-210" dirty="0">
                <a:solidFill>
                  <a:srgbClr val="3B822F"/>
                </a:solidFill>
                <a:latin typeface="Arial" panose="020B0604020202020204"/>
                <a:cs typeface="Arial" panose="020B0604020202020204"/>
              </a:rPr>
              <a:t>sockets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are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allowed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broadcast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multicast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880" y="261873"/>
            <a:ext cx="59423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90" dirty="0"/>
              <a:t>Multiple </a:t>
            </a:r>
            <a:r>
              <a:rPr sz="4200" spc="-270" dirty="0"/>
              <a:t>Recipients </a:t>
            </a:r>
            <a:r>
              <a:rPr sz="3200" spc="-200" dirty="0"/>
              <a:t>-</a:t>
            </a:r>
            <a:r>
              <a:rPr sz="3200" spc="65" dirty="0"/>
              <a:t> </a:t>
            </a:r>
            <a:r>
              <a:rPr sz="3200" spc="-210" dirty="0"/>
              <a:t>Broadcast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93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453" y="1184960"/>
            <a:ext cx="8153400" cy="483743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2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35" dirty="0">
                <a:latin typeface="Arial" panose="020B0604020202020204"/>
                <a:cs typeface="Arial" panose="020B0604020202020204"/>
              </a:rPr>
              <a:t>Only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IP </a:t>
            </a:r>
            <a:r>
              <a:rPr sz="2200" spc="-165" dirty="0">
                <a:latin typeface="Arial" panose="020B0604020202020204"/>
                <a:cs typeface="Arial" panose="020B0604020202020204"/>
              </a:rPr>
              <a:t>address</a:t>
            </a:r>
            <a:r>
              <a:rPr sz="22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0" dirty="0">
                <a:latin typeface="Arial" panose="020B0604020202020204"/>
                <a:cs typeface="Arial" panose="020B0604020202020204"/>
              </a:rPr>
              <a:t>changes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20"/>
              </a:spcBef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spc="-17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Local </a:t>
            </a:r>
            <a:r>
              <a:rPr sz="2200" spc="-105" dirty="0">
                <a:latin typeface="Arial" panose="020B0604020202020204"/>
                <a:cs typeface="Arial" panose="020B0604020202020204"/>
              </a:rPr>
              <a:t>broadcast: </a:t>
            </a:r>
            <a:r>
              <a:rPr sz="2200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-165" dirty="0">
                <a:latin typeface="Arial" panose="020B0604020202020204"/>
                <a:cs typeface="Arial" panose="020B0604020202020204"/>
              </a:rPr>
              <a:t>address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255.255.255.255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35" dirty="0">
                <a:latin typeface="Arial" panose="020B0604020202020204"/>
                <a:cs typeface="Arial" panose="020B0604020202020204"/>
              </a:rPr>
              <a:t>send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200" dirty="0">
                <a:latin typeface="Arial" panose="020B0604020202020204"/>
                <a:cs typeface="Arial" panose="020B0604020202020204"/>
              </a:rPr>
              <a:t>message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every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host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on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90" dirty="0">
                <a:latin typeface="Arial" panose="020B0604020202020204"/>
                <a:cs typeface="Arial" panose="020B0604020202020204"/>
              </a:rPr>
              <a:t>same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broadcast</a:t>
            </a:r>
            <a:r>
              <a:rPr sz="2000" spc="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network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5" dirty="0">
                <a:latin typeface="Arial" panose="020B0604020202020204"/>
                <a:cs typeface="Arial" panose="020B0604020202020204"/>
              </a:rPr>
              <a:t>not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forwarded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by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routers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0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b="1" spc="-11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Directed</a:t>
            </a:r>
            <a:r>
              <a:rPr sz="2200" b="1" spc="-7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105" dirty="0">
                <a:latin typeface="Arial" panose="020B0604020202020204"/>
                <a:cs typeface="Arial" panose="020B0604020202020204"/>
              </a:rPr>
              <a:t>broadcast: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network 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identifier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169.125</a:t>
            </a:r>
            <a:r>
              <a:rPr sz="1800" spc="-7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(i.e., </a:t>
            </a:r>
            <a:r>
              <a:rPr sz="2000" spc="85" dirty="0">
                <a:latin typeface="Arial" panose="020B0604020202020204"/>
                <a:cs typeface="Arial" panose="020B0604020202020204"/>
              </a:rPr>
              <a:t>with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subnet 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mask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255.255.0.0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directed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broadcast 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address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169.125.255.255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55600" indent="-343535">
              <a:lnSpc>
                <a:spcPct val="100000"/>
              </a:lnSpc>
              <a:spcBef>
                <a:spcPts val="50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55" dirty="0">
                <a:latin typeface="Arial" panose="020B0604020202020204"/>
                <a:cs typeface="Arial" panose="020B0604020202020204"/>
              </a:rPr>
              <a:t>No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network-wide </a:t>
            </a:r>
            <a:r>
              <a:rPr sz="2200" spc="-110" dirty="0">
                <a:latin typeface="Arial" panose="020B0604020202020204"/>
                <a:cs typeface="Arial" panose="020B0604020202020204"/>
              </a:rPr>
              <a:t>broadcast </a:t>
            </a:r>
            <a:r>
              <a:rPr sz="2200" spc="-165" dirty="0">
                <a:latin typeface="Arial" panose="020B0604020202020204"/>
                <a:cs typeface="Arial" panose="020B0604020202020204"/>
              </a:rPr>
              <a:t>address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is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75" dirty="0">
                <a:latin typeface="Arial" panose="020B0604020202020204"/>
                <a:cs typeface="Arial" panose="020B0604020202020204"/>
              </a:rPr>
              <a:t>available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50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45" dirty="0">
                <a:latin typeface="Arial" panose="020B0604020202020204"/>
                <a:cs typeface="Arial" panose="020B0604020202020204"/>
              </a:rPr>
              <a:t>why?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600" spc="3870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</a:t>
            </a:r>
            <a:r>
              <a:rPr sz="2600" spc="-455" dirty="0">
                <a:solidFill>
                  <a:srgbClr val="9A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90" dirty="0">
                <a:latin typeface="Arial" panose="020B0604020202020204"/>
                <a:cs typeface="Arial" panose="020B0604020202020204"/>
              </a:rPr>
              <a:t>In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order </a:t>
            </a:r>
            <a:r>
              <a:rPr sz="2200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-190" dirty="0">
                <a:latin typeface="Arial" panose="020B0604020202020204"/>
                <a:cs typeface="Arial" panose="020B0604020202020204"/>
              </a:rPr>
              <a:t>use </a:t>
            </a:r>
            <a:r>
              <a:rPr sz="2200" spc="-110" dirty="0">
                <a:latin typeface="Arial" panose="020B0604020202020204"/>
                <a:cs typeface="Arial" panose="020B0604020202020204"/>
              </a:rPr>
              <a:t>broadcast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options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of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socket 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must </a:t>
            </a:r>
            <a:r>
              <a:rPr sz="2200" spc="-114" dirty="0">
                <a:latin typeface="Arial" panose="020B0604020202020204"/>
                <a:cs typeface="Arial" panose="020B0604020202020204"/>
              </a:rPr>
              <a:t>change: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ct val="100000"/>
              </a:lnSpc>
              <a:spcBef>
                <a:spcPts val="320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int broadcastPermission =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1;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681990" marR="1226820" indent="-325755"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setsockopt(sock, SOL_SOCKET, SO_BROADCAST, (void*)  &amp;broadcastPermission,</a:t>
            </a:r>
            <a:r>
              <a:rPr sz="16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sizeof(broadcastPermission));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567" y="261873"/>
            <a:ext cx="58273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90" dirty="0"/>
              <a:t>Multiple </a:t>
            </a:r>
            <a:r>
              <a:rPr sz="4200" spc="-270" dirty="0"/>
              <a:t>Recipients </a:t>
            </a:r>
            <a:r>
              <a:rPr sz="3200" spc="-200" dirty="0"/>
              <a:t>-</a:t>
            </a:r>
            <a:r>
              <a:rPr sz="3200" spc="75" dirty="0"/>
              <a:t> </a:t>
            </a:r>
            <a:r>
              <a:rPr sz="3200" spc="-220" dirty="0"/>
              <a:t>Multicast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94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453" y="1181582"/>
            <a:ext cx="7614920" cy="317881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4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70" dirty="0">
                <a:latin typeface="Arial" panose="020B0604020202020204"/>
                <a:cs typeface="Arial" panose="020B0604020202020204"/>
              </a:rPr>
              <a:t>Using </a:t>
            </a:r>
            <a:r>
              <a:rPr sz="2200" b="1" spc="-27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class </a:t>
            </a:r>
            <a:r>
              <a:rPr sz="2200" b="1" spc="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200" b="1" spc="-195" dirty="0">
                <a:solidFill>
                  <a:srgbClr val="CA68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185" dirty="0">
                <a:latin typeface="Arial" panose="020B0604020202020204"/>
                <a:cs typeface="Arial" panose="020B0604020202020204"/>
              </a:rPr>
              <a:t>addresses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9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95" dirty="0">
                <a:latin typeface="Arial" panose="020B0604020202020204"/>
                <a:cs typeface="Arial" panose="020B0604020202020204"/>
              </a:rPr>
              <a:t>range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from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224.0.0.0</a:t>
            </a:r>
            <a:r>
              <a:rPr sz="1800" spc="-6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239.255.255.255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120" dirty="0">
                <a:latin typeface="Arial" panose="020B0604020202020204"/>
                <a:cs typeface="Arial" panose="020B0604020202020204"/>
              </a:rPr>
              <a:t>hosts </a:t>
            </a:r>
            <a:r>
              <a:rPr sz="2200" spc="-145" dirty="0">
                <a:latin typeface="Arial" panose="020B0604020202020204"/>
                <a:cs typeface="Arial" panose="020B0604020202020204"/>
              </a:rPr>
              <a:t>send </a:t>
            </a:r>
            <a:r>
              <a:rPr sz="2200" b="1" spc="-140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multicast </a:t>
            </a:r>
            <a:r>
              <a:rPr sz="2200" b="1" spc="-215" dirty="0">
                <a:solidFill>
                  <a:srgbClr val="CC9A00"/>
                </a:solidFill>
                <a:latin typeface="Arial" panose="020B0604020202020204"/>
                <a:cs typeface="Arial" panose="020B0604020202020204"/>
              </a:rPr>
              <a:t>requests 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specific</a:t>
            </a:r>
            <a:r>
              <a:rPr sz="22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85" dirty="0">
                <a:latin typeface="Arial" panose="020B0604020202020204"/>
                <a:cs typeface="Arial" panose="020B0604020202020204"/>
              </a:rPr>
              <a:t>addresses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52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200" spc="-250" dirty="0">
                <a:latin typeface="Arial" panose="020B0604020202020204"/>
                <a:cs typeface="Arial" panose="020B0604020202020204"/>
              </a:rPr>
              <a:t>a </a:t>
            </a:r>
            <a:r>
              <a:rPr sz="2200" b="1" spc="-140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multicast </a:t>
            </a:r>
            <a:r>
              <a:rPr sz="2200" b="1" spc="-185" dirty="0">
                <a:solidFill>
                  <a:srgbClr val="9A6500"/>
                </a:solidFill>
                <a:latin typeface="Arial" panose="020B0604020202020204"/>
                <a:cs typeface="Arial" panose="020B0604020202020204"/>
              </a:rPr>
              <a:t>group </a:t>
            </a:r>
            <a:r>
              <a:rPr sz="2200" spc="-95" dirty="0">
                <a:latin typeface="Arial" panose="020B0604020202020204"/>
                <a:cs typeface="Arial" panose="020B0604020202020204"/>
              </a:rPr>
              <a:t>is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 formed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600" spc="3870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</a:t>
            </a:r>
            <a:r>
              <a:rPr sz="2600" spc="-320" dirty="0">
                <a:solidFill>
                  <a:srgbClr val="9A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we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need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40" dirty="0">
                <a:latin typeface="Arial" panose="020B0604020202020204"/>
                <a:cs typeface="Arial" panose="020B0604020202020204"/>
              </a:rPr>
              <a:t>set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TTL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(time-to-live),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to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95" dirty="0">
                <a:latin typeface="Arial" panose="020B0604020202020204"/>
                <a:cs typeface="Arial" panose="020B0604020202020204"/>
              </a:rPr>
              <a:t>limit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number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of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95" dirty="0">
                <a:latin typeface="Arial" panose="020B0604020202020204"/>
                <a:cs typeface="Arial" panose="020B0604020202020204"/>
              </a:rPr>
              <a:t>hops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ct val="100000"/>
              </a:lnSpc>
              <a:spcBef>
                <a:spcPts val="415"/>
              </a:spcBef>
            </a:pPr>
            <a:r>
              <a:rPr sz="2000" spc="90" dirty="0">
                <a:latin typeface="Arial" panose="020B0604020202020204"/>
                <a:cs typeface="Arial" panose="020B0604020202020204"/>
              </a:rPr>
              <a:t>-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using</a:t>
            </a:r>
            <a:r>
              <a:rPr sz="20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sockopt()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3870" dirty="0">
                <a:solidFill>
                  <a:srgbClr val="9A6500"/>
                </a:solidFill>
                <a:latin typeface="Wingdings" panose="05000000000000000000"/>
                <a:cs typeface="Wingdings" panose="05000000000000000000"/>
              </a:rPr>
              <a:t></a:t>
            </a:r>
            <a:r>
              <a:rPr sz="2600" spc="-400" dirty="0">
                <a:solidFill>
                  <a:srgbClr val="9A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no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need </a:t>
            </a:r>
            <a:r>
              <a:rPr sz="2200" dirty="0">
                <a:latin typeface="Arial" panose="020B0604020202020204"/>
                <a:cs typeface="Arial" panose="020B0604020202020204"/>
              </a:rPr>
              <a:t>to </a:t>
            </a:r>
            <a:r>
              <a:rPr sz="2200" spc="-125" dirty="0">
                <a:latin typeface="Arial" panose="020B0604020202020204"/>
                <a:cs typeface="Arial" panose="020B0604020202020204"/>
              </a:rPr>
              <a:t>change </a:t>
            </a:r>
            <a:r>
              <a:rPr sz="2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options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of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socket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219" y="261873"/>
            <a:ext cx="35820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35" dirty="0"/>
              <a:t>Useful</a:t>
            </a:r>
            <a:r>
              <a:rPr sz="4200" spc="-45" dirty="0"/>
              <a:t> </a:t>
            </a:r>
            <a:r>
              <a:rPr sz="4200" spc="-250" dirty="0"/>
              <a:t>Functions</a:t>
            </a:r>
            <a:endParaRPr sz="42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95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453" y="860032"/>
            <a:ext cx="8140065" cy="35433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0"/>
              </a:spcBef>
              <a:buClr>
                <a:srgbClr val="9A6500"/>
              </a:buClr>
              <a:buSzPct val="65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b="1" spc="-5" dirty="0">
                <a:solidFill>
                  <a:srgbClr val="006533"/>
                </a:solidFill>
                <a:latin typeface="Courier New" panose="02070309020205020404"/>
                <a:cs typeface="Courier New" panose="02070309020205020404"/>
              </a:rPr>
              <a:t>atoi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(const char</a:t>
            </a:r>
            <a:r>
              <a:rPr sz="20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*nptr);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525"/>
              </a:spcBef>
              <a:buClr>
                <a:srgbClr val="9A6500"/>
              </a:buClr>
              <a:buSzPct val="61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1800" spc="-50" dirty="0">
                <a:latin typeface="Arial" panose="020B0604020202020204"/>
                <a:cs typeface="Arial" panose="020B0604020202020204"/>
              </a:rPr>
              <a:t>converts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45" dirty="0">
                <a:latin typeface="Arial" panose="020B0604020202020204"/>
                <a:cs typeface="Arial" panose="020B0604020202020204"/>
              </a:rPr>
              <a:t>initial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portion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of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string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pointed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to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by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nptr</a:t>
            </a:r>
            <a:r>
              <a:rPr sz="1800" spc="-6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to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70" dirty="0">
                <a:latin typeface="Arial" panose="020B0604020202020204"/>
                <a:cs typeface="Arial" panose="020B0604020202020204"/>
              </a:rPr>
              <a:t>int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lr>
                <a:srgbClr val="9A6500"/>
              </a:buClr>
              <a:buSzPct val="65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inet_aton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(const char *cp, struct in_addr</a:t>
            </a:r>
            <a:r>
              <a:rPr sz="2000" b="1" spc="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*inp);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81990" marR="367030" lvl="1" indent="-325120">
              <a:lnSpc>
                <a:spcPct val="100000"/>
              </a:lnSpc>
              <a:spcBef>
                <a:spcPts val="54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60" dirty="0">
                <a:latin typeface="Arial" panose="020B0604020202020204"/>
                <a:cs typeface="Arial" panose="020B0604020202020204"/>
              </a:rPr>
              <a:t>converts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Internet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host 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address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cp</a:t>
            </a:r>
            <a:r>
              <a:rPr sz="2000" spc="-8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from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IPv4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numbers-and- 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dots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notation </a:t>
            </a:r>
            <a:r>
              <a:rPr sz="2000" spc="35" dirty="0">
                <a:latin typeface="Arial" panose="020B0604020202020204"/>
                <a:cs typeface="Arial" panose="020B0604020202020204"/>
              </a:rPr>
              <a:t>into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binary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form </a:t>
            </a:r>
            <a:r>
              <a:rPr sz="2000" spc="40" dirty="0">
                <a:latin typeface="Arial" panose="020B0604020202020204"/>
                <a:cs typeface="Arial" panose="020B0604020202020204"/>
              </a:rPr>
              <a:t>(in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network</a:t>
            </a:r>
            <a:r>
              <a:rPr sz="2000" spc="-40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byte order)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14" dirty="0">
                <a:latin typeface="Arial" panose="020B0604020202020204"/>
                <a:cs typeface="Arial" panose="020B0604020202020204"/>
              </a:rPr>
              <a:t>stores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10" dirty="0">
                <a:latin typeface="Arial" panose="020B0604020202020204"/>
                <a:cs typeface="Arial" panose="020B0604020202020204"/>
              </a:rPr>
              <a:t>it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70" dirty="0">
                <a:latin typeface="Arial" panose="020B0604020202020204"/>
                <a:cs typeface="Arial" panose="020B0604020202020204"/>
              </a:rPr>
              <a:t>in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structure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that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inp</a:t>
            </a:r>
            <a:r>
              <a:rPr sz="2000" spc="-6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points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to.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8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110" dirty="0">
                <a:latin typeface="Arial" panose="020B0604020202020204"/>
                <a:cs typeface="Arial" panose="020B0604020202020204"/>
              </a:rPr>
              <a:t>it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returns 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nonzero </a:t>
            </a:r>
            <a:r>
              <a:rPr sz="2000" spc="100" dirty="0">
                <a:latin typeface="Arial" panose="020B0604020202020204"/>
                <a:cs typeface="Arial" panose="020B0604020202020204"/>
              </a:rPr>
              <a:t>if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address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valid,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0 </a:t>
            </a:r>
            <a:r>
              <a:rPr sz="2000" spc="100" dirty="0">
                <a:latin typeface="Arial" panose="020B0604020202020204"/>
                <a:cs typeface="Arial" panose="020B0604020202020204"/>
              </a:rPr>
              <a:t>if</a:t>
            </a:r>
            <a:r>
              <a:rPr sz="20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not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405"/>
              </a:spcBef>
              <a:buClr>
                <a:srgbClr val="9A6500"/>
              </a:buClr>
              <a:buSzPct val="65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char *</a:t>
            </a:r>
            <a:r>
              <a:rPr sz="2000" b="1" spc="-5" dirty="0">
                <a:solidFill>
                  <a:srgbClr val="9A6500"/>
                </a:solidFill>
                <a:latin typeface="Courier New" panose="02070309020205020404"/>
                <a:cs typeface="Courier New" panose="02070309020205020404"/>
              </a:rPr>
              <a:t>inet_ntoa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(struct in_addr</a:t>
            </a:r>
            <a:r>
              <a:rPr sz="20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in);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81990" marR="27305" lvl="1" indent="-325755">
              <a:lnSpc>
                <a:spcPct val="100000"/>
              </a:lnSpc>
              <a:spcBef>
                <a:spcPts val="54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60" dirty="0">
                <a:latin typeface="Arial" panose="020B0604020202020204"/>
                <a:cs typeface="Arial" panose="020B0604020202020204"/>
              </a:rPr>
              <a:t>converts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Internet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host 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address 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in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,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given </a:t>
            </a:r>
            <a:r>
              <a:rPr sz="2000" spc="65" dirty="0">
                <a:latin typeface="Arial" panose="020B0604020202020204"/>
                <a:cs typeface="Arial" panose="020B0604020202020204"/>
              </a:rPr>
              <a:t>in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network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byte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order,</a:t>
            </a:r>
            <a:r>
              <a:rPr sz="2000" spc="-3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 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string </a:t>
            </a:r>
            <a:r>
              <a:rPr sz="2000" spc="70" dirty="0">
                <a:latin typeface="Arial" panose="020B0604020202020204"/>
                <a:cs typeface="Arial" panose="020B0604020202020204"/>
              </a:rPr>
              <a:t>in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IPv4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dotted-decimal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notation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0693" y="4656073"/>
            <a:ext cx="3676650" cy="1336675"/>
          </a:xfrm>
          <a:prstGeom prst="rect">
            <a:avLst/>
          </a:prstGeom>
          <a:ln w="22225">
            <a:solidFill>
              <a:srgbClr val="9966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300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typedef uint32_t</a:t>
            </a:r>
            <a:r>
              <a:rPr sz="16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in_addr_t;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1700">
              <a:latin typeface="Courier New" panose="02070309020205020404"/>
              <a:cs typeface="Courier New" panose="02070309020205020404"/>
            </a:endParaRPr>
          </a:p>
          <a:p>
            <a:pPr marL="469265" marR="1120140" indent="-367030">
              <a:lnSpc>
                <a:spcPct val="100000"/>
              </a:lnSpc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struct in_addr {  in_addr_t</a:t>
            </a:r>
            <a:r>
              <a:rPr sz="1600" b="1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s_addr;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2235">
              <a:lnSpc>
                <a:spcPct val="100000"/>
              </a:lnSpc>
              <a:spcBef>
                <a:spcPts val="1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};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219" y="261873"/>
            <a:ext cx="35820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35" dirty="0"/>
              <a:t>Useful</a:t>
            </a:r>
            <a:r>
              <a:rPr sz="4200" spc="-45" dirty="0"/>
              <a:t> </a:t>
            </a:r>
            <a:r>
              <a:rPr sz="4200" spc="-250" dirty="0"/>
              <a:t>Functions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96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453" y="1244854"/>
            <a:ext cx="8404860" cy="3749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21640" indent="-342900">
              <a:lnSpc>
                <a:spcPct val="100000"/>
              </a:lnSpc>
              <a:spcBef>
                <a:spcPts val="95"/>
              </a:spcBef>
              <a:buClr>
                <a:srgbClr val="9A6500"/>
              </a:buClr>
              <a:buSzPct val="65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getpeername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(int sockfd, struct sockaddr *addr,  socklen_t *addrlen);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54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30" dirty="0">
                <a:latin typeface="Arial" panose="020B0604020202020204"/>
                <a:cs typeface="Arial" panose="020B0604020202020204"/>
              </a:rPr>
              <a:t>returns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address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(IP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dirty="0">
                <a:latin typeface="Arial" panose="020B0604020202020204"/>
                <a:cs typeface="Arial" panose="020B0604020202020204"/>
              </a:rPr>
              <a:t>port)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peer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connected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socket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>
              <a:lnSpc>
                <a:spcPct val="100000"/>
              </a:lnSpc>
            </a:pPr>
            <a:r>
              <a:rPr sz="2000" spc="-10" dirty="0">
                <a:latin typeface="Courier New" panose="02070309020205020404"/>
                <a:cs typeface="Courier New" panose="02070309020205020404"/>
              </a:rPr>
              <a:t>sockfd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, </a:t>
            </a:r>
            <a:r>
              <a:rPr sz="2000" spc="70" dirty="0">
                <a:latin typeface="Arial" panose="020B0604020202020204"/>
                <a:cs typeface="Arial" panose="020B0604020202020204"/>
              </a:rPr>
              <a:t>in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buffer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pointed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by</a:t>
            </a:r>
            <a:r>
              <a:rPr sz="2000" spc="-39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addr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14" dirty="0">
                <a:latin typeface="Arial" panose="020B0604020202020204"/>
                <a:cs typeface="Arial" panose="020B0604020202020204"/>
              </a:rPr>
              <a:t>0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returned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on 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success;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-1</a:t>
            </a:r>
            <a:r>
              <a:rPr sz="20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otherwise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9A6500"/>
              </a:buClr>
              <a:buFont typeface="Wingdings" panose="05000000000000000000"/>
              <a:buChar char=""/>
            </a:pPr>
            <a:endParaRPr sz="2850">
              <a:latin typeface="Arial" panose="020B0604020202020204"/>
              <a:cs typeface="Arial" panose="020B0604020202020204"/>
            </a:endParaRPr>
          </a:p>
          <a:p>
            <a:pPr marL="355600" marR="421640" indent="-342900">
              <a:lnSpc>
                <a:spcPct val="100000"/>
              </a:lnSpc>
              <a:buClr>
                <a:srgbClr val="9A6500"/>
              </a:buClr>
              <a:buSzPct val="65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b="1" spc="-5" dirty="0">
                <a:solidFill>
                  <a:srgbClr val="CC9A00"/>
                </a:solidFill>
                <a:latin typeface="Courier New" panose="02070309020205020404"/>
                <a:cs typeface="Courier New" panose="02070309020205020404"/>
              </a:rPr>
              <a:t>getsockname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(int sockfd, struct sockaddr *addr,  socklen_t *addrlen);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81990" marR="5080" lvl="1" indent="-325755">
              <a:lnSpc>
                <a:spcPct val="100000"/>
              </a:lnSpc>
              <a:spcBef>
                <a:spcPts val="54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30" dirty="0">
                <a:latin typeface="Arial" panose="020B0604020202020204"/>
                <a:cs typeface="Arial" panose="020B0604020202020204"/>
              </a:rPr>
              <a:t>returns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current 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address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which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socket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sockfd</a:t>
            </a:r>
            <a:r>
              <a:rPr sz="2000" spc="-96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bound, </a:t>
            </a:r>
            <a:r>
              <a:rPr sz="2000" spc="70" dirty="0">
                <a:latin typeface="Arial" panose="020B0604020202020204"/>
                <a:cs typeface="Arial" panose="020B0604020202020204"/>
              </a:rPr>
              <a:t>in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buffer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pointed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by</a:t>
            </a:r>
            <a:r>
              <a:rPr sz="20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addr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114" dirty="0">
                <a:latin typeface="Arial" panose="020B0604020202020204"/>
                <a:cs typeface="Arial" panose="020B0604020202020204"/>
              </a:rPr>
              <a:t>0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returned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on 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success;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-1</a:t>
            </a:r>
            <a:r>
              <a:rPr sz="20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otherwise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670" y="184150"/>
            <a:ext cx="4730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4" dirty="0"/>
              <a:t>Domain </a:t>
            </a:r>
            <a:r>
              <a:rPr sz="4200" spc="-285" dirty="0"/>
              <a:t>Name</a:t>
            </a:r>
            <a:r>
              <a:rPr sz="4200" spc="254" dirty="0"/>
              <a:t> </a:t>
            </a:r>
            <a:r>
              <a:rPr sz="4200" spc="-254" dirty="0"/>
              <a:t>Service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01453" y="840689"/>
            <a:ext cx="7683500" cy="114046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50"/>
              </a:spcBef>
              <a:buClr>
                <a:srgbClr val="9A6500"/>
              </a:buClr>
              <a:buSzPct val="65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struct hostent *</a:t>
            </a:r>
            <a:r>
              <a:rPr sz="2000" b="1" spc="-5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gethostbyname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(const char</a:t>
            </a:r>
            <a:r>
              <a:rPr sz="2000" b="1" spc="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*name);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81990" lvl="1" indent="-325755">
              <a:lnSpc>
                <a:spcPct val="100000"/>
              </a:lnSpc>
              <a:spcBef>
                <a:spcPts val="55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30" dirty="0">
                <a:latin typeface="Arial" panose="020B0604020202020204"/>
                <a:cs typeface="Arial" panose="020B0604020202020204"/>
              </a:rPr>
              <a:t>returns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structure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type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hostent</a:t>
            </a:r>
            <a:r>
              <a:rPr sz="2000" spc="-7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given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host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name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0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name</a:t>
            </a:r>
            <a:r>
              <a:rPr sz="2000" spc="-8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hostname, </a:t>
            </a:r>
            <a:r>
              <a:rPr sz="2000" dirty="0">
                <a:latin typeface="Arial" panose="020B0604020202020204"/>
                <a:cs typeface="Arial" panose="020B0604020202020204"/>
              </a:rPr>
              <a:t>or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an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IPv4 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address </a:t>
            </a:r>
            <a:r>
              <a:rPr sz="2000" spc="65" dirty="0">
                <a:latin typeface="Arial" panose="020B0604020202020204"/>
                <a:cs typeface="Arial" panose="020B0604020202020204"/>
              </a:rPr>
              <a:t>in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standard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dot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notation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955" y="2015886"/>
            <a:ext cx="3898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25" dirty="0">
                <a:latin typeface="Arial" panose="020B0604020202020204"/>
                <a:cs typeface="Arial" panose="020B0604020202020204"/>
              </a:rPr>
              <a:t>e.g.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9844" y="2041144"/>
            <a:ext cx="439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  <a:hlinkClick r:id="rId2"/>
              </a:rPr>
              <a:t>gethostbyname(“www.csd.uoc.gr”);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833" y="3888740"/>
            <a:ext cx="7981950" cy="2193290"/>
          </a:xfrm>
          <a:custGeom>
            <a:avLst/>
            <a:gdLst/>
            <a:ahLst/>
            <a:cxnLst/>
            <a:rect l="l" t="t" r="r" b="b"/>
            <a:pathLst>
              <a:path w="7981950" h="2193290">
                <a:moveTo>
                  <a:pt x="0" y="0"/>
                </a:moveTo>
                <a:lnTo>
                  <a:pt x="0" y="2193036"/>
                </a:lnTo>
                <a:lnTo>
                  <a:pt x="7981950" y="2193036"/>
                </a:lnTo>
                <a:lnTo>
                  <a:pt x="7981950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453" y="2518156"/>
            <a:ext cx="7966709" cy="1665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40055" indent="-343535">
              <a:lnSpc>
                <a:spcPct val="100000"/>
              </a:lnSpc>
              <a:spcBef>
                <a:spcPts val="95"/>
              </a:spcBef>
              <a:buClr>
                <a:srgbClr val="9A6500"/>
              </a:buClr>
              <a:buSzPct val="65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struct hostent *</a:t>
            </a:r>
            <a:r>
              <a:rPr sz="2000" b="1" spc="-5" dirty="0">
                <a:solidFill>
                  <a:srgbClr val="CA6800"/>
                </a:solidFill>
                <a:latin typeface="Courier New" panose="02070309020205020404"/>
                <a:cs typeface="Courier New" panose="02070309020205020404"/>
              </a:rPr>
              <a:t>gethostbyaddr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(const void *addr,  socklen_t len, int</a:t>
            </a:r>
            <a:r>
              <a:rPr sz="20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type);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81990" marR="5080" lvl="1" indent="-325755">
              <a:lnSpc>
                <a:spcPct val="100000"/>
              </a:lnSpc>
              <a:spcBef>
                <a:spcPts val="54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30" dirty="0">
                <a:latin typeface="Arial" panose="020B0604020202020204"/>
                <a:cs typeface="Arial" panose="020B0604020202020204"/>
              </a:rPr>
              <a:t>returns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structure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type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hostent </a:t>
            </a:r>
            <a:r>
              <a:rPr sz="2000" spc="2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given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host 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address 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addr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 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length len 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address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type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type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74625">
              <a:lnSpc>
                <a:spcPct val="100000"/>
              </a:lnSpc>
              <a:spcBef>
                <a:spcPts val="850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struct hostent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97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1136" y="4208517"/>
          <a:ext cx="6971030" cy="120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513">
                <a:tc>
                  <a:txBody>
                    <a:bodyPr/>
                    <a:lstStyle/>
                    <a:p>
                      <a:pPr marL="31750">
                        <a:lnSpc>
                          <a:spcPts val="1655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char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655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*h_name;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655"/>
                        </a:lnSpc>
                      </a:pPr>
                      <a:r>
                        <a:rPr sz="1600" spc="-40" dirty="0">
                          <a:latin typeface="Arial" panose="020B0604020202020204"/>
                          <a:cs typeface="Arial" panose="020B0604020202020204"/>
                        </a:rPr>
                        <a:t>/* </a:t>
                      </a:r>
                      <a:r>
                        <a:rPr sz="1600" spc="10" dirty="0">
                          <a:latin typeface="Arial" panose="020B0604020202020204"/>
                          <a:cs typeface="Arial" panose="020B0604020202020204"/>
                        </a:rPr>
                        <a:t>official </a:t>
                      </a:r>
                      <a:r>
                        <a:rPr sz="1600" spc="-85" dirty="0">
                          <a:latin typeface="Arial" panose="020B0604020202020204"/>
                          <a:cs typeface="Arial" panose="020B0604020202020204"/>
                        </a:rPr>
                        <a:t>name </a:t>
                      </a: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of </a:t>
                      </a:r>
                      <a:r>
                        <a:rPr sz="1600" spc="-50" dirty="0">
                          <a:latin typeface="Arial" panose="020B0604020202020204"/>
                          <a:cs typeface="Arial" panose="020B0604020202020204"/>
                        </a:rPr>
                        <a:t>host</a:t>
                      </a:r>
                      <a:r>
                        <a:rPr sz="1600" spc="-114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40" dirty="0">
                          <a:latin typeface="Arial" panose="020B0604020202020204"/>
                          <a:cs typeface="Arial" panose="020B0604020202020204"/>
                        </a:rPr>
                        <a:t>*/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551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char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**h_aliases;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710"/>
                        </a:lnSpc>
                      </a:pPr>
                      <a:r>
                        <a:rPr sz="1600" spc="-40" dirty="0">
                          <a:latin typeface="Arial" panose="020B0604020202020204"/>
                          <a:cs typeface="Arial" panose="020B0604020202020204"/>
                        </a:rPr>
                        <a:t>/* </a:t>
                      </a:r>
                      <a:r>
                        <a:rPr sz="1600" spc="-80" dirty="0">
                          <a:latin typeface="Arial" panose="020B0604020202020204"/>
                          <a:cs typeface="Arial" panose="020B0604020202020204"/>
                        </a:rPr>
                        <a:t>alias </a:t>
                      </a:r>
                      <a:r>
                        <a:rPr sz="1600" spc="10" dirty="0">
                          <a:latin typeface="Arial" panose="020B0604020202020204"/>
                          <a:cs typeface="Arial" panose="020B0604020202020204"/>
                        </a:rPr>
                        <a:t>list </a:t>
                      </a:r>
                      <a:r>
                        <a:rPr sz="1600" spc="-40" dirty="0">
                          <a:latin typeface="Arial" panose="020B0604020202020204"/>
                          <a:cs typeface="Arial" panose="020B0604020202020204"/>
                        </a:rPr>
                        <a:t>(strings)</a:t>
                      </a:r>
                      <a:r>
                        <a:rPr sz="1600" spc="-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40" dirty="0">
                          <a:latin typeface="Arial" panose="020B0604020202020204"/>
                          <a:cs typeface="Arial" panose="020B0604020202020204"/>
                        </a:rPr>
                        <a:t>*/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551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h_addrtype;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710"/>
                        </a:lnSpc>
                      </a:pPr>
                      <a:r>
                        <a:rPr sz="1600" spc="-40" dirty="0">
                          <a:latin typeface="Arial" panose="020B0604020202020204"/>
                          <a:cs typeface="Arial" panose="020B0604020202020204"/>
                        </a:rPr>
                        <a:t>/* </a:t>
                      </a:r>
                      <a:r>
                        <a:rPr sz="1600" spc="-50" dirty="0">
                          <a:latin typeface="Arial" panose="020B0604020202020204"/>
                          <a:cs typeface="Arial" panose="020B0604020202020204"/>
                        </a:rPr>
                        <a:t>host </a:t>
                      </a:r>
                      <a:r>
                        <a:rPr sz="1600" spc="-114" dirty="0">
                          <a:latin typeface="Arial" panose="020B0604020202020204"/>
                          <a:cs typeface="Arial" panose="020B0604020202020204"/>
                        </a:rPr>
                        <a:t>address </a:t>
                      </a:r>
                      <a:r>
                        <a:rPr sz="1600" spc="-30" dirty="0">
                          <a:latin typeface="Arial" panose="020B0604020202020204"/>
                          <a:cs typeface="Arial" panose="020B0604020202020204"/>
                        </a:rPr>
                        <a:t>type </a:t>
                      </a:r>
                      <a:r>
                        <a:rPr sz="1600" spc="-25" dirty="0">
                          <a:latin typeface="Arial" panose="020B0604020202020204"/>
                          <a:cs typeface="Arial" panose="020B0604020202020204"/>
                        </a:rPr>
                        <a:t>(AF_INET)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40" dirty="0">
                          <a:latin typeface="Arial" panose="020B0604020202020204"/>
                          <a:cs typeface="Arial" panose="020B0604020202020204"/>
                        </a:rPr>
                        <a:t>*/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551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h_length;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710"/>
                        </a:lnSpc>
                      </a:pPr>
                      <a:r>
                        <a:rPr sz="1600" spc="-40" dirty="0">
                          <a:latin typeface="Arial" panose="020B0604020202020204"/>
                          <a:cs typeface="Arial" panose="020B0604020202020204"/>
                        </a:rPr>
                        <a:t>/* </a:t>
                      </a:r>
                      <a:r>
                        <a:rPr sz="1600" spc="-15" dirty="0">
                          <a:latin typeface="Arial" panose="020B0604020202020204"/>
                          <a:cs typeface="Arial" panose="020B0604020202020204"/>
                        </a:rPr>
                        <a:t>length </a:t>
                      </a: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of </a:t>
                      </a:r>
                      <a:r>
                        <a:rPr sz="1600" spc="-114" dirty="0">
                          <a:latin typeface="Arial" panose="020B0604020202020204"/>
                          <a:cs typeface="Arial" panose="020B0604020202020204"/>
                        </a:rPr>
                        <a:t>address</a:t>
                      </a:r>
                      <a:r>
                        <a:rPr sz="1600" spc="-1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45" dirty="0">
                          <a:latin typeface="Arial" panose="020B0604020202020204"/>
                          <a:cs typeface="Arial" panose="020B0604020202020204"/>
                        </a:rPr>
                        <a:t>*/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513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char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**h_addr_list;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710"/>
                        </a:lnSpc>
                      </a:pPr>
                      <a:r>
                        <a:rPr sz="1600" spc="-40" dirty="0">
                          <a:latin typeface="Arial" panose="020B0604020202020204"/>
                          <a:cs typeface="Arial" panose="020B0604020202020204"/>
                        </a:rPr>
                        <a:t>/* </a:t>
                      </a:r>
                      <a:r>
                        <a:rPr sz="1600" spc="10" dirty="0">
                          <a:latin typeface="Arial" panose="020B0604020202020204"/>
                          <a:cs typeface="Arial" panose="020B0604020202020204"/>
                        </a:rPr>
                        <a:t>list </a:t>
                      </a: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of </a:t>
                      </a:r>
                      <a:r>
                        <a:rPr sz="1600" spc="-135" dirty="0">
                          <a:latin typeface="Arial" panose="020B0604020202020204"/>
                          <a:cs typeface="Arial" panose="020B0604020202020204"/>
                        </a:rPr>
                        <a:t>addresses </a:t>
                      </a: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(binary </a:t>
                      </a:r>
                      <a:r>
                        <a:rPr sz="1600" spc="55" dirty="0">
                          <a:latin typeface="Arial" panose="020B0604020202020204"/>
                          <a:cs typeface="Arial" panose="020B0604020202020204"/>
                        </a:rPr>
                        <a:t>in </a:t>
                      </a:r>
                      <a:r>
                        <a:rPr sz="1600" spc="5" dirty="0">
                          <a:latin typeface="Arial" panose="020B0604020202020204"/>
                          <a:cs typeface="Arial" panose="020B0604020202020204"/>
                        </a:rPr>
                        <a:t>network </a:t>
                      </a:r>
                      <a:r>
                        <a:rPr sz="1600" spc="-25" dirty="0">
                          <a:latin typeface="Arial" panose="020B0604020202020204"/>
                          <a:cs typeface="Arial" panose="020B0604020202020204"/>
                        </a:rPr>
                        <a:t>byte order)</a:t>
                      </a:r>
                      <a:r>
                        <a:rPr sz="1600" spc="-229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45" dirty="0">
                          <a:latin typeface="Arial" panose="020B0604020202020204"/>
                          <a:cs typeface="Arial" panose="020B0604020202020204"/>
                        </a:rPr>
                        <a:t>*/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63765" y="5254495"/>
            <a:ext cx="6364605" cy="7664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#define h_addr h_addr_list[0]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20" dirty="0">
                <a:latin typeface="Arial" panose="020B0604020202020204"/>
                <a:cs typeface="Arial" panose="020B0604020202020204"/>
              </a:rPr>
              <a:t>for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backward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compatibility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*/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670" y="161290"/>
            <a:ext cx="4730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4" dirty="0"/>
              <a:t>Domain </a:t>
            </a:r>
            <a:r>
              <a:rPr sz="4200" spc="-285" dirty="0"/>
              <a:t>Name</a:t>
            </a:r>
            <a:r>
              <a:rPr sz="4200" spc="254" dirty="0"/>
              <a:t> </a:t>
            </a:r>
            <a:r>
              <a:rPr sz="4200" spc="-254" dirty="0"/>
              <a:t>Service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01453" y="789177"/>
            <a:ext cx="7988300" cy="3566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61645" indent="-343535">
              <a:lnSpc>
                <a:spcPct val="100000"/>
              </a:lnSpc>
              <a:spcBef>
                <a:spcPts val="95"/>
              </a:spcBef>
              <a:buClr>
                <a:srgbClr val="9A6500"/>
              </a:buClr>
              <a:buSzPct val="65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struct servent *</a:t>
            </a:r>
            <a:r>
              <a:rPr sz="2000" b="1" spc="-5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getservbyname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(const char *name,  const char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*proto);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81990" marR="354330" lvl="1" indent="-325755">
              <a:lnSpc>
                <a:spcPct val="100000"/>
              </a:lnSpc>
              <a:spcBef>
                <a:spcPts val="54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30" dirty="0">
                <a:latin typeface="Arial" panose="020B0604020202020204"/>
                <a:cs typeface="Arial" panose="020B0604020202020204"/>
              </a:rPr>
              <a:t>returns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servent</a:t>
            </a:r>
            <a:r>
              <a:rPr sz="2000" spc="-7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structure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entry from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database </a:t>
            </a:r>
            <a:r>
              <a:rPr sz="2000" dirty="0">
                <a:latin typeface="Arial" panose="020B0604020202020204"/>
                <a:cs typeface="Arial" panose="020B0604020202020204"/>
              </a:rPr>
              <a:t>that 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matches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service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name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using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protocol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proto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1990" lvl="1" indent="-325755">
              <a:lnSpc>
                <a:spcPct val="100000"/>
              </a:lnSpc>
              <a:spcBef>
                <a:spcPts val="47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100" dirty="0">
                <a:latin typeface="Arial" panose="020B0604020202020204"/>
                <a:cs typeface="Arial" panose="020B0604020202020204"/>
              </a:rPr>
              <a:t>if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proto</a:t>
            </a:r>
            <a:r>
              <a:rPr sz="2000" spc="-10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is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NULL,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any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protocol </a:t>
            </a:r>
            <a:r>
              <a:rPr sz="2000" spc="114" dirty="0">
                <a:latin typeface="Arial" panose="020B0604020202020204"/>
                <a:cs typeface="Arial" panose="020B0604020202020204"/>
              </a:rPr>
              <a:t>will 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be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matched.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ct val="100000"/>
              </a:lnSpc>
              <a:spcBef>
                <a:spcPts val="505"/>
              </a:spcBef>
              <a:tabLst>
                <a:tab pos="967740" algn="l"/>
              </a:tabLst>
            </a:pPr>
            <a:r>
              <a:rPr sz="2200" spc="-130" dirty="0">
                <a:latin typeface="Arial" panose="020B0604020202020204"/>
                <a:cs typeface="Arial" panose="020B0604020202020204"/>
              </a:rPr>
              <a:t>e.g.	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getservbyname(“echo”, “tcp”)</a:t>
            </a:r>
            <a:r>
              <a:rPr sz="1800" b="1" spc="-5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;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1575"/>
              </a:spcBef>
              <a:buClr>
                <a:srgbClr val="9A6500"/>
              </a:buClr>
              <a:buSzPct val="65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struct servent *</a:t>
            </a:r>
            <a:r>
              <a:rPr sz="2000" b="1" spc="-5" dirty="0">
                <a:solidFill>
                  <a:srgbClr val="A50021"/>
                </a:solidFill>
                <a:latin typeface="Courier New" panose="02070309020205020404"/>
                <a:cs typeface="Courier New" panose="02070309020205020404"/>
              </a:rPr>
              <a:t>getservbyport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(int port, const</a:t>
            </a:r>
            <a:r>
              <a:rPr sz="2000" b="1" spc="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char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*proto);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81990" marR="354330" lvl="1" indent="-325755">
              <a:lnSpc>
                <a:spcPct val="100000"/>
              </a:lnSpc>
              <a:spcBef>
                <a:spcPts val="545"/>
              </a:spcBef>
              <a:buClr>
                <a:srgbClr val="9A6500"/>
              </a:buClr>
              <a:buSzPct val="60000"/>
              <a:buFont typeface="Wingdings" panose="05000000000000000000"/>
              <a:buChar char=""/>
              <a:tabLst>
                <a:tab pos="681990" algn="l"/>
                <a:tab pos="682625" algn="l"/>
              </a:tabLst>
            </a:pPr>
            <a:r>
              <a:rPr sz="2000" spc="-30" dirty="0">
                <a:latin typeface="Arial" panose="020B0604020202020204"/>
                <a:cs typeface="Arial" panose="020B0604020202020204"/>
              </a:rPr>
              <a:t>returns 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servent</a:t>
            </a:r>
            <a:r>
              <a:rPr sz="2000" spc="-7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structure 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entry from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database </a:t>
            </a:r>
            <a:r>
              <a:rPr sz="2000" dirty="0">
                <a:latin typeface="Arial" panose="020B0604020202020204"/>
                <a:cs typeface="Arial" panose="020B0604020202020204"/>
              </a:rPr>
              <a:t>that  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matches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service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name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using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port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port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693" y="4489196"/>
            <a:ext cx="8045450" cy="1581150"/>
          </a:xfrm>
          <a:custGeom>
            <a:avLst/>
            <a:gdLst/>
            <a:ahLst/>
            <a:cxnLst/>
            <a:rect l="l" t="t" r="r" b="b"/>
            <a:pathLst>
              <a:path w="8045450" h="1581150">
                <a:moveTo>
                  <a:pt x="0" y="0"/>
                </a:moveTo>
                <a:lnTo>
                  <a:pt x="0" y="1581150"/>
                </a:lnTo>
                <a:lnTo>
                  <a:pt x="8045195" y="1581150"/>
                </a:lnTo>
                <a:lnTo>
                  <a:pt x="8045195" y="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863" y="4514596"/>
            <a:ext cx="2104390" cy="5175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79095" marR="5080" indent="-367030">
              <a:lnSpc>
                <a:spcPct val="101000"/>
              </a:lnSpc>
              <a:spcBef>
                <a:spcPts val="70"/>
              </a:spcBef>
              <a:tabLst>
                <a:tab pos="1112520" algn="l"/>
              </a:tabLst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struct servent {  char	*s_name;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98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284" y="5006751"/>
            <a:ext cx="21043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char</a:t>
            </a:r>
            <a:r>
              <a:rPr sz="1600" b="1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**s_aliases;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284" y="5250489"/>
            <a:ext cx="186055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46125" algn="l"/>
                <a:tab pos="867410" algn="l"/>
              </a:tabLst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int		s_port;  char	*s_proto;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1094" y="4762199"/>
            <a:ext cx="2952115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official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service </a:t>
            </a:r>
            <a:r>
              <a:rPr sz="1600" spc="-85" dirty="0">
                <a:latin typeface="Arial" panose="020B0604020202020204"/>
                <a:cs typeface="Arial" panose="020B0604020202020204"/>
              </a:rPr>
              <a:t>name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*/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list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alternate </a:t>
            </a:r>
            <a:r>
              <a:rPr sz="1600" spc="-114" dirty="0">
                <a:latin typeface="Arial" panose="020B0604020202020204"/>
                <a:cs typeface="Arial" panose="020B0604020202020204"/>
              </a:rPr>
              <a:t>names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(strings)*/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service </a:t>
            </a:r>
            <a:r>
              <a:rPr sz="1600" dirty="0">
                <a:latin typeface="Arial" panose="020B0604020202020204"/>
                <a:cs typeface="Arial" panose="020B0604020202020204"/>
              </a:rPr>
              <a:t>port 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number</a:t>
            </a:r>
            <a:r>
              <a:rPr sz="1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*/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/*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protocol </a:t>
            </a:r>
            <a:r>
              <a:rPr sz="1600" dirty="0">
                <a:latin typeface="Arial" panose="020B0604020202020204"/>
                <a:cs typeface="Arial" panose="020B0604020202020204"/>
              </a:rPr>
              <a:t>to 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use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(“tcp” </a:t>
            </a:r>
            <a:r>
              <a:rPr sz="1600" dirty="0">
                <a:latin typeface="Arial" panose="020B0604020202020204"/>
                <a:cs typeface="Arial" panose="020B0604020202020204"/>
              </a:rPr>
              <a:t>or</a:t>
            </a:r>
            <a:r>
              <a:rPr sz="16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“udp”)*/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863" y="5736540"/>
            <a:ext cx="1479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397" y="261873"/>
            <a:ext cx="53022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4" dirty="0"/>
              <a:t>Compiling </a:t>
            </a:r>
            <a:r>
              <a:rPr sz="4200" spc="-360" dirty="0"/>
              <a:t>and</a:t>
            </a:r>
            <a:r>
              <a:rPr sz="4200" spc="-475" dirty="0"/>
              <a:t> </a:t>
            </a:r>
            <a:r>
              <a:rPr sz="4200" spc="-240" dirty="0"/>
              <a:t>Executing</a:t>
            </a:r>
            <a:endParaRPr sz="42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-105" dirty="0"/>
              <a:t>CS556 </a:t>
            </a:r>
            <a:r>
              <a:rPr spc="55" dirty="0"/>
              <a:t>- </a:t>
            </a:r>
            <a:r>
              <a:rPr spc="-10" dirty="0"/>
              <a:t>Distributed</a:t>
            </a:r>
            <a:r>
              <a:rPr spc="-95" dirty="0"/>
              <a:t> </a:t>
            </a:r>
            <a:r>
              <a:rPr spc="-90"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5" dirty="0"/>
              <a:t>Tutorial </a:t>
            </a:r>
            <a:r>
              <a:rPr spc="-10" dirty="0"/>
              <a:t>by </a:t>
            </a:r>
            <a:r>
              <a:rPr spc="-20" dirty="0"/>
              <a:t>Eleftherios</a:t>
            </a:r>
            <a:r>
              <a:rPr spc="-175" dirty="0"/>
              <a:t> </a:t>
            </a:r>
            <a:r>
              <a:rPr spc="-95" dirty="0"/>
              <a:t>Kosmas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028825" y="6378858"/>
            <a:ext cx="3054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5"/>
              </a:lnSpc>
            </a:pPr>
            <a:fld id="{81D60167-4931-47E6-BA6A-407CBD079E47}" type="slidenum">
              <a:rPr sz="1200" spc="-7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99</a:t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2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pc="-25" dirty="0"/>
              <a:t>include the </a:t>
            </a:r>
            <a:r>
              <a:rPr spc="-40" dirty="0"/>
              <a:t>required </a:t>
            </a:r>
            <a:r>
              <a:rPr spc="-105" dirty="0"/>
              <a:t>header</a:t>
            </a:r>
            <a:r>
              <a:rPr spc="-165" dirty="0"/>
              <a:t> </a:t>
            </a:r>
            <a:r>
              <a:rPr spc="-40" dirty="0"/>
              <a:t>files</a:t>
            </a:r>
          </a:p>
          <a:p>
            <a:pPr marL="355600" indent="-343535">
              <a:lnSpc>
                <a:spcPct val="100000"/>
              </a:lnSpc>
              <a:spcBef>
                <a:spcPts val="520"/>
              </a:spcBef>
              <a:buClr>
                <a:srgbClr val="9A6500"/>
              </a:buClr>
              <a:buSzPct val="64000"/>
              <a:buFont typeface="Wingdings" panose="05000000000000000000"/>
              <a:buChar char=""/>
              <a:tabLst>
                <a:tab pos="354965" algn="l"/>
                <a:tab pos="356235" algn="l"/>
              </a:tabLst>
            </a:pPr>
            <a:r>
              <a:rPr spc="-95" dirty="0"/>
              <a:t>Example:</a:t>
            </a:r>
          </a:p>
          <a:p>
            <a:pPr marL="12700" marR="5080">
              <a:lnSpc>
                <a:spcPct val="120000"/>
              </a:lnSpc>
              <a:spcBef>
                <a:spcPts val="1185"/>
              </a:spcBef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milo:~/CS556/sockets&gt; gcc -o TCPEchoServer TCPEchoServer.c DieWithError.c HandleTCPClient.c  milo:~/CS556/sockets&gt; gcc -o TCPEchoClient TCPEchoClient.c DieWithError.c  milo:~/CS556/sockets&gt; TCPEchoServer 3451</a:t>
            </a:r>
            <a:r>
              <a:rPr sz="1200" b="1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spc="-5" dirty="0">
                <a:latin typeface="Courier New" panose="02070309020205020404"/>
                <a:cs typeface="Courier New" panose="02070309020205020404"/>
              </a:rPr>
              <a:t>&amp;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[1]</a:t>
            </a:r>
            <a:r>
              <a:rPr sz="12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6273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milo:~/CS556/sockets&gt; TCPEchoClient 0.0.0.0 hello!</a:t>
            </a:r>
            <a:r>
              <a:rPr sz="1200" b="1" spc="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3451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Handling client</a:t>
            </a:r>
            <a:r>
              <a:rPr sz="1200" b="1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127.0.0.1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2700" marR="6175375">
              <a:lnSpc>
                <a:spcPct val="120000"/>
              </a:lnSpc>
              <a:spcBef>
                <a:spcPts val="10"/>
              </a:spcBef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Received: hello!  milo:~/CS556/sockets&gt;</a:t>
            </a:r>
            <a:r>
              <a:rPr sz="1200" b="1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ps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661" y="3891279"/>
            <a:ext cx="946785" cy="90106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380"/>
              </a:spcBef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PID</a:t>
            </a:r>
            <a:r>
              <a:rPr sz="12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TTY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latin typeface="Courier New" panose="02070309020205020404"/>
                <a:cs typeface="Courier New" panose="02070309020205020404"/>
              </a:rPr>
              <a:t>5128</a:t>
            </a:r>
            <a:r>
              <a:rPr sz="12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spc="-5" dirty="0">
                <a:latin typeface="Courier New" panose="02070309020205020404"/>
                <a:cs typeface="Courier New" panose="02070309020205020404"/>
              </a:rPr>
              <a:t>pts/9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latin typeface="Courier New" panose="02070309020205020404"/>
                <a:cs typeface="Courier New" panose="02070309020205020404"/>
              </a:rPr>
              <a:t>6273</a:t>
            </a:r>
            <a:r>
              <a:rPr sz="12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spc="-5" dirty="0">
                <a:latin typeface="Courier New" panose="02070309020205020404"/>
                <a:cs typeface="Courier New" panose="02070309020205020404"/>
              </a:rPr>
              <a:t>pts/9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6279</a:t>
            </a:r>
            <a:r>
              <a:rPr sz="12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pts/9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2935" y="3891279"/>
            <a:ext cx="2051050" cy="90106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380"/>
              </a:spcBef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TIME</a:t>
            </a:r>
            <a:r>
              <a:rPr sz="12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CMD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latin typeface="Courier New" panose="02070309020205020404"/>
                <a:cs typeface="Courier New" panose="02070309020205020404"/>
              </a:rPr>
              <a:t>00:00:00</a:t>
            </a:r>
            <a:r>
              <a:rPr sz="12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spc="-5" dirty="0">
                <a:latin typeface="Courier New" panose="02070309020205020404"/>
                <a:cs typeface="Courier New" panose="02070309020205020404"/>
              </a:rPr>
              <a:t>tcsh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latin typeface="Courier New" panose="02070309020205020404"/>
                <a:cs typeface="Courier New" panose="02070309020205020404"/>
              </a:rPr>
              <a:t>00:00:00</a:t>
            </a:r>
            <a:r>
              <a:rPr sz="12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spc="-5" dirty="0">
                <a:latin typeface="Courier New" panose="02070309020205020404"/>
                <a:cs typeface="Courier New" panose="02070309020205020404"/>
              </a:rPr>
              <a:t>TCPEchoServer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00:00:00</a:t>
            </a:r>
            <a:r>
              <a:rPr sz="12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ps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453" y="4767579"/>
            <a:ext cx="2880360" cy="901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milo:~/CS556/sockets&gt; kill 6273  milo:~/CS556/sockets&gt;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2700" marR="925195">
              <a:lnSpc>
                <a:spcPct val="120000"/>
              </a:lnSpc>
              <a:spcBef>
                <a:spcPts val="5"/>
              </a:spcBef>
              <a:tabLst>
                <a:tab pos="657225" algn="l"/>
              </a:tabLst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[1]	Terminated  milo:~/CS556/sockets&gt;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8629" y="5241544"/>
            <a:ext cx="1682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 panose="02070309020205020404"/>
                <a:cs typeface="Courier New" panose="02070309020205020404"/>
              </a:rPr>
              <a:t>TCPEchoServer</a:t>
            </a:r>
            <a:r>
              <a:rPr sz="12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latin typeface="Courier New" panose="02070309020205020404"/>
                <a:cs typeface="Courier New" panose="02070309020205020404"/>
              </a:rPr>
              <a:t>3451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11321</Words>
  <Application>Microsoft Office PowerPoint</Application>
  <PresentationFormat>Custom</PresentationFormat>
  <Paragraphs>1968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9" baseType="lpstr">
      <vt:lpstr>Arial</vt:lpstr>
      <vt:lpstr>Calibri</vt:lpstr>
      <vt:lpstr>Comic Sans MS</vt:lpstr>
      <vt:lpstr>Courier New</vt:lpstr>
      <vt:lpstr>Georgia</vt:lpstr>
      <vt:lpstr>Tahoma</vt:lpstr>
      <vt:lpstr>Times New Roman</vt:lpstr>
      <vt:lpstr>Wingdings</vt:lpstr>
      <vt:lpstr>Office Theme</vt:lpstr>
      <vt:lpstr>Introduction to  Sockets Programming in C using TCP/IP</vt:lpstr>
      <vt:lpstr>Introduction</vt:lpstr>
      <vt:lpstr>Protocol Families - TCP/IP</vt:lpstr>
      <vt:lpstr>TCP/IP</vt:lpstr>
      <vt:lpstr>Internet Protocol (IP)</vt:lpstr>
      <vt:lpstr>Addresses - IPv4</vt:lpstr>
      <vt:lpstr>Local Area Network Addresses - IPv4</vt:lpstr>
      <vt:lpstr>TCP vs UDP</vt:lpstr>
      <vt:lpstr>TCP vs UDP</vt:lpstr>
      <vt:lpstr>Berkley Sockets</vt:lpstr>
      <vt:lpstr>Sockets</vt:lpstr>
      <vt:lpstr>Sockets</vt:lpstr>
      <vt:lpstr>Socket Programming</vt:lpstr>
      <vt:lpstr>Client-Server communication</vt:lpstr>
      <vt:lpstr>Sockets - Procedures</vt:lpstr>
      <vt:lpstr>Client - Server Communication - Unix</vt:lpstr>
      <vt:lpstr>Socket creation in C: socket()</vt:lpstr>
      <vt:lpstr>Client - Server Communication - Unix</vt:lpstr>
      <vt:lpstr>Socket close in C: close()</vt:lpstr>
      <vt:lpstr>Specifying Addresses</vt:lpstr>
      <vt:lpstr>Client - Server Communication - Unix</vt:lpstr>
      <vt:lpstr>Assign address to socket: bind()</vt:lpstr>
      <vt:lpstr>bind()- Example with TCP</vt:lpstr>
      <vt:lpstr>Skipping the bind()</vt:lpstr>
      <vt:lpstr>Client - Server Communication - Unix</vt:lpstr>
      <vt:lpstr>Assign address to socket: bind()</vt:lpstr>
      <vt:lpstr>Client - Server Communication - Unix</vt:lpstr>
      <vt:lpstr>Establish Connection: connect()</vt:lpstr>
      <vt:lpstr>Incoming Connection: accept()</vt:lpstr>
      <vt:lpstr>Client - Server Communication - Unix</vt:lpstr>
      <vt:lpstr>Exchanging data with stream socket</vt:lpstr>
      <vt:lpstr>Exchanging data with datagram socket</vt:lpstr>
      <vt:lpstr>Example - Echo</vt:lpstr>
      <vt:lpstr>Example - Echo using stream socket</vt:lpstr>
      <vt:lpstr>Example - Echo using stream socket</vt:lpstr>
      <vt:lpstr>Example - Echo using stream socket</vt:lpstr>
      <vt:lpstr>Example - Echo using stream socket</vt:lpstr>
      <vt:lpstr>Example - Echo using stream socket</vt:lpstr>
      <vt:lpstr>Example - Echo using stream socket</vt:lpstr>
      <vt:lpstr>Example - Echo using stream socket</vt:lpstr>
      <vt:lpstr>Example - Echo using stream socket</vt:lpstr>
      <vt:lpstr>Example - Echo using stream socket</vt:lpstr>
      <vt:lpstr>Example - Echo using stream socket</vt:lpstr>
      <vt:lpstr>Example - Echo using stream socket</vt:lpstr>
      <vt:lpstr>Example - Echo using stream socket</vt:lpstr>
      <vt:lpstr>Example - Echo using stream socket</vt:lpstr>
      <vt:lpstr>Example - Echo using stream socket</vt:lpstr>
      <vt:lpstr>Example - Echo using datagram socket</vt:lpstr>
      <vt:lpstr>Example - Echo using datagram socket</vt:lpstr>
      <vt:lpstr>Example - Echo using datagram socket</vt:lpstr>
      <vt:lpstr>Example - Echo using datagram socket</vt:lpstr>
      <vt:lpstr>Example - Echo using datagram socket</vt:lpstr>
      <vt:lpstr>Example - Echo using datagram  socket</vt:lpstr>
      <vt:lpstr>Client - Server Communication - Unix</vt:lpstr>
      <vt:lpstr>Constructing Messages - Encoding Data</vt:lpstr>
      <vt:lpstr>Constructing Messages - Encoding Data</vt:lpstr>
      <vt:lpstr>Constructing Messages - Encoding Data</vt:lpstr>
      <vt:lpstr>Constructing Messages - Byte Ordering</vt:lpstr>
      <vt:lpstr>Constructing Messages - Byte Ordering</vt:lpstr>
      <vt:lpstr>Constructing Messages - Byte Ordering -</vt:lpstr>
      <vt:lpstr>Constructing Messages - Byte Ordering -</vt:lpstr>
      <vt:lpstr>Constructing Messages - Alignment and Padding</vt:lpstr>
      <vt:lpstr>Constructing Messages - Framing and Parsing</vt:lpstr>
      <vt:lpstr>Socket Options</vt:lpstr>
      <vt:lpstr>Socket Options - Table</vt:lpstr>
      <vt:lpstr>Socket Options - Example</vt:lpstr>
      <vt:lpstr>Dealing with blocking calls</vt:lpstr>
      <vt:lpstr>Dealing with blocking calls</vt:lpstr>
      <vt:lpstr>Non-blocking Sockets</vt:lpstr>
      <vt:lpstr>Signals</vt:lpstr>
      <vt:lpstr>Signals</vt:lpstr>
      <vt:lpstr>Signals - Example</vt:lpstr>
      <vt:lpstr>Asynchronous I/O</vt:lpstr>
      <vt:lpstr>Timeouts</vt:lpstr>
      <vt:lpstr>Asynchronous I/O - Example</vt:lpstr>
      <vt:lpstr>Iterative Stream Socket Server</vt:lpstr>
      <vt:lpstr>Iterative Server - Example: echo using stream socket</vt:lpstr>
      <vt:lpstr>Iterative Server - Example: echo using stream socket</vt:lpstr>
      <vt:lpstr>Iterative Server - Example: echo using stream socket</vt:lpstr>
      <vt:lpstr>Multitasking - Per-Client Process</vt:lpstr>
      <vt:lpstr>Multitasking - Per-Client Process</vt:lpstr>
      <vt:lpstr>Multitasking - Per-Client Process - Example: echo using stream socket</vt:lpstr>
      <vt:lpstr>Multitasking - Per-Client Thread</vt:lpstr>
      <vt:lpstr>Multitasking - Per-Client Thread</vt:lpstr>
      <vt:lpstr>Multitasking - Per-Client Thread</vt:lpstr>
      <vt:lpstr>Multitasking - Constrained</vt:lpstr>
      <vt:lpstr>Multitasking - Constrained</vt:lpstr>
      <vt:lpstr>Multiplexing</vt:lpstr>
      <vt:lpstr>Multiplexing</vt:lpstr>
      <vt:lpstr>Multiplexing - Example: echo using stream socket</vt:lpstr>
      <vt:lpstr>Multiplexing - Example: echo using stream socket</vt:lpstr>
      <vt:lpstr>Multiple Recipients</vt:lpstr>
      <vt:lpstr>Multiple Recipients - Broadcast</vt:lpstr>
      <vt:lpstr>Multiple Recipients - Multicast</vt:lpstr>
      <vt:lpstr>Useful Functions</vt:lpstr>
      <vt:lpstr>Useful Functions</vt:lpstr>
      <vt:lpstr>Domain Name Service</vt:lpstr>
      <vt:lpstr>Domain Name Service</vt:lpstr>
      <vt:lpstr>Compiling and Executing</vt:lpstr>
      <vt:lpstr>The End -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Sockets Programming in C_x000d_using TCP/IP</dc:title>
  <dc:creator/>
  <cp:lastModifiedBy>hardik chauhan</cp:lastModifiedBy>
  <cp:revision>1</cp:revision>
  <dcterms:created xsi:type="dcterms:W3CDTF">2022-10-13T06:20:09Z</dcterms:created>
  <dcterms:modified xsi:type="dcterms:W3CDTF">2023-09-25T04:15:14Z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2012-06-11T05:30:00Z</vt:filetime>
  </property>
  <property fmtid="{D5CDD505-2E9C-101B-9397-08002B2CF9AE}" pid="3" name="Creator">
    <vt:lpwstr>Acrobat PDFMaker 7.0.5 for PowerPoint</vt:lpwstr>
  </property>
  <property fmtid="{D5CDD505-2E9C-101B-9397-08002B2CF9AE}" pid="4" name="LastSaved">
    <vt:filetime>2022-10-13T05:30:00Z</vt:filetime>
  </property>
  <property fmtid="{D5CDD505-2E9C-101B-9397-08002B2CF9AE}" pid="5" name="ICV">
    <vt:lpwstr>FF60228D9F434F6CB08C744CDA5A39C5</vt:lpwstr>
  </property>
  <property fmtid="{D5CDD505-2E9C-101B-9397-08002B2CF9AE}" pid="6" name="KSOProductBuildVer">
    <vt:lpwstr>1033-11.2.0.11341</vt:lpwstr>
  </property>
</Properties>
</file>