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ato" charset="1" panose="020F0502020204030203"/>
      <p:regular r:id="rId23"/>
    </p:embeddedFont>
    <p:embeddedFont>
      <p:font typeface="Helios Extended Bold" charset="1" panose="02000805050000020004"/>
      <p:regular r:id="rId24"/>
    </p:embeddedFont>
    <p:embeddedFont>
      <p:font typeface="Heebo Bold" charset="1" panose="00000800000000000000"/>
      <p:regular r:id="rId25"/>
    </p:embeddedFont>
    <p:embeddedFont>
      <p:font typeface="Lato Bold" charset="1" panose="020F05020202040302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90098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7600950" y="6930263"/>
            <a:ext cx="3086100" cy="804358"/>
            <a:chOff x="0" y="0"/>
            <a:chExt cx="812800" cy="211847"/>
          </a:xfrm>
        </p:grpSpPr>
        <p:sp>
          <p:nvSpPr>
            <p:cNvPr name="Freeform 12" id="12"/>
            <p:cNvSpPr/>
            <p:nvPr/>
          </p:nvSpPr>
          <p:spPr>
            <a:xfrm flipH="false" flipV="false" rot="0">
              <a:off x="0" y="0"/>
              <a:ext cx="812800" cy="211847"/>
            </a:xfrm>
            <a:custGeom>
              <a:avLst/>
              <a:gdLst/>
              <a:ahLst/>
              <a:cxnLst/>
              <a:rect r="r" b="b" t="t" l="l"/>
              <a:pathLst>
                <a:path h="211847" w="812800">
                  <a:moveTo>
                    <a:pt x="50173" y="0"/>
                  </a:moveTo>
                  <a:lnTo>
                    <a:pt x="762627" y="0"/>
                  </a:lnTo>
                  <a:cubicBezTo>
                    <a:pt x="775934" y="0"/>
                    <a:pt x="788695" y="5286"/>
                    <a:pt x="798105" y="14695"/>
                  </a:cubicBezTo>
                  <a:cubicBezTo>
                    <a:pt x="807514" y="24105"/>
                    <a:pt x="812800" y="36866"/>
                    <a:pt x="812800" y="50173"/>
                  </a:cubicBezTo>
                  <a:lnTo>
                    <a:pt x="812800" y="161675"/>
                  </a:lnTo>
                  <a:cubicBezTo>
                    <a:pt x="812800" y="174981"/>
                    <a:pt x="807514" y="187743"/>
                    <a:pt x="798105" y="197152"/>
                  </a:cubicBezTo>
                  <a:cubicBezTo>
                    <a:pt x="788695" y="206561"/>
                    <a:pt x="775934" y="211847"/>
                    <a:pt x="762627" y="211847"/>
                  </a:cubicBezTo>
                  <a:lnTo>
                    <a:pt x="50173" y="211847"/>
                  </a:lnTo>
                  <a:cubicBezTo>
                    <a:pt x="36866" y="211847"/>
                    <a:pt x="24105" y="206561"/>
                    <a:pt x="14695" y="197152"/>
                  </a:cubicBezTo>
                  <a:cubicBezTo>
                    <a:pt x="5286" y="187743"/>
                    <a:pt x="0" y="174981"/>
                    <a:pt x="0" y="161675"/>
                  </a:cubicBezTo>
                  <a:lnTo>
                    <a:pt x="0" y="50173"/>
                  </a:lnTo>
                  <a:cubicBezTo>
                    <a:pt x="0" y="36866"/>
                    <a:pt x="5286" y="24105"/>
                    <a:pt x="14695" y="14695"/>
                  </a:cubicBezTo>
                  <a:cubicBezTo>
                    <a:pt x="24105" y="5286"/>
                    <a:pt x="36866" y="0"/>
                    <a:pt x="50173" y="0"/>
                  </a:cubicBezTo>
                  <a:close/>
                </a:path>
              </a:pathLst>
            </a:custGeom>
            <a:solidFill>
              <a:srgbClr val="4E6E81"/>
            </a:solidFill>
          </p:spPr>
        </p:sp>
        <p:sp>
          <p:nvSpPr>
            <p:cNvPr name="TextBox 13" id="13"/>
            <p:cNvSpPr txBox="true"/>
            <p:nvPr/>
          </p:nvSpPr>
          <p:spPr>
            <a:xfrm>
              <a:off x="0" y="-47625"/>
              <a:ext cx="812800" cy="259472"/>
            </a:xfrm>
            <a:prstGeom prst="rect">
              <a:avLst/>
            </a:prstGeom>
          </p:spPr>
          <p:txBody>
            <a:bodyPr anchor="ctr" rtlCol="false" tIns="50800" lIns="50800" bIns="50800" rIns="50800"/>
            <a:lstStyle/>
            <a:p>
              <a:pPr algn="ctr">
                <a:lnSpc>
                  <a:spcPts val="3079"/>
                </a:lnSpc>
              </a:pPr>
              <a:r>
                <a:rPr lang="en-US" sz="2199" spc="219">
                  <a:solidFill>
                    <a:srgbClr val="FFFFFF"/>
                  </a:solidFill>
                  <a:latin typeface="Lato"/>
                </a:rPr>
                <a:t>24 June, 2024</a:t>
              </a:r>
            </a:p>
          </p:txBody>
        </p:sp>
      </p:grpSp>
      <p:sp>
        <p:nvSpPr>
          <p:cNvPr name="TextBox 14" id="14"/>
          <p:cNvSpPr txBox="true"/>
          <p:nvPr/>
        </p:nvSpPr>
        <p:spPr>
          <a:xfrm rot="0">
            <a:off x="2958126" y="3854958"/>
            <a:ext cx="12371749" cy="2162175"/>
          </a:xfrm>
          <a:prstGeom prst="rect">
            <a:avLst/>
          </a:prstGeom>
        </p:spPr>
        <p:txBody>
          <a:bodyPr anchor="t" rtlCol="false" tIns="0" lIns="0" bIns="0" rIns="0">
            <a:spAutoFit/>
          </a:bodyPr>
          <a:lstStyle/>
          <a:p>
            <a:pPr algn="ctr" marL="0" indent="0" lvl="0">
              <a:lnSpc>
                <a:spcPts val="8400"/>
              </a:lnSpc>
            </a:pPr>
            <a:r>
              <a:rPr lang="en-US" sz="6000" spc="300">
                <a:solidFill>
                  <a:srgbClr val="000000"/>
                </a:solidFill>
                <a:latin typeface="Helios Extended Bold"/>
              </a:rPr>
              <a:t>UNRAVELING DIABETES DETECTION</a:t>
            </a:r>
          </a:p>
        </p:txBody>
      </p:sp>
      <p:sp>
        <p:nvSpPr>
          <p:cNvPr name="TextBox 15" id="15"/>
          <p:cNvSpPr txBox="true"/>
          <p:nvPr/>
        </p:nvSpPr>
        <p:spPr>
          <a:xfrm rot="0">
            <a:off x="2958126" y="6255258"/>
            <a:ext cx="12371749" cy="389255"/>
          </a:xfrm>
          <a:prstGeom prst="rect">
            <a:avLst/>
          </a:prstGeom>
        </p:spPr>
        <p:txBody>
          <a:bodyPr anchor="t" rtlCol="false" tIns="0" lIns="0" bIns="0" rIns="0">
            <a:spAutoFit/>
          </a:bodyPr>
          <a:lstStyle/>
          <a:p>
            <a:pPr algn="ctr" marL="0" indent="0" lvl="0">
              <a:lnSpc>
                <a:spcPts val="3219"/>
              </a:lnSpc>
            </a:pPr>
            <a:r>
              <a:rPr lang="en-US" sz="2299" spc="229">
                <a:solidFill>
                  <a:srgbClr val="000000"/>
                </a:solidFill>
                <a:latin typeface="Heebo Bold"/>
              </a:rPr>
              <a:t>A COMPARATIVE STUDY OF MACHINE LEARNING APPROACHES</a:t>
            </a:r>
          </a:p>
        </p:txBody>
      </p:sp>
      <p:sp>
        <p:nvSpPr>
          <p:cNvPr name="Freeform 16" id="16"/>
          <p:cNvSpPr/>
          <p:nvPr/>
        </p:nvSpPr>
        <p:spPr>
          <a:xfrm flipH="false" flipV="false" rot="0">
            <a:off x="0" y="0"/>
            <a:ext cx="1875951" cy="1326430"/>
          </a:xfrm>
          <a:custGeom>
            <a:avLst/>
            <a:gdLst/>
            <a:ahLst/>
            <a:cxnLst/>
            <a:rect r="r" b="b" t="t" l="l"/>
            <a:pathLst>
              <a:path h="1326430" w="1875951">
                <a:moveTo>
                  <a:pt x="0" y="0"/>
                </a:moveTo>
                <a:lnTo>
                  <a:pt x="1875951" y="0"/>
                </a:lnTo>
                <a:lnTo>
                  <a:pt x="1875951" y="1326430"/>
                </a:lnTo>
                <a:lnTo>
                  <a:pt x="0" y="1326430"/>
                </a:lnTo>
                <a:lnTo>
                  <a:pt x="0" y="0"/>
                </a:lnTo>
                <a:close/>
              </a:path>
            </a:pathLst>
          </a:custGeom>
          <a:blipFill>
            <a:blip r:embed="rId2"/>
            <a:stretch>
              <a:fillRect l="0" t="0" r="0" b="0"/>
            </a:stretch>
          </a:blipFill>
        </p:spPr>
      </p:sp>
      <p:sp>
        <p:nvSpPr>
          <p:cNvPr name="Freeform 17" id="17"/>
          <p:cNvSpPr/>
          <p:nvPr/>
        </p:nvSpPr>
        <p:spPr>
          <a:xfrm flipH="false" flipV="false" rot="0">
            <a:off x="1875951" y="0"/>
            <a:ext cx="2378544" cy="791017"/>
          </a:xfrm>
          <a:custGeom>
            <a:avLst/>
            <a:gdLst/>
            <a:ahLst/>
            <a:cxnLst/>
            <a:rect r="r" b="b" t="t" l="l"/>
            <a:pathLst>
              <a:path h="791017" w="2378544">
                <a:moveTo>
                  <a:pt x="0" y="0"/>
                </a:moveTo>
                <a:lnTo>
                  <a:pt x="2378544" y="0"/>
                </a:lnTo>
                <a:lnTo>
                  <a:pt x="2378544" y="791017"/>
                </a:lnTo>
                <a:lnTo>
                  <a:pt x="0" y="791017"/>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707977" cy="10287000"/>
            <a:chOff x="0" y="0"/>
            <a:chExt cx="2030084" cy="2709333"/>
          </a:xfrm>
        </p:grpSpPr>
        <p:sp>
          <p:nvSpPr>
            <p:cNvPr name="Freeform 3" id="3"/>
            <p:cNvSpPr/>
            <p:nvPr/>
          </p:nvSpPr>
          <p:spPr>
            <a:xfrm flipH="false" flipV="false" rot="0">
              <a:off x="0" y="0"/>
              <a:ext cx="2030084" cy="2709333"/>
            </a:xfrm>
            <a:custGeom>
              <a:avLst/>
              <a:gdLst/>
              <a:ahLst/>
              <a:cxnLst/>
              <a:rect r="r" b="b" t="t" l="l"/>
              <a:pathLst>
                <a:path h="2709333" w="2030084">
                  <a:moveTo>
                    <a:pt x="0" y="0"/>
                  </a:moveTo>
                  <a:lnTo>
                    <a:pt x="2030084" y="0"/>
                  </a:lnTo>
                  <a:lnTo>
                    <a:pt x="2030084" y="2709333"/>
                  </a:lnTo>
                  <a:lnTo>
                    <a:pt x="0" y="2709333"/>
                  </a:lnTo>
                  <a:close/>
                </a:path>
              </a:pathLst>
            </a:custGeom>
            <a:solidFill>
              <a:srgbClr val="F2F1F1">
                <a:alpha val="80000"/>
              </a:srgbClr>
            </a:solidFill>
          </p:spPr>
        </p:sp>
        <p:sp>
          <p:nvSpPr>
            <p:cNvPr name="TextBox 4" id="4"/>
            <p:cNvSpPr txBox="true"/>
            <p:nvPr/>
          </p:nvSpPr>
          <p:spPr>
            <a:xfrm>
              <a:off x="0" y="-47625"/>
              <a:ext cx="203008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pic>
        <p:nvPicPr>
          <p:cNvPr name="Picture 8" id="8"/>
          <p:cNvPicPr>
            <a:picLocks noChangeAspect="true"/>
          </p:cNvPicPr>
          <p:nvPr/>
        </p:nvPicPr>
        <p:blipFill>
          <a:blip r:embed="rId2"/>
          <a:stretch>
            <a:fillRect/>
          </a:stretch>
        </p:blipFill>
        <p:spPr>
          <a:xfrm rot="0">
            <a:off x="-163610" y="-144542"/>
            <a:ext cx="8777272" cy="11097029"/>
          </a:xfrm>
          <a:prstGeom prst="rect">
            <a:avLst/>
          </a:prstGeom>
        </p:spPr>
      </p:pic>
      <p:sp>
        <p:nvSpPr>
          <p:cNvPr name="Freeform 9" id="9"/>
          <p:cNvSpPr/>
          <p:nvPr/>
        </p:nvSpPr>
        <p:spPr>
          <a:xfrm flipH="false" flipV="false" rot="0">
            <a:off x="10753705" y="6215186"/>
            <a:ext cx="3581240" cy="807366"/>
          </a:xfrm>
          <a:custGeom>
            <a:avLst/>
            <a:gdLst/>
            <a:ahLst/>
            <a:cxnLst/>
            <a:rect r="r" b="b" t="t" l="l"/>
            <a:pathLst>
              <a:path h="807366" w="3581240">
                <a:moveTo>
                  <a:pt x="0" y="0"/>
                </a:moveTo>
                <a:lnTo>
                  <a:pt x="3581240" y="0"/>
                </a:lnTo>
                <a:lnTo>
                  <a:pt x="3581240" y="807367"/>
                </a:lnTo>
                <a:lnTo>
                  <a:pt x="0" y="807367"/>
                </a:lnTo>
                <a:lnTo>
                  <a:pt x="0" y="0"/>
                </a:lnTo>
                <a:close/>
              </a:path>
            </a:pathLst>
          </a:custGeom>
          <a:blipFill>
            <a:blip r:embed="rId3"/>
            <a:stretch>
              <a:fillRect l="0" t="-12772" r="0" b="0"/>
            </a:stretch>
          </a:blipFill>
        </p:spPr>
      </p:sp>
      <p:sp>
        <p:nvSpPr>
          <p:cNvPr name="TextBox 10" id="10"/>
          <p:cNvSpPr txBox="true"/>
          <p:nvPr/>
        </p:nvSpPr>
        <p:spPr>
          <a:xfrm rot="0">
            <a:off x="8417194" y="876300"/>
            <a:ext cx="9114236" cy="1991360"/>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NAIVE BAYES (GAUSSIAN NB)</a:t>
            </a:r>
          </a:p>
        </p:txBody>
      </p:sp>
      <p:grpSp>
        <p:nvGrpSpPr>
          <p:cNvPr name="Group 11" id="11"/>
          <p:cNvGrpSpPr/>
          <p:nvPr/>
        </p:nvGrpSpPr>
        <p:grpSpPr>
          <a:xfrm rot="0">
            <a:off x="1916104" y="3660210"/>
            <a:ext cx="5653592" cy="3362343"/>
            <a:chOff x="0" y="0"/>
            <a:chExt cx="7538123" cy="4483124"/>
          </a:xfrm>
        </p:grpSpPr>
        <p:sp>
          <p:nvSpPr>
            <p:cNvPr name="TextBox 12" id="12"/>
            <p:cNvSpPr txBox="true"/>
            <p:nvPr/>
          </p:nvSpPr>
          <p:spPr>
            <a:xfrm rot="-5400000">
              <a:off x="1581706" y="1948827"/>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0.927263</a:t>
              </a:r>
            </a:p>
          </p:txBody>
        </p:sp>
        <p:sp>
          <p:nvSpPr>
            <p:cNvPr name="TextBox 13" id="13"/>
            <p:cNvSpPr txBox="true"/>
            <p:nvPr/>
          </p:nvSpPr>
          <p:spPr>
            <a:xfrm rot="-5400000">
              <a:off x="-1106946"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0.858586</a:t>
              </a:r>
            </a:p>
          </p:txBody>
        </p:sp>
        <p:sp>
          <p:nvSpPr>
            <p:cNvPr name="TextBox 14" id="14"/>
            <p:cNvSpPr txBox="true"/>
            <p:nvPr/>
          </p:nvSpPr>
          <p:spPr>
            <a:xfrm rot="-5400000">
              <a:off x="4246222"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0.807561</a:t>
              </a:r>
            </a:p>
          </p:txBody>
        </p:sp>
        <p:sp>
          <p:nvSpPr>
            <p:cNvPr name="TextBox 15" id="15"/>
            <p:cNvSpPr txBox="true"/>
            <p:nvPr/>
          </p:nvSpPr>
          <p:spPr>
            <a:xfrm rot="-5400000">
              <a:off x="735886" y="204974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0.90380</a:t>
              </a:r>
            </a:p>
          </p:txBody>
        </p:sp>
        <p:sp>
          <p:nvSpPr>
            <p:cNvPr name="TextBox 16" id="16"/>
            <p:cNvSpPr txBox="true"/>
            <p:nvPr/>
          </p:nvSpPr>
          <p:spPr>
            <a:xfrm rot="-5400000">
              <a:off x="-1955860"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0.772727</a:t>
              </a:r>
            </a:p>
          </p:txBody>
        </p:sp>
        <p:sp>
          <p:nvSpPr>
            <p:cNvPr name="TextBox 17" id="17"/>
            <p:cNvSpPr txBox="true"/>
            <p:nvPr/>
          </p:nvSpPr>
          <p:spPr>
            <a:xfrm rot="-5400000">
              <a:off x="3425802"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0.774539</a:t>
              </a:r>
            </a:p>
          </p:txBody>
        </p:sp>
        <p:sp>
          <p:nvSpPr>
            <p:cNvPr name="TextBox 18" id="18"/>
            <p:cNvSpPr txBox="true"/>
            <p:nvPr/>
          </p:nvSpPr>
          <p:spPr>
            <a:xfrm rot="-5400000">
              <a:off x="2402126" y="1948827"/>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0.651381</a:t>
              </a:r>
            </a:p>
          </p:txBody>
        </p:sp>
        <p:sp>
          <p:nvSpPr>
            <p:cNvPr name="TextBox 19" id="19"/>
            <p:cNvSpPr txBox="true"/>
            <p:nvPr/>
          </p:nvSpPr>
          <p:spPr>
            <a:xfrm rot="-5400000">
              <a:off x="-261126"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0.618182</a:t>
              </a:r>
            </a:p>
          </p:txBody>
        </p:sp>
        <p:sp>
          <p:nvSpPr>
            <p:cNvPr name="TextBox 20" id="20"/>
            <p:cNvSpPr txBox="true"/>
            <p:nvPr/>
          </p:nvSpPr>
          <p:spPr>
            <a:xfrm rot="-5400000">
              <a:off x="5104744" y="1908234"/>
              <a:ext cx="4341614" cy="52514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0.570417</a:t>
              </a:r>
            </a:p>
          </p:txBody>
        </p:sp>
      </p:grpSp>
      <p:sp>
        <p:nvSpPr>
          <p:cNvPr name="TextBox 21" id="21"/>
          <p:cNvSpPr txBox="true"/>
          <p:nvPr/>
        </p:nvSpPr>
        <p:spPr>
          <a:xfrm rot="0">
            <a:off x="8417194" y="3517335"/>
            <a:ext cx="8842106" cy="2933319"/>
          </a:xfrm>
          <a:prstGeom prst="rect">
            <a:avLst/>
          </a:prstGeom>
        </p:spPr>
        <p:txBody>
          <a:bodyPr anchor="t" rtlCol="false" tIns="0" lIns="0" bIns="0" rIns="0">
            <a:spAutoFit/>
          </a:bodyPr>
          <a:lstStyle/>
          <a:p>
            <a:pPr algn="just" marL="453390" indent="-226695" lvl="1">
              <a:lnSpc>
                <a:spcPts val="3947"/>
              </a:lnSpc>
              <a:buFont typeface="Arial"/>
              <a:buChar char="•"/>
            </a:pPr>
            <a:r>
              <a:rPr lang="en-US" sz="2100">
                <a:solidFill>
                  <a:srgbClr val="000000"/>
                </a:solidFill>
                <a:latin typeface="Lato"/>
              </a:rPr>
              <a:t>Uses the idea that all features have a normal distribution.</a:t>
            </a:r>
          </a:p>
          <a:p>
            <a:pPr algn="just" marL="453390" indent="-226695" lvl="1">
              <a:lnSpc>
                <a:spcPts val="3947"/>
              </a:lnSpc>
              <a:buFont typeface="Arial"/>
              <a:buChar char="•"/>
            </a:pPr>
            <a:r>
              <a:rPr lang="en-US" sz="2100">
                <a:solidFill>
                  <a:srgbClr val="000000"/>
                </a:solidFill>
                <a:latin typeface="Lato"/>
              </a:rPr>
              <a:t>The algorithm hypothesizes the presence of one feature of a certain group as unbiased and independent of the other feature.</a:t>
            </a:r>
          </a:p>
          <a:p>
            <a:pPr algn="just" marL="453390" indent="-226695" lvl="1">
              <a:lnSpc>
                <a:spcPts val="3947"/>
              </a:lnSpc>
              <a:buFont typeface="Arial"/>
              <a:buChar char="•"/>
            </a:pPr>
            <a:r>
              <a:rPr lang="en-US" sz="2100">
                <a:solidFill>
                  <a:srgbClr val="000000"/>
                </a:solidFill>
                <a:latin typeface="Lato"/>
              </a:rPr>
              <a:t>The model’s performance is considered by determining its accuracy.</a:t>
            </a:r>
          </a:p>
          <a:p>
            <a:pPr algn="just" marL="453390" indent="-226695" lvl="1">
              <a:lnSpc>
                <a:spcPts val="3947"/>
              </a:lnSpc>
              <a:buFont typeface="Arial"/>
              <a:buChar char="•"/>
            </a:pPr>
            <a:r>
              <a:rPr lang="en-US" sz="2100">
                <a:solidFill>
                  <a:srgbClr val="000000"/>
                </a:solidFill>
                <a:latin typeface="Lato"/>
              </a:rPr>
              <a:t>The mathematical formula for Bayes Theorem is:</a:t>
            </a:r>
          </a:p>
          <a:p>
            <a:pPr algn="just">
              <a:lnSpc>
                <a:spcPts val="3947"/>
              </a:lnSpc>
            </a:pPr>
            <a:r>
              <a:rPr lang="en-US" sz="2100">
                <a:solidFill>
                  <a:srgbClr val="000000"/>
                </a:solidFill>
                <a:latin typeface="Lato"/>
              </a:rPr>
              <a:t> </a:t>
            </a:r>
          </a:p>
        </p:txBody>
      </p:sp>
      <p:sp>
        <p:nvSpPr>
          <p:cNvPr name="TextBox 22" id="22"/>
          <p:cNvSpPr txBox="true"/>
          <p:nvPr/>
        </p:nvSpPr>
        <p:spPr>
          <a:xfrm rot="0">
            <a:off x="9001564" y="7152094"/>
            <a:ext cx="8874026" cy="1434846"/>
          </a:xfrm>
          <a:prstGeom prst="rect">
            <a:avLst/>
          </a:prstGeom>
        </p:spPr>
        <p:txBody>
          <a:bodyPr anchor="t" rtlCol="false" tIns="0" lIns="0" bIns="0" rIns="0">
            <a:spAutoFit/>
          </a:bodyPr>
          <a:lstStyle/>
          <a:p>
            <a:pPr algn="l">
              <a:lnSpc>
                <a:spcPts val="2862"/>
              </a:lnSpc>
            </a:pPr>
            <a:r>
              <a:rPr lang="en-US" sz="1800">
                <a:solidFill>
                  <a:srgbClr val="000000"/>
                </a:solidFill>
                <a:latin typeface="Lato"/>
              </a:rPr>
              <a:t>Where:</a:t>
            </a:r>
          </a:p>
          <a:p>
            <a:pPr algn="l">
              <a:lnSpc>
                <a:spcPts val="2862"/>
              </a:lnSpc>
            </a:pPr>
            <a:r>
              <a:rPr lang="en-US" sz="1800">
                <a:solidFill>
                  <a:srgbClr val="000000"/>
                </a:solidFill>
                <a:latin typeface="Lato"/>
              </a:rPr>
              <a:t>P (M | N ) denotes the posterior probability of class (M) given predictor (N).</a:t>
            </a:r>
          </a:p>
          <a:p>
            <a:pPr algn="l">
              <a:lnSpc>
                <a:spcPts val="2862"/>
              </a:lnSpc>
            </a:pPr>
            <a:r>
              <a:rPr lang="en-US" sz="1800">
                <a:solidFill>
                  <a:srgbClr val="000000"/>
                </a:solidFill>
                <a:latin typeface="Lato"/>
              </a:rPr>
              <a:t>P (M ) and P (N ) are the probabilities of class and predictor respectively. </a:t>
            </a:r>
          </a:p>
          <a:p>
            <a:pPr algn="l">
              <a:lnSpc>
                <a:spcPts val="2862"/>
              </a:lnSpc>
            </a:pPr>
            <a:r>
              <a:rPr lang="en-US" sz="1800">
                <a:solidFill>
                  <a:srgbClr val="000000"/>
                </a:solidFill>
                <a:latin typeface="Lato"/>
              </a:rPr>
              <a:t>P (N | M ) signifies the likelihood, which is the probability of the predictor given the class.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707977" cy="10287000"/>
            <a:chOff x="0" y="0"/>
            <a:chExt cx="2030084" cy="2709333"/>
          </a:xfrm>
        </p:grpSpPr>
        <p:sp>
          <p:nvSpPr>
            <p:cNvPr name="Freeform 3" id="3"/>
            <p:cNvSpPr/>
            <p:nvPr/>
          </p:nvSpPr>
          <p:spPr>
            <a:xfrm flipH="false" flipV="false" rot="0">
              <a:off x="0" y="0"/>
              <a:ext cx="2030084" cy="2709333"/>
            </a:xfrm>
            <a:custGeom>
              <a:avLst/>
              <a:gdLst/>
              <a:ahLst/>
              <a:cxnLst/>
              <a:rect r="r" b="b" t="t" l="l"/>
              <a:pathLst>
                <a:path h="2709333" w="2030084">
                  <a:moveTo>
                    <a:pt x="0" y="0"/>
                  </a:moveTo>
                  <a:lnTo>
                    <a:pt x="2030084" y="0"/>
                  </a:lnTo>
                  <a:lnTo>
                    <a:pt x="2030084" y="2709333"/>
                  </a:lnTo>
                  <a:lnTo>
                    <a:pt x="0" y="2709333"/>
                  </a:lnTo>
                  <a:close/>
                </a:path>
              </a:pathLst>
            </a:custGeom>
            <a:solidFill>
              <a:srgbClr val="F2F1F1">
                <a:alpha val="80000"/>
              </a:srgbClr>
            </a:solidFill>
          </p:spPr>
        </p:sp>
        <p:sp>
          <p:nvSpPr>
            <p:cNvPr name="TextBox 4" id="4"/>
            <p:cNvSpPr txBox="true"/>
            <p:nvPr/>
          </p:nvSpPr>
          <p:spPr>
            <a:xfrm>
              <a:off x="0" y="-47625"/>
              <a:ext cx="203008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8358822" y="876300"/>
            <a:ext cx="9140956" cy="1991360"/>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SUPPORT VECTOR MACHINE (SVM)</a:t>
            </a:r>
          </a:p>
        </p:txBody>
      </p:sp>
      <p:sp>
        <p:nvSpPr>
          <p:cNvPr name="TextBox 9" id="9"/>
          <p:cNvSpPr txBox="true"/>
          <p:nvPr/>
        </p:nvSpPr>
        <p:spPr>
          <a:xfrm rot="0">
            <a:off x="7999125" y="3453268"/>
            <a:ext cx="9260175" cy="3698748"/>
          </a:xfrm>
          <a:prstGeom prst="rect">
            <a:avLst/>
          </a:prstGeom>
        </p:spPr>
        <p:txBody>
          <a:bodyPr anchor="t" rtlCol="false" tIns="0" lIns="0" bIns="0" rIns="0">
            <a:spAutoFit/>
          </a:bodyPr>
          <a:lstStyle/>
          <a:p>
            <a:pPr algn="l" marL="453390" indent="-226695" lvl="1">
              <a:lnSpc>
                <a:spcPts val="3696"/>
              </a:lnSpc>
              <a:buFont typeface="Arial"/>
              <a:buChar char="•"/>
            </a:pPr>
            <a:r>
              <a:rPr lang="en-US" sz="2100">
                <a:solidFill>
                  <a:srgbClr val="000000"/>
                </a:solidFill>
                <a:latin typeface="Lato"/>
              </a:rPr>
              <a:t>For linear and non-linear classification, regression, and outlier detection.</a:t>
            </a:r>
          </a:p>
          <a:p>
            <a:pPr algn="l" marL="453390" indent="-226695" lvl="1">
              <a:lnSpc>
                <a:spcPts val="3696"/>
              </a:lnSpc>
              <a:buFont typeface="Arial"/>
              <a:buChar char="•"/>
            </a:pPr>
            <a:r>
              <a:rPr lang="en-US" sz="2100">
                <a:solidFill>
                  <a:srgbClr val="000000"/>
                </a:solidFill>
                <a:latin typeface="Lato"/>
              </a:rPr>
              <a:t>Creates a hyperplane that separates an N-dimensional space into distinct classes.</a:t>
            </a:r>
          </a:p>
          <a:p>
            <a:pPr algn="l" marL="453390" indent="-226695" lvl="1">
              <a:lnSpc>
                <a:spcPts val="3696"/>
              </a:lnSpc>
              <a:buFont typeface="Arial"/>
              <a:buChar char="•"/>
            </a:pPr>
            <a:r>
              <a:rPr lang="en-US" sz="2100">
                <a:solidFill>
                  <a:srgbClr val="000000"/>
                </a:solidFill>
                <a:latin typeface="Lato"/>
              </a:rPr>
              <a:t>Aim: To find a hyperplane that maximizes the separation margin between two classes.</a:t>
            </a:r>
          </a:p>
          <a:p>
            <a:pPr algn="l" marL="453390" indent="-226695" lvl="1">
              <a:lnSpc>
                <a:spcPts val="3696"/>
              </a:lnSpc>
              <a:buFont typeface="Arial"/>
              <a:buChar char="•"/>
            </a:pPr>
            <a:r>
              <a:rPr lang="en-US" sz="2100">
                <a:solidFill>
                  <a:srgbClr val="000000"/>
                </a:solidFill>
                <a:latin typeface="Lato"/>
              </a:rPr>
              <a:t>Selects a hyperplane with the maximum distance from the nearest data points on either side, known as the maximum margin hyperplane if it exists. </a:t>
            </a:r>
          </a:p>
          <a:p>
            <a:pPr algn="l" marL="453390" indent="-226695" lvl="1">
              <a:lnSpc>
                <a:spcPts val="3696"/>
              </a:lnSpc>
              <a:buFont typeface="Arial"/>
              <a:buChar char="•"/>
            </a:pPr>
            <a:r>
              <a:rPr lang="en-US" sz="2100">
                <a:solidFill>
                  <a:srgbClr val="000000"/>
                </a:solidFill>
                <a:latin typeface="Lato"/>
              </a:rPr>
              <a:t>Used in image detection, spam detection, and face detection.</a:t>
            </a:r>
          </a:p>
        </p:txBody>
      </p:sp>
      <p:pic>
        <p:nvPicPr>
          <p:cNvPr name="Picture 10" id="10"/>
          <p:cNvPicPr>
            <a:picLocks noChangeAspect="true"/>
          </p:cNvPicPr>
          <p:nvPr/>
        </p:nvPicPr>
        <p:blipFill>
          <a:blip r:embed="rId2"/>
          <a:stretch>
            <a:fillRect/>
          </a:stretch>
        </p:blipFill>
        <p:spPr>
          <a:xfrm rot="0">
            <a:off x="-163592" y="-144542"/>
            <a:ext cx="8777272" cy="11097029"/>
          </a:xfrm>
          <a:prstGeom prst="rect">
            <a:avLst/>
          </a:prstGeom>
        </p:spPr>
      </p:pic>
      <p:sp>
        <p:nvSpPr>
          <p:cNvPr name="TextBox 11" id="11"/>
          <p:cNvSpPr txBox="true"/>
          <p:nvPr/>
        </p:nvSpPr>
        <p:spPr>
          <a:xfrm rot="-5400000">
            <a:off x="3115498" y="507169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0.995409</a:t>
            </a:r>
          </a:p>
        </p:txBody>
      </p:sp>
      <p:sp>
        <p:nvSpPr>
          <p:cNvPr name="TextBox 12" id="12"/>
          <p:cNvSpPr txBox="true"/>
          <p:nvPr/>
        </p:nvSpPr>
        <p:spPr>
          <a:xfrm rot="-5400000">
            <a:off x="1099010"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0.898989</a:t>
            </a:r>
          </a:p>
        </p:txBody>
      </p:sp>
      <p:sp>
        <p:nvSpPr>
          <p:cNvPr name="TextBox 13" id="13"/>
          <p:cNvSpPr txBox="true"/>
          <p:nvPr/>
        </p:nvSpPr>
        <p:spPr>
          <a:xfrm rot="-5400000">
            <a:off x="5113886"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1.000000</a:t>
            </a:r>
          </a:p>
        </p:txBody>
      </p:sp>
      <p:sp>
        <p:nvSpPr>
          <p:cNvPr name="TextBox 14" id="14"/>
          <p:cNvSpPr txBox="true"/>
          <p:nvPr/>
        </p:nvSpPr>
        <p:spPr>
          <a:xfrm rot="-5400000">
            <a:off x="2481134" y="5147384"/>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0.96130</a:t>
            </a:r>
          </a:p>
        </p:txBody>
      </p:sp>
      <p:sp>
        <p:nvSpPr>
          <p:cNvPr name="TextBox 15" id="15"/>
          <p:cNvSpPr txBox="true"/>
          <p:nvPr/>
        </p:nvSpPr>
        <p:spPr>
          <a:xfrm rot="-5400000">
            <a:off x="462325"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0.779221</a:t>
            </a:r>
          </a:p>
        </p:txBody>
      </p:sp>
      <p:sp>
        <p:nvSpPr>
          <p:cNvPr name="TextBox 16" id="16"/>
          <p:cNvSpPr txBox="true"/>
          <p:nvPr/>
        </p:nvSpPr>
        <p:spPr>
          <a:xfrm rot="-5400000">
            <a:off x="4498572"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0.860750</a:t>
            </a:r>
          </a:p>
        </p:txBody>
      </p:sp>
      <p:sp>
        <p:nvSpPr>
          <p:cNvPr name="TextBox 17" id="17"/>
          <p:cNvSpPr txBox="true"/>
          <p:nvPr/>
        </p:nvSpPr>
        <p:spPr>
          <a:xfrm rot="-5400000">
            <a:off x="3730814" y="507169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0.594944</a:t>
            </a:r>
          </a:p>
        </p:txBody>
      </p:sp>
      <p:sp>
        <p:nvSpPr>
          <p:cNvPr name="TextBox 18" id="18"/>
          <p:cNvSpPr txBox="true"/>
          <p:nvPr/>
        </p:nvSpPr>
        <p:spPr>
          <a:xfrm rot="-5400000">
            <a:off x="1733374"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0.563636</a:t>
            </a:r>
          </a:p>
        </p:txBody>
      </p:sp>
      <p:sp>
        <p:nvSpPr>
          <p:cNvPr name="TextBox 19" id="19"/>
          <p:cNvSpPr txBox="true"/>
          <p:nvPr/>
        </p:nvSpPr>
        <p:spPr>
          <a:xfrm rot="-5400000">
            <a:off x="5729202" y="507169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Lato"/>
              </a:rPr>
              <a:t>0.000000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707977" cy="10287000"/>
            <a:chOff x="0" y="0"/>
            <a:chExt cx="2030084" cy="2709333"/>
          </a:xfrm>
        </p:grpSpPr>
        <p:sp>
          <p:nvSpPr>
            <p:cNvPr name="Freeform 3" id="3"/>
            <p:cNvSpPr/>
            <p:nvPr/>
          </p:nvSpPr>
          <p:spPr>
            <a:xfrm flipH="false" flipV="false" rot="0">
              <a:off x="0" y="0"/>
              <a:ext cx="2030084" cy="2709333"/>
            </a:xfrm>
            <a:custGeom>
              <a:avLst/>
              <a:gdLst/>
              <a:ahLst/>
              <a:cxnLst/>
              <a:rect r="r" b="b" t="t" l="l"/>
              <a:pathLst>
                <a:path h="2709333" w="2030084">
                  <a:moveTo>
                    <a:pt x="0" y="0"/>
                  </a:moveTo>
                  <a:lnTo>
                    <a:pt x="2030084" y="0"/>
                  </a:lnTo>
                  <a:lnTo>
                    <a:pt x="2030084" y="2709333"/>
                  </a:lnTo>
                  <a:lnTo>
                    <a:pt x="0" y="2709333"/>
                  </a:lnTo>
                  <a:close/>
                </a:path>
              </a:pathLst>
            </a:custGeom>
            <a:solidFill>
              <a:srgbClr val="F2F1F1">
                <a:alpha val="80000"/>
              </a:srgbClr>
            </a:solidFill>
          </p:spPr>
        </p:sp>
        <p:sp>
          <p:nvSpPr>
            <p:cNvPr name="TextBox 4" id="4"/>
            <p:cNvSpPr txBox="true"/>
            <p:nvPr/>
          </p:nvSpPr>
          <p:spPr>
            <a:xfrm>
              <a:off x="0" y="-47625"/>
              <a:ext cx="203008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9811153" y="6226526"/>
            <a:ext cx="5420114" cy="442458"/>
          </a:xfrm>
          <a:custGeom>
            <a:avLst/>
            <a:gdLst/>
            <a:ahLst/>
            <a:cxnLst/>
            <a:rect r="r" b="b" t="t" l="l"/>
            <a:pathLst>
              <a:path h="442458" w="5420114">
                <a:moveTo>
                  <a:pt x="0" y="0"/>
                </a:moveTo>
                <a:lnTo>
                  <a:pt x="5420114" y="0"/>
                </a:lnTo>
                <a:lnTo>
                  <a:pt x="5420114" y="442458"/>
                </a:lnTo>
                <a:lnTo>
                  <a:pt x="0" y="442458"/>
                </a:lnTo>
                <a:lnTo>
                  <a:pt x="0" y="0"/>
                </a:lnTo>
                <a:close/>
              </a:path>
            </a:pathLst>
          </a:custGeom>
          <a:blipFill>
            <a:blip r:embed="rId2"/>
            <a:stretch>
              <a:fillRect l="0" t="0" r="0" b="0"/>
            </a:stretch>
          </a:blipFill>
        </p:spPr>
      </p:sp>
      <p:sp>
        <p:nvSpPr>
          <p:cNvPr name="Freeform 9" id="9"/>
          <p:cNvSpPr/>
          <p:nvPr/>
        </p:nvSpPr>
        <p:spPr>
          <a:xfrm flipH="false" flipV="false" rot="0">
            <a:off x="9144000" y="7567734"/>
            <a:ext cx="205413" cy="258999"/>
          </a:xfrm>
          <a:custGeom>
            <a:avLst/>
            <a:gdLst/>
            <a:ahLst/>
            <a:cxnLst/>
            <a:rect r="r" b="b" t="t" l="l"/>
            <a:pathLst>
              <a:path h="258999" w="205413">
                <a:moveTo>
                  <a:pt x="0" y="0"/>
                </a:moveTo>
                <a:lnTo>
                  <a:pt x="205413" y="0"/>
                </a:lnTo>
                <a:lnTo>
                  <a:pt x="205413" y="258999"/>
                </a:lnTo>
                <a:lnTo>
                  <a:pt x="0" y="258999"/>
                </a:lnTo>
                <a:lnTo>
                  <a:pt x="0" y="0"/>
                </a:lnTo>
                <a:close/>
              </a:path>
            </a:pathLst>
          </a:custGeom>
          <a:blipFill>
            <a:blip r:embed="rId3"/>
            <a:stretch>
              <a:fillRect l="0" t="0" r="0" b="0"/>
            </a:stretch>
          </a:blipFill>
        </p:spPr>
      </p:sp>
      <p:sp>
        <p:nvSpPr>
          <p:cNvPr name="Freeform 10" id="10"/>
          <p:cNvSpPr/>
          <p:nvPr/>
        </p:nvSpPr>
        <p:spPr>
          <a:xfrm flipH="false" flipV="false" rot="0">
            <a:off x="9430822" y="7600835"/>
            <a:ext cx="348258" cy="225897"/>
          </a:xfrm>
          <a:custGeom>
            <a:avLst/>
            <a:gdLst/>
            <a:ahLst/>
            <a:cxnLst/>
            <a:rect r="r" b="b" t="t" l="l"/>
            <a:pathLst>
              <a:path h="225897" w="348258">
                <a:moveTo>
                  <a:pt x="0" y="0"/>
                </a:moveTo>
                <a:lnTo>
                  <a:pt x="348258" y="0"/>
                </a:lnTo>
                <a:lnTo>
                  <a:pt x="348258" y="225898"/>
                </a:lnTo>
                <a:lnTo>
                  <a:pt x="0" y="225898"/>
                </a:lnTo>
                <a:lnTo>
                  <a:pt x="0" y="0"/>
                </a:lnTo>
                <a:close/>
              </a:path>
            </a:pathLst>
          </a:custGeom>
          <a:blipFill>
            <a:blip r:embed="rId4"/>
            <a:stretch>
              <a:fillRect l="0" t="0" r="0" b="0"/>
            </a:stretch>
          </a:blipFill>
        </p:spPr>
      </p:sp>
      <p:sp>
        <p:nvSpPr>
          <p:cNvPr name="Freeform 11" id="11"/>
          <p:cNvSpPr/>
          <p:nvPr/>
        </p:nvSpPr>
        <p:spPr>
          <a:xfrm flipH="false" flipV="false" rot="0">
            <a:off x="10571144" y="7584939"/>
            <a:ext cx="314876" cy="248084"/>
          </a:xfrm>
          <a:custGeom>
            <a:avLst/>
            <a:gdLst/>
            <a:ahLst/>
            <a:cxnLst/>
            <a:rect r="r" b="b" t="t" l="l"/>
            <a:pathLst>
              <a:path h="248084" w="314876">
                <a:moveTo>
                  <a:pt x="0" y="0"/>
                </a:moveTo>
                <a:lnTo>
                  <a:pt x="314875" y="0"/>
                </a:lnTo>
                <a:lnTo>
                  <a:pt x="314875" y="248084"/>
                </a:lnTo>
                <a:lnTo>
                  <a:pt x="0" y="248084"/>
                </a:lnTo>
                <a:lnTo>
                  <a:pt x="0" y="0"/>
                </a:lnTo>
                <a:close/>
              </a:path>
            </a:pathLst>
          </a:custGeom>
          <a:blipFill>
            <a:blip r:embed="rId5"/>
            <a:stretch>
              <a:fillRect l="0" t="0" r="0" b="0"/>
            </a:stretch>
          </a:blipFill>
        </p:spPr>
      </p:sp>
      <p:sp>
        <p:nvSpPr>
          <p:cNvPr name="TextBox 12" id="12"/>
          <p:cNvSpPr txBox="true"/>
          <p:nvPr/>
        </p:nvSpPr>
        <p:spPr>
          <a:xfrm rot="0">
            <a:off x="8358822" y="876300"/>
            <a:ext cx="9675351" cy="1991360"/>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K-NEAREST NEIGHBOURS(KNN)</a:t>
            </a:r>
          </a:p>
        </p:txBody>
      </p:sp>
      <p:sp>
        <p:nvSpPr>
          <p:cNvPr name="TextBox 13" id="13"/>
          <p:cNvSpPr txBox="true"/>
          <p:nvPr/>
        </p:nvSpPr>
        <p:spPr>
          <a:xfrm rot="0">
            <a:off x="8198002" y="3165968"/>
            <a:ext cx="9061298" cy="2657475"/>
          </a:xfrm>
          <a:prstGeom prst="rect">
            <a:avLst/>
          </a:prstGeom>
        </p:spPr>
        <p:txBody>
          <a:bodyPr anchor="t" rtlCol="false" tIns="0" lIns="0" bIns="0" rIns="0">
            <a:spAutoFit/>
          </a:bodyPr>
          <a:lstStyle/>
          <a:p>
            <a:pPr algn="l" marL="453390" indent="-226695" lvl="1">
              <a:lnSpc>
                <a:spcPts val="3569"/>
              </a:lnSpc>
              <a:buFont typeface="Arial"/>
              <a:buChar char="•"/>
            </a:pPr>
            <a:r>
              <a:rPr lang="en-US" sz="2100">
                <a:solidFill>
                  <a:srgbClr val="000000"/>
                </a:solidFill>
                <a:latin typeface="Lato"/>
              </a:rPr>
              <a:t> Easy, straightforward, and accurate based on the samples closest to the reference as possible, known as the neighbors.</a:t>
            </a:r>
          </a:p>
          <a:p>
            <a:pPr algn="l" marL="453390" indent="-226695" lvl="1">
              <a:lnSpc>
                <a:spcPts val="3569"/>
              </a:lnSpc>
              <a:buFont typeface="Arial"/>
              <a:buChar char="•"/>
            </a:pPr>
            <a:r>
              <a:rPr lang="en-US" sz="2100">
                <a:solidFill>
                  <a:srgbClr val="000000"/>
                </a:solidFill>
                <a:latin typeface="Lato"/>
              </a:rPr>
              <a:t>This can be calculated using Euclidean Distance, Manhattan Distance.</a:t>
            </a:r>
          </a:p>
          <a:p>
            <a:pPr algn="l" marL="453390" indent="-226695" lvl="1">
              <a:lnSpc>
                <a:spcPts val="3569"/>
              </a:lnSpc>
              <a:buFont typeface="Arial"/>
              <a:buChar char="•"/>
            </a:pPr>
            <a:r>
              <a:rPr lang="en-US" sz="2100">
                <a:solidFill>
                  <a:srgbClr val="000000"/>
                </a:solidFill>
                <a:latin typeface="Lato"/>
              </a:rPr>
              <a:t>This specific model will assess the five nearest neighbors for its predictions. (k = 5) </a:t>
            </a:r>
          </a:p>
          <a:p>
            <a:pPr algn="l" marL="453390" indent="-226695" lvl="1">
              <a:lnSpc>
                <a:spcPts val="3569"/>
              </a:lnSpc>
              <a:buFont typeface="Arial"/>
              <a:buChar char="•"/>
            </a:pPr>
            <a:r>
              <a:rPr lang="en-US" sz="2100">
                <a:solidFill>
                  <a:srgbClr val="000000"/>
                </a:solidFill>
                <a:latin typeface="Lato"/>
              </a:rPr>
              <a:t>For this model, we applied Euclidean distance which can be calculated as:</a:t>
            </a:r>
          </a:p>
        </p:txBody>
      </p:sp>
      <p:sp>
        <p:nvSpPr>
          <p:cNvPr name="TextBox 14" id="14"/>
          <p:cNvSpPr txBox="true"/>
          <p:nvPr/>
        </p:nvSpPr>
        <p:spPr>
          <a:xfrm rot="0">
            <a:off x="9144000" y="7060996"/>
            <a:ext cx="5584924" cy="316230"/>
          </a:xfrm>
          <a:prstGeom prst="rect">
            <a:avLst/>
          </a:prstGeom>
        </p:spPr>
        <p:txBody>
          <a:bodyPr anchor="t" rtlCol="false" tIns="0" lIns="0" bIns="0" rIns="0">
            <a:spAutoFit/>
          </a:bodyPr>
          <a:lstStyle/>
          <a:p>
            <a:pPr algn="ctr">
              <a:lnSpc>
                <a:spcPts val="2520"/>
              </a:lnSpc>
            </a:pPr>
            <a:r>
              <a:rPr lang="en-US" sz="1800">
                <a:solidFill>
                  <a:srgbClr val="000000"/>
                </a:solidFill>
                <a:latin typeface="Lato"/>
              </a:rPr>
              <a:t>Where d and e are the two points in the data collection.</a:t>
            </a:r>
          </a:p>
        </p:txBody>
      </p:sp>
      <p:sp>
        <p:nvSpPr>
          <p:cNvPr name="TextBox 15" id="15"/>
          <p:cNvSpPr txBox="true"/>
          <p:nvPr/>
        </p:nvSpPr>
        <p:spPr>
          <a:xfrm rot="0">
            <a:off x="9349413" y="7527054"/>
            <a:ext cx="162818" cy="316230"/>
          </a:xfrm>
          <a:prstGeom prst="rect">
            <a:avLst/>
          </a:prstGeom>
        </p:spPr>
        <p:txBody>
          <a:bodyPr anchor="t" rtlCol="false" tIns="0" lIns="0" bIns="0" rIns="0">
            <a:spAutoFit/>
          </a:bodyPr>
          <a:lstStyle/>
          <a:p>
            <a:pPr algn="ctr">
              <a:lnSpc>
                <a:spcPts val="2520"/>
              </a:lnSpc>
            </a:pPr>
            <a:r>
              <a:rPr lang="en-US" sz="1800">
                <a:solidFill>
                  <a:srgbClr val="000000"/>
                </a:solidFill>
                <a:latin typeface="Lato"/>
              </a:rPr>
              <a:t>&amp;</a:t>
            </a:r>
          </a:p>
        </p:txBody>
      </p:sp>
      <p:sp>
        <p:nvSpPr>
          <p:cNvPr name="TextBox 16" id="16"/>
          <p:cNvSpPr txBox="true"/>
          <p:nvPr/>
        </p:nvSpPr>
        <p:spPr>
          <a:xfrm rot="0">
            <a:off x="9779080" y="7510503"/>
            <a:ext cx="706338" cy="316230"/>
          </a:xfrm>
          <a:prstGeom prst="rect">
            <a:avLst/>
          </a:prstGeom>
        </p:spPr>
        <p:txBody>
          <a:bodyPr anchor="t" rtlCol="false" tIns="0" lIns="0" bIns="0" rIns="0">
            <a:spAutoFit/>
          </a:bodyPr>
          <a:lstStyle/>
          <a:p>
            <a:pPr algn="ctr">
              <a:lnSpc>
                <a:spcPts val="2520"/>
              </a:lnSpc>
            </a:pPr>
            <a:r>
              <a:rPr lang="en-US" sz="1800">
                <a:solidFill>
                  <a:srgbClr val="000000"/>
                </a:solidFill>
                <a:latin typeface="Lato"/>
              </a:rPr>
              <a:t>are the</a:t>
            </a:r>
          </a:p>
        </p:txBody>
      </p:sp>
      <p:sp>
        <p:nvSpPr>
          <p:cNvPr name="TextBox 17" id="17"/>
          <p:cNvSpPr txBox="true"/>
          <p:nvPr/>
        </p:nvSpPr>
        <p:spPr>
          <a:xfrm rot="0">
            <a:off x="10886019" y="7527054"/>
            <a:ext cx="2497931" cy="316230"/>
          </a:xfrm>
          <a:prstGeom prst="rect">
            <a:avLst/>
          </a:prstGeom>
        </p:spPr>
        <p:txBody>
          <a:bodyPr anchor="t" rtlCol="false" tIns="0" lIns="0" bIns="0" rIns="0">
            <a:spAutoFit/>
          </a:bodyPr>
          <a:lstStyle/>
          <a:p>
            <a:pPr algn="ctr">
              <a:lnSpc>
                <a:spcPts val="2520"/>
              </a:lnSpc>
            </a:pPr>
            <a:r>
              <a:rPr lang="en-US" sz="1800">
                <a:solidFill>
                  <a:srgbClr val="000000"/>
                </a:solidFill>
                <a:latin typeface="Lato"/>
              </a:rPr>
              <a:t>coordinates respectively.</a:t>
            </a:r>
          </a:p>
        </p:txBody>
      </p:sp>
      <p:sp>
        <p:nvSpPr>
          <p:cNvPr name="TextBox 18" id="18"/>
          <p:cNvSpPr txBox="true"/>
          <p:nvPr/>
        </p:nvSpPr>
        <p:spPr>
          <a:xfrm rot="0">
            <a:off x="9144000" y="8014734"/>
            <a:ext cx="6974048" cy="297180"/>
          </a:xfrm>
          <a:prstGeom prst="rect">
            <a:avLst/>
          </a:prstGeom>
        </p:spPr>
        <p:txBody>
          <a:bodyPr anchor="t" rtlCol="false" tIns="0" lIns="0" bIns="0" rIns="0">
            <a:spAutoFit/>
          </a:bodyPr>
          <a:lstStyle/>
          <a:p>
            <a:pPr algn="l">
              <a:lnSpc>
                <a:spcPts val="2520"/>
              </a:lnSpc>
            </a:pPr>
            <a:r>
              <a:rPr lang="en-US" sz="1800">
                <a:solidFill>
                  <a:srgbClr val="000000"/>
                </a:solidFill>
                <a:latin typeface="Canva Sans"/>
              </a:rPr>
              <a:t>n is the number </a:t>
            </a:r>
            <a:r>
              <a:rPr lang="en-US" sz="1800">
                <a:solidFill>
                  <a:srgbClr val="000000"/>
                </a:solidFill>
                <a:latin typeface="Canva Sans"/>
              </a:rPr>
              <a:t>of dimensions or features in the dataset. </a:t>
            </a:r>
          </a:p>
        </p:txBody>
      </p:sp>
      <p:pic>
        <p:nvPicPr>
          <p:cNvPr name="Picture 19" id="19"/>
          <p:cNvPicPr>
            <a:picLocks noChangeAspect="true"/>
          </p:cNvPicPr>
          <p:nvPr/>
        </p:nvPicPr>
        <p:blipFill>
          <a:blip r:embed="rId6"/>
          <a:stretch>
            <a:fillRect/>
          </a:stretch>
        </p:blipFill>
        <p:spPr>
          <a:xfrm rot="0">
            <a:off x="-163592" y="-144542"/>
            <a:ext cx="8777272" cy="11097029"/>
          </a:xfrm>
          <a:prstGeom prst="rect">
            <a:avLst/>
          </a:prstGeom>
        </p:spPr>
      </p:pic>
      <p:sp>
        <p:nvSpPr>
          <p:cNvPr name="TextBox 20" id="20"/>
          <p:cNvSpPr txBox="true"/>
          <p:nvPr/>
        </p:nvSpPr>
        <p:spPr>
          <a:xfrm rot="-5400000">
            <a:off x="3115498" y="507169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0.991802</a:t>
            </a:r>
          </a:p>
        </p:txBody>
      </p:sp>
      <p:sp>
        <p:nvSpPr>
          <p:cNvPr name="TextBox 21" id="21"/>
          <p:cNvSpPr txBox="true"/>
          <p:nvPr/>
        </p:nvSpPr>
        <p:spPr>
          <a:xfrm rot="-5400000">
            <a:off x="1099010"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0.909091</a:t>
            </a:r>
          </a:p>
        </p:txBody>
      </p:sp>
      <p:sp>
        <p:nvSpPr>
          <p:cNvPr name="TextBox 22" id="22"/>
          <p:cNvSpPr txBox="true"/>
          <p:nvPr/>
        </p:nvSpPr>
        <p:spPr>
          <a:xfrm rot="-5400000">
            <a:off x="5113886"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0.951020</a:t>
            </a:r>
          </a:p>
        </p:txBody>
      </p:sp>
      <p:sp>
        <p:nvSpPr>
          <p:cNvPr name="TextBox 23" id="23"/>
          <p:cNvSpPr txBox="true"/>
          <p:nvPr/>
        </p:nvSpPr>
        <p:spPr>
          <a:xfrm rot="-5400000">
            <a:off x="2481134" y="5147384"/>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0.96110</a:t>
            </a:r>
          </a:p>
        </p:txBody>
      </p:sp>
      <p:sp>
        <p:nvSpPr>
          <p:cNvPr name="TextBox 24" id="24"/>
          <p:cNvSpPr txBox="true"/>
          <p:nvPr/>
        </p:nvSpPr>
        <p:spPr>
          <a:xfrm rot="-5400000">
            <a:off x="462325"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0.805195</a:t>
            </a:r>
          </a:p>
        </p:txBody>
      </p:sp>
      <p:sp>
        <p:nvSpPr>
          <p:cNvPr name="TextBox 25" id="25"/>
          <p:cNvSpPr txBox="true"/>
          <p:nvPr/>
        </p:nvSpPr>
        <p:spPr>
          <a:xfrm rot="-5400000">
            <a:off x="4498572"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0.847406</a:t>
            </a:r>
          </a:p>
        </p:txBody>
      </p:sp>
      <p:sp>
        <p:nvSpPr>
          <p:cNvPr name="TextBox 26" id="26"/>
          <p:cNvSpPr txBox="true"/>
          <p:nvPr/>
        </p:nvSpPr>
        <p:spPr>
          <a:xfrm rot="-5400000">
            <a:off x="3730814" y="507169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0.630805</a:t>
            </a:r>
          </a:p>
        </p:txBody>
      </p:sp>
      <p:sp>
        <p:nvSpPr>
          <p:cNvPr name="TextBox 27" id="27"/>
          <p:cNvSpPr txBox="true"/>
          <p:nvPr/>
        </p:nvSpPr>
        <p:spPr>
          <a:xfrm rot="-5400000">
            <a:off x="1733374"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0.618182</a:t>
            </a:r>
          </a:p>
        </p:txBody>
      </p:sp>
      <p:sp>
        <p:nvSpPr>
          <p:cNvPr name="TextBox 28" id="28"/>
          <p:cNvSpPr txBox="true"/>
          <p:nvPr/>
        </p:nvSpPr>
        <p:spPr>
          <a:xfrm rot="-5400000">
            <a:off x="5757776" y="504125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Lato"/>
              </a:rPr>
              <a:t>0.206794</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707977" cy="10287000"/>
            <a:chOff x="0" y="0"/>
            <a:chExt cx="2030084" cy="2709333"/>
          </a:xfrm>
        </p:grpSpPr>
        <p:sp>
          <p:nvSpPr>
            <p:cNvPr name="Freeform 3" id="3"/>
            <p:cNvSpPr/>
            <p:nvPr/>
          </p:nvSpPr>
          <p:spPr>
            <a:xfrm flipH="false" flipV="false" rot="0">
              <a:off x="0" y="0"/>
              <a:ext cx="2030084" cy="2709333"/>
            </a:xfrm>
            <a:custGeom>
              <a:avLst/>
              <a:gdLst/>
              <a:ahLst/>
              <a:cxnLst/>
              <a:rect r="r" b="b" t="t" l="l"/>
              <a:pathLst>
                <a:path h="2709333" w="2030084">
                  <a:moveTo>
                    <a:pt x="0" y="0"/>
                  </a:moveTo>
                  <a:lnTo>
                    <a:pt x="2030084" y="0"/>
                  </a:lnTo>
                  <a:lnTo>
                    <a:pt x="2030084" y="2709333"/>
                  </a:lnTo>
                  <a:lnTo>
                    <a:pt x="0" y="2709333"/>
                  </a:lnTo>
                  <a:close/>
                </a:path>
              </a:pathLst>
            </a:custGeom>
            <a:solidFill>
              <a:srgbClr val="F2F1F1">
                <a:alpha val="80000"/>
              </a:srgbClr>
            </a:solidFill>
          </p:spPr>
        </p:sp>
        <p:sp>
          <p:nvSpPr>
            <p:cNvPr name="TextBox 4" id="4"/>
            <p:cNvSpPr txBox="true"/>
            <p:nvPr/>
          </p:nvSpPr>
          <p:spPr>
            <a:xfrm>
              <a:off x="0" y="-47625"/>
              <a:ext cx="203008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8358822" y="876300"/>
            <a:ext cx="9675351" cy="1000760"/>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DECISION TREE</a:t>
            </a:r>
          </a:p>
        </p:txBody>
      </p:sp>
      <p:grpSp>
        <p:nvGrpSpPr>
          <p:cNvPr name="Group 9" id="9"/>
          <p:cNvGrpSpPr/>
          <p:nvPr/>
        </p:nvGrpSpPr>
        <p:grpSpPr>
          <a:xfrm rot="0">
            <a:off x="8004797" y="2169625"/>
            <a:ext cx="9254503" cy="6468695"/>
            <a:chOff x="0" y="0"/>
            <a:chExt cx="12339338" cy="8624926"/>
          </a:xfrm>
        </p:grpSpPr>
        <p:sp>
          <p:nvSpPr>
            <p:cNvPr name="Freeform 10" id="10"/>
            <p:cNvSpPr/>
            <p:nvPr/>
          </p:nvSpPr>
          <p:spPr>
            <a:xfrm flipH="false" flipV="false" rot="0">
              <a:off x="3782692" y="3545542"/>
              <a:ext cx="4840175" cy="1279283"/>
            </a:xfrm>
            <a:custGeom>
              <a:avLst/>
              <a:gdLst/>
              <a:ahLst/>
              <a:cxnLst/>
              <a:rect r="r" b="b" t="t" l="l"/>
              <a:pathLst>
                <a:path h="1279283" w="4840175">
                  <a:moveTo>
                    <a:pt x="0" y="0"/>
                  </a:moveTo>
                  <a:lnTo>
                    <a:pt x="4840175" y="0"/>
                  </a:lnTo>
                  <a:lnTo>
                    <a:pt x="4840175" y="1279283"/>
                  </a:lnTo>
                  <a:lnTo>
                    <a:pt x="0" y="1279283"/>
                  </a:lnTo>
                  <a:lnTo>
                    <a:pt x="0" y="0"/>
                  </a:lnTo>
                  <a:close/>
                </a:path>
              </a:pathLst>
            </a:custGeom>
            <a:blipFill>
              <a:blip r:embed="rId2"/>
              <a:stretch>
                <a:fillRect l="0" t="0" r="0" b="0"/>
              </a:stretch>
            </a:blipFill>
          </p:spPr>
        </p:sp>
        <p:sp>
          <p:nvSpPr>
            <p:cNvPr name="Freeform 11" id="11"/>
            <p:cNvSpPr/>
            <p:nvPr/>
          </p:nvSpPr>
          <p:spPr>
            <a:xfrm flipH="false" flipV="false" rot="0">
              <a:off x="2918847" y="4878103"/>
              <a:ext cx="640983" cy="404832"/>
            </a:xfrm>
            <a:custGeom>
              <a:avLst/>
              <a:gdLst/>
              <a:ahLst/>
              <a:cxnLst/>
              <a:rect r="r" b="b" t="t" l="l"/>
              <a:pathLst>
                <a:path h="404832" w="640983">
                  <a:moveTo>
                    <a:pt x="0" y="0"/>
                  </a:moveTo>
                  <a:lnTo>
                    <a:pt x="640984" y="0"/>
                  </a:lnTo>
                  <a:lnTo>
                    <a:pt x="640984" y="404832"/>
                  </a:lnTo>
                  <a:lnTo>
                    <a:pt x="0" y="404832"/>
                  </a:lnTo>
                  <a:lnTo>
                    <a:pt x="0" y="0"/>
                  </a:lnTo>
                  <a:close/>
                </a:path>
              </a:pathLst>
            </a:custGeom>
            <a:blipFill>
              <a:blip r:embed="rId3"/>
              <a:stretch>
                <a:fillRect l="0" t="0" r="0" b="0"/>
              </a:stretch>
            </a:blipFill>
          </p:spPr>
        </p:sp>
        <p:sp>
          <p:nvSpPr>
            <p:cNvPr name="Freeform 12" id="12"/>
            <p:cNvSpPr/>
            <p:nvPr/>
          </p:nvSpPr>
          <p:spPr>
            <a:xfrm flipH="false" flipV="false" rot="0">
              <a:off x="2951907" y="5282935"/>
              <a:ext cx="607924" cy="342230"/>
            </a:xfrm>
            <a:custGeom>
              <a:avLst/>
              <a:gdLst/>
              <a:ahLst/>
              <a:cxnLst/>
              <a:rect r="r" b="b" t="t" l="l"/>
              <a:pathLst>
                <a:path h="342230" w="607924">
                  <a:moveTo>
                    <a:pt x="0" y="0"/>
                  </a:moveTo>
                  <a:lnTo>
                    <a:pt x="607924" y="0"/>
                  </a:lnTo>
                  <a:lnTo>
                    <a:pt x="607924" y="342230"/>
                  </a:lnTo>
                  <a:lnTo>
                    <a:pt x="0" y="342230"/>
                  </a:lnTo>
                  <a:lnTo>
                    <a:pt x="0" y="0"/>
                  </a:lnTo>
                  <a:close/>
                </a:path>
              </a:pathLst>
            </a:custGeom>
            <a:blipFill>
              <a:blip r:embed="rId4"/>
              <a:stretch>
                <a:fillRect l="0" t="-13041" r="0" b="0"/>
              </a:stretch>
            </a:blipFill>
          </p:spPr>
        </p:sp>
        <p:sp>
          <p:nvSpPr>
            <p:cNvPr name="Freeform 13" id="13"/>
            <p:cNvSpPr/>
            <p:nvPr/>
          </p:nvSpPr>
          <p:spPr>
            <a:xfrm flipH="false" flipV="false" rot="0">
              <a:off x="2951907" y="5828365"/>
              <a:ext cx="1326416" cy="302516"/>
            </a:xfrm>
            <a:custGeom>
              <a:avLst/>
              <a:gdLst/>
              <a:ahLst/>
              <a:cxnLst/>
              <a:rect r="r" b="b" t="t" l="l"/>
              <a:pathLst>
                <a:path h="302516" w="1326416">
                  <a:moveTo>
                    <a:pt x="0" y="0"/>
                  </a:moveTo>
                  <a:lnTo>
                    <a:pt x="1326416" y="0"/>
                  </a:lnTo>
                  <a:lnTo>
                    <a:pt x="1326416" y="302516"/>
                  </a:lnTo>
                  <a:lnTo>
                    <a:pt x="0" y="302516"/>
                  </a:lnTo>
                  <a:lnTo>
                    <a:pt x="0" y="0"/>
                  </a:lnTo>
                  <a:close/>
                </a:path>
              </a:pathLst>
            </a:custGeom>
            <a:blipFill>
              <a:blip r:embed="rId5"/>
              <a:stretch>
                <a:fillRect l="0" t="0" r="0" b="0"/>
              </a:stretch>
            </a:blipFill>
          </p:spPr>
        </p:sp>
        <p:sp>
          <p:nvSpPr>
            <p:cNvPr name="Freeform 14" id="14"/>
            <p:cNvSpPr/>
            <p:nvPr/>
          </p:nvSpPr>
          <p:spPr>
            <a:xfrm flipH="false" flipV="false" rot="0">
              <a:off x="5854160" y="6997472"/>
              <a:ext cx="4902196" cy="860691"/>
            </a:xfrm>
            <a:custGeom>
              <a:avLst/>
              <a:gdLst/>
              <a:ahLst/>
              <a:cxnLst/>
              <a:rect r="r" b="b" t="t" l="l"/>
              <a:pathLst>
                <a:path h="860691" w="4902196">
                  <a:moveTo>
                    <a:pt x="0" y="0"/>
                  </a:moveTo>
                  <a:lnTo>
                    <a:pt x="4902197" y="0"/>
                  </a:lnTo>
                  <a:lnTo>
                    <a:pt x="4902197" y="860691"/>
                  </a:lnTo>
                  <a:lnTo>
                    <a:pt x="0" y="860691"/>
                  </a:lnTo>
                  <a:lnTo>
                    <a:pt x="0" y="0"/>
                  </a:lnTo>
                  <a:close/>
                </a:path>
              </a:pathLst>
            </a:custGeom>
            <a:blipFill>
              <a:blip r:embed="rId6"/>
              <a:stretch>
                <a:fillRect l="0" t="0" r="0" b="0"/>
              </a:stretch>
            </a:blipFill>
          </p:spPr>
        </p:sp>
        <p:sp>
          <p:nvSpPr>
            <p:cNvPr name="Freeform 15" id="15"/>
            <p:cNvSpPr/>
            <p:nvPr/>
          </p:nvSpPr>
          <p:spPr>
            <a:xfrm flipH="false" flipV="false" rot="0">
              <a:off x="1395861" y="7858163"/>
              <a:ext cx="406578" cy="419284"/>
            </a:xfrm>
            <a:custGeom>
              <a:avLst/>
              <a:gdLst/>
              <a:ahLst/>
              <a:cxnLst/>
              <a:rect r="r" b="b" t="t" l="l"/>
              <a:pathLst>
                <a:path h="419284" w="406578">
                  <a:moveTo>
                    <a:pt x="0" y="0"/>
                  </a:moveTo>
                  <a:lnTo>
                    <a:pt x="406578" y="0"/>
                  </a:lnTo>
                  <a:lnTo>
                    <a:pt x="406578" y="419283"/>
                  </a:lnTo>
                  <a:lnTo>
                    <a:pt x="0" y="419283"/>
                  </a:lnTo>
                  <a:lnTo>
                    <a:pt x="0" y="0"/>
                  </a:lnTo>
                  <a:close/>
                </a:path>
              </a:pathLst>
            </a:custGeom>
            <a:blipFill>
              <a:blip r:embed="rId7"/>
              <a:stretch>
                <a:fillRect l="0" t="0" r="0" b="0"/>
              </a:stretch>
            </a:blipFill>
          </p:spPr>
        </p:sp>
        <p:sp>
          <p:nvSpPr>
            <p:cNvPr name="TextBox 16" id="16"/>
            <p:cNvSpPr txBox="true"/>
            <p:nvPr/>
          </p:nvSpPr>
          <p:spPr>
            <a:xfrm rot="0">
              <a:off x="66221" y="-95250"/>
              <a:ext cx="12273117" cy="4536127"/>
            </a:xfrm>
            <a:prstGeom prst="rect">
              <a:avLst/>
            </a:prstGeom>
          </p:spPr>
          <p:txBody>
            <a:bodyPr anchor="t" rtlCol="false" tIns="0" lIns="0" bIns="0" rIns="0">
              <a:spAutoFit/>
            </a:bodyPr>
            <a:lstStyle/>
            <a:p>
              <a:pPr algn="l" marL="453390" indent="-226695" lvl="1">
                <a:lnSpc>
                  <a:spcPts val="3444"/>
                </a:lnSpc>
                <a:buFont typeface="Arial"/>
                <a:buChar char="•"/>
              </a:pPr>
              <a:r>
                <a:rPr lang="en-US" sz="2100" spc="210">
                  <a:solidFill>
                    <a:srgbClr val="000000"/>
                  </a:solidFill>
                  <a:latin typeface="Lato"/>
                </a:rPr>
                <a:t>Decides choices based on </a:t>
              </a:r>
              <a:r>
                <a:rPr lang="en-US" sz="2100" spc="210">
                  <a:solidFill>
                    <a:srgbClr val="000000"/>
                  </a:solidFill>
                  <a:latin typeface="Lato"/>
                </a:rPr>
                <a:t>questions and a criteria framework.</a:t>
              </a:r>
            </a:p>
            <a:p>
              <a:pPr algn="l" marL="453390" indent="-226695" lvl="1">
                <a:lnSpc>
                  <a:spcPts val="3444"/>
                </a:lnSpc>
                <a:buFont typeface="Arial"/>
                <a:buChar char="•"/>
              </a:pPr>
              <a:r>
                <a:rPr lang="en-US" sz="2100" spc="210">
                  <a:solidFill>
                    <a:srgbClr val="000000"/>
                  </a:solidFill>
                  <a:latin typeface="Lato"/>
                </a:rPr>
                <a:t>Like a flowchart, a node means a feature, a branch means a decision and a leaf points to the result.</a:t>
              </a:r>
            </a:p>
            <a:p>
              <a:pPr algn="l" marL="453390" indent="-226695" lvl="1">
                <a:lnSpc>
                  <a:spcPts val="3444"/>
                </a:lnSpc>
                <a:buFont typeface="Arial"/>
                <a:buChar char="•"/>
              </a:pPr>
              <a:r>
                <a:rPr lang="en-US" sz="2100" spc="210">
                  <a:solidFill>
                    <a:srgbClr val="000000"/>
                  </a:solidFill>
                  <a:latin typeface="Lato"/>
                </a:rPr>
                <a:t>Components: </a:t>
              </a:r>
              <a:r>
                <a:rPr lang="en-US" sz="2100" spc="210">
                  <a:solidFill>
                    <a:srgbClr val="000000"/>
                  </a:solidFill>
                  <a:latin typeface="Lato"/>
                </a:rPr>
                <a:t>Root Node, Decision Node, and Leaf Node.</a:t>
              </a:r>
            </a:p>
            <a:p>
              <a:pPr algn="l" marL="453390" indent="-226695" lvl="1">
                <a:lnSpc>
                  <a:spcPts val="3444"/>
                </a:lnSpc>
                <a:buFont typeface="Arial"/>
                <a:buChar char="•"/>
              </a:pPr>
              <a:r>
                <a:rPr lang="en-US" sz="2100" spc="210">
                  <a:solidFill>
                    <a:srgbClr val="000000"/>
                  </a:solidFill>
                  <a:latin typeface="Lato"/>
                </a:rPr>
                <a:t>The criterion used is entropy and it is calculated as:</a:t>
              </a:r>
            </a:p>
            <a:p>
              <a:pPr algn="l">
                <a:lnSpc>
                  <a:spcPts val="3444"/>
                </a:lnSpc>
              </a:pPr>
            </a:p>
            <a:p>
              <a:pPr algn="l">
                <a:lnSpc>
                  <a:spcPts val="3322"/>
                </a:lnSpc>
              </a:pPr>
            </a:p>
          </p:txBody>
        </p:sp>
        <p:sp>
          <p:nvSpPr>
            <p:cNvPr name="TextBox 17" id="17"/>
            <p:cNvSpPr txBox="true"/>
            <p:nvPr/>
          </p:nvSpPr>
          <p:spPr>
            <a:xfrm rot="0">
              <a:off x="487215" y="4901025"/>
              <a:ext cx="8556646" cy="320887"/>
            </a:xfrm>
            <a:prstGeom prst="rect">
              <a:avLst/>
            </a:prstGeom>
          </p:spPr>
          <p:txBody>
            <a:bodyPr anchor="t" rtlCol="false" tIns="0" lIns="0" bIns="0" rIns="0">
              <a:spAutoFit/>
            </a:bodyPr>
            <a:lstStyle/>
            <a:p>
              <a:pPr algn="ctr">
                <a:lnSpc>
                  <a:spcPts val="1960"/>
                </a:lnSpc>
              </a:pPr>
              <a:r>
                <a:rPr lang="en-US" sz="1400">
                  <a:solidFill>
                    <a:srgbClr val="000000"/>
                  </a:solidFill>
                  <a:latin typeface="Lato"/>
                </a:rPr>
                <a:t>= Entropy of dataset S</a:t>
              </a:r>
            </a:p>
          </p:txBody>
        </p:sp>
        <p:sp>
          <p:nvSpPr>
            <p:cNvPr name="TextBox 18" id="18"/>
            <p:cNvSpPr txBox="true"/>
            <p:nvPr/>
          </p:nvSpPr>
          <p:spPr>
            <a:xfrm rot="0">
              <a:off x="782639" y="5304278"/>
              <a:ext cx="8556646" cy="320887"/>
            </a:xfrm>
            <a:prstGeom prst="rect">
              <a:avLst/>
            </a:prstGeom>
          </p:spPr>
          <p:txBody>
            <a:bodyPr anchor="t" rtlCol="false" tIns="0" lIns="0" bIns="0" rIns="0">
              <a:spAutoFit/>
            </a:bodyPr>
            <a:lstStyle/>
            <a:p>
              <a:pPr algn="ctr">
                <a:lnSpc>
                  <a:spcPts val="1960"/>
                </a:lnSpc>
              </a:pPr>
              <a:r>
                <a:rPr lang="en-US" sz="1400">
                  <a:solidFill>
                    <a:srgbClr val="000000"/>
                  </a:solidFill>
                  <a:latin typeface="Lato"/>
                </a:rPr>
                <a:t>= Proportion of instances in S</a:t>
              </a:r>
            </a:p>
          </p:txBody>
        </p:sp>
        <p:sp>
          <p:nvSpPr>
            <p:cNvPr name="TextBox 19" id="19"/>
            <p:cNvSpPr txBox="true"/>
            <p:nvPr/>
          </p:nvSpPr>
          <p:spPr>
            <a:xfrm rot="0">
              <a:off x="1045117" y="5799790"/>
              <a:ext cx="8294168" cy="295982"/>
            </a:xfrm>
            <a:prstGeom prst="rect">
              <a:avLst/>
            </a:prstGeom>
          </p:spPr>
          <p:txBody>
            <a:bodyPr anchor="t" rtlCol="false" tIns="0" lIns="0" bIns="0" rIns="0">
              <a:spAutoFit/>
            </a:bodyPr>
            <a:lstStyle/>
            <a:p>
              <a:pPr algn="ctr">
                <a:lnSpc>
                  <a:spcPts val="1853"/>
                </a:lnSpc>
              </a:pPr>
              <a:r>
                <a:rPr lang="en-US" sz="1323">
                  <a:solidFill>
                    <a:srgbClr val="000000"/>
                  </a:solidFill>
                  <a:latin typeface="Lato"/>
                </a:rPr>
                <a:t>= Number of classes</a:t>
              </a:r>
            </a:p>
          </p:txBody>
        </p:sp>
        <p:sp>
          <p:nvSpPr>
            <p:cNvPr name="TextBox 20" id="20"/>
            <p:cNvSpPr txBox="true"/>
            <p:nvPr/>
          </p:nvSpPr>
          <p:spPr>
            <a:xfrm rot="0">
              <a:off x="66221" y="6197556"/>
              <a:ext cx="12273117" cy="967105"/>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000000"/>
                  </a:solidFill>
                  <a:latin typeface="Lato"/>
                </a:rPr>
                <a:t> Information gain is the reduction in </a:t>
              </a:r>
              <a:r>
                <a:rPr lang="en-US" sz="2100">
                  <a:solidFill>
                    <a:srgbClr val="000000"/>
                  </a:solidFill>
                  <a:latin typeface="Lato"/>
                </a:rPr>
                <a:t>entropy or surprise by splitting a feature and it is calculated as:</a:t>
              </a:r>
            </a:p>
          </p:txBody>
        </p:sp>
        <p:sp>
          <p:nvSpPr>
            <p:cNvPr name="TextBox 21" id="21"/>
            <p:cNvSpPr txBox="true"/>
            <p:nvPr/>
          </p:nvSpPr>
          <p:spPr>
            <a:xfrm rot="0">
              <a:off x="0" y="7888311"/>
              <a:ext cx="8556646" cy="320887"/>
            </a:xfrm>
            <a:prstGeom prst="rect">
              <a:avLst/>
            </a:prstGeom>
          </p:spPr>
          <p:txBody>
            <a:bodyPr anchor="t" rtlCol="false" tIns="0" lIns="0" bIns="0" rIns="0">
              <a:spAutoFit/>
            </a:bodyPr>
            <a:lstStyle/>
            <a:p>
              <a:pPr algn="ctr">
                <a:lnSpc>
                  <a:spcPts val="1960"/>
                </a:lnSpc>
              </a:pPr>
              <a:r>
                <a:rPr lang="en-US" sz="1400">
                  <a:solidFill>
                    <a:srgbClr val="000000"/>
                  </a:solidFill>
                  <a:latin typeface="Lato"/>
                </a:rPr>
                <a:t>= Subset of S for which attribute A has value v</a:t>
              </a:r>
            </a:p>
          </p:txBody>
        </p:sp>
        <p:sp>
          <p:nvSpPr>
            <p:cNvPr name="TextBox 22" id="22"/>
            <p:cNvSpPr txBox="true"/>
            <p:nvPr/>
          </p:nvSpPr>
          <p:spPr>
            <a:xfrm rot="0">
              <a:off x="1395861" y="8304040"/>
              <a:ext cx="9761782" cy="320887"/>
            </a:xfrm>
            <a:prstGeom prst="rect">
              <a:avLst/>
            </a:prstGeom>
          </p:spPr>
          <p:txBody>
            <a:bodyPr anchor="t" rtlCol="false" tIns="0" lIns="0" bIns="0" rIns="0">
              <a:spAutoFit/>
            </a:bodyPr>
            <a:lstStyle/>
            <a:p>
              <a:pPr algn="l">
                <a:lnSpc>
                  <a:spcPts val="1960"/>
                </a:lnSpc>
              </a:pPr>
              <a:r>
                <a:rPr lang="en-US" sz="1400">
                  <a:solidFill>
                    <a:srgbClr val="000000"/>
                  </a:solidFill>
                  <a:latin typeface="Lato"/>
                </a:rPr>
                <a:t>Values(A) is the set of all possible values for an </a:t>
              </a:r>
              <a:r>
                <a:rPr lang="en-US" sz="1400">
                  <a:solidFill>
                    <a:srgbClr val="000000"/>
                  </a:solidFill>
                  <a:latin typeface="Lato"/>
                </a:rPr>
                <a:t>attribute A, and S is the whole sample space.</a:t>
              </a:r>
            </a:p>
          </p:txBody>
        </p:sp>
      </p:grpSp>
      <p:pic>
        <p:nvPicPr>
          <p:cNvPr name="Picture 23" id="23"/>
          <p:cNvPicPr>
            <a:picLocks noChangeAspect="true"/>
          </p:cNvPicPr>
          <p:nvPr/>
        </p:nvPicPr>
        <p:blipFill>
          <a:blip r:embed="rId8"/>
          <a:stretch>
            <a:fillRect/>
          </a:stretch>
        </p:blipFill>
        <p:spPr>
          <a:xfrm rot="0">
            <a:off x="-163592" y="-144542"/>
            <a:ext cx="8777272" cy="11097029"/>
          </a:xfrm>
          <a:prstGeom prst="rect">
            <a:avLst/>
          </a:prstGeom>
        </p:spPr>
      </p:pic>
      <p:sp>
        <p:nvSpPr>
          <p:cNvPr name="TextBox 24" id="24"/>
          <p:cNvSpPr txBox="true"/>
          <p:nvPr/>
        </p:nvSpPr>
        <p:spPr>
          <a:xfrm rot="-5400000">
            <a:off x="3133194" y="510487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1.000000</a:t>
            </a:r>
          </a:p>
        </p:txBody>
      </p:sp>
      <p:sp>
        <p:nvSpPr>
          <p:cNvPr name="TextBox 25" id="25"/>
          <p:cNvSpPr txBox="true"/>
          <p:nvPr/>
        </p:nvSpPr>
        <p:spPr>
          <a:xfrm rot="-5400000">
            <a:off x="1116706"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0.777778</a:t>
            </a:r>
          </a:p>
        </p:txBody>
      </p:sp>
      <p:sp>
        <p:nvSpPr>
          <p:cNvPr name="TextBox 26" id="26"/>
          <p:cNvSpPr txBox="true"/>
          <p:nvPr/>
        </p:nvSpPr>
        <p:spPr>
          <a:xfrm rot="-5400000">
            <a:off x="5131582"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0.970735</a:t>
            </a:r>
          </a:p>
        </p:txBody>
      </p:sp>
      <p:sp>
        <p:nvSpPr>
          <p:cNvPr name="TextBox 27" id="27"/>
          <p:cNvSpPr txBox="true"/>
          <p:nvPr/>
        </p:nvSpPr>
        <p:spPr>
          <a:xfrm rot="-5400000">
            <a:off x="2498830" y="518055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0.97245</a:t>
            </a:r>
          </a:p>
        </p:txBody>
      </p:sp>
      <p:sp>
        <p:nvSpPr>
          <p:cNvPr name="TextBox 28" id="28"/>
          <p:cNvSpPr txBox="true"/>
          <p:nvPr/>
        </p:nvSpPr>
        <p:spPr>
          <a:xfrm rot="-5400000">
            <a:off x="480022"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0.733766</a:t>
            </a:r>
          </a:p>
        </p:txBody>
      </p:sp>
      <p:sp>
        <p:nvSpPr>
          <p:cNvPr name="TextBox 29" id="29"/>
          <p:cNvSpPr txBox="true"/>
          <p:nvPr/>
        </p:nvSpPr>
        <p:spPr>
          <a:xfrm rot="-5400000">
            <a:off x="4516268"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0.860750</a:t>
            </a:r>
          </a:p>
        </p:txBody>
      </p:sp>
      <p:sp>
        <p:nvSpPr>
          <p:cNvPr name="TextBox 30" id="30"/>
          <p:cNvSpPr txBox="true"/>
          <p:nvPr/>
        </p:nvSpPr>
        <p:spPr>
          <a:xfrm rot="-5400000">
            <a:off x="3748510" y="5104872"/>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0.676072</a:t>
            </a:r>
          </a:p>
        </p:txBody>
      </p:sp>
      <p:sp>
        <p:nvSpPr>
          <p:cNvPr name="TextBox 31" id="31"/>
          <p:cNvSpPr txBox="true"/>
          <p:nvPr/>
        </p:nvSpPr>
        <p:spPr>
          <a:xfrm rot="-5400000">
            <a:off x="1751072"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0.654545</a:t>
            </a:r>
          </a:p>
        </p:txBody>
      </p:sp>
      <p:sp>
        <p:nvSpPr>
          <p:cNvPr name="TextBox 32" id="32"/>
          <p:cNvSpPr txBox="true"/>
          <p:nvPr/>
        </p:nvSpPr>
        <p:spPr>
          <a:xfrm rot="-5400000">
            <a:off x="5775474" y="507442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Lato"/>
              </a:rPr>
              <a:t>0.000000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707977" cy="10287000"/>
            <a:chOff x="0" y="0"/>
            <a:chExt cx="2030084" cy="2709333"/>
          </a:xfrm>
        </p:grpSpPr>
        <p:sp>
          <p:nvSpPr>
            <p:cNvPr name="Freeform 3" id="3"/>
            <p:cNvSpPr/>
            <p:nvPr/>
          </p:nvSpPr>
          <p:spPr>
            <a:xfrm flipH="false" flipV="false" rot="0">
              <a:off x="0" y="0"/>
              <a:ext cx="2030084" cy="2709333"/>
            </a:xfrm>
            <a:custGeom>
              <a:avLst/>
              <a:gdLst/>
              <a:ahLst/>
              <a:cxnLst/>
              <a:rect r="r" b="b" t="t" l="l"/>
              <a:pathLst>
                <a:path h="2709333" w="2030084">
                  <a:moveTo>
                    <a:pt x="0" y="0"/>
                  </a:moveTo>
                  <a:lnTo>
                    <a:pt x="2030084" y="0"/>
                  </a:lnTo>
                  <a:lnTo>
                    <a:pt x="2030084" y="2709333"/>
                  </a:lnTo>
                  <a:lnTo>
                    <a:pt x="0" y="2709333"/>
                  </a:lnTo>
                  <a:close/>
                </a:path>
              </a:pathLst>
            </a:custGeom>
            <a:solidFill>
              <a:srgbClr val="F2F1F1">
                <a:alpha val="80000"/>
              </a:srgbClr>
            </a:solidFill>
          </p:spPr>
        </p:sp>
        <p:sp>
          <p:nvSpPr>
            <p:cNvPr name="TextBox 4" id="4"/>
            <p:cNvSpPr txBox="true"/>
            <p:nvPr/>
          </p:nvSpPr>
          <p:spPr>
            <a:xfrm>
              <a:off x="0" y="-47625"/>
              <a:ext cx="2030084" cy="275695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80210" y="7802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8358822" y="876300"/>
            <a:ext cx="9675351" cy="1991360"/>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RANDOM FOREST CLASSIFIER </a:t>
            </a:r>
          </a:p>
        </p:txBody>
      </p:sp>
      <p:sp>
        <p:nvSpPr>
          <p:cNvPr name="TextBox 9" id="9"/>
          <p:cNvSpPr txBox="true"/>
          <p:nvPr/>
        </p:nvSpPr>
        <p:spPr>
          <a:xfrm rot="-5400000">
            <a:off x="5096834" y="4685540"/>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0.59094</a:t>
            </a:r>
          </a:p>
        </p:txBody>
      </p:sp>
      <p:sp>
        <p:nvSpPr>
          <p:cNvPr name="TextBox 10" id="10"/>
          <p:cNvSpPr txBox="true"/>
          <p:nvPr/>
        </p:nvSpPr>
        <p:spPr>
          <a:xfrm rot="0">
            <a:off x="8497501" y="3146017"/>
            <a:ext cx="8761799" cy="3232023"/>
          </a:xfrm>
          <a:prstGeom prst="rect">
            <a:avLst/>
          </a:prstGeom>
        </p:spPr>
        <p:txBody>
          <a:bodyPr anchor="t" rtlCol="false" tIns="0" lIns="0" bIns="0" rIns="0">
            <a:spAutoFit/>
          </a:bodyPr>
          <a:lstStyle/>
          <a:p>
            <a:pPr algn="just" marL="453390" indent="-226695" lvl="1">
              <a:lnSpc>
                <a:spcPts val="3696"/>
              </a:lnSpc>
              <a:buFont typeface="Arial"/>
              <a:buChar char="•"/>
            </a:pPr>
            <a:r>
              <a:rPr lang="en-US" sz="2100">
                <a:solidFill>
                  <a:srgbClr val="000000"/>
                </a:solidFill>
                <a:latin typeface="Lato"/>
              </a:rPr>
              <a:t>Works by creating several DTs during t</a:t>
            </a:r>
            <a:r>
              <a:rPr lang="en-US" sz="2100">
                <a:solidFill>
                  <a:srgbClr val="000000"/>
                </a:solidFill>
                <a:latin typeface="Lato"/>
              </a:rPr>
              <a:t>he training phase.</a:t>
            </a:r>
          </a:p>
          <a:p>
            <a:pPr algn="just" marL="453390" indent="-226695" lvl="1">
              <a:lnSpc>
                <a:spcPts val="3696"/>
              </a:lnSpc>
              <a:buFont typeface="Arial"/>
              <a:buChar char="•"/>
            </a:pPr>
            <a:r>
              <a:rPr lang="en-US" sz="2100">
                <a:solidFill>
                  <a:srgbClr val="000000"/>
                </a:solidFill>
                <a:latin typeface="Lato"/>
              </a:rPr>
              <a:t>While predicting: the algorithm totals the results of all trees.</a:t>
            </a:r>
          </a:p>
          <a:p>
            <a:pPr algn="just" marL="453390" indent="-226695" lvl="1">
              <a:lnSpc>
                <a:spcPts val="3696"/>
              </a:lnSpc>
              <a:buFont typeface="Arial"/>
              <a:buChar char="•"/>
            </a:pPr>
            <a:r>
              <a:rPr lang="en-US" sz="2100">
                <a:solidFill>
                  <a:srgbClr val="000000"/>
                </a:solidFill>
                <a:latin typeface="Lato"/>
              </a:rPr>
              <a:t>For classification tasks: the preferred method of decision-making is through voting.</a:t>
            </a:r>
          </a:p>
          <a:p>
            <a:pPr algn="just" marL="453390" indent="-226695" lvl="1">
              <a:lnSpc>
                <a:spcPts val="3696"/>
              </a:lnSpc>
              <a:buFont typeface="Arial"/>
              <a:buChar char="•"/>
            </a:pPr>
            <a:r>
              <a:rPr lang="en-US" sz="2100">
                <a:solidFill>
                  <a:srgbClr val="000000"/>
                </a:solidFill>
                <a:latin typeface="Lato"/>
              </a:rPr>
              <a:t>For regression tasks: the preferred method is through averaging.</a:t>
            </a:r>
          </a:p>
          <a:p>
            <a:pPr algn="just" marL="453390" indent="-226695" lvl="1">
              <a:lnSpc>
                <a:spcPts val="3696"/>
              </a:lnSpc>
              <a:buFont typeface="Arial"/>
              <a:buChar char="•"/>
            </a:pPr>
            <a:r>
              <a:rPr lang="en-US" sz="2100">
                <a:solidFill>
                  <a:srgbClr val="000000"/>
                </a:solidFill>
                <a:latin typeface="Lato"/>
              </a:rPr>
              <a:t>In our model, we configured a Random Forest Classifier (RFC) with the following parameters: </a:t>
            </a:r>
          </a:p>
        </p:txBody>
      </p:sp>
      <p:sp>
        <p:nvSpPr>
          <p:cNvPr name="TextBox 11" id="11"/>
          <p:cNvSpPr txBox="true"/>
          <p:nvPr/>
        </p:nvSpPr>
        <p:spPr>
          <a:xfrm rot="0">
            <a:off x="9027324" y="6730465"/>
            <a:ext cx="7702153" cy="1990090"/>
          </a:xfrm>
          <a:prstGeom prst="rect">
            <a:avLst/>
          </a:prstGeom>
        </p:spPr>
        <p:txBody>
          <a:bodyPr anchor="t" rtlCol="false" tIns="0" lIns="0" bIns="0" rIns="0">
            <a:spAutoFit/>
          </a:bodyPr>
          <a:lstStyle/>
          <a:p>
            <a:pPr algn="just" marL="410209" indent="-205105" lvl="1">
              <a:lnSpc>
                <a:spcPts val="2659"/>
              </a:lnSpc>
              <a:buAutoNum type="arabicPeriod" startAt="1"/>
            </a:pPr>
            <a:r>
              <a:rPr lang="en-US" sz="1899">
                <a:solidFill>
                  <a:srgbClr val="000000"/>
                </a:solidFill>
                <a:latin typeface="Lato"/>
              </a:rPr>
              <a:t>Estimators=100</a:t>
            </a:r>
          </a:p>
          <a:p>
            <a:pPr algn="just" marL="410209" indent="-205105" lvl="1">
              <a:lnSpc>
                <a:spcPts val="2659"/>
              </a:lnSpc>
              <a:buAutoNum type="arabicPeriod" startAt="1"/>
            </a:pPr>
            <a:r>
              <a:rPr lang="en-US" sz="1899">
                <a:solidFill>
                  <a:srgbClr val="000000"/>
                </a:solidFill>
                <a:latin typeface="Lato"/>
              </a:rPr>
              <a:t>max depth=100</a:t>
            </a:r>
          </a:p>
          <a:p>
            <a:pPr algn="just" marL="410209" indent="-205105" lvl="1">
              <a:lnSpc>
                <a:spcPts val="2659"/>
              </a:lnSpc>
              <a:buAutoNum type="arabicPeriod" startAt="1"/>
            </a:pPr>
            <a:r>
              <a:rPr lang="en-US" sz="1899">
                <a:solidFill>
                  <a:srgbClr val="000000"/>
                </a:solidFill>
                <a:latin typeface="Lato"/>
              </a:rPr>
              <a:t>min samples split=20</a:t>
            </a:r>
          </a:p>
          <a:p>
            <a:pPr algn="just" marL="410209" indent="-205105" lvl="1">
              <a:lnSpc>
                <a:spcPts val="2659"/>
              </a:lnSpc>
              <a:buAutoNum type="arabicPeriod" startAt="1"/>
            </a:pPr>
            <a:r>
              <a:rPr lang="en-US" sz="1899">
                <a:solidFill>
                  <a:srgbClr val="000000"/>
                </a:solidFill>
                <a:latin typeface="Lato"/>
              </a:rPr>
              <a:t>min samples leaf=1</a:t>
            </a:r>
          </a:p>
          <a:p>
            <a:pPr algn="just" marL="410209" indent="-205105" lvl="1">
              <a:lnSpc>
                <a:spcPts val="2659"/>
              </a:lnSpc>
              <a:buAutoNum type="arabicPeriod" startAt="1"/>
            </a:pPr>
            <a:r>
              <a:rPr lang="en-US" sz="1899">
                <a:solidFill>
                  <a:srgbClr val="000000"/>
                </a:solidFill>
                <a:latin typeface="Lato"/>
              </a:rPr>
              <a:t>max features is set to the square root of the total number of features</a:t>
            </a:r>
          </a:p>
          <a:p>
            <a:pPr algn="just" marL="410209" indent="-205105" lvl="1">
              <a:lnSpc>
                <a:spcPts val="2659"/>
              </a:lnSpc>
              <a:buAutoNum type="arabicPeriod" startAt="1"/>
            </a:pPr>
            <a:r>
              <a:rPr lang="en-US" sz="1899">
                <a:solidFill>
                  <a:srgbClr val="000000"/>
                </a:solidFill>
                <a:latin typeface="Lato"/>
              </a:rPr>
              <a:t>the random state is set to 5.</a:t>
            </a:r>
          </a:p>
        </p:txBody>
      </p:sp>
      <p:pic>
        <p:nvPicPr>
          <p:cNvPr name="Picture 12" id="12"/>
          <p:cNvPicPr>
            <a:picLocks noChangeAspect="true"/>
          </p:cNvPicPr>
          <p:nvPr/>
        </p:nvPicPr>
        <p:blipFill>
          <a:blip r:embed="rId2"/>
          <a:stretch>
            <a:fillRect/>
          </a:stretch>
        </p:blipFill>
        <p:spPr>
          <a:xfrm rot="0">
            <a:off x="-163592" y="-144542"/>
            <a:ext cx="8777272" cy="11097029"/>
          </a:xfrm>
          <a:prstGeom prst="rect">
            <a:avLst/>
          </a:prstGeom>
        </p:spPr>
      </p:pic>
      <p:sp>
        <p:nvSpPr>
          <p:cNvPr name="TextBox 13" id="13"/>
          <p:cNvSpPr txBox="true"/>
          <p:nvPr/>
        </p:nvSpPr>
        <p:spPr>
          <a:xfrm rot="-5400000">
            <a:off x="3123824" y="5187320"/>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0.996557</a:t>
            </a:r>
          </a:p>
        </p:txBody>
      </p:sp>
      <p:sp>
        <p:nvSpPr>
          <p:cNvPr name="TextBox 14" id="14"/>
          <p:cNvSpPr txBox="true"/>
          <p:nvPr/>
        </p:nvSpPr>
        <p:spPr>
          <a:xfrm rot="-5400000">
            <a:off x="1107336"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0.868687</a:t>
            </a:r>
          </a:p>
        </p:txBody>
      </p:sp>
      <p:sp>
        <p:nvSpPr>
          <p:cNvPr name="TextBox 15" id="15"/>
          <p:cNvSpPr txBox="true"/>
          <p:nvPr/>
        </p:nvSpPr>
        <p:spPr>
          <a:xfrm rot="-5400000">
            <a:off x="5122212"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0.859094</a:t>
            </a:r>
          </a:p>
        </p:txBody>
      </p:sp>
      <p:sp>
        <p:nvSpPr>
          <p:cNvPr name="TextBox 16" id="16"/>
          <p:cNvSpPr txBox="true"/>
          <p:nvPr/>
        </p:nvSpPr>
        <p:spPr>
          <a:xfrm rot="-5400000">
            <a:off x="2489458" y="5263008"/>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0.97055</a:t>
            </a:r>
          </a:p>
        </p:txBody>
      </p:sp>
      <p:sp>
        <p:nvSpPr>
          <p:cNvPr name="TextBox 17" id="17"/>
          <p:cNvSpPr txBox="true"/>
          <p:nvPr/>
        </p:nvSpPr>
        <p:spPr>
          <a:xfrm rot="-5400000">
            <a:off x="470650"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0.811688</a:t>
            </a:r>
          </a:p>
        </p:txBody>
      </p:sp>
      <p:sp>
        <p:nvSpPr>
          <p:cNvPr name="TextBox 18" id="18"/>
          <p:cNvSpPr txBox="true"/>
          <p:nvPr/>
        </p:nvSpPr>
        <p:spPr>
          <a:xfrm rot="-5400000">
            <a:off x="4506896"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0.859094</a:t>
            </a:r>
          </a:p>
        </p:txBody>
      </p:sp>
      <p:sp>
        <p:nvSpPr>
          <p:cNvPr name="TextBox 19" id="19"/>
          <p:cNvSpPr txBox="true"/>
          <p:nvPr/>
        </p:nvSpPr>
        <p:spPr>
          <a:xfrm rot="-5400000">
            <a:off x="3739140" y="5187320"/>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0.690770</a:t>
            </a:r>
          </a:p>
        </p:txBody>
      </p:sp>
      <p:sp>
        <p:nvSpPr>
          <p:cNvPr name="TextBox 20" id="20"/>
          <p:cNvSpPr txBox="true"/>
          <p:nvPr/>
        </p:nvSpPr>
        <p:spPr>
          <a:xfrm rot="-5400000">
            <a:off x="1741700"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FFFFFF"/>
                </a:solidFill>
                <a:latin typeface="Lato"/>
              </a:rPr>
              <a:t>0.709091</a:t>
            </a:r>
          </a:p>
        </p:txBody>
      </p:sp>
      <p:sp>
        <p:nvSpPr>
          <p:cNvPr name="TextBox 21" id="21"/>
          <p:cNvSpPr txBox="true"/>
          <p:nvPr/>
        </p:nvSpPr>
        <p:spPr>
          <a:xfrm rot="-5400000">
            <a:off x="5766102" y="5156876"/>
            <a:ext cx="3256211" cy="405765"/>
          </a:xfrm>
          <a:prstGeom prst="rect">
            <a:avLst/>
          </a:prstGeom>
        </p:spPr>
        <p:txBody>
          <a:bodyPr anchor="t" rtlCol="false" tIns="0" lIns="0" bIns="0" rIns="0">
            <a:spAutoFit/>
          </a:bodyPr>
          <a:lstStyle/>
          <a:p>
            <a:pPr algn="ctr">
              <a:lnSpc>
                <a:spcPts val="3359"/>
              </a:lnSpc>
              <a:spcBef>
                <a:spcPct val="0"/>
              </a:spcBef>
            </a:pPr>
            <a:r>
              <a:rPr lang="en-US" sz="2399" spc="239">
                <a:solidFill>
                  <a:srgbClr val="000000"/>
                </a:solidFill>
                <a:latin typeface="Lato"/>
              </a:rPr>
              <a:t>0.169002</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818067" y="1332293"/>
            <a:ext cx="15795843" cy="1000759"/>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CONCLUSION </a:t>
            </a:r>
          </a:p>
        </p:txBody>
      </p:sp>
      <p:grpSp>
        <p:nvGrpSpPr>
          <p:cNvPr name="Group 6" id="6"/>
          <p:cNvGrpSpPr/>
          <p:nvPr/>
        </p:nvGrpSpPr>
        <p:grpSpPr>
          <a:xfrm rot="0">
            <a:off x="1028700" y="900981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010810" y="102870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818067" y="2810129"/>
            <a:ext cx="15410826" cy="4542917"/>
          </a:xfrm>
          <a:prstGeom prst="rect">
            <a:avLst/>
          </a:prstGeom>
        </p:spPr>
        <p:txBody>
          <a:bodyPr anchor="t" rtlCol="false" tIns="0" lIns="0" bIns="0" rIns="0">
            <a:spAutoFit/>
          </a:bodyPr>
          <a:lstStyle/>
          <a:p>
            <a:pPr algn="l" marL="604519" indent="-302260" lvl="1">
              <a:lnSpc>
                <a:spcPts val="4563"/>
              </a:lnSpc>
              <a:buFont typeface="Arial"/>
              <a:buChar char="•"/>
            </a:pPr>
            <a:r>
              <a:rPr lang="en-US" sz="2799">
                <a:solidFill>
                  <a:srgbClr val="000000"/>
                </a:solidFill>
                <a:latin typeface="Lato"/>
              </a:rPr>
              <a:t>Best Model: Random Forest Classifier (RFC) demonstrated the highest predictive accuracy and robustness.</a:t>
            </a:r>
          </a:p>
          <a:p>
            <a:pPr algn="l" marL="604519" indent="-302260" lvl="1">
              <a:lnSpc>
                <a:spcPts val="4563"/>
              </a:lnSpc>
              <a:buFont typeface="Arial"/>
              <a:buChar char="•"/>
            </a:pPr>
            <a:r>
              <a:rPr lang="en-US" sz="2799">
                <a:solidFill>
                  <a:srgbClr val="000000"/>
                </a:solidFill>
                <a:latin typeface="Lato"/>
              </a:rPr>
              <a:t>Variability: Outcomes varied across models, indicating that the choice of predictors should be based on specific parameters.</a:t>
            </a:r>
          </a:p>
          <a:p>
            <a:pPr algn="l" marL="604519" indent="-302260" lvl="1">
              <a:lnSpc>
                <a:spcPts val="4563"/>
              </a:lnSpc>
              <a:buFont typeface="Arial"/>
              <a:buChar char="•"/>
            </a:pPr>
            <a:r>
              <a:rPr lang="en-US" sz="2799">
                <a:solidFill>
                  <a:srgbClr val="000000"/>
                </a:solidFill>
                <a:latin typeface="Lato"/>
              </a:rPr>
              <a:t>Contribution: Enhanced understanding of applying ML techniques for early detection and management of diabetes.</a:t>
            </a:r>
          </a:p>
          <a:p>
            <a:pPr algn="l" marL="604519" indent="-302260" lvl="1">
              <a:lnSpc>
                <a:spcPts val="4563"/>
              </a:lnSpc>
              <a:buFont typeface="Arial"/>
              <a:buChar char="•"/>
            </a:pPr>
            <a:r>
              <a:rPr lang="en-US" sz="2799">
                <a:solidFill>
                  <a:srgbClr val="000000"/>
                </a:solidFill>
                <a:latin typeface="Lato"/>
              </a:rPr>
              <a:t>Healthcare Impact: ML models can assist healthcare workers in making informed decisions, potentially reducing diabetes complications.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818067" y="1326430"/>
            <a:ext cx="15795843" cy="1000759"/>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FUTURE SCOPE</a:t>
            </a:r>
          </a:p>
        </p:txBody>
      </p:sp>
      <p:grpSp>
        <p:nvGrpSpPr>
          <p:cNvPr name="Group 6" id="6"/>
          <p:cNvGrpSpPr/>
          <p:nvPr/>
        </p:nvGrpSpPr>
        <p:grpSpPr>
          <a:xfrm rot="0">
            <a:off x="1028700" y="900981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010810" y="102870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818067" y="2817894"/>
            <a:ext cx="15866755" cy="5029835"/>
          </a:xfrm>
          <a:prstGeom prst="rect">
            <a:avLst/>
          </a:prstGeom>
        </p:spPr>
        <p:txBody>
          <a:bodyPr anchor="t" rtlCol="false" tIns="0" lIns="0" bIns="0" rIns="0">
            <a:spAutoFit/>
          </a:bodyPr>
          <a:lstStyle/>
          <a:p>
            <a:pPr algn="l" marL="604519" indent="-302260" lvl="1">
              <a:lnSpc>
                <a:spcPts val="4479"/>
              </a:lnSpc>
              <a:buFont typeface="Arial"/>
              <a:buChar char="•"/>
            </a:pPr>
            <a:r>
              <a:rPr lang="en-US" sz="2799">
                <a:solidFill>
                  <a:srgbClr val="000000"/>
                </a:solidFill>
                <a:latin typeface="Lato"/>
              </a:rPr>
              <a:t>Approach: Combining multiple models to improve prediction accuracy and resilience.</a:t>
            </a:r>
          </a:p>
          <a:p>
            <a:pPr algn="l" marL="604519" indent="-302260" lvl="1">
              <a:lnSpc>
                <a:spcPts val="4479"/>
              </a:lnSpc>
              <a:buFont typeface="Arial"/>
              <a:buChar char="•"/>
            </a:pPr>
            <a:r>
              <a:rPr lang="en-US" sz="2799">
                <a:solidFill>
                  <a:srgbClr val="000000"/>
                </a:solidFill>
                <a:latin typeface="Lato"/>
              </a:rPr>
              <a:t>Techniques: Stacking, boosting, and bagging have shown success in enhancing model performance.</a:t>
            </a:r>
          </a:p>
          <a:p>
            <a:pPr algn="l" marL="604519" indent="-302260" lvl="1">
              <a:lnSpc>
                <a:spcPts val="4479"/>
              </a:lnSpc>
              <a:buFont typeface="Arial"/>
              <a:buChar char="•"/>
            </a:pPr>
            <a:r>
              <a:rPr lang="en-US" sz="2799">
                <a:solidFill>
                  <a:srgbClr val="000000"/>
                </a:solidFill>
                <a:latin typeface="Lato"/>
              </a:rPr>
              <a:t>Incorporating Diverse Data Sources: Environmental factors, lifestyle habits, genetic biomarkers to elucidate diabetes pathophysiology.</a:t>
            </a:r>
          </a:p>
          <a:p>
            <a:pPr algn="l" marL="604519" indent="-302260" lvl="1">
              <a:lnSpc>
                <a:spcPts val="4479"/>
              </a:lnSpc>
              <a:buFont typeface="Arial"/>
              <a:buChar char="•"/>
            </a:pPr>
            <a:r>
              <a:rPr lang="en-US" sz="2799">
                <a:solidFill>
                  <a:srgbClr val="000000"/>
                </a:solidFill>
                <a:latin typeface="Lato"/>
              </a:rPr>
              <a:t>Complex Data Processing: ML algorithms can uncover complex relationships and patterns, enabling advanced forecasting and personalized interventions.</a:t>
            </a:r>
          </a:p>
          <a:p>
            <a:pPr algn="l" marL="604519" indent="-302260" lvl="1">
              <a:lnSpc>
                <a:spcPts val="4479"/>
              </a:lnSpc>
              <a:buFont typeface="Arial"/>
              <a:buChar char="•"/>
            </a:pPr>
            <a:r>
              <a:rPr lang="en-US" sz="2799">
                <a:solidFill>
                  <a:srgbClr val="000000"/>
                </a:solidFill>
                <a:latin typeface="Lato"/>
              </a:rPr>
              <a:t>Vision: ML algorithms will play a critical role in early detection and personalized treatment strategies, paving the way for advanced diabetes care.</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958126" y="3970422"/>
            <a:ext cx="12371749" cy="2060405"/>
          </a:xfrm>
          <a:prstGeom prst="rect">
            <a:avLst/>
          </a:prstGeom>
        </p:spPr>
        <p:txBody>
          <a:bodyPr anchor="t" rtlCol="false" tIns="0" lIns="0" bIns="0" rIns="0">
            <a:spAutoFit/>
          </a:bodyPr>
          <a:lstStyle/>
          <a:p>
            <a:pPr algn="ctr" marL="0" indent="0" lvl="0">
              <a:lnSpc>
                <a:spcPts val="16238"/>
              </a:lnSpc>
            </a:pPr>
            <a:r>
              <a:rPr lang="en-US" sz="11598" spc="579">
                <a:solidFill>
                  <a:srgbClr val="000000"/>
                </a:solidFill>
                <a:latin typeface="Helios Extended Bold"/>
              </a:rPr>
              <a:t>THANK YOU</a:t>
            </a:r>
          </a:p>
        </p:txBody>
      </p:sp>
      <p:grpSp>
        <p:nvGrpSpPr>
          <p:cNvPr name="Group 6" id="6"/>
          <p:cNvGrpSpPr/>
          <p:nvPr/>
        </p:nvGrpSpPr>
        <p:grpSpPr>
          <a:xfrm rot="0">
            <a:off x="1028700" y="900981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010810" y="102870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33462" y="0"/>
            <a:ext cx="0" cy="3768928"/>
          </a:xfrm>
          <a:prstGeom prst="line">
            <a:avLst/>
          </a:prstGeom>
          <a:ln cap="flat" w="57150">
            <a:solidFill>
              <a:srgbClr val="4E6E81"/>
            </a:solidFill>
            <a:prstDash val="sysDash"/>
            <a:headEnd type="none" len="sm" w="sm"/>
            <a:tailEnd type="none" len="sm" w="sm"/>
          </a:ln>
        </p:spPr>
      </p:sp>
      <p:grpSp>
        <p:nvGrpSpPr>
          <p:cNvPr name="Group 3" id="3"/>
          <p:cNvGrpSpPr/>
          <p:nvPr/>
        </p:nvGrpSpPr>
        <p:grpSpPr>
          <a:xfrm rot="0">
            <a:off x="8001007" y="0"/>
            <a:ext cx="10286993" cy="10287000"/>
            <a:chOff x="0" y="0"/>
            <a:chExt cx="2709331" cy="2709333"/>
          </a:xfrm>
        </p:grpSpPr>
        <p:sp>
          <p:nvSpPr>
            <p:cNvPr name="Freeform 4" id="4"/>
            <p:cNvSpPr/>
            <p:nvPr/>
          </p:nvSpPr>
          <p:spPr>
            <a:xfrm flipH="false" flipV="false" rot="0">
              <a:off x="0" y="0"/>
              <a:ext cx="2709331" cy="2709333"/>
            </a:xfrm>
            <a:custGeom>
              <a:avLst/>
              <a:gdLst/>
              <a:ahLst/>
              <a:cxnLst/>
              <a:rect r="r" b="b" t="t" l="l"/>
              <a:pathLst>
                <a:path h="2709333" w="2709331">
                  <a:moveTo>
                    <a:pt x="0" y="0"/>
                  </a:moveTo>
                  <a:lnTo>
                    <a:pt x="2709331" y="0"/>
                  </a:lnTo>
                  <a:lnTo>
                    <a:pt x="2709331" y="2709333"/>
                  </a:lnTo>
                  <a:lnTo>
                    <a:pt x="0" y="2709333"/>
                  </a:lnTo>
                  <a:close/>
                </a:path>
              </a:pathLst>
            </a:custGeom>
            <a:solidFill>
              <a:srgbClr val="F2F1F1">
                <a:alpha val="80000"/>
              </a:srgbClr>
            </a:solidFill>
          </p:spPr>
        </p:sp>
        <p:sp>
          <p:nvSpPr>
            <p:cNvPr name="TextBox 5" id="5"/>
            <p:cNvSpPr txBox="true"/>
            <p:nvPr/>
          </p:nvSpPr>
          <p:spPr>
            <a:xfrm>
              <a:off x="0" y="-47625"/>
              <a:ext cx="2709331" cy="2756958"/>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004888" y="3964677"/>
            <a:ext cx="6996120" cy="1085850"/>
          </a:xfrm>
          <a:prstGeom prst="rect">
            <a:avLst/>
          </a:prstGeom>
        </p:spPr>
        <p:txBody>
          <a:bodyPr anchor="t" rtlCol="false" tIns="0" lIns="0" bIns="0" rIns="0">
            <a:spAutoFit/>
          </a:bodyPr>
          <a:lstStyle/>
          <a:p>
            <a:pPr algn="l" marL="0" indent="0" lvl="0">
              <a:lnSpc>
                <a:spcPts val="8400"/>
              </a:lnSpc>
            </a:pPr>
            <a:r>
              <a:rPr lang="en-US" sz="6000" spc="300">
                <a:solidFill>
                  <a:srgbClr val="000000"/>
                </a:solidFill>
                <a:latin typeface="Helios Extended Bold"/>
              </a:rPr>
              <a:t>ABSTRACT </a:t>
            </a:r>
          </a:p>
        </p:txBody>
      </p:sp>
      <p:sp>
        <p:nvSpPr>
          <p:cNvPr name="TextBox 7" id="7"/>
          <p:cNvSpPr txBox="true"/>
          <p:nvPr/>
        </p:nvSpPr>
        <p:spPr>
          <a:xfrm rot="0">
            <a:off x="8442005" y="3380159"/>
            <a:ext cx="8693050" cy="3245485"/>
          </a:xfrm>
          <a:prstGeom prst="rect">
            <a:avLst/>
          </a:prstGeom>
        </p:spPr>
        <p:txBody>
          <a:bodyPr anchor="t" rtlCol="false" tIns="0" lIns="0" bIns="0" rIns="0">
            <a:spAutoFit/>
          </a:bodyPr>
          <a:lstStyle/>
          <a:p>
            <a:pPr algn="l" marL="0" indent="0" lvl="0">
              <a:lnSpc>
                <a:spcPts val="3679"/>
              </a:lnSpc>
            </a:pPr>
            <a:r>
              <a:rPr lang="en-US" sz="2299" spc="229">
                <a:solidFill>
                  <a:srgbClr val="000000"/>
                </a:solidFill>
                <a:latin typeface="Lato"/>
              </a:rPr>
              <a:t>Our study utilizes Machine Learning to identify early diabetes cases, aiding in proactive treatment and improving patient outcomes. By comparing different ML algorithms, we aim to optimize diabetes diagnosis in healthcare, with potential implications for personalized medicine and enhanced patient well-being.</a:t>
            </a:r>
          </a:p>
        </p:txBody>
      </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15378" y="162416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882226" y="945354"/>
            <a:ext cx="14523548" cy="1085850"/>
          </a:xfrm>
          <a:prstGeom prst="rect">
            <a:avLst/>
          </a:prstGeom>
        </p:spPr>
        <p:txBody>
          <a:bodyPr anchor="t" rtlCol="false" tIns="0" lIns="0" bIns="0" rIns="0">
            <a:spAutoFit/>
          </a:bodyPr>
          <a:lstStyle/>
          <a:p>
            <a:pPr algn="ctr" marL="0" indent="0" lvl="0">
              <a:lnSpc>
                <a:spcPts val="8400"/>
              </a:lnSpc>
            </a:pPr>
            <a:r>
              <a:rPr lang="en-US" sz="6000" spc="300">
                <a:solidFill>
                  <a:srgbClr val="000000"/>
                </a:solidFill>
                <a:latin typeface="Helios Extended Bold"/>
              </a:rPr>
              <a:t>TABLE OF CONTENTS</a:t>
            </a:r>
          </a:p>
        </p:txBody>
      </p:sp>
      <p:grpSp>
        <p:nvGrpSpPr>
          <p:cNvPr name="Group 6" id="6"/>
          <p:cNvGrpSpPr/>
          <p:nvPr/>
        </p:nvGrpSpPr>
        <p:grpSpPr>
          <a:xfrm rot="0">
            <a:off x="17259300" y="925830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780210" y="78021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AutoShape 12" id="12"/>
          <p:cNvSpPr/>
          <p:nvPr/>
        </p:nvSpPr>
        <p:spPr>
          <a:xfrm flipH="true">
            <a:off x="9115425" y="5441230"/>
            <a:ext cx="28575" cy="5008925"/>
          </a:xfrm>
          <a:prstGeom prst="line">
            <a:avLst/>
          </a:prstGeom>
          <a:ln cap="flat" w="57150">
            <a:solidFill>
              <a:srgbClr val="4E6E81"/>
            </a:solidFill>
            <a:prstDash val="sysDash"/>
            <a:headEnd type="none" len="sm" w="sm"/>
            <a:tailEnd type="none" len="sm" w="sm"/>
          </a:ln>
        </p:spPr>
      </p:sp>
      <p:sp>
        <p:nvSpPr>
          <p:cNvPr name="TextBox 13" id="13"/>
          <p:cNvSpPr txBox="true"/>
          <p:nvPr/>
        </p:nvSpPr>
        <p:spPr>
          <a:xfrm rot="0">
            <a:off x="1644858" y="2970997"/>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01</a:t>
            </a:r>
          </a:p>
        </p:txBody>
      </p:sp>
      <p:sp>
        <p:nvSpPr>
          <p:cNvPr name="TextBox 14" id="14"/>
          <p:cNvSpPr txBox="true"/>
          <p:nvPr/>
        </p:nvSpPr>
        <p:spPr>
          <a:xfrm rot="0">
            <a:off x="1644858" y="4242573"/>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02</a:t>
            </a:r>
          </a:p>
        </p:txBody>
      </p:sp>
      <p:sp>
        <p:nvSpPr>
          <p:cNvPr name="TextBox 15" id="15"/>
          <p:cNvSpPr txBox="true"/>
          <p:nvPr/>
        </p:nvSpPr>
        <p:spPr>
          <a:xfrm rot="0">
            <a:off x="1644858" y="5687197"/>
            <a:ext cx="4775418" cy="2844799"/>
          </a:xfrm>
          <a:prstGeom prst="rect">
            <a:avLst/>
          </a:prstGeom>
        </p:spPr>
        <p:txBody>
          <a:bodyPr anchor="t" rtlCol="false" tIns="0" lIns="0" bIns="0" rIns="0">
            <a:spAutoFit/>
          </a:bodyPr>
          <a:lstStyle/>
          <a:p>
            <a:pPr algn="l">
              <a:lnSpc>
                <a:spcPts val="11200"/>
              </a:lnSpc>
            </a:pPr>
            <a:r>
              <a:rPr lang="en-US" sz="8000" spc="400">
                <a:solidFill>
                  <a:srgbClr val="A79E9C"/>
                </a:solidFill>
                <a:latin typeface="Helios Extended Bold"/>
              </a:rPr>
              <a:t>03</a:t>
            </a:r>
          </a:p>
          <a:p>
            <a:pPr algn="l" marL="0" indent="0" lvl="0">
              <a:lnSpc>
                <a:spcPts val="11200"/>
              </a:lnSpc>
            </a:pPr>
          </a:p>
        </p:txBody>
      </p:sp>
      <p:sp>
        <p:nvSpPr>
          <p:cNvPr name="TextBox 16" id="16"/>
          <p:cNvSpPr txBox="true"/>
          <p:nvPr/>
        </p:nvSpPr>
        <p:spPr>
          <a:xfrm rot="0">
            <a:off x="1644858" y="7131821"/>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04</a:t>
            </a:r>
          </a:p>
        </p:txBody>
      </p:sp>
      <p:grpSp>
        <p:nvGrpSpPr>
          <p:cNvPr name="Group 17" id="17"/>
          <p:cNvGrpSpPr/>
          <p:nvPr/>
        </p:nvGrpSpPr>
        <p:grpSpPr>
          <a:xfrm rot="0">
            <a:off x="2023789" y="3443743"/>
            <a:ext cx="5443811" cy="4671694"/>
            <a:chOff x="0" y="0"/>
            <a:chExt cx="7258414" cy="6228925"/>
          </a:xfrm>
        </p:grpSpPr>
        <p:sp>
          <p:nvSpPr>
            <p:cNvPr name="TextBox 18" id="18"/>
            <p:cNvSpPr txBox="true"/>
            <p:nvPr/>
          </p:nvSpPr>
          <p:spPr>
            <a:xfrm rot="0">
              <a:off x="891191" y="-47625"/>
              <a:ext cx="6367223" cy="503132"/>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INTRODUCTION</a:t>
              </a:r>
            </a:p>
          </p:txBody>
        </p:sp>
        <p:sp>
          <p:nvSpPr>
            <p:cNvPr name="TextBox 19" id="19"/>
            <p:cNvSpPr txBox="true"/>
            <p:nvPr/>
          </p:nvSpPr>
          <p:spPr>
            <a:xfrm rot="0">
              <a:off x="586391" y="1929341"/>
              <a:ext cx="6367223" cy="1036532"/>
            </a:xfrm>
            <a:prstGeom prst="rect">
              <a:avLst/>
            </a:prstGeom>
          </p:spPr>
          <p:txBody>
            <a:bodyPr anchor="t" rtlCol="false" tIns="0" lIns="0" bIns="0" rIns="0">
              <a:spAutoFit/>
            </a:bodyPr>
            <a:lstStyle/>
            <a:p>
              <a:pPr algn="ctr">
                <a:lnSpc>
                  <a:spcPts val="3219"/>
                </a:lnSpc>
              </a:pPr>
              <a:r>
                <a:rPr lang="en-US" sz="2299" spc="229">
                  <a:solidFill>
                    <a:srgbClr val="4E6E81"/>
                  </a:solidFill>
                  <a:latin typeface="Heebo Bold"/>
                </a:rPr>
                <a:t>MOTIVATION</a:t>
              </a:r>
            </a:p>
            <a:p>
              <a:pPr algn="ctr" marL="0" indent="0" lvl="0">
                <a:lnSpc>
                  <a:spcPts val="3219"/>
                </a:lnSpc>
              </a:pPr>
            </a:p>
          </p:txBody>
        </p:sp>
        <p:sp>
          <p:nvSpPr>
            <p:cNvPr name="TextBox 20" id="20"/>
            <p:cNvSpPr txBox="true"/>
            <p:nvPr/>
          </p:nvSpPr>
          <p:spPr>
            <a:xfrm rot="0">
              <a:off x="428632" y="3799627"/>
              <a:ext cx="6367223" cy="503132"/>
            </a:xfrm>
            <a:prstGeom prst="rect">
              <a:avLst/>
            </a:prstGeom>
          </p:spPr>
          <p:txBody>
            <a:bodyPr anchor="t" rtlCol="false" tIns="0" lIns="0" bIns="0" rIns="0">
              <a:spAutoFit/>
            </a:bodyPr>
            <a:lstStyle/>
            <a:p>
              <a:pPr algn="r" marL="0" indent="0" lvl="0">
                <a:lnSpc>
                  <a:spcPts val="3219"/>
                </a:lnSpc>
              </a:pPr>
              <a:r>
                <a:rPr lang="en-US" sz="2299" spc="229">
                  <a:solidFill>
                    <a:srgbClr val="4E6E81"/>
                  </a:solidFill>
                  <a:latin typeface="Heebo Bold"/>
                </a:rPr>
                <a:t>LITERATURE SURVEY</a:t>
              </a:r>
            </a:p>
          </p:txBody>
        </p:sp>
        <p:sp>
          <p:nvSpPr>
            <p:cNvPr name="TextBox 21" id="21"/>
            <p:cNvSpPr txBox="true"/>
            <p:nvPr/>
          </p:nvSpPr>
          <p:spPr>
            <a:xfrm rot="0">
              <a:off x="0" y="5725793"/>
              <a:ext cx="6367223" cy="503132"/>
            </a:xfrm>
            <a:prstGeom prst="rect">
              <a:avLst/>
            </a:prstGeom>
          </p:spPr>
          <p:txBody>
            <a:bodyPr anchor="t" rtlCol="false" tIns="0" lIns="0" bIns="0" rIns="0">
              <a:spAutoFit/>
            </a:bodyPr>
            <a:lstStyle/>
            <a:p>
              <a:pPr algn="r" marL="0" indent="0" lvl="0">
                <a:lnSpc>
                  <a:spcPts val="3219"/>
                </a:lnSpc>
              </a:pPr>
              <a:r>
                <a:rPr lang="en-US" sz="2299" spc="229">
                  <a:solidFill>
                    <a:srgbClr val="4E6E81"/>
                  </a:solidFill>
                  <a:latin typeface="Heebo Bold"/>
                </a:rPr>
                <a:t>DATA PROCESSING</a:t>
              </a:r>
            </a:p>
          </p:txBody>
        </p:sp>
      </p:grpSp>
      <p:sp>
        <p:nvSpPr>
          <p:cNvPr name="TextBox 22" id="22"/>
          <p:cNvSpPr txBox="true"/>
          <p:nvPr/>
        </p:nvSpPr>
        <p:spPr>
          <a:xfrm rot="0">
            <a:off x="10637783" y="2970997"/>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05</a:t>
            </a:r>
          </a:p>
        </p:txBody>
      </p:sp>
      <p:sp>
        <p:nvSpPr>
          <p:cNvPr name="TextBox 23" id="23"/>
          <p:cNvSpPr txBox="true"/>
          <p:nvPr/>
        </p:nvSpPr>
        <p:spPr>
          <a:xfrm rot="0">
            <a:off x="11439525" y="3565357"/>
            <a:ext cx="4775418" cy="389255"/>
          </a:xfrm>
          <a:prstGeom prst="rect">
            <a:avLst/>
          </a:prstGeom>
        </p:spPr>
        <p:txBody>
          <a:bodyPr anchor="t" rtlCol="false" tIns="0" lIns="0" bIns="0" rIns="0">
            <a:spAutoFit/>
          </a:bodyPr>
          <a:lstStyle/>
          <a:p>
            <a:pPr algn="r" marL="0" indent="0" lvl="0">
              <a:lnSpc>
                <a:spcPts val="3219"/>
              </a:lnSpc>
            </a:pPr>
            <a:r>
              <a:rPr lang="en-US" sz="2299" spc="229">
                <a:solidFill>
                  <a:srgbClr val="4E6E81"/>
                </a:solidFill>
                <a:latin typeface="Heebo Bold"/>
              </a:rPr>
              <a:t>ABOUT THE DATASETS</a:t>
            </a:r>
          </a:p>
        </p:txBody>
      </p:sp>
      <p:sp>
        <p:nvSpPr>
          <p:cNvPr name="TextBox 24" id="24"/>
          <p:cNvSpPr txBox="true"/>
          <p:nvPr/>
        </p:nvSpPr>
        <p:spPr>
          <a:xfrm rot="0">
            <a:off x="10637783" y="4242573"/>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06</a:t>
            </a:r>
          </a:p>
        </p:txBody>
      </p:sp>
      <p:sp>
        <p:nvSpPr>
          <p:cNvPr name="TextBox 25" id="25"/>
          <p:cNvSpPr txBox="true"/>
          <p:nvPr/>
        </p:nvSpPr>
        <p:spPr>
          <a:xfrm rot="0">
            <a:off x="11439525" y="4836932"/>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MODELS USED</a:t>
            </a:r>
          </a:p>
        </p:txBody>
      </p:sp>
      <p:sp>
        <p:nvSpPr>
          <p:cNvPr name="TextBox 26" id="26"/>
          <p:cNvSpPr txBox="true"/>
          <p:nvPr/>
        </p:nvSpPr>
        <p:spPr>
          <a:xfrm rot="0">
            <a:off x="10637783" y="5687197"/>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07</a:t>
            </a:r>
          </a:p>
        </p:txBody>
      </p:sp>
      <p:sp>
        <p:nvSpPr>
          <p:cNvPr name="TextBox 27" id="27"/>
          <p:cNvSpPr txBox="true"/>
          <p:nvPr/>
        </p:nvSpPr>
        <p:spPr>
          <a:xfrm rot="0">
            <a:off x="11420475" y="6281557"/>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CONCLUSION </a:t>
            </a:r>
          </a:p>
        </p:txBody>
      </p:sp>
      <p:sp>
        <p:nvSpPr>
          <p:cNvPr name="TextBox 28" id="28"/>
          <p:cNvSpPr txBox="true"/>
          <p:nvPr/>
        </p:nvSpPr>
        <p:spPr>
          <a:xfrm rot="0">
            <a:off x="10637783" y="7131821"/>
            <a:ext cx="4775418" cy="1425574"/>
          </a:xfrm>
          <a:prstGeom prst="rect">
            <a:avLst/>
          </a:prstGeom>
        </p:spPr>
        <p:txBody>
          <a:bodyPr anchor="t" rtlCol="false" tIns="0" lIns="0" bIns="0" rIns="0">
            <a:spAutoFit/>
          </a:bodyPr>
          <a:lstStyle/>
          <a:p>
            <a:pPr algn="l" marL="0" indent="0" lvl="0">
              <a:lnSpc>
                <a:spcPts val="11200"/>
              </a:lnSpc>
            </a:pPr>
            <a:r>
              <a:rPr lang="en-US" sz="8000" spc="400">
                <a:solidFill>
                  <a:srgbClr val="A79E9C"/>
                </a:solidFill>
                <a:latin typeface="Helios Extended Bold"/>
              </a:rPr>
              <a:t>08</a:t>
            </a:r>
          </a:p>
        </p:txBody>
      </p:sp>
      <p:sp>
        <p:nvSpPr>
          <p:cNvPr name="TextBox 29" id="29"/>
          <p:cNvSpPr txBox="true"/>
          <p:nvPr/>
        </p:nvSpPr>
        <p:spPr>
          <a:xfrm rot="0">
            <a:off x="11630356" y="7726181"/>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FUTURE SCOPE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590063" y="866775"/>
            <a:ext cx="8693050" cy="1085850"/>
          </a:xfrm>
          <a:prstGeom prst="rect">
            <a:avLst/>
          </a:prstGeom>
        </p:spPr>
        <p:txBody>
          <a:bodyPr anchor="t" rtlCol="false" tIns="0" lIns="0" bIns="0" rIns="0">
            <a:spAutoFit/>
          </a:bodyPr>
          <a:lstStyle/>
          <a:p>
            <a:pPr algn="l" marL="0" indent="0" lvl="0">
              <a:lnSpc>
                <a:spcPts val="8400"/>
              </a:lnSpc>
            </a:pPr>
            <a:r>
              <a:rPr lang="en-US" sz="6000" spc="300">
                <a:solidFill>
                  <a:srgbClr val="000000"/>
                </a:solidFill>
                <a:latin typeface="Helios Extended Bold"/>
              </a:rPr>
              <a:t>INTRODUCTION</a:t>
            </a:r>
          </a:p>
        </p:txBody>
      </p:sp>
      <p:sp>
        <p:nvSpPr>
          <p:cNvPr name="TextBox 3" id="3"/>
          <p:cNvSpPr txBox="true"/>
          <p:nvPr/>
        </p:nvSpPr>
        <p:spPr>
          <a:xfrm rot="0">
            <a:off x="8618216" y="3132455"/>
            <a:ext cx="8693050" cy="3926840"/>
          </a:xfrm>
          <a:prstGeom prst="rect">
            <a:avLst/>
          </a:prstGeom>
        </p:spPr>
        <p:txBody>
          <a:bodyPr anchor="t" rtlCol="false" tIns="0" lIns="0" bIns="0" rIns="0">
            <a:spAutoFit/>
          </a:bodyPr>
          <a:lstStyle/>
          <a:p>
            <a:pPr algn="l" marL="0" indent="0" lvl="0">
              <a:lnSpc>
                <a:spcPts val="3519"/>
              </a:lnSpc>
            </a:pPr>
            <a:r>
              <a:rPr lang="en-US" sz="2199" spc="219">
                <a:solidFill>
                  <a:srgbClr val="000000"/>
                </a:solidFill>
                <a:latin typeface="Lato"/>
              </a:rPr>
              <a:t>Diabetes, a prevalent chronic condition, arises when the body struggles to regulate blood sugar levels adequately. It comes in two primary forms: type 1, where the body fails to produce insulin, and type 2, where cells become insulin-resistant. Left untreated, diabetes can lead to severe complications, including heart disease and nerve damage. Understanding its mechanisms and management is pivotal for promoting healthier lifestyles and minimizing associated risks.</a:t>
            </a:r>
          </a:p>
        </p:txBody>
      </p:sp>
      <p:sp>
        <p:nvSpPr>
          <p:cNvPr name="AutoShape 4" id="4"/>
          <p:cNvSpPr/>
          <p:nvPr/>
        </p:nvSpPr>
        <p:spPr>
          <a:xfrm>
            <a:off x="550043" y="0"/>
            <a:ext cx="0" cy="3768928"/>
          </a:xfrm>
          <a:prstGeom prst="line">
            <a:avLst/>
          </a:prstGeom>
          <a:ln cap="flat" w="57150">
            <a:solidFill>
              <a:srgbClr val="4E6E81"/>
            </a:solidFill>
            <a:prstDash val="sysDash"/>
            <a:headEnd type="none" len="sm" w="sm"/>
            <a:tailEnd type="none" len="sm" w="sm"/>
          </a:ln>
        </p:spPr>
      </p:sp>
      <p:grpSp>
        <p:nvGrpSpPr>
          <p:cNvPr name="Group 5" id="5"/>
          <p:cNvGrpSpPr/>
          <p:nvPr/>
        </p:nvGrpSpPr>
        <p:grpSpPr>
          <a:xfrm rot="0">
            <a:off x="17010810" y="925830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028700" y="1028700"/>
            <a:ext cx="6928968" cy="8106519"/>
            <a:chOff x="0" y="0"/>
            <a:chExt cx="9238625" cy="10808693"/>
          </a:xfrm>
        </p:grpSpPr>
        <p:pic>
          <p:nvPicPr>
            <p:cNvPr name="Picture 9" id="9"/>
            <p:cNvPicPr>
              <a:picLocks noChangeAspect="true"/>
            </p:cNvPicPr>
            <p:nvPr/>
          </p:nvPicPr>
          <p:blipFill>
            <a:blip r:embed="rId2"/>
            <a:srcRect l="10590" t="0" r="11082" b="8362"/>
            <a:stretch>
              <a:fillRect/>
            </a:stretch>
          </p:blipFill>
          <p:spPr>
            <a:xfrm flipH="false" flipV="false">
              <a:off x="0" y="0"/>
              <a:ext cx="9238625" cy="10808693"/>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818067" y="1332293"/>
            <a:ext cx="15795843" cy="1000759"/>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MOTIVATION</a:t>
            </a:r>
          </a:p>
        </p:txBody>
      </p:sp>
      <p:grpSp>
        <p:nvGrpSpPr>
          <p:cNvPr name="Group 6" id="6"/>
          <p:cNvGrpSpPr/>
          <p:nvPr/>
        </p:nvGrpSpPr>
        <p:grpSpPr>
          <a:xfrm rot="0">
            <a:off x="1028700" y="9009810"/>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010810" y="102870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818067" y="2810129"/>
            <a:ext cx="15410826" cy="6257417"/>
          </a:xfrm>
          <a:prstGeom prst="rect">
            <a:avLst/>
          </a:prstGeom>
        </p:spPr>
        <p:txBody>
          <a:bodyPr anchor="t" rtlCol="false" tIns="0" lIns="0" bIns="0" rIns="0">
            <a:spAutoFit/>
          </a:bodyPr>
          <a:lstStyle/>
          <a:p>
            <a:pPr algn="l" marL="604519" indent="-302260" lvl="1">
              <a:lnSpc>
                <a:spcPts val="4563"/>
              </a:lnSpc>
              <a:buFont typeface="Arial"/>
              <a:buChar char="•"/>
            </a:pPr>
            <a:r>
              <a:rPr lang="en-US" sz="2799">
                <a:solidFill>
                  <a:srgbClr val="000000"/>
                </a:solidFill>
                <a:latin typeface="Lato"/>
              </a:rPr>
              <a:t>Rising Prevalence in Diabetes- Diabetes is becoming more common worldwide, placing a significant strain on healthcare systems. There is an urgent need for better detection methods. Using advanced machine learning techniques can help address this growing health challenge and align with global health priorities.</a:t>
            </a:r>
          </a:p>
          <a:p>
            <a:pPr algn="l" marL="604519" indent="-302260" lvl="1">
              <a:lnSpc>
                <a:spcPts val="4563"/>
              </a:lnSpc>
              <a:buFont typeface="Arial"/>
              <a:buChar char="•"/>
            </a:pPr>
            <a:r>
              <a:rPr lang="en-US" sz="2799">
                <a:solidFill>
                  <a:srgbClr val="000000"/>
                </a:solidFill>
                <a:latin typeface="Lato"/>
              </a:rPr>
              <a:t>Advances in Machine Learning- Recent advances in machine learning offer new ways to improve diagnostic accuracy and efficiency. This study aims to use these advancements to make practical healthcare applications more effective.</a:t>
            </a:r>
          </a:p>
          <a:p>
            <a:pPr algn="l" marL="604519" indent="-302260" lvl="1">
              <a:lnSpc>
                <a:spcPts val="4563"/>
              </a:lnSpc>
              <a:buFont typeface="Arial"/>
              <a:buChar char="•"/>
            </a:pPr>
            <a:r>
              <a:rPr lang="en-US" sz="2799">
                <a:solidFill>
                  <a:srgbClr val="000000"/>
                </a:solidFill>
                <a:latin typeface="Lato"/>
              </a:rPr>
              <a:t> Benchmarking and Best Practices- By comparing different machine learning algorithms, this research aims to set standards and best practices for detecting diabetes. This helps future studies and practitioners choose the best tools for real-world use.</a:t>
            </a:r>
          </a:p>
          <a:p>
            <a:pPr algn="l">
              <a:lnSpc>
                <a:spcPts val="4563"/>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433588"/>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03751" y="383588"/>
            <a:ext cx="15795843" cy="1000759"/>
          </a:xfrm>
          <a:prstGeom prst="rect">
            <a:avLst/>
          </a:prstGeom>
        </p:spPr>
        <p:txBody>
          <a:bodyPr anchor="t" rtlCol="false" tIns="0" lIns="0" bIns="0" rIns="0">
            <a:spAutoFit/>
          </a:bodyPr>
          <a:lstStyle/>
          <a:p>
            <a:pPr algn="l" marL="0" indent="0" lvl="0">
              <a:lnSpc>
                <a:spcPts val="7840"/>
              </a:lnSpc>
            </a:pPr>
            <a:r>
              <a:rPr lang="en-US" sz="5600" spc="280">
                <a:solidFill>
                  <a:srgbClr val="000000"/>
                </a:solidFill>
                <a:latin typeface="Helios Extended Bold"/>
              </a:rPr>
              <a:t>LITERATURE SURVEY </a:t>
            </a:r>
          </a:p>
        </p:txBody>
      </p:sp>
      <p:grpSp>
        <p:nvGrpSpPr>
          <p:cNvPr name="Group 6" id="6"/>
          <p:cNvGrpSpPr/>
          <p:nvPr/>
        </p:nvGrpSpPr>
        <p:grpSpPr>
          <a:xfrm rot="0">
            <a:off x="17010810" y="1135858"/>
            <a:ext cx="248490" cy="2484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603751" y="1309763"/>
            <a:ext cx="9105079" cy="8815578"/>
          </a:xfrm>
          <a:prstGeom prst="rect">
            <a:avLst/>
          </a:prstGeom>
        </p:spPr>
        <p:txBody>
          <a:bodyPr anchor="t" rtlCol="false" tIns="0" lIns="0" bIns="0" rIns="0">
            <a:spAutoFit/>
          </a:bodyPr>
          <a:lstStyle/>
          <a:p>
            <a:pPr algn="l">
              <a:lnSpc>
                <a:spcPts val="4400"/>
              </a:lnSpc>
            </a:pPr>
            <a:r>
              <a:rPr lang="en-US" sz="2699">
                <a:solidFill>
                  <a:srgbClr val="000000"/>
                </a:solidFill>
                <a:latin typeface="Lato Bold"/>
              </a:rPr>
              <a:t>Key Studies &amp; Findings:</a:t>
            </a:r>
          </a:p>
          <a:p>
            <a:pPr algn="l" marL="582928" indent="-291464" lvl="1">
              <a:lnSpc>
                <a:spcPts val="4400"/>
              </a:lnSpc>
              <a:buFont typeface="Arial"/>
              <a:buChar char="•"/>
            </a:pPr>
            <a:r>
              <a:rPr lang="en-US" sz="2699">
                <a:solidFill>
                  <a:srgbClr val="000000"/>
                </a:solidFill>
                <a:latin typeface="Lato Bold"/>
              </a:rPr>
              <a:t>Sisodia et al.</a:t>
            </a:r>
            <a:r>
              <a:rPr lang="en-US" sz="2699">
                <a:solidFill>
                  <a:srgbClr val="000000"/>
                </a:solidFill>
                <a:latin typeface="Lato"/>
              </a:rPr>
              <a:t> : Algorithms: SVM, NB, DTs; Dataset: Pima Indians Diabetes Dataset; Best accuracy: 76.30% (NB)</a:t>
            </a:r>
          </a:p>
          <a:p>
            <a:pPr algn="l" marL="582928" indent="-291464" lvl="1">
              <a:lnSpc>
                <a:spcPts val="4400"/>
              </a:lnSpc>
              <a:buFont typeface="Arial"/>
              <a:buChar char="•"/>
            </a:pPr>
            <a:r>
              <a:rPr lang="en-US" sz="2699">
                <a:solidFill>
                  <a:srgbClr val="000000"/>
                </a:solidFill>
                <a:latin typeface="Lato Bold"/>
              </a:rPr>
              <a:t>Rastogi et al</a:t>
            </a:r>
            <a:r>
              <a:rPr lang="en-US" sz="2699">
                <a:solidFill>
                  <a:srgbClr val="000000"/>
                </a:solidFill>
                <a:latin typeface="Lato"/>
              </a:rPr>
              <a:t>. :Algorithms: RFC, K-means, Linear &amp; Logistic Regression, DTs, SVM, NB; Dataset: Kaggle; Best accuracy: 82.46% (Logistic Regression)</a:t>
            </a:r>
          </a:p>
          <a:p>
            <a:pPr algn="l" marL="582928" indent="-291464" lvl="1">
              <a:lnSpc>
                <a:spcPts val="4400"/>
              </a:lnSpc>
              <a:buFont typeface="Arial"/>
              <a:buChar char="•"/>
            </a:pPr>
            <a:r>
              <a:rPr lang="en-US" sz="2699">
                <a:solidFill>
                  <a:srgbClr val="000000"/>
                </a:solidFill>
                <a:latin typeface="Lato Bold"/>
              </a:rPr>
              <a:t>Daanouni et al</a:t>
            </a:r>
            <a:r>
              <a:rPr lang="en-US" sz="2699">
                <a:solidFill>
                  <a:srgbClr val="000000"/>
                </a:solidFill>
                <a:latin typeface="Lato"/>
              </a:rPr>
              <a:t>. : Algorithms: ANN, kNN, DNN, DTs; Dataset: PID; Best accuracy: 90% (Feed-forward DNN)</a:t>
            </a:r>
          </a:p>
          <a:p>
            <a:pPr algn="l" marL="582928" indent="-291464" lvl="1">
              <a:lnSpc>
                <a:spcPts val="4400"/>
              </a:lnSpc>
              <a:buFont typeface="Arial"/>
              <a:buChar char="•"/>
            </a:pPr>
            <a:r>
              <a:rPr lang="en-US" sz="2699">
                <a:solidFill>
                  <a:srgbClr val="000000"/>
                </a:solidFill>
                <a:latin typeface="Lato Bold"/>
              </a:rPr>
              <a:t>Xue et al. </a:t>
            </a:r>
            <a:r>
              <a:rPr lang="en-US" sz="2699">
                <a:solidFill>
                  <a:srgbClr val="000000"/>
                </a:solidFill>
                <a:latin typeface="Lato"/>
              </a:rPr>
              <a:t>: Algorithms: SVM, NB, LightGBM; Dataset: Sylhet Diabetes Hospital, Bangladesh</a:t>
            </a:r>
          </a:p>
          <a:p>
            <a:pPr algn="l" marL="582928" indent="-291464" lvl="1">
              <a:lnSpc>
                <a:spcPts val="4400"/>
              </a:lnSpc>
              <a:buFont typeface="Arial"/>
              <a:buChar char="•"/>
            </a:pPr>
            <a:r>
              <a:rPr lang="en-US" sz="2699">
                <a:solidFill>
                  <a:srgbClr val="000000"/>
                </a:solidFill>
                <a:latin typeface="Lato Bold"/>
              </a:rPr>
              <a:t>Dutta et al.</a:t>
            </a:r>
            <a:r>
              <a:rPr lang="en-US" sz="2699">
                <a:solidFill>
                  <a:srgbClr val="000000"/>
                </a:solidFill>
                <a:latin typeface="Lato"/>
              </a:rPr>
              <a:t> : Algorithms: NB, RFC, DT, XGBoost, LightGBM; Dataset: DDC, Bangladesh; Best accuracy: 96% (Logistic Regression)</a:t>
            </a:r>
          </a:p>
          <a:p>
            <a:pPr algn="l" marL="582928" indent="-291464" lvl="1">
              <a:lnSpc>
                <a:spcPts val="4400"/>
              </a:lnSpc>
              <a:buFont typeface="Arial"/>
              <a:buChar char="•"/>
            </a:pPr>
            <a:r>
              <a:rPr lang="en-US" sz="2699">
                <a:solidFill>
                  <a:srgbClr val="000000"/>
                </a:solidFill>
                <a:latin typeface="Lato Bold"/>
              </a:rPr>
              <a:t>Zou et al.</a:t>
            </a:r>
            <a:r>
              <a:rPr lang="en-US" sz="2699">
                <a:solidFill>
                  <a:srgbClr val="000000"/>
                </a:solidFill>
                <a:latin typeface="Lato"/>
              </a:rPr>
              <a:t> : Algorithms: RF, DTs, Deep Learning; Dataset: Luzhou Hospital, China; Best accuracy: 80.84% (RFC)</a:t>
            </a:r>
          </a:p>
          <a:p>
            <a:pPr algn="l">
              <a:lnSpc>
                <a:spcPts val="4400"/>
              </a:lnSpc>
            </a:pPr>
          </a:p>
        </p:txBody>
      </p:sp>
      <p:sp>
        <p:nvSpPr>
          <p:cNvPr name="TextBox 10" id="10"/>
          <p:cNvSpPr txBox="true"/>
          <p:nvPr/>
        </p:nvSpPr>
        <p:spPr>
          <a:xfrm rot="0">
            <a:off x="10004326" y="1445843"/>
            <a:ext cx="7897922" cy="8543417"/>
          </a:xfrm>
          <a:prstGeom prst="rect">
            <a:avLst/>
          </a:prstGeom>
        </p:spPr>
        <p:txBody>
          <a:bodyPr anchor="t" rtlCol="false" tIns="0" lIns="0" bIns="0" rIns="0">
            <a:spAutoFit/>
          </a:bodyPr>
          <a:lstStyle/>
          <a:p>
            <a:pPr algn="l">
              <a:lnSpc>
                <a:spcPts val="4563"/>
              </a:lnSpc>
            </a:pPr>
            <a:r>
              <a:rPr lang="en-US" sz="2799">
                <a:solidFill>
                  <a:srgbClr val="000000"/>
                </a:solidFill>
                <a:latin typeface="Lato Bold"/>
              </a:rPr>
              <a:t>Key Takeaways:</a:t>
            </a:r>
          </a:p>
          <a:p>
            <a:pPr algn="l" marL="604519" indent="-302260" lvl="1">
              <a:lnSpc>
                <a:spcPts val="4563"/>
              </a:lnSpc>
              <a:buFont typeface="Arial"/>
              <a:buChar char="•"/>
            </a:pPr>
            <a:r>
              <a:rPr lang="en-US" sz="2799">
                <a:solidFill>
                  <a:srgbClr val="000000"/>
                </a:solidFill>
                <a:latin typeface="Lato"/>
              </a:rPr>
              <a:t>Logistic Regression and RFC are consistently high performers.</a:t>
            </a:r>
          </a:p>
          <a:p>
            <a:pPr algn="l" marL="604519" indent="-302260" lvl="1">
              <a:lnSpc>
                <a:spcPts val="4563"/>
              </a:lnSpc>
              <a:buFont typeface="Arial"/>
              <a:buChar char="•"/>
            </a:pPr>
            <a:r>
              <a:rPr lang="en-US" sz="2799">
                <a:solidFill>
                  <a:srgbClr val="000000"/>
                </a:solidFill>
                <a:latin typeface="Lato"/>
              </a:rPr>
              <a:t>Deep Neural Networks show high effectiveness in complex datasets.</a:t>
            </a:r>
          </a:p>
          <a:p>
            <a:pPr algn="l" marL="604519" indent="-302260" lvl="1">
              <a:lnSpc>
                <a:spcPts val="4563"/>
              </a:lnSpc>
              <a:buFont typeface="Arial"/>
              <a:buChar char="•"/>
            </a:pPr>
            <a:r>
              <a:rPr lang="en-US" sz="2799">
                <a:solidFill>
                  <a:srgbClr val="000000"/>
                </a:solidFill>
                <a:latin typeface="Lato"/>
              </a:rPr>
              <a:t>Dataset choice significantly impacts algorithm performance.</a:t>
            </a:r>
          </a:p>
          <a:p>
            <a:pPr algn="l" marL="604519" indent="-302260" lvl="1">
              <a:lnSpc>
                <a:spcPts val="4563"/>
              </a:lnSpc>
              <a:buFont typeface="Arial"/>
              <a:buChar char="•"/>
            </a:pPr>
            <a:r>
              <a:rPr lang="en-US" sz="2799">
                <a:solidFill>
                  <a:srgbClr val="000000"/>
                </a:solidFill>
                <a:latin typeface="Lato"/>
              </a:rPr>
              <a:t>Exploring various ML approaches is crucial.</a:t>
            </a:r>
          </a:p>
          <a:p>
            <a:pPr algn="l">
              <a:lnSpc>
                <a:spcPts val="4563"/>
              </a:lnSpc>
            </a:pPr>
            <a:r>
              <a:rPr lang="en-US" sz="2799">
                <a:solidFill>
                  <a:srgbClr val="000000"/>
                </a:solidFill>
                <a:latin typeface="Lato Bold"/>
              </a:rPr>
              <a:t>Research Gaps:</a:t>
            </a:r>
          </a:p>
          <a:p>
            <a:pPr algn="l" marL="604519" indent="-302260" lvl="1">
              <a:lnSpc>
                <a:spcPts val="4563"/>
              </a:lnSpc>
              <a:buFont typeface="Arial"/>
              <a:buChar char="•"/>
            </a:pPr>
            <a:r>
              <a:rPr lang="en-US" sz="2799">
                <a:solidFill>
                  <a:srgbClr val="000000"/>
                </a:solidFill>
                <a:latin typeface="Lato"/>
              </a:rPr>
              <a:t>Need for standardized benchmarks.</a:t>
            </a:r>
          </a:p>
          <a:p>
            <a:pPr algn="l" marL="604519" indent="-302260" lvl="1">
              <a:lnSpc>
                <a:spcPts val="4563"/>
              </a:lnSpc>
              <a:buFont typeface="Arial"/>
              <a:buChar char="•"/>
            </a:pPr>
            <a:r>
              <a:rPr lang="en-US" sz="2799">
                <a:solidFill>
                  <a:srgbClr val="000000"/>
                </a:solidFill>
                <a:latin typeface="Lato"/>
              </a:rPr>
              <a:t>Exploration of advanced deep learning and ensemble methods.</a:t>
            </a:r>
          </a:p>
          <a:p>
            <a:pPr algn="l" marL="604519" indent="-302260" lvl="1">
              <a:lnSpc>
                <a:spcPts val="4563"/>
              </a:lnSpc>
              <a:buFont typeface="Arial"/>
              <a:buChar char="•"/>
            </a:pPr>
            <a:r>
              <a:rPr lang="en-US" sz="2799">
                <a:solidFill>
                  <a:srgbClr val="000000"/>
                </a:solidFill>
                <a:latin typeface="Lato"/>
              </a:rPr>
              <a:t>Increase diversity in datasets for better generalization.</a:t>
            </a:r>
          </a:p>
          <a:p>
            <a:pPr algn="l">
              <a:lnSpc>
                <a:spcPts val="4563"/>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9470" y="1353860"/>
            <a:ext cx="15529061" cy="1085850"/>
          </a:xfrm>
          <a:prstGeom prst="rect">
            <a:avLst/>
          </a:prstGeom>
        </p:spPr>
        <p:txBody>
          <a:bodyPr anchor="t" rtlCol="false" tIns="0" lIns="0" bIns="0" rIns="0">
            <a:spAutoFit/>
          </a:bodyPr>
          <a:lstStyle/>
          <a:p>
            <a:pPr algn="ctr" marL="0" indent="0" lvl="0">
              <a:lnSpc>
                <a:spcPts val="8400"/>
              </a:lnSpc>
            </a:pPr>
            <a:r>
              <a:rPr lang="en-US" sz="6000" spc="300">
                <a:solidFill>
                  <a:srgbClr val="000000"/>
                </a:solidFill>
                <a:latin typeface="Helios Extended Bold"/>
              </a:rPr>
              <a:t>DATA PREPROCESSING </a:t>
            </a:r>
          </a:p>
        </p:txBody>
      </p:sp>
      <p:sp>
        <p:nvSpPr>
          <p:cNvPr name="TextBox 3" id="3"/>
          <p:cNvSpPr txBox="true"/>
          <p:nvPr/>
        </p:nvSpPr>
        <p:spPr>
          <a:xfrm rot="0">
            <a:off x="1379470" y="4797280"/>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01</a:t>
            </a:r>
          </a:p>
        </p:txBody>
      </p:sp>
      <p:sp>
        <p:nvSpPr>
          <p:cNvPr name="TextBox 4" id="4"/>
          <p:cNvSpPr txBox="true"/>
          <p:nvPr/>
        </p:nvSpPr>
        <p:spPr>
          <a:xfrm rot="0">
            <a:off x="6756291" y="4797280"/>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02</a:t>
            </a:r>
          </a:p>
        </p:txBody>
      </p:sp>
      <p:sp>
        <p:nvSpPr>
          <p:cNvPr name="TextBox 5" id="5"/>
          <p:cNvSpPr txBox="true"/>
          <p:nvPr/>
        </p:nvSpPr>
        <p:spPr>
          <a:xfrm rot="0">
            <a:off x="1379470" y="2535495"/>
            <a:ext cx="15529061" cy="798830"/>
          </a:xfrm>
          <a:prstGeom prst="rect">
            <a:avLst/>
          </a:prstGeom>
        </p:spPr>
        <p:txBody>
          <a:bodyPr anchor="t" rtlCol="false" tIns="0" lIns="0" bIns="0" rIns="0">
            <a:spAutoFit/>
          </a:bodyPr>
          <a:lstStyle/>
          <a:p>
            <a:pPr algn="ctr" marL="0" indent="0" lvl="0">
              <a:lnSpc>
                <a:spcPts val="3219"/>
              </a:lnSpc>
              <a:spcBef>
                <a:spcPct val="0"/>
              </a:spcBef>
            </a:pPr>
            <a:r>
              <a:rPr lang="en-US" sz="2299" spc="229">
                <a:solidFill>
                  <a:srgbClr val="000000"/>
                </a:solidFill>
                <a:latin typeface="Lato"/>
              </a:rPr>
              <a:t>Our study utilizes Machine Learning to identify early diabetes cases, aiding in proactive treatment and improving patient outcomes.</a:t>
            </a:r>
          </a:p>
        </p:txBody>
      </p:sp>
      <p:sp>
        <p:nvSpPr>
          <p:cNvPr name="TextBox 6" id="6"/>
          <p:cNvSpPr txBox="true"/>
          <p:nvPr/>
        </p:nvSpPr>
        <p:spPr>
          <a:xfrm rot="0">
            <a:off x="1379470" y="6232231"/>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DATA COLECTION</a:t>
            </a:r>
          </a:p>
        </p:txBody>
      </p:sp>
      <p:sp>
        <p:nvSpPr>
          <p:cNvPr name="TextBox 7" id="7"/>
          <p:cNvSpPr txBox="true"/>
          <p:nvPr/>
        </p:nvSpPr>
        <p:spPr>
          <a:xfrm rot="0">
            <a:off x="6756291" y="6232231"/>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DATA STANDARDIZATION</a:t>
            </a:r>
          </a:p>
        </p:txBody>
      </p:sp>
      <p:sp>
        <p:nvSpPr>
          <p:cNvPr name="TextBox 8" id="8"/>
          <p:cNvSpPr txBox="true"/>
          <p:nvPr/>
        </p:nvSpPr>
        <p:spPr>
          <a:xfrm rot="0">
            <a:off x="12133113" y="6232231"/>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DATA SPLITTING</a:t>
            </a:r>
          </a:p>
        </p:txBody>
      </p:sp>
      <p:sp>
        <p:nvSpPr>
          <p:cNvPr name="TextBox 9" id="9"/>
          <p:cNvSpPr txBox="true"/>
          <p:nvPr/>
        </p:nvSpPr>
        <p:spPr>
          <a:xfrm rot="0">
            <a:off x="1379470" y="6597161"/>
            <a:ext cx="4775418" cy="1736090"/>
          </a:xfrm>
          <a:prstGeom prst="rect">
            <a:avLst/>
          </a:prstGeom>
        </p:spPr>
        <p:txBody>
          <a:bodyPr anchor="t" rtlCol="false" tIns="0" lIns="0" bIns="0" rIns="0">
            <a:spAutoFit/>
          </a:bodyPr>
          <a:lstStyle/>
          <a:p>
            <a:pPr algn="ctr" marL="0" indent="0" lvl="0">
              <a:lnSpc>
                <a:spcPts val="3519"/>
              </a:lnSpc>
            </a:pPr>
            <a:r>
              <a:rPr lang="en-US" sz="2199" spc="219">
                <a:solidFill>
                  <a:srgbClr val="000000"/>
                </a:solidFill>
                <a:latin typeface="Lato"/>
              </a:rPr>
              <a:t>Three Datasets were taken from </a:t>
            </a:r>
            <a:r>
              <a:rPr lang="en-US" sz="2199" spc="219">
                <a:solidFill>
                  <a:srgbClr val="000000"/>
                </a:solidFill>
                <a:latin typeface="Lato Bold"/>
              </a:rPr>
              <a:t>Kaggle </a:t>
            </a:r>
            <a:r>
              <a:rPr lang="en-US" sz="2199" spc="219">
                <a:solidFill>
                  <a:srgbClr val="000000"/>
                </a:solidFill>
                <a:latin typeface="Lato"/>
              </a:rPr>
              <a:t>to predict the presence od DIabetes based on various health indicators</a:t>
            </a:r>
          </a:p>
        </p:txBody>
      </p:sp>
      <p:sp>
        <p:nvSpPr>
          <p:cNvPr name="TextBox 10" id="10"/>
          <p:cNvSpPr txBox="true"/>
          <p:nvPr/>
        </p:nvSpPr>
        <p:spPr>
          <a:xfrm rot="0">
            <a:off x="6756291" y="6597161"/>
            <a:ext cx="4775418" cy="1736090"/>
          </a:xfrm>
          <a:prstGeom prst="rect">
            <a:avLst/>
          </a:prstGeom>
        </p:spPr>
        <p:txBody>
          <a:bodyPr anchor="t" rtlCol="false" tIns="0" lIns="0" bIns="0" rIns="0">
            <a:spAutoFit/>
          </a:bodyPr>
          <a:lstStyle/>
          <a:p>
            <a:pPr algn="ctr" marL="0" indent="0" lvl="0">
              <a:lnSpc>
                <a:spcPts val="3519"/>
              </a:lnSpc>
            </a:pPr>
            <a:r>
              <a:rPr lang="en-US" sz="2199" spc="219">
                <a:solidFill>
                  <a:srgbClr val="000000"/>
                </a:solidFill>
                <a:latin typeface="Lato"/>
              </a:rPr>
              <a:t>Used fit method to calculate mean and standard deviation, and transform method to standardize the data</a:t>
            </a:r>
          </a:p>
        </p:txBody>
      </p:sp>
      <p:sp>
        <p:nvSpPr>
          <p:cNvPr name="TextBox 11" id="11"/>
          <p:cNvSpPr txBox="true"/>
          <p:nvPr/>
        </p:nvSpPr>
        <p:spPr>
          <a:xfrm rot="0">
            <a:off x="12133113" y="6597161"/>
            <a:ext cx="4775418" cy="1297940"/>
          </a:xfrm>
          <a:prstGeom prst="rect">
            <a:avLst/>
          </a:prstGeom>
        </p:spPr>
        <p:txBody>
          <a:bodyPr anchor="t" rtlCol="false" tIns="0" lIns="0" bIns="0" rIns="0">
            <a:spAutoFit/>
          </a:bodyPr>
          <a:lstStyle/>
          <a:p>
            <a:pPr algn="ctr" marL="0" indent="0" lvl="0">
              <a:lnSpc>
                <a:spcPts val="3519"/>
              </a:lnSpc>
            </a:pPr>
            <a:r>
              <a:rPr lang="en-US" sz="2199" spc="219">
                <a:solidFill>
                  <a:srgbClr val="000000"/>
                </a:solidFill>
                <a:latin typeface="Lato"/>
              </a:rPr>
              <a:t>80% of the data used for training, 20% for testing to evaluate model performance.</a:t>
            </a:r>
          </a:p>
        </p:txBody>
      </p:sp>
      <p:sp>
        <p:nvSpPr>
          <p:cNvPr name="TextBox 12" id="12"/>
          <p:cNvSpPr txBox="true"/>
          <p:nvPr/>
        </p:nvSpPr>
        <p:spPr>
          <a:xfrm rot="0">
            <a:off x="12133113" y="4797280"/>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03</a:t>
            </a:r>
          </a:p>
        </p:txBody>
      </p:sp>
      <p:grpSp>
        <p:nvGrpSpPr>
          <p:cNvPr name="Group 13" id="13"/>
          <p:cNvGrpSpPr/>
          <p:nvPr/>
        </p:nvGrpSpPr>
        <p:grpSpPr>
          <a:xfrm rot="0">
            <a:off x="1028700" y="9009810"/>
            <a:ext cx="248490" cy="24849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17010810" y="1028700"/>
            <a:ext cx="248490" cy="24849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AutoShape 19" id="19"/>
          <p:cNvSpPr/>
          <p:nvPr/>
        </p:nvSpPr>
        <p:spPr>
          <a:xfrm flipH="true">
            <a:off x="1033463" y="0"/>
            <a:ext cx="0" cy="3334176"/>
          </a:xfrm>
          <a:prstGeom prst="line">
            <a:avLst/>
          </a:prstGeom>
          <a:ln cap="flat" w="57150">
            <a:solidFill>
              <a:srgbClr val="4E6E81"/>
            </a:solidFill>
            <a:prstDash val="sysDash"/>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76124" y="0"/>
            <a:ext cx="13352049" cy="7634140"/>
            <a:chOff x="0" y="0"/>
            <a:chExt cx="710790" cy="406400"/>
          </a:xfrm>
        </p:grpSpPr>
        <p:sp>
          <p:nvSpPr>
            <p:cNvPr name="Freeform 3" id="3"/>
            <p:cNvSpPr/>
            <p:nvPr/>
          </p:nvSpPr>
          <p:spPr>
            <a:xfrm flipH="false" flipV="false" rot="0">
              <a:off x="0" y="0"/>
              <a:ext cx="710790" cy="406400"/>
            </a:xfrm>
            <a:custGeom>
              <a:avLst/>
              <a:gdLst/>
              <a:ahLst/>
              <a:cxnLst/>
              <a:rect r="r" b="b" t="t" l="l"/>
              <a:pathLst>
                <a:path h="406400" w="710790">
                  <a:moveTo>
                    <a:pt x="507590" y="0"/>
                  </a:moveTo>
                  <a:cubicBezTo>
                    <a:pt x="619815" y="0"/>
                    <a:pt x="710790" y="90976"/>
                    <a:pt x="710790" y="203200"/>
                  </a:cubicBezTo>
                  <a:cubicBezTo>
                    <a:pt x="710790" y="315424"/>
                    <a:pt x="619815" y="406400"/>
                    <a:pt x="507590"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710790" cy="454025"/>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1097667" y="1201479"/>
            <a:ext cx="6410123" cy="2162175"/>
          </a:xfrm>
          <a:prstGeom prst="rect">
            <a:avLst/>
          </a:prstGeom>
        </p:spPr>
        <p:txBody>
          <a:bodyPr anchor="t" rtlCol="false" tIns="0" lIns="0" bIns="0" rIns="0">
            <a:spAutoFit/>
          </a:bodyPr>
          <a:lstStyle/>
          <a:p>
            <a:pPr algn="l">
              <a:lnSpc>
                <a:spcPts val="8400"/>
              </a:lnSpc>
            </a:pPr>
            <a:r>
              <a:rPr lang="en-US" sz="6000" spc="300">
                <a:solidFill>
                  <a:srgbClr val="000000"/>
                </a:solidFill>
                <a:latin typeface="Helios Extended Bold"/>
              </a:rPr>
              <a:t>ABOUT THE </a:t>
            </a:r>
          </a:p>
          <a:p>
            <a:pPr algn="l" marL="0" indent="0" lvl="0">
              <a:lnSpc>
                <a:spcPts val="8400"/>
              </a:lnSpc>
            </a:pPr>
            <a:r>
              <a:rPr lang="en-US" sz="6000" spc="300">
                <a:solidFill>
                  <a:srgbClr val="000000"/>
                </a:solidFill>
                <a:latin typeface="Helios Extended Bold"/>
              </a:rPr>
              <a:t>DATA SETS</a:t>
            </a:r>
          </a:p>
        </p:txBody>
      </p:sp>
      <p:sp>
        <p:nvSpPr>
          <p:cNvPr name="TextBox 6" id="6"/>
          <p:cNvSpPr txBox="true"/>
          <p:nvPr/>
        </p:nvSpPr>
        <p:spPr>
          <a:xfrm rot="0">
            <a:off x="11097667" y="3859387"/>
            <a:ext cx="6410123" cy="3712210"/>
          </a:xfrm>
          <a:prstGeom prst="rect">
            <a:avLst/>
          </a:prstGeom>
        </p:spPr>
        <p:txBody>
          <a:bodyPr anchor="t" rtlCol="false" tIns="0" lIns="0" bIns="0" rIns="0">
            <a:spAutoFit/>
          </a:bodyPr>
          <a:lstStyle/>
          <a:p>
            <a:pPr algn="l">
              <a:lnSpc>
                <a:spcPts val="3679"/>
              </a:lnSpc>
            </a:pPr>
            <a:r>
              <a:rPr lang="en-US" sz="2299" spc="229">
                <a:solidFill>
                  <a:srgbClr val="000000"/>
                </a:solidFill>
                <a:latin typeface="Lato"/>
              </a:rPr>
              <a:t>A large dataset is needed to undertake a comparative study </a:t>
            </a:r>
            <a:r>
              <a:rPr lang="en-US" sz="2299" spc="229">
                <a:solidFill>
                  <a:srgbClr val="000000"/>
                </a:solidFill>
                <a:latin typeface="Lato"/>
              </a:rPr>
              <a:t>of various features and models. Here, we have used three datasets from different sources and with different numbers of features in the data set. We sourced the data sets from Kaggle,making them more resilient and versatile.</a:t>
            </a:r>
          </a:p>
        </p:txBody>
      </p:sp>
      <p:grpSp>
        <p:nvGrpSpPr>
          <p:cNvPr name="Group 7" id="7"/>
          <p:cNvGrpSpPr/>
          <p:nvPr/>
        </p:nvGrpSpPr>
        <p:grpSpPr>
          <a:xfrm rot="0">
            <a:off x="780210" y="780210"/>
            <a:ext cx="248490" cy="2484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259300" y="9333392"/>
            <a:ext cx="248490" cy="2484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780210" y="994059"/>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01</a:t>
            </a:r>
          </a:p>
        </p:txBody>
      </p:sp>
      <p:sp>
        <p:nvSpPr>
          <p:cNvPr name="TextBox 14" id="14"/>
          <p:cNvSpPr txBox="true"/>
          <p:nvPr/>
        </p:nvSpPr>
        <p:spPr>
          <a:xfrm rot="0">
            <a:off x="5856330" y="976204"/>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02</a:t>
            </a:r>
          </a:p>
        </p:txBody>
      </p:sp>
      <p:sp>
        <p:nvSpPr>
          <p:cNvPr name="TextBox 15" id="15"/>
          <p:cNvSpPr txBox="true"/>
          <p:nvPr/>
        </p:nvSpPr>
        <p:spPr>
          <a:xfrm rot="0">
            <a:off x="780210" y="2344479"/>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DIABETES DATASET</a:t>
            </a:r>
          </a:p>
        </p:txBody>
      </p:sp>
      <p:sp>
        <p:nvSpPr>
          <p:cNvPr name="TextBox 16" id="16"/>
          <p:cNvSpPr txBox="true"/>
          <p:nvPr/>
        </p:nvSpPr>
        <p:spPr>
          <a:xfrm rot="0">
            <a:off x="5856330" y="2315904"/>
            <a:ext cx="4775418" cy="78930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DIABETES PREDICTION DATASET</a:t>
            </a:r>
          </a:p>
        </p:txBody>
      </p:sp>
      <p:sp>
        <p:nvSpPr>
          <p:cNvPr name="TextBox 17" id="17"/>
          <p:cNvSpPr txBox="true"/>
          <p:nvPr/>
        </p:nvSpPr>
        <p:spPr>
          <a:xfrm rot="0">
            <a:off x="3169473" y="5674002"/>
            <a:ext cx="4775418" cy="1425574"/>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03</a:t>
            </a:r>
          </a:p>
        </p:txBody>
      </p:sp>
      <p:sp>
        <p:nvSpPr>
          <p:cNvPr name="TextBox 18" id="18"/>
          <p:cNvSpPr txBox="true"/>
          <p:nvPr/>
        </p:nvSpPr>
        <p:spPr>
          <a:xfrm rot="0">
            <a:off x="3169473" y="6890026"/>
            <a:ext cx="4775418" cy="78930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DIABETES HEALTH INDICATORS DATASET</a:t>
            </a:r>
          </a:p>
        </p:txBody>
      </p:sp>
      <p:sp>
        <p:nvSpPr>
          <p:cNvPr name="TextBox 19" id="19"/>
          <p:cNvSpPr txBox="true"/>
          <p:nvPr/>
        </p:nvSpPr>
        <p:spPr>
          <a:xfrm rot="0">
            <a:off x="904455" y="3123064"/>
            <a:ext cx="4775418" cy="2174240"/>
          </a:xfrm>
          <a:prstGeom prst="rect">
            <a:avLst/>
          </a:prstGeom>
        </p:spPr>
        <p:txBody>
          <a:bodyPr anchor="t" rtlCol="false" tIns="0" lIns="0" bIns="0" rIns="0">
            <a:spAutoFit/>
          </a:bodyPr>
          <a:lstStyle/>
          <a:p>
            <a:pPr algn="l" marL="0" indent="0" lvl="0">
              <a:lnSpc>
                <a:spcPts val="3519"/>
              </a:lnSpc>
            </a:pPr>
            <a:r>
              <a:rPr lang="en-US" sz="2199" spc="219">
                <a:solidFill>
                  <a:srgbClr val="000000"/>
                </a:solidFill>
                <a:latin typeface="Lato"/>
              </a:rPr>
              <a:t>This Dataset </a:t>
            </a:r>
            <a:r>
              <a:rPr lang="en-US" sz="2199" spc="219">
                <a:solidFill>
                  <a:srgbClr val="000000"/>
                </a:solidFill>
                <a:latin typeface="Lato"/>
              </a:rPr>
              <a:t>has 769 entries and 9 features. It focuses on Pima Indian women, making it specific to this population group only.</a:t>
            </a:r>
          </a:p>
        </p:txBody>
      </p:sp>
      <p:sp>
        <p:nvSpPr>
          <p:cNvPr name="TextBox 20" id="20"/>
          <p:cNvSpPr txBox="true"/>
          <p:nvPr/>
        </p:nvSpPr>
        <p:spPr>
          <a:xfrm rot="0">
            <a:off x="5856330" y="3109237"/>
            <a:ext cx="4775418" cy="2612390"/>
          </a:xfrm>
          <a:prstGeom prst="rect">
            <a:avLst/>
          </a:prstGeom>
        </p:spPr>
        <p:txBody>
          <a:bodyPr anchor="t" rtlCol="false" tIns="0" lIns="0" bIns="0" rIns="0">
            <a:spAutoFit/>
          </a:bodyPr>
          <a:lstStyle/>
          <a:p>
            <a:pPr algn="l">
              <a:lnSpc>
                <a:spcPts val="3519"/>
              </a:lnSpc>
            </a:pPr>
            <a:r>
              <a:rPr lang="en-US" sz="2199" spc="219">
                <a:solidFill>
                  <a:srgbClr val="000000"/>
                </a:solidFill>
                <a:latin typeface="Lato"/>
              </a:rPr>
              <a:t>This Dataset </a:t>
            </a:r>
            <a:r>
              <a:rPr lang="en-US" sz="2199" spc="219">
                <a:solidFill>
                  <a:srgbClr val="000000"/>
                </a:solidFill>
                <a:latin typeface="Lato"/>
              </a:rPr>
              <a:t>has 100001 entries and 9 features. It includes general health indicators without specifying a</a:t>
            </a:r>
          </a:p>
          <a:p>
            <a:pPr algn="l" marL="0" indent="0" lvl="0">
              <a:lnSpc>
                <a:spcPts val="3519"/>
              </a:lnSpc>
            </a:pPr>
            <a:r>
              <a:rPr lang="en-US" sz="2199" spc="219">
                <a:solidFill>
                  <a:srgbClr val="000000"/>
                </a:solidFill>
                <a:latin typeface="Lato"/>
              </a:rPr>
              <a:t>population, suggesting broader applicability.</a:t>
            </a:r>
          </a:p>
        </p:txBody>
      </p:sp>
      <p:sp>
        <p:nvSpPr>
          <p:cNvPr name="TextBox 21" id="21"/>
          <p:cNvSpPr txBox="true"/>
          <p:nvPr/>
        </p:nvSpPr>
        <p:spPr>
          <a:xfrm rot="0">
            <a:off x="3063144" y="7769860"/>
            <a:ext cx="6141681" cy="2174240"/>
          </a:xfrm>
          <a:prstGeom prst="rect">
            <a:avLst/>
          </a:prstGeom>
        </p:spPr>
        <p:txBody>
          <a:bodyPr anchor="t" rtlCol="false" tIns="0" lIns="0" bIns="0" rIns="0">
            <a:spAutoFit/>
          </a:bodyPr>
          <a:lstStyle/>
          <a:p>
            <a:pPr algn="l">
              <a:lnSpc>
                <a:spcPts val="3519"/>
              </a:lnSpc>
            </a:pPr>
            <a:r>
              <a:rPr lang="en-US" sz="2199" spc="219">
                <a:solidFill>
                  <a:srgbClr val="000000"/>
                </a:solidFill>
                <a:latin typeface="Lato"/>
              </a:rPr>
              <a:t>This Dataset has 253681 entries and 22 features. It contains diverse demographic and health data, making</a:t>
            </a:r>
          </a:p>
          <a:p>
            <a:pPr algn="l" marL="0" indent="0" lvl="0">
              <a:lnSpc>
                <a:spcPts val="3519"/>
              </a:lnSpc>
            </a:pPr>
            <a:r>
              <a:rPr lang="en-US" sz="2199" spc="219">
                <a:solidFill>
                  <a:srgbClr val="000000"/>
                </a:solidFill>
                <a:latin typeface="Lato"/>
              </a:rPr>
              <a:t>it suitable for general applicability across various populations.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9470" y="1353860"/>
            <a:ext cx="15529061" cy="1085850"/>
          </a:xfrm>
          <a:prstGeom prst="rect">
            <a:avLst/>
          </a:prstGeom>
        </p:spPr>
        <p:txBody>
          <a:bodyPr anchor="t" rtlCol="false" tIns="0" lIns="0" bIns="0" rIns="0">
            <a:spAutoFit/>
          </a:bodyPr>
          <a:lstStyle/>
          <a:p>
            <a:pPr algn="ctr" marL="0" indent="0" lvl="0">
              <a:lnSpc>
                <a:spcPts val="8400"/>
              </a:lnSpc>
            </a:pPr>
            <a:r>
              <a:rPr lang="en-US" sz="6000" spc="300">
                <a:solidFill>
                  <a:srgbClr val="000000"/>
                </a:solidFill>
                <a:latin typeface="Helios Extended Bold"/>
              </a:rPr>
              <a:t>MODELS USED</a:t>
            </a:r>
          </a:p>
        </p:txBody>
      </p:sp>
      <p:sp>
        <p:nvSpPr>
          <p:cNvPr name="TextBox 3" id="3"/>
          <p:cNvSpPr txBox="true"/>
          <p:nvPr/>
        </p:nvSpPr>
        <p:spPr>
          <a:xfrm rot="0">
            <a:off x="1379470" y="3286551"/>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01</a:t>
            </a:r>
          </a:p>
        </p:txBody>
      </p:sp>
      <p:sp>
        <p:nvSpPr>
          <p:cNvPr name="TextBox 4" id="4"/>
          <p:cNvSpPr txBox="true"/>
          <p:nvPr/>
        </p:nvSpPr>
        <p:spPr>
          <a:xfrm rot="0">
            <a:off x="6756291" y="3286551"/>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02</a:t>
            </a:r>
          </a:p>
        </p:txBody>
      </p:sp>
      <p:sp>
        <p:nvSpPr>
          <p:cNvPr name="TextBox 5" id="5"/>
          <p:cNvSpPr txBox="true"/>
          <p:nvPr/>
        </p:nvSpPr>
        <p:spPr>
          <a:xfrm rot="0">
            <a:off x="1379470" y="4721502"/>
            <a:ext cx="4775418" cy="78930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NAIVE BAYES (GAUSSIAN NAIVE BAYES)</a:t>
            </a:r>
          </a:p>
        </p:txBody>
      </p:sp>
      <p:sp>
        <p:nvSpPr>
          <p:cNvPr name="TextBox 6" id="6"/>
          <p:cNvSpPr txBox="true"/>
          <p:nvPr/>
        </p:nvSpPr>
        <p:spPr>
          <a:xfrm rot="0">
            <a:off x="6756291" y="4721502"/>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SUPPORT VECTOR MACHINE </a:t>
            </a:r>
          </a:p>
        </p:txBody>
      </p:sp>
      <p:sp>
        <p:nvSpPr>
          <p:cNvPr name="TextBox 7" id="7"/>
          <p:cNvSpPr txBox="true"/>
          <p:nvPr/>
        </p:nvSpPr>
        <p:spPr>
          <a:xfrm rot="0">
            <a:off x="12133113" y="4721502"/>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K-NEAREST NEIGHBOURS</a:t>
            </a:r>
          </a:p>
        </p:txBody>
      </p:sp>
      <p:sp>
        <p:nvSpPr>
          <p:cNvPr name="TextBox 8" id="8"/>
          <p:cNvSpPr txBox="true"/>
          <p:nvPr/>
        </p:nvSpPr>
        <p:spPr>
          <a:xfrm rot="0">
            <a:off x="12133113" y="3286551"/>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03</a:t>
            </a:r>
          </a:p>
        </p:txBody>
      </p:sp>
      <p:grpSp>
        <p:nvGrpSpPr>
          <p:cNvPr name="Group 9" id="9"/>
          <p:cNvGrpSpPr/>
          <p:nvPr/>
        </p:nvGrpSpPr>
        <p:grpSpPr>
          <a:xfrm rot="0">
            <a:off x="1028700" y="9009810"/>
            <a:ext cx="248490" cy="2484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7010810" y="1028700"/>
            <a:ext cx="248490" cy="2484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AutoShape 15" id="15"/>
          <p:cNvSpPr/>
          <p:nvPr/>
        </p:nvSpPr>
        <p:spPr>
          <a:xfrm flipH="true">
            <a:off x="1033463" y="0"/>
            <a:ext cx="0" cy="3334176"/>
          </a:xfrm>
          <a:prstGeom prst="line">
            <a:avLst/>
          </a:prstGeom>
          <a:ln cap="flat" w="57150">
            <a:solidFill>
              <a:srgbClr val="4E6E81"/>
            </a:solidFill>
            <a:prstDash val="sysDash"/>
            <a:headEnd type="none" len="sm" w="sm"/>
            <a:tailEnd type="none" len="sm" w="sm"/>
          </a:ln>
        </p:spPr>
      </p:sp>
      <p:sp>
        <p:nvSpPr>
          <p:cNvPr name="TextBox 16" id="16"/>
          <p:cNvSpPr txBox="true"/>
          <p:nvPr/>
        </p:nvSpPr>
        <p:spPr>
          <a:xfrm rot="0">
            <a:off x="3767178" y="5958482"/>
            <a:ext cx="4775418" cy="1425574"/>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04</a:t>
            </a:r>
          </a:p>
        </p:txBody>
      </p:sp>
      <p:sp>
        <p:nvSpPr>
          <p:cNvPr name="TextBox 17" id="17"/>
          <p:cNvSpPr txBox="true"/>
          <p:nvPr/>
        </p:nvSpPr>
        <p:spPr>
          <a:xfrm rot="0">
            <a:off x="9144000" y="5958482"/>
            <a:ext cx="4775418" cy="1415901"/>
          </a:xfrm>
          <a:prstGeom prst="rect">
            <a:avLst/>
          </a:prstGeom>
        </p:spPr>
        <p:txBody>
          <a:bodyPr anchor="t" rtlCol="false" tIns="0" lIns="0" bIns="0" rIns="0">
            <a:spAutoFit/>
          </a:bodyPr>
          <a:lstStyle/>
          <a:p>
            <a:pPr algn="ctr" marL="0" indent="0" lvl="0">
              <a:lnSpc>
                <a:spcPts val="11200"/>
              </a:lnSpc>
            </a:pPr>
            <a:r>
              <a:rPr lang="en-US" sz="8000" spc="400">
                <a:solidFill>
                  <a:srgbClr val="A79E9C"/>
                </a:solidFill>
                <a:latin typeface="Helios Extended Bold"/>
              </a:rPr>
              <a:t>05</a:t>
            </a:r>
          </a:p>
        </p:txBody>
      </p:sp>
      <p:sp>
        <p:nvSpPr>
          <p:cNvPr name="TextBox 18" id="18"/>
          <p:cNvSpPr txBox="true"/>
          <p:nvPr/>
        </p:nvSpPr>
        <p:spPr>
          <a:xfrm rot="0">
            <a:off x="3767178" y="7393432"/>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DECISION TREES </a:t>
            </a:r>
          </a:p>
        </p:txBody>
      </p:sp>
      <p:sp>
        <p:nvSpPr>
          <p:cNvPr name="TextBox 19" id="19"/>
          <p:cNvSpPr txBox="true"/>
          <p:nvPr/>
        </p:nvSpPr>
        <p:spPr>
          <a:xfrm rot="0">
            <a:off x="9144000" y="7393432"/>
            <a:ext cx="4775418" cy="389255"/>
          </a:xfrm>
          <a:prstGeom prst="rect">
            <a:avLst/>
          </a:prstGeom>
        </p:spPr>
        <p:txBody>
          <a:bodyPr anchor="t" rtlCol="false" tIns="0" lIns="0" bIns="0" rIns="0">
            <a:spAutoFit/>
          </a:bodyPr>
          <a:lstStyle/>
          <a:p>
            <a:pPr algn="ctr" marL="0" indent="0" lvl="0">
              <a:lnSpc>
                <a:spcPts val="3219"/>
              </a:lnSpc>
            </a:pPr>
            <a:r>
              <a:rPr lang="en-US" sz="2299" spc="229">
                <a:solidFill>
                  <a:srgbClr val="4E6E81"/>
                </a:solidFill>
                <a:latin typeface="Heebo Bold"/>
              </a:rPr>
              <a:t>RANDOM FOREST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DAGHn6mq--Q</dc:identifier>
  <dcterms:modified xsi:type="dcterms:W3CDTF">2011-08-01T06:04:30Z</dcterms:modified>
  <cp:revision>1</cp:revision>
  <dc:title>ppt </dc:title>
</cp:coreProperties>
</file>