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4" r:id="rId5"/>
    <p:sldId id="260" r:id="rId6"/>
    <p:sldId id="261" r:id="rId7"/>
    <p:sldId id="262" r:id="rId8"/>
  </p:sldIdLst>
  <p:sldSz cx="18288000" cy="10287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3" roundtripDataSignature="AMtx7mgGiGV+u+8dyho9wrJg+jMeCJsI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222" y="-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2T14:18:23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92303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6893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18" Type="http://schemas.openxmlformats.org/officeDocument/2006/relationships/image" Target="../media/image18.jpeg"/><Relationship Id="rId3" Type="http://schemas.openxmlformats.org/officeDocument/2006/relationships/customXml" Target="../ink/ink1.xml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.jpe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5" Type="http://schemas.openxmlformats.org/officeDocument/2006/relationships/image" Target="../media/image15.jpeg"/><Relationship Id="rId10" Type="http://schemas.openxmlformats.org/officeDocument/2006/relationships/image" Target="../media/image10.jpeg"/><Relationship Id="rId19" Type="http://schemas.openxmlformats.org/officeDocument/2006/relationships/image" Target="../media/image19.jpeg"/><Relationship Id="rId4" Type="http://schemas.openxmlformats.org/officeDocument/2006/relationships/image" Target="../media/image4.png"/><Relationship Id="rId9" Type="http://schemas.openxmlformats.org/officeDocument/2006/relationships/image" Target="../media/image9.jpeg"/><Relationship Id="rId1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203454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</p:sp>
      <p:grpSp>
        <p:nvGrpSpPr>
          <p:cNvPr id="85" name="Google Shape;85;p1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id="86" name="Google Shape;86;p1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  <a:ln>
              <a:noFill/>
            </a:ln>
          </p:spPr>
        </p:sp>
        <p:sp>
          <p:nvSpPr>
            <p:cNvPr id="87" name="Google Shape;87;p1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1"/>
          <p:cNvSpPr/>
          <p:nvPr/>
        </p:nvSpPr>
        <p:spPr>
          <a:xfrm>
            <a:off x="2843386" y="3157791"/>
            <a:ext cx="1218296" cy="1907312"/>
          </a:xfrm>
          <a:custGeom>
            <a:avLst/>
            <a:gdLst/>
            <a:ahLst/>
            <a:cxnLst/>
            <a:rect l="l" t="t" r="r" b="b"/>
            <a:pathLst>
              <a:path w="1218296" h="1907312" extrusionOk="0">
                <a:moveTo>
                  <a:pt x="0" y="0"/>
                </a:moveTo>
                <a:lnTo>
                  <a:pt x="1218295" y="0"/>
                </a:lnTo>
                <a:lnTo>
                  <a:pt x="1218295" y="1907312"/>
                </a:lnTo>
                <a:lnTo>
                  <a:pt x="0" y="19073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89" name="Google Shape;89;p1"/>
          <p:cNvSpPr txBox="1"/>
          <p:nvPr/>
        </p:nvSpPr>
        <p:spPr>
          <a:xfrm>
            <a:off x="4061681" y="2851121"/>
            <a:ext cx="10164600" cy="326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167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SLCHA</a:t>
            </a:r>
            <a:r>
              <a:rPr lang="en-US" sz="15167" dirty="0">
                <a:solidFill>
                  <a:srgbClr val="FFFFFF"/>
                </a:solidFill>
              </a:rPr>
              <a:t>CK</a:t>
            </a:r>
            <a:endParaRPr sz="100" dirty="0"/>
          </a:p>
        </p:txBody>
      </p:sp>
      <p:sp>
        <p:nvSpPr>
          <p:cNvPr id="90" name="Google Shape;90;p1"/>
          <p:cNvSpPr/>
          <p:nvPr/>
        </p:nvSpPr>
        <p:spPr>
          <a:xfrm>
            <a:off x="2105520" y="3439233"/>
            <a:ext cx="858754" cy="1344429"/>
          </a:xfrm>
          <a:custGeom>
            <a:avLst/>
            <a:gdLst/>
            <a:ahLst/>
            <a:cxnLst/>
            <a:rect l="l" t="t" r="r" b="b"/>
            <a:pathLst>
              <a:path w="858754" h="1344429" extrusionOk="0">
                <a:moveTo>
                  <a:pt x="0" y="0"/>
                </a:moveTo>
                <a:lnTo>
                  <a:pt x="858754" y="0"/>
                </a:lnTo>
                <a:lnTo>
                  <a:pt x="858754" y="1344429"/>
                </a:lnTo>
                <a:lnTo>
                  <a:pt x="0" y="13444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91" name="Google Shape;91;p1"/>
          <p:cNvSpPr/>
          <p:nvPr/>
        </p:nvSpPr>
        <p:spPr>
          <a:xfrm>
            <a:off x="1390081" y="3618520"/>
            <a:ext cx="629715" cy="985855"/>
          </a:xfrm>
          <a:custGeom>
            <a:avLst/>
            <a:gdLst/>
            <a:ahLst/>
            <a:cxnLst/>
            <a:rect l="l" t="t" r="r" b="b"/>
            <a:pathLst>
              <a:path w="629715" h="985855" extrusionOk="0">
                <a:moveTo>
                  <a:pt x="0" y="0"/>
                </a:moveTo>
                <a:lnTo>
                  <a:pt x="629714" y="0"/>
                </a:lnTo>
                <a:lnTo>
                  <a:pt x="629714" y="985854"/>
                </a:lnTo>
                <a:lnTo>
                  <a:pt x="0" y="9858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92" name="Google Shape;92;p1"/>
          <p:cNvSpPr/>
          <p:nvPr/>
        </p:nvSpPr>
        <p:spPr>
          <a:xfrm rot="10800000">
            <a:off x="14226319" y="3157791"/>
            <a:ext cx="1218296" cy="1907312"/>
          </a:xfrm>
          <a:custGeom>
            <a:avLst/>
            <a:gdLst/>
            <a:ahLst/>
            <a:cxnLst/>
            <a:rect l="l" t="t" r="r" b="b"/>
            <a:pathLst>
              <a:path w="1218296" h="1907312" extrusionOk="0">
                <a:moveTo>
                  <a:pt x="0" y="0"/>
                </a:moveTo>
                <a:lnTo>
                  <a:pt x="1218295" y="0"/>
                </a:lnTo>
                <a:lnTo>
                  <a:pt x="1218295" y="1907312"/>
                </a:lnTo>
                <a:lnTo>
                  <a:pt x="0" y="19073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93" name="Google Shape;93;p1"/>
          <p:cNvSpPr/>
          <p:nvPr/>
        </p:nvSpPr>
        <p:spPr>
          <a:xfrm rot="10800000">
            <a:off x="15323726" y="3439233"/>
            <a:ext cx="858754" cy="1344429"/>
          </a:xfrm>
          <a:custGeom>
            <a:avLst/>
            <a:gdLst/>
            <a:ahLst/>
            <a:cxnLst/>
            <a:rect l="l" t="t" r="r" b="b"/>
            <a:pathLst>
              <a:path w="858754" h="1344429" extrusionOk="0">
                <a:moveTo>
                  <a:pt x="0" y="0"/>
                </a:moveTo>
                <a:lnTo>
                  <a:pt x="858754" y="0"/>
                </a:lnTo>
                <a:lnTo>
                  <a:pt x="858754" y="1344429"/>
                </a:lnTo>
                <a:lnTo>
                  <a:pt x="0" y="13444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94" name="Google Shape;94;p1"/>
          <p:cNvSpPr/>
          <p:nvPr/>
        </p:nvSpPr>
        <p:spPr>
          <a:xfrm rot="10800000">
            <a:off x="16268205" y="3618520"/>
            <a:ext cx="629715" cy="985855"/>
          </a:xfrm>
          <a:custGeom>
            <a:avLst/>
            <a:gdLst/>
            <a:ahLst/>
            <a:cxnLst/>
            <a:rect l="l" t="t" r="r" b="b"/>
            <a:pathLst>
              <a:path w="629715" h="985855" extrusionOk="0">
                <a:moveTo>
                  <a:pt x="0" y="0"/>
                </a:moveTo>
                <a:lnTo>
                  <a:pt x="629714" y="0"/>
                </a:lnTo>
                <a:lnTo>
                  <a:pt x="629714" y="985854"/>
                </a:lnTo>
                <a:lnTo>
                  <a:pt x="0" y="9858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95" name="Google Shape;95;p1"/>
          <p:cNvSpPr txBox="1"/>
          <p:nvPr/>
        </p:nvSpPr>
        <p:spPr>
          <a:xfrm>
            <a:off x="944122" y="6115107"/>
            <a:ext cx="1624656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Arial Rounded MT Bold" pitchFamily="34" charset="0"/>
              </a:rPr>
              <a:t>Team </a:t>
            </a:r>
            <a:r>
              <a:rPr lang="en-US" sz="3200" b="1" dirty="0">
                <a:solidFill>
                  <a:schemeClr val="bg1"/>
                </a:solidFill>
                <a:latin typeface="Arial Rounded MT Bold" pitchFamily="34" charset="0"/>
              </a:rPr>
              <a:t>Name </a:t>
            </a:r>
            <a:r>
              <a:rPr lang="en-US" sz="3200" dirty="0" smtClean="0">
                <a:solidFill>
                  <a:schemeClr val="bg1"/>
                </a:solidFill>
                <a:latin typeface="Arial Rounded MT Bold" pitchFamily="34" charset="0"/>
              </a:rPr>
              <a:t>:</a:t>
            </a:r>
            <a:r>
              <a:rPr lang="en-US" sz="3200" dirty="0">
                <a:solidFill>
                  <a:schemeClr val="bg1"/>
                </a:solidFill>
                <a:latin typeface="Arial Rounded MT Bold" pitchFamily="34" charset="0"/>
              </a:rPr>
              <a:t> </a:t>
            </a:r>
            <a:r>
              <a:rPr lang="en-US" sz="3200" i="1" dirty="0" smtClean="0">
                <a:solidFill>
                  <a:schemeClr val="bg1"/>
                </a:solidFill>
                <a:latin typeface="Arial Rounded MT Bold" pitchFamily="34" charset="0"/>
              </a:rPr>
              <a:t>  </a:t>
            </a:r>
            <a:r>
              <a:rPr lang="en-US" sz="3200" b="1" dirty="0" err="1" smtClean="0">
                <a:solidFill>
                  <a:schemeClr val="bg1"/>
                </a:solidFill>
                <a:latin typeface="Arial Rounded MT Bold" pitchFamily="34" charset="0"/>
              </a:rPr>
              <a:t>NextStep</a:t>
            </a:r>
            <a:r>
              <a:rPr lang="en-US" sz="3200" b="1" dirty="0" smtClean="0">
                <a:solidFill>
                  <a:schemeClr val="bg1"/>
                </a:solidFill>
                <a:latin typeface="Arial Rounded MT Bold" pitchFamily="34" charset="0"/>
              </a:rPr>
              <a:t>   Academy</a:t>
            </a:r>
            <a:r>
              <a:rPr lang="en-US" sz="3200" dirty="0">
                <a:solidFill>
                  <a:schemeClr val="bg1"/>
                </a:solidFill>
                <a:latin typeface="Arial Rounded MT Bold" pitchFamily="34" charset="0"/>
              </a:rPr>
              <a:t> </a:t>
            </a:r>
            <a:endParaRPr sz="1600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72457" y="1040770"/>
            <a:ext cx="1192477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rial Rounded MT Bold" pitchFamily="34" charset="0"/>
              </a:rPr>
              <a:t>Innovate </a:t>
            </a:r>
            <a:r>
              <a:rPr lang="en-US" sz="4800" dirty="0" smtClean="0">
                <a:solidFill>
                  <a:schemeClr val="bg1"/>
                </a:solidFill>
                <a:latin typeface="Arial Rounded MT Bold" pitchFamily="34" charset="0"/>
              </a:rPr>
              <a:t>X </a:t>
            </a:r>
            <a:r>
              <a:rPr lang="en-US" sz="4800" dirty="0" err="1" smtClean="0">
                <a:solidFill>
                  <a:schemeClr val="bg1"/>
                </a:solidFill>
                <a:latin typeface="Arial Rounded MT Bold" pitchFamily="34" charset="0"/>
              </a:rPr>
              <a:t>Hackathon</a:t>
            </a:r>
            <a:r>
              <a:rPr lang="en-US" sz="4800" dirty="0" smtClean="0">
                <a:solidFill>
                  <a:schemeClr val="bg1"/>
                </a:solidFill>
                <a:latin typeface="Arial Rounded MT Bold" pitchFamily="34" charset="0"/>
              </a:rPr>
              <a:t> </a:t>
            </a:r>
          </a:p>
          <a:p>
            <a:r>
              <a:rPr lang="en-US" sz="4800" dirty="0">
                <a:solidFill>
                  <a:schemeClr val="bg1"/>
                </a:solidFill>
                <a:latin typeface="Arial Rounded MT Bold" pitchFamily="34" charset="0"/>
              </a:rPr>
              <a:t> </a:t>
            </a:r>
            <a:r>
              <a:rPr lang="en-US" sz="4800" dirty="0" smtClean="0">
                <a:solidFill>
                  <a:schemeClr val="bg1"/>
                </a:solidFill>
                <a:latin typeface="Arial Rounded MT Bold" pitchFamily="34" charset="0"/>
              </a:rPr>
              <a:t>                                    November 2024</a:t>
            </a:r>
            <a:endParaRPr lang="en-US" sz="4800" dirty="0">
              <a:solidFill>
                <a:schemeClr val="bg1"/>
              </a:solidFill>
              <a:latin typeface="Arial Rounded MT Bold" pitchFamily="34" charset="0"/>
            </a:endParaRPr>
          </a:p>
          <a:p>
            <a:endParaRPr lang="en-US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31073" y="7278158"/>
            <a:ext cx="114143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Arial Rounded MT Bold" pitchFamily="34" charset="0"/>
              </a:rPr>
              <a:t>Team Members: </a:t>
            </a:r>
            <a:r>
              <a:rPr lang="en-US" sz="2800" dirty="0" err="1" smtClean="0">
                <a:solidFill>
                  <a:schemeClr val="bg1"/>
                </a:solidFill>
                <a:latin typeface="Arial Rounded MT Bold" pitchFamily="34" charset="0"/>
              </a:rPr>
              <a:t>Hardik</a:t>
            </a:r>
            <a:r>
              <a:rPr lang="en-US" sz="2800" dirty="0" smtClean="0">
                <a:solidFill>
                  <a:schemeClr val="bg1"/>
                </a:solidFill>
                <a:latin typeface="Arial Rounded MT Bold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 Rounded MT Bold" pitchFamily="34" charset="0"/>
              </a:rPr>
              <a:t>Arora</a:t>
            </a:r>
            <a:r>
              <a:rPr lang="en-US" sz="2800" dirty="0" smtClean="0">
                <a:solidFill>
                  <a:schemeClr val="bg1"/>
                </a:solidFill>
                <a:latin typeface="Arial Rounded MT Bold" pitchFamily="34" charset="0"/>
              </a:rPr>
              <a:t>                 </a:t>
            </a:r>
            <a:r>
              <a:rPr lang="en-US" dirty="0" smtClean="0">
                <a:solidFill>
                  <a:schemeClr val="bg1"/>
                </a:solidFill>
                <a:latin typeface="Arial Rounded MT Bold" pitchFamily="34" charset="0"/>
              </a:rPr>
              <a:t>(hardikarora483@gmail.com)</a:t>
            </a:r>
            <a:r>
              <a:rPr lang="en-US" sz="2800" dirty="0" smtClean="0">
                <a:solidFill>
                  <a:schemeClr val="bg1"/>
                </a:solidFill>
                <a:latin typeface="Arial Rounded MT Bold" pitchFamily="34" charset="0"/>
              </a:rPr>
              <a:t/>
            </a:r>
            <a:br>
              <a:rPr lang="en-US" sz="2800" dirty="0" smtClean="0">
                <a:solidFill>
                  <a:schemeClr val="bg1"/>
                </a:solidFill>
                <a:latin typeface="Arial Rounded MT Bold" pitchFamily="34" charset="0"/>
              </a:rPr>
            </a:br>
            <a:r>
              <a:rPr lang="en-US" sz="2800" dirty="0" smtClean="0">
                <a:solidFill>
                  <a:schemeClr val="bg1"/>
                </a:solidFill>
                <a:latin typeface="Arial Rounded MT Bold" pitchFamily="34" charset="0"/>
              </a:rPr>
              <a:t>                                    Amitabh Singh              </a:t>
            </a:r>
            <a:r>
              <a:rPr lang="en-US" dirty="0" smtClean="0">
                <a:solidFill>
                  <a:schemeClr val="bg1"/>
                </a:solidFill>
                <a:latin typeface="Arial Rounded MT Bold" pitchFamily="34" charset="0"/>
              </a:rPr>
              <a:t>(amitabhsingh128@gmail.com)                                  </a:t>
            </a:r>
            <a:r>
              <a:rPr lang="en-US" sz="2800" dirty="0" smtClean="0">
                <a:solidFill>
                  <a:schemeClr val="bg1"/>
                </a:solidFill>
                <a:latin typeface="Arial Rounded MT Bold" pitchFamily="34" charset="0"/>
              </a:rPr>
              <a:t>			     </a:t>
            </a:r>
            <a:r>
              <a:rPr lang="en-US" sz="2800" dirty="0" err="1" smtClean="0">
                <a:solidFill>
                  <a:schemeClr val="bg1"/>
                </a:solidFill>
                <a:latin typeface="Arial Rounded MT Bold" pitchFamily="34" charset="0"/>
              </a:rPr>
              <a:t>ShobhitChaturvedi</a:t>
            </a:r>
            <a:r>
              <a:rPr lang="en-US" sz="2800" dirty="0" smtClean="0">
                <a:solidFill>
                  <a:schemeClr val="bg1"/>
                </a:solidFill>
                <a:latin typeface="Arial Rounded MT Bold" pitchFamily="34" charset="0"/>
              </a:rPr>
              <a:t>      </a:t>
            </a:r>
            <a:r>
              <a:rPr lang="en-US" dirty="0" smtClean="0">
                <a:solidFill>
                  <a:schemeClr val="bg1"/>
                </a:solidFill>
                <a:latin typeface="Arial Rounded MT Bold" pitchFamily="34" charset="0"/>
              </a:rPr>
              <a:t>(shobhitchaturvedi14@gmail.com)</a:t>
            </a:r>
            <a:endParaRPr lang="en-US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" y="40901"/>
            <a:ext cx="2095238" cy="20476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9900" y="16960"/>
            <a:ext cx="2095500" cy="2095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0800000" flipH="1" flipV="1">
            <a:off x="363255" y="9123184"/>
            <a:ext cx="16409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  <a:latin typeface="Arial Rounded MT Bold" pitchFamily="34" charset="0"/>
              </a:rPr>
              <a:t>Github</a:t>
            </a:r>
            <a:r>
              <a:rPr lang="en-US" sz="2400" dirty="0" smtClean="0">
                <a:solidFill>
                  <a:schemeClr val="bg1"/>
                </a:solidFill>
                <a:latin typeface="Arial Rounded MT Bold" pitchFamily="34" charset="0"/>
              </a:rPr>
              <a:t> link </a:t>
            </a:r>
            <a:r>
              <a:rPr lang="en-US" sz="2400" dirty="0">
                <a:solidFill>
                  <a:schemeClr val="bg1"/>
                </a:solidFill>
                <a:latin typeface="Arial Rounded MT Bold" pitchFamily="34" charset="0"/>
              </a:rPr>
              <a:t>: https://github.com/hardik121121/InnovateXhackathon2024_NextStep-Academy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81D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/>
        </p:nvSpPr>
        <p:spPr>
          <a:xfrm>
            <a:off x="1324233" y="160710"/>
            <a:ext cx="15639535" cy="1094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99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964505" y="1528176"/>
            <a:ext cx="17010344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endParaRPr lang="en-US" sz="2800" b="1" dirty="0" smtClean="0">
              <a:solidFill>
                <a:schemeClr val="bg1"/>
              </a:solidFill>
              <a:latin typeface="Arial Rounded MT Bold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  <a:latin typeface="Arial Rounded MT Bold" pitchFamily="34" charset="0"/>
              </a:rPr>
              <a:t>Challenge</a:t>
            </a:r>
            <a:r>
              <a:rPr lang="en-US" sz="2800" dirty="0" smtClean="0">
                <a:solidFill>
                  <a:schemeClr val="bg1"/>
                </a:solidFill>
                <a:latin typeface="Arial Rounded MT Bold" pitchFamily="34" charset="0"/>
              </a:rPr>
              <a:t>:      </a:t>
            </a:r>
            <a:r>
              <a:rPr lang="en-US" sz="2400" dirty="0">
                <a:solidFill>
                  <a:schemeClr val="bg1"/>
                </a:solidFill>
                <a:latin typeface="Arial Rounded MT Bold" pitchFamily="34" charset="0"/>
              </a:rPr>
              <a:t>Develop a specialized </a:t>
            </a:r>
            <a:r>
              <a:rPr lang="en-US" sz="2400" dirty="0" err="1">
                <a:solidFill>
                  <a:schemeClr val="bg1"/>
                </a:solidFill>
                <a:latin typeface="Arial Rounded MT Bold" pitchFamily="34" charset="0"/>
              </a:rPr>
              <a:t>EdTech</a:t>
            </a:r>
            <a:r>
              <a:rPr lang="en-US" sz="2400" dirty="0">
                <a:solidFill>
                  <a:schemeClr val="bg1"/>
                </a:solidFill>
                <a:latin typeface="Arial Rounded MT Bold" pitchFamily="34" charset="0"/>
              </a:rPr>
              <a:t> platform for master’s entrance exam </a:t>
            </a:r>
            <a:r>
              <a:rPr lang="en-US" sz="2400" dirty="0" smtClean="0">
                <a:solidFill>
                  <a:schemeClr val="bg1"/>
                </a:solidFill>
                <a:latin typeface="Arial Rounded MT Bold" pitchFamily="34" charset="0"/>
              </a:rPr>
              <a:t>	</a:t>
            </a:r>
            <a:r>
              <a:rPr lang="en-US" sz="2400" dirty="0">
                <a:solidFill>
                  <a:schemeClr val="bg1"/>
                </a:solidFill>
                <a:latin typeface="Arial Rounded MT Bold" pitchFamily="34" charset="0"/>
              </a:rPr>
              <a:t>preparation focused </a:t>
            </a:r>
            <a:r>
              <a:rPr lang="en-US" sz="2400" dirty="0" smtClean="0">
                <a:solidFill>
                  <a:schemeClr val="bg1"/>
                </a:solidFill>
                <a:latin typeface="Arial Rounded MT Bold" pitchFamily="34" charset="0"/>
              </a:rPr>
              <a:t>				on</a:t>
            </a:r>
            <a:r>
              <a:rPr lang="en-US" sz="2400" dirty="0">
                <a:solidFill>
                  <a:schemeClr val="bg1"/>
                </a:solidFill>
                <a:latin typeface="Arial Rounded MT Bold" pitchFamily="34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Arial Rounded MT Bold" pitchFamily="34" charset="0"/>
              </a:rPr>
              <a:t>test series and practice exams</a:t>
            </a:r>
            <a:r>
              <a:rPr lang="en-US" sz="2400" dirty="0">
                <a:solidFill>
                  <a:schemeClr val="bg1"/>
                </a:solidFill>
                <a:latin typeface="Arial Rounded MT Bold" pitchFamily="34" charset="0"/>
              </a:rPr>
              <a:t>, without including </a:t>
            </a:r>
            <a:r>
              <a:rPr lang="en-US" sz="2400" dirty="0" smtClean="0">
                <a:solidFill>
                  <a:schemeClr val="bg1"/>
                </a:solidFill>
                <a:latin typeface="Arial Rounded MT Bold" pitchFamily="34" charset="0"/>
              </a:rPr>
              <a:t>video </a:t>
            </a:r>
            <a:r>
              <a:rPr lang="en-US" sz="2400" dirty="0">
                <a:solidFill>
                  <a:schemeClr val="bg1"/>
                </a:solidFill>
                <a:latin typeface="Arial Rounded MT Bold" pitchFamily="34" charset="0"/>
              </a:rPr>
              <a:t>lectures.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rial Rounded MT Bold" pitchFamily="34" charset="0"/>
              </a:rPr>
              <a:t>								</a:t>
            </a:r>
            <a:endParaRPr lang="en-US" sz="2400" b="1" dirty="0" smtClean="0">
              <a:solidFill>
                <a:schemeClr val="bg1"/>
              </a:solidFill>
              <a:latin typeface="Arial Rounded MT Bold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en-US" sz="2800" b="1" dirty="0" smtClean="0">
              <a:solidFill>
                <a:schemeClr val="bg1"/>
              </a:solidFill>
              <a:latin typeface="Arial Rounded MT Bold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en-US" sz="2800" b="1" dirty="0" smtClean="0">
                <a:solidFill>
                  <a:schemeClr val="bg1"/>
                </a:solidFill>
                <a:latin typeface="Arial Rounded MT Bold" pitchFamily="34" charset="0"/>
              </a:rPr>
              <a:t>Key </a:t>
            </a:r>
            <a:r>
              <a:rPr lang="en-US" sz="2800" b="1" dirty="0">
                <a:solidFill>
                  <a:schemeClr val="bg1"/>
                </a:solidFill>
                <a:latin typeface="Arial Rounded MT Bold" pitchFamily="34" charset="0"/>
              </a:rPr>
              <a:t>Requirements</a:t>
            </a:r>
            <a:r>
              <a:rPr lang="en-US" sz="2800" dirty="0" smtClean="0">
                <a:solidFill>
                  <a:schemeClr val="bg1"/>
                </a:solidFill>
                <a:latin typeface="Arial Rounded MT Bold" pitchFamily="34" charset="0"/>
              </a:rPr>
              <a:t>: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sz="2400" b="1" dirty="0">
                <a:solidFill>
                  <a:schemeClr val="bg1"/>
                </a:solidFill>
                <a:latin typeface="Arial Rounded MT Bold" pitchFamily="34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Arial Rounded MT Bold" pitchFamily="34" charset="0"/>
              </a:rPr>
              <a:t>                    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sz="2400" b="1" dirty="0">
                <a:solidFill>
                  <a:schemeClr val="bg1"/>
                </a:solidFill>
                <a:latin typeface="Arial Rounded MT Bold" pitchFamily="34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Arial Rounded MT Bold" pitchFamily="34" charset="0"/>
              </a:rPr>
              <a:t>                    Emphasis </a:t>
            </a:r>
            <a:r>
              <a:rPr lang="en-US" sz="2400" b="1" dirty="0">
                <a:solidFill>
                  <a:schemeClr val="bg1"/>
                </a:solidFill>
                <a:latin typeface="Arial Rounded MT Bold" pitchFamily="34" charset="0"/>
              </a:rPr>
              <a:t>on Testing</a:t>
            </a:r>
            <a:r>
              <a:rPr lang="en-US" sz="2400" dirty="0" smtClean="0">
                <a:solidFill>
                  <a:schemeClr val="bg1"/>
                </a:solidFill>
                <a:latin typeface="Arial Rounded MT Bold" pitchFamily="34" charset="0"/>
              </a:rPr>
              <a:t>:  		The </a:t>
            </a:r>
            <a:r>
              <a:rPr lang="en-US" sz="2400" dirty="0">
                <a:solidFill>
                  <a:schemeClr val="bg1"/>
                </a:solidFill>
                <a:latin typeface="Arial Rounded MT Bold" pitchFamily="34" charset="0"/>
              </a:rPr>
              <a:t>platform should provide extensive test </a:t>
            </a:r>
            <a:r>
              <a:rPr lang="en-US" sz="2400" dirty="0" smtClean="0">
                <a:solidFill>
                  <a:schemeClr val="bg1"/>
                </a:solidFill>
                <a:latin typeface="Arial Rounded MT Bold" pitchFamily="34" charset="0"/>
              </a:rPr>
              <a:t>series </a:t>
            </a:r>
            <a:r>
              <a:rPr lang="en-US" sz="2400" dirty="0">
                <a:solidFill>
                  <a:schemeClr val="bg1"/>
                </a:solidFill>
                <a:latin typeface="Arial Rounded MT Bold" pitchFamily="34" charset="0"/>
              </a:rPr>
              <a:t>and customizable </a:t>
            </a:r>
            <a:r>
              <a:rPr lang="en-US" sz="2400" dirty="0" smtClean="0">
                <a:solidFill>
                  <a:schemeClr val="bg1"/>
                </a:solidFill>
                <a:latin typeface="Arial Rounded MT Bold" pitchFamily="34" charset="0"/>
              </a:rPr>
              <a:t>								practice exams</a:t>
            </a:r>
            <a:r>
              <a:rPr lang="en-US" sz="2400" dirty="0">
                <a:solidFill>
                  <a:schemeClr val="bg1"/>
                </a:solidFill>
                <a:latin typeface="Arial Rounded MT Bold" pitchFamily="34" charset="0"/>
              </a:rPr>
              <a:t>.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sz="2400" dirty="0" smtClean="0">
                <a:solidFill>
                  <a:schemeClr val="bg1"/>
                </a:solidFill>
                <a:latin typeface="Arial Rounded MT Bold" pitchFamily="34" charset="0"/>
              </a:rPr>
              <a:t> 							        	</a:t>
            </a:r>
            <a:endParaRPr lang="en-US" sz="2400" b="1" dirty="0" smtClean="0">
              <a:solidFill>
                <a:schemeClr val="bg1"/>
              </a:solidFill>
              <a:latin typeface="Arial Rounded MT Bold" pitchFamily="34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Arial Rounded MT Bold" pitchFamily="34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Arial Rounded MT Bold" pitchFamily="34" charset="0"/>
              </a:rPr>
              <a:t>                         Instant </a:t>
            </a:r>
            <a:r>
              <a:rPr lang="en-US" sz="2400" b="1" dirty="0">
                <a:solidFill>
                  <a:schemeClr val="bg1"/>
                </a:solidFill>
                <a:latin typeface="Arial Rounded MT Bold" pitchFamily="34" charset="0"/>
              </a:rPr>
              <a:t>Query Resolution</a:t>
            </a:r>
            <a:r>
              <a:rPr lang="en-US" sz="2400" dirty="0">
                <a:solidFill>
                  <a:schemeClr val="bg1"/>
                </a:solidFill>
                <a:latin typeface="Arial Rounded MT Bold" pitchFamily="34" charset="0"/>
              </a:rPr>
              <a:t>:  </a:t>
            </a:r>
            <a:r>
              <a:rPr lang="en-US" sz="2400" dirty="0" smtClean="0">
                <a:solidFill>
                  <a:schemeClr val="bg1"/>
                </a:solidFill>
                <a:latin typeface="Arial Rounded MT Bold" pitchFamily="34" charset="0"/>
              </a:rPr>
              <a:t>   	A </a:t>
            </a:r>
            <a:r>
              <a:rPr lang="en-US" sz="2400" dirty="0">
                <a:solidFill>
                  <a:schemeClr val="bg1"/>
                </a:solidFill>
                <a:latin typeface="Arial Rounded MT Bold" pitchFamily="34" charset="0"/>
              </a:rPr>
              <a:t>real-time </a:t>
            </a:r>
            <a:r>
              <a:rPr lang="en-US" sz="2400" dirty="0" err="1">
                <a:solidFill>
                  <a:schemeClr val="bg1"/>
                </a:solidFill>
                <a:latin typeface="Arial Rounded MT Bold" pitchFamily="34" charset="0"/>
              </a:rPr>
              <a:t>chatbot</a:t>
            </a:r>
            <a:r>
              <a:rPr lang="en-US" sz="2400" dirty="0">
                <a:solidFill>
                  <a:schemeClr val="bg1"/>
                </a:solidFill>
                <a:latin typeface="Arial Rounded MT Bold" pitchFamily="34" charset="0"/>
              </a:rPr>
              <a:t> to answer user queries.</a:t>
            </a:r>
          </a:p>
          <a:p>
            <a:endParaRPr lang="en-US" sz="2400" b="1" dirty="0" smtClean="0">
              <a:solidFill>
                <a:schemeClr val="bg1"/>
              </a:solidFill>
              <a:latin typeface="Arial Rounded MT Bold" pitchFamily="34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Arial Rounded MT Bold" pitchFamily="34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Arial Rounded MT Bold" pitchFamily="34" charset="0"/>
              </a:rPr>
              <a:t>                         Enhanced </a:t>
            </a:r>
            <a:r>
              <a:rPr lang="en-US" sz="2400" b="1" dirty="0">
                <a:solidFill>
                  <a:schemeClr val="bg1"/>
                </a:solidFill>
                <a:latin typeface="Arial Rounded MT Bold" pitchFamily="34" charset="0"/>
              </a:rPr>
              <a:t>User Experience</a:t>
            </a:r>
            <a:r>
              <a:rPr lang="en-US" sz="2400" dirty="0">
                <a:solidFill>
                  <a:schemeClr val="bg1"/>
                </a:solidFill>
                <a:latin typeface="Arial Rounded MT Bold" pitchFamily="34" charset="0"/>
              </a:rPr>
              <a:t>: </a:t>
            </a:r>
            <a:r>
              <a:rPr lang="en-US" sz="2400" dirty="0" smtClean="0">
                <a:solidFill>
                  <a:schemeClr val="bg1"/>
                </a:solidFill>
                <a:latin typeface="Arial Rounded MT Bold" pitchFamily="34" charset="0"/>
              </a:rPr>
              <a:t>	Creative </a:t>
            </a:r>
            <a:r>
              <a:rPr lang="en-US" sz="2400" dirty="0">
                <a:solidFill>
                  <a:schemeClr val="bg1"/>
                </a:solidFill>
                <a:latin typeface="Arial Rounded MT Bold" pitchFamily="34" charset="0"/>
              </a:rPr>
              <a:t>UI/UX features to engage and </a:t>
            </a:r>
            <a:r>
              <a:rPr lang="en-US" sz="2400" dirty="0" smtClean="0">
                <a:solidFill>
                  <a:schemeClr val="bg1"/>
                </a:solidFill>
                <a:latin typeface="Arial Rounded MT Bold" pitchFamily="34" charset="0"/>
              </a:rPr>
              <a:t>support users.           </a:t>
            </a:r>
            <a:endParaRPr lang="en-US" sz="2400" dirty="0">
              <a:solidFill>
                <a:schemeClr val="bg1"/>
              </a:solidFill>
              <a:latin typeface="Arial Rounded MT Bold" pitchFamily="34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Arial Rounded MT Bold" pitchFamily="34" charset="0"/>
            </a:endParaRPr>
          </a:p>
          <a:p>
            <a:endParaRPr lang="en-US" sz="2400" dirty="0">
              <a:solidFill>
                <a:schemeClr val="bg1"/>
              </a:solidFill>
              <a:latin typeface="Arial Rounded MT Bold" pitchFamily="34" charset="0"/>
            </a:endParaRPr>
          </a:p>
          <a:p>
            <a:endParaRPr lang="en-US" sz="2400" b="1" dirty="0" smtClean="0">
              <a:solidFill>
                <a:schemeClr val="bg1"/>
              </a:solidFill>
              <a:latin typeface="Arial Rounded MT Bold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  <a:latin typeface="Arial Rounded MT Bold" pitchFamily="34" charset="0"/>
              </a:rPr>
              <a:t>Objective</a:t>
            </a:r>
            <a:r>
              <a:rPr lang="en-US" sz="2800" dirty="0">
                <a:solidFill>
                  <a:schemeClr val="bg1"/>
                </a:solidFill>
                <a:latin typeface="Arial Rounded MT Bold" pitchFamily="34" charset="0"/>
              </a:rPr>
              <a:t>: </a:t>
            </a:r>
            <a:r>
              <a:rPr lang="en-US" sz="2800" dirty="0" smtClean="0">
                <a:solidFill>
                  <a:schemeClr val="bg1"/>
                </a:solidFill>
                <a:latin typeface="Arial Rounded MT Bold" pitchFamily="34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Arial Rounded MT Bold" pitchFamily="34" charset="0"/>
              </a:rPr>
              <a:t>Provide </a:t>
            </a:r>
            <a:r>
              <a:rPr lang="en-US" sz="2400" dirty="0">
                <a:solidFill>
                  <a:schemeClr val="bg1"/>
                </a:solidFill>
                <a:latin typeface="Arial Rounded MT Bold" pitchFamily="34" charset="0"/>
              </a:rPr>
              <a:t>a user-centric solution to aid students in structured, efficient practice, focusing on </a:t>
            </a:r>
            <a:r>
              <a:rPr lang="en-US" sz="2400" dirty="0" smtClean="0">
                <a:solidFill>
                  <a:schemeClr val="bg1"/>
                </a:solidFill>
                <a:latin typeface="Arial Rounded MT Bold" pitchFamily="34" charset="0"/>
              </a:rPr>
              <a:t>				adaptive </a:t>
            </a:r>
            <a:r>
              <a:rPr lang="en-US" sz="2400" dirty="0">
                <a:solidFill>
                  <a:schemeClr val="bg1"/>
                </a:solidFill>
                <a:latin typeface="Arial Rounded MT Bold" pitchFamily="34" charset="0"/>
              </a:rPr>
              <a:t>testing and interactive feedback.</a:t>
            </a:r>
            <a:br>
              <a:rPr lang="en-US" sz="2400" dirty="0">
                <a:solidFill>
                  <a:schemeClr val="bg1"/>
                </a:solidFill>
                <a:latin typeface="Arial Rounded MT Bold" pitchFamily="34" charset="0"/>
              </a:rPr>
            </a:br>
            <a:endParaRPr lang="en-US" sz="2400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81D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0" y="158071"/>
            <a:ext cx="18288000" cy="9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99" b="1">
                <a:solidFill>
                  <a:srgbClr val="FFFFFF"/>
                </a:solidFill>
              </a:rPr>
              <a:t>SOLUTION</a:t>
            </a:r>
            <a:r>
              <a:rPr lang="en-US" sz="6399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OF THE PROBLEM</a:t>
            </a: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63461" y="1553227"/>
            <a:ext cx="17348550" cy="877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endParaRPr lang="en-US" sz="3200" b="1" dirty="0" smtClean="0">
              <a:solidFill>
                <a:schemeClr val="bg1"/>
              </a:solidFill>
              <a:latin typeface="Arial Rounded MT Bold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>
                <a:solidFill>
                  <a:schemeClr val="bg1"/>
                </a:solidFill>
                <a:latin typeface="Arial Rounded MT Bold" pitchFamily="34" charset="0"/>
              </a:rPr>
              <a:t>Platform </a:t>
            </a:r>
            <a:r>
              <a:rPr lang="en-US" sz="3200" b="1" dirty="0">
                <a:solidFill>
                  <a:schemeClr val="bg1"/>
                </a:solidFill>
                <a:latin typeface="Arial Rounded MT Bold" pitchFamily="34" charset="0"/>
              </a:rPr>
              <a:t>Overview</a:t>
            </a:r>
            <a:r>
              <a:rPr lang="en-US" sz="3200" dirty="0">
                <a:solidFill>
                  <a:schemeClr val="bg1"/>
                </a:solidFill>
                <a:latin typeface="Arial Rounded MT Bold" pitchFamily="34" charset="0"/>
              </a:rPr>
              <a:t>: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  <a:latin typeface="Arial Rounded MT Bold" pitchFamily="34" charset="0"/>
              </a:rPr>
              <a:t>	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Arial Rounded MT Bold" pitchFamily="34" charset="0"/>
              </a:rPr>
              <a:t>	</a:t>
            </a:r>
            <a:endParaRPr lang="en-US" b="1" dirty="0" smtClean="0">
              <a:solidFill>
                <a:schemeClr val="bg1"/>
              </a:solidFill>
              <a:latin typeface="Arial Rounded MT Bold" pitchFamily="34" charset="0"/>
            </a:endParaRPr>
          </a:p>
          <a:p>
            <a:pPr marL="285750" lvl="3" indent="-28575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  <a:latin typeface="Arial Rounded MT Bold" pitchFamily="34" charset="0"/>
              </a:rPr>
              <a:t>       Main </a:t>
            </a:r>
            <a:r>
              <a:rPr lang="en-US" sz="2800" b="1" dirty="0">
                <a:solidFill>
                  <a:schemeClr val="bg1"/>
                </a:solidFill>
                <a:latin typeface="Arial Rounded MT Bold" pitchFamily="34" charset="0"/>
              </a:rPr>
              <a:t>Features</a:t>
            </a:r>
            <a:r>
              <a:rPr lang="en-US" sz="2800" dirty="0" smtClean="0">
                <a:solidFill>
                  <a:schemeClr val="bg1"/>
                </a:solidFill>
                <a:latin typeface="Arial Rounded MT Bold" pitchFamily="34" charset="0"/>
              </a:rPr>
              <a:t>:</a:t>
            </a:r>
          </a:p>
          <a:p>
            <a:pPr marL="285750" lvl="1" indent="-285750">
              <a:buFont typeface="Arial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Arial Rounded MT Bold" pitchFamily="34" charset="0"/>
            </a:endParaRPr>
          </a:p>
          <a:p>
            <a:pPr marL="285750" lvl="2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  <a:latin typeface="Arial Rounded MT Bold" pitchFamily="34" charset="0"/>
              </a:rPr>
              <a:t>		</a:t>
            </a:r>
            <a:r>
              <a:rPr lang="en-US" sz="2400" b="1" dirty="0" smtClean="0">
                <a:solidFill>
                  <a:schemeClr val="bg1"/>
                </a:solidFill>
                <a:latin typeface="Arial Rounded MT Bold" pitchFamily="34" charset="0"/>
              </a:rPr>
              <a:t>Comprehensive </a:t>
            </a:r>
            <a:r>
              <a:rPr lang="en-US" sz="2400" b="1" dirty="0">
                <a:solidFill>
                  <a:schemeClr val="bg1"/>
                </a:solidFill>
                <a:latin typeface="Arial Rounded MT Bold" pitchFamily="34" charset="0"/>
              </a:rPr>
              <a:t>Test Series and Practice Exams</a:t>
            </a:r>
            <a:r>
              <a:rPr lang="en-US" sz="2400" dirty="0">
                <a:solidFill>
                  <a:schemeClr val="bg1"/>
                </a:solidFill>
                <a:latin typeface="Arial Rounded MT Bold" pitchFamily="34" charset="0"/>
              </a:rPr>
              <a:t>: </a:t>
            </a:r>
            <a:r>
              <a:rPr lang="en-US" sz="2400" dirty="0" smtClean="0">
                <a:solidFill>
                  <a:schemeClr val="bg1"/>
                </a:solidFill>
                <a:latin typeface="Arial Rounded MT Bold" pitchFamily="34" charset="0"/>
              </a:rPr>
              <a:t>	Topic-wise </a:t>
            </a:r>
            <a:r>
              <a:rPr lang="en-US" sz="2400" dirty="0">
                <a:solidFill>
                  <a:schemeClr val="bg1"/>
                </a:solidFill>
                <a:latin typeface="Arial Rounded MT Bold" pitchFamily="34" charset="0"/>
              </a:rPr>
              <a:t>and full-length exams with </a:t>
            </a:r>
            <a:r>
              <a:rPr lang="en-US" sz="2400" dirty="0" smtClean="0">
                <a:solidFill>
                  <a:schemeClr val="bg1"/>
                </a:solidFill>
                <a:latin typeface="Arial Rounded MT Bold" pitchFamily="34" charset="0"/>
              </a:rPr>
              <a:t>real-time score. </a:t>
            </a:r>
            <a:endParaRPr lang="en-US" sz="2400" dirty="0">
              <a:solidFill>
                <a:schemeClr val="bg1"/>
              </a:solidFill>
              <a:latin typeface="Arial Rounded MT Bold" pitchFamily="34" charset="0"/>
            </a:endParaRPr>
          </a:p>
          <a:p>
            <a:pPr marL="285750" lvl="2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  <a:latin typeface="Arial Rounded MT Bold" pitchFamily="34" charset="0"/>
            </a:endParaRPr>
          </a:p>
          <a:p>
            <a:pPr lvl="2"/>
            <a:r>
              <a:rPr lang="en-US" b="1" dirty="0" smtClean="0">
                <a:solidFill>
                  <a:schemeClr val="bg1"/>
                </a:solidFill>
                <a:latin typeface="Arial Rounded MT Bold" pitchFamily="34" charset="0"/>
              </a:rPr>
              <a:t>		</a:t>
            </a:r>
          </a:p>
          <a:p>
            <a:pPr lvl="2"/>
            <a:r>
              <a:rPr lang="en-US" sz="2400" b="1" dirty="0">
                <a:solidFill>
                  <a:schemeClr val="bg1"/>
                </a:solidFill>
                <a:latin typeface="Arial Rounded MT Bold" pitchFamily="34" charset="0"/>
              </a:rPr>
              <a:t>	</a:t>
            </a:r>
            <a:r>
              <a:rPr lang="en-US" sz="2400" b="1" dirty="0" smtClean="0">
                <a:solidFill>
                  <a:schemeClr val="bg1"/>
                </a:solidFill>
                <a:latin typeface="Arial Rounded MT Bold" pitchFamily="34" charset="0"/>
              </a:rPr>
              <a:t>	Real-Time </a:t>
            </a:r>
            <a:r>
              <a:rPr lang="en-US" sz="2400" b="1" dirty="0" err="1">
                <a:solidFill>
                  <a:schemeClr val="bg1"/>
                </a:solidFill>
                <a:latin typeface="Arial Rounded MT Bold" pitchFamily="34" charset="0"/>
              </a:rPr>
              <a:t>Chatbot</a:t>
            </a:r>
            <a:r>
              <a:rPr lang="en-US" sz="2400" dirty="0" smtClean="0">
                <a:solidFill>
                  <a:schemeClr val="bg1"/>
                </a:solidFill>
                <a:latin typeface="Arial Rounded MT Bold" pitchFamily="34" charset="0"/>
              </a:rPr>
              <a:t>:	Supports </a:t>
            </a:r>
            <a:r>
              <a:rPr lang="en-US" sz="2400" dirty="0">
                <a:solidFill>
                  <a:schemeClr val="bg1"/>
                </a:solidFill>
                <a:latin typeface="Arial Rounded MT Bold" pitchFamily="34" charset="0"/>
              </a:rPr>
              <a:t>instant query resolution and data insights, such as tips for </a:t>
            </a:r>
            <a:r>
              <a:rPr lang="en-US" sz="2400" dirty="0" smtClean="0">
                <a:solidFill>
                  <a:schemeClr val="bg1"/>
                </a:solidFill>
                <a:latin typeface="Arial Rounded MT Bold" pitchFamily="34" charset="0"/>
              </a:rPr>
              <a:t>							  	improvement</a:t>
            </a:r>
            <a:r>
              <a:rPr lang="en-US" sz="2400" dirty="0">
                <a:solidFill>
                  <a:schemeClr val="bg1"/>
                </a:solidFill>
                <a:latin typeface="Arial Rounded MT Bold" pitchFamily="34" charset="0"/>
              </a:rPr>
              <a:t>.</a:t>
            </a:r>
          </a:p>
          <a:p>
            <a:pPr marL="285750" lvl="2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  <a:latin typeface="Arial Rounded MT Bold" pitchFamily="34" charset="0"/>
              </a:rPr>
              <a:t>		</a:t>
            </a:r>
          </a:p>
          <a:p>
            <a:pPr marL="285750" lvl="3" indent="-285750">
              <a:buFont typeface="Arial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Arial Rounded MT Bold" pitchFamily="34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Arial Rounded MT Bold" pitchFamily="34" charset="0"/>
              </a:rPr>
              <a:t>                   Engaging </a:t>
            </a:r>
            <a:r>
              <a:rPr lang="en-US" sz="2400" b="1" dirty="0">
                <a:solidFill>
                  <a:schemeClr val="bg1"/>
                </a:solidFill>
                <a:latin typeface="Arial Rounded MT Bold" pitchFamily="34" charset="0"/>
              </a:rPr>
              <a:t>UI/UX</a:t>
            </a:r>
            <a:r>
              <a:rPr lang="en-US" sz="2400" dirty="0" smtClean="0">
                <a:solidFill>
                  <a:schemeClr val="bg1"/>
                </a:solidFill>
                <a:latin typeface="Arial Rounded MT Bold" pitchFamily="34" charset="0"/>
              </a:rPr>
              <a:t>:</a:t>
            </a:r>
          </a:p>
          <a:p>
            <a:pPr marL="285750" lvl="2" indent="-285750">
              <a:buFont typeface="Arial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Arial Rounded MT Bold" pitchFamily="34" charset="0"/>
            </a:endParaRPr>
          </a:p>
          <a:p>
            <a:pPr marL="285750" lvl="3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  <a:latin typeface="Arial Rounded MT Bold" pitchFamily="34" charset="0"/>
              </a:rPr>
              <a:t>			</a:t>
            </a:r>
            <a:r>
              <a:rPr lang="en-US" sz="2000" b="1" dirty="0" smtClean="0">
                <a:solidFill>
                  <a:schemeClr val="bg1"/>
                </a:solidFill>
                <a:latin typeface="Arial Rounded MT Bold" pitchFamily="34" charset="0"/>
              </a:rPr>
              <a:t>Personalized </a:t>
            </a:r>
            <a:r>
              <a:rPr lang="en-US" sz="2000" b="1" dirty="0">
                <a:solidFill>
                  <a:schemeClr val="bg1"/>
                </a:solidFill>
                <a:latin typeface="Arial Rounded MT Bold" pitchFamily="34" charset="0"/>
              </a:rPr>
              <a:t>Dashboard</a:t>
            </a:r>
            <a:r>
              <a:rPr lang="en-US" sz="2000" dirty="0">
                <a:solidFill>
                  <a:schemeClr val="bg1"/>
                </a:solidFill>
                <a:latin typeface="Arial Rounded MT Bold" pitchFamily="34" charset="0"/>
              </a:rPr>
              <a:t> with progress tracking and performance insights.</a:t>
            </a:r>
          </a:p>
          <a:p>
            <a:pPr marL="285750" lvl="3" indent="-28575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 Rounded MT Bold" pitchFamily="34" charset="0"/>
              </a:rPr>
              <a:t>			</a:t>
            </a:r>
          </a:p>
          <a:p>
            <a:pPr marL="285750" lvl="6" indent="-28575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 Rounded MT Bold" pitchFamily="34" charset="0"/>
              </a:rPr>
              <a:t>                                      </a:t>
            </a:r>
            <a:r>
              <a:rPr lang="en-US" sz="2000" b="1" dirty="0" err="1" smtClean="0">
                <a:solidFill>
                  <a:schemeClr val="bg1"/>
                </a:solidFill>
                <a:latin typeface="Arial Rounded MT Bold" pitchFamily="34" charset="0"/>
              </a:rPr>
              <a:t>Gamification</a:t>
            </a:r>
            <a:r>
              <a:rPr lang="en-US" sz="2000" b="1" dirty="0" smtClean="0">
                <a:solidFill>
                  <a:schemeClr val="bg1"/>
                </a:solidFill>
                <a:latin typeface="Arial Rounded MT Bold" pitchFamily="34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Arial Rounded MT Bold" pitchFamily="34" charset="0"/>
              </a:rPr>
              <a:t>Elements</a:t>
            </a:r>
            <a:r>
              <a:rPr lang="en-US" sz="2000" dirty="0">
                <a:solidFill>
                  <a:schemeClr val="bg1"/>
                </a:solidFill>
                <a:latin typeface="Arial Rounded MT Bold" pitchFamily="34" charset="0"/>
              </a:rPr>
              <a:t>: Points, badges, and progress streaks for motivation.</a:t>
            </a:r>
          </a:p>
          <a:p>
            <a:pPr marL="285750" lvl="3" indent="-28575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 Rounded MT Bold" pitchFamily="34" charset="0"/>
              </a:rPr>
              <a:t>			</a:t>
            </a:r>
          </a:p>
          <a:p>
            <a:pPr marL="285750" lvl="4" indent="-28575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 Rounded MT Bold" pitchFamily="34" charset="0"/>
              </a:rPr>
              <a:t>                                      Error </a:t>
            </a:r>
            <a:r>
              <a:rPr lang="en-US" sz="2000" b="1" dirty="0">
                <a:solidFill>
                  <a:schemeClr val="bg1"/>
                </a:solidFill>
                <a:latin typeface="Arial Rounded MT Bold" pitchFamily="34" charset="0"/>
              </a:rPr>
              <a:t>Book Feature</a:t>
            </a:r>
            <a:r>
              <a:rPr lang="en-US" sz="2000" dirty="0">
                <a:solidFill>
                  <a:schemeClr val="bg1"/>
                </a:solidFill>
                <a:latin typeface="Arial Rounded MT Bold" pitchFamily="34" charset="0"/>
              </a:rPr>
              <a:t>: Logs and highlights commonly missed questions for focused revision.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  <a:latin typeface="Arial Rounded MT Bold" pitchFamily="34" charset="0"/>
              </a:rPr>
              <a:t>	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b="1" dirty="0" smtClean="0">
              <a:solidFill>
                <a:schemeClr val="bg1"/>
              </a:solidFill>
              <a:latin typeface="Arial Rounded MT Bol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  <a:latin typeface="Arial Rounded MT Bold" pitchFamily="34" charset="0"/>
              </a:rPr>
              <a:t>Unique </a:t>
            </a:r>
            <a:r>
              <a:rPr lang="en-US" sz="2800" b="1" dirty="0">
                <a:solidFill>
                  <a:schemeClr val="bg1"/>
                </a:solidFill>
                <a:latin typeface="Arial Rounded MT Bold" pitchFamily="34" charset="0"/>
              </a:rPr>
              <a:t>Value Proposition</a:t>
            </a:r>
            <a:r>
              <a:rPr lang="en-US" sz="2800" dirty="0">
                <a:solidFill>
                  <a:schemeClr val="bg1"/>
                </a:solidFill>
                <a:latin typeface="Arial Rounded MT Bold" pitchFamily="34" charset="0"/>
              </a:rPr>
              <a:t>: </a:t>
            </a:r>
            <a:r>
              <a:rPr lang="en-US" sz="2800" dirty="0" smtClean="0">
                <a:solidFill>
                  <a:schemeClr val="bg1"/>
                </a:solidFill>
                <a:latin typeface="Arial Rounded MT Bold" pitchFamily="34" charset="0"/>
              </a:rPr>
              <a:t>	Tailored </a:t>
            </a:r>
            <a:r>
              <a:rPr lang="en-US" sz="2800" dirty="0">
                <a:solidFill>
                  <a:schemeClr val="bg1"/>
                </a:solidFill>
                <a:latin typeface="Arial Rounded MT Bold" pitchFamily="34" charset="0"/>
              </a:rPr>
              <a:t>for serious exam preparation, the platform emphasizes </a:t>
            </a:r>
            <a:r>
              <a:rPr lang="en-US" sz="2800" dirty="0" smtClean="0">
                <a:solidFill>
                  <a:schemeClr val="bg1"/>
                </a:solidFill>
                <a:latin typeface="Arial Rounded MT Bold" pitchFamily="34" charset="0"/>
              </a:rPr>
              <a:t>						personalized </a:t>
            </a:r>
            <a:r>
              <a:rPr lang="en-US" sz="2800" dirty="0">
                <a:solidFill>
                  <a:schemeClr val="bg1"/>
                </a:solidFill>
                <a:latin typeface="Arial Rounded MT Bold" pitchFamily="34" charset="0"/>
              </a:rPr>
              <a:t>feedback and real-time support to ensure students </a:t>
            </a:r>
            <a:r>
              <a:rPr lang="en-US" sz="2800" dirty="0" smtClean="0">
                <a:solidFill>
                  <a:schemeClr val="bg1"/>
                </a:solidFill>
                <a:latin typeface="Arial Rounded MT Bold" pitchFamily="34" charset="0"/>
              </a:rPr>
              <a:t>						can </a:t>
            </a:r>
            <a:r>
              <a:rPr lang="en-US" sz="2800" dirty="0">
                <a:solidFill>
                  <a:schemeClr val="bg1"/>
                </a:solidFill>
                <a:latin typeface="Arial Rounded MT Bold" pitchFamily="34" charset="0"/>
              </a:rPr>
              <a:t>study effectively.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Arial Rounded MT Bold" pitchFamily="34" charset="0"/>
              </a:rPr>
              <a:t>						    					</a:t>
            </a:r>
            <a:endParaRPr lang="en-US" sz="2800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81D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10;p4">
            <a:extLst>
              <a:ext uri="{FF2B5EF4-FFF2-40B4-BE49-F238E27FC236}">
                <a16:creationId xmlns="" xmlns:a16="http://schemas.microsoft.com/office/drawing/2014/main" id="{BAEDBC0B-0BED-3F43-EF4C-1DEE74397438}"/>
              </a:ext>
            </a:extLst>
          </p:cNvPr>
          <p:cNvSpPr txBox="1"/>
          <p:nvPr/>
        </p:nvSpPr>
        <p:spPr>
          <a:xfrm>
            <a:off x="3352949" y="209007"/>
            <a:ext cx="11582100" cy="9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99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TECHNICAL</a:t>
            </a:r>
            <a:r>
              <a:rPr lang="en-US" sz="6399" b="1" dirty="0">
                <a:solidFill>
                  <a:srgbClr val="FFFFFF"/>
                </a:solidFill>
              </a:rPr>
              <a:t> </a:t>
            </a:r>
            <a:r>
              <a:rPr lang="en-US" sz="6399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APPROACH</a:t>
            </a:r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="" xmlns:a16="http://schemas.microsoft.com/office/drawing/2014/main" id="{7F2EDC6F-B3E8-20A4-F818-61A86E3E0651}"/>
                  </a:ext>
                </a:extLst>
              </p14:cNvPr>
              <p14:cNvContentPartPr/>
              <p14:nvPr/>
            </p14:nvContentPartPr>
            <p14:xfrm>
              <a:off x="13096335" y="6238591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F2EDC6F-B3E8-20A4-F818-61A86E3E065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087335" y="6229951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/>
          <p:cNvSpPr txBox="1"/>
          <p:nvPr/>
        </p:nvSpPr>
        <p:spPr>
          <a:xfrm>
            <a:off x="10108504" y="1766168"/>
            <a:ext cx="6212910" cy="830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b="1" u="sng" dirty="0" smtClean="0">
                <a:solidFill>
                  <a:schemeClr val="bg1"/>
                </a:solidFill>
                <a:latin typeface="Arial Rounded MT Bold" pitchFamily="34" charset="0"/>
              </a:rPr>
              <a:t>Technology Stack</a:t>
            </a:r>
          </a:p>
          <a:p>
            <a:pPr lvl="1"/>
            <a:endParaRPr lang="en-US" sz="3200" b="1" u="sng" dirty="0" smtClean="0">
              <a:solidFill>
                <a:schemeClr val="bg1"/>
              </a:solidFill>
              <a:latin typeface="Arial Rounded MT Bold" pitchFamily="34" charset="0"/>
            </a:endParaRPr>
          </a:p>
          <a:p>
            <a:pPr marL="285750" lvl="1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  <a:latin typeface="Arial Rounded MT Bold" pitchFamily="34" charset="0"/>
              </a:rPr>
              <a:t>	</a:t>
            </a:r>
          </a:p>
          <a:p>
            <a:pPr lvl="1"/>
            <a:r>
              <a:rPr lang="en-US" sz="3200" b="1" u="sng" dirty="0" smtClean="0">
                <a:solidFill>
                  <a:schemeClr val="bg1"/>
                </a:solidFill>
                <a:latin typeface="Arial Rounded MT Bold" pitchFamily="34" charset="0"/>
              </a:rPr>
              <a:t>Web-</a:t>
            </a:r>
            <a:r>
              <a:rPr lang="en-US" sz="3200" b="1" u="sng" dirty="0" err="1" smtClean="0">
                <a:solidFill>
                  <a:schemeClr val="bg1"/>
                </a:solidFill>
                <a:latin typeface="Arial Rounded MT Bold" pitchFamily="34" charset="0"/>
              </a:rPr>
              <a:t>Dev</a:t>
            </a:r>
            <a:r>
              <a:rPr lang="en-US" sz="3200" u="sng" dirty="0" smtClean="0">
                <a:solidFill>
                  <a:schemeClr val="bg1"/>
                </a:solidFill>
                <a:latin typeface="Arial Rounded MT Bold" pitchFamily="34" charset="0"/>
              </a:rPr>
              <a:t>: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Arial Rounded MT Bold" pitchFamily="34" charset="0"/>
              </a:rPr>
              <a:t>	</a:t>
            </a:r>
            <a:endParaRPr lang="en-US" sz="2800" dirty="0">
              <a:solidFill>
                <a:schemeClr val="bg1"/>
              </a:solidFill>
              <a:latin typeface="Arial Rounded MT Bold" pitchFamily="34" charset="0"/>
            </a:endParaRPr>
          </a:p>
          <a:p>
            <a:pPr lvl="1"/>
            <a:r>
              <a:rPr lang="en-US" sz="2800" dirty="0" smtClean="0">
                <a:solidFill>
                  <a:schemeClr val="bg1"/>
                </a:solidFill>
                <a:latin typeface="Arial Rounded MT Bold" pitchFamily="34" charset="0"/>
              </a:rPr>
              <a:t>					</a:t>
            </a:r>
            <a:r>
              <a:rPr lang="en-US" b="1" dirty="0" smtClean="0">
                <a:solidFill>
                  <a:schemeClr val="bg1"/>
                </a:solidFill>
                <a:latin typeface="Arial Rounded MT Bold" pitchFamily="34" charset="0"/>
              </a:rPr>
              <a:t>	</a:t>
            </a:r>
          </a:p>
          <a:p>
            <a:pPr marL="457200" lvl="1" indent="-457200">
              <a:buFont typeface="Arial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Arial Rounded MT Bold" pitchFamily="34" charset="0"/>
              </a:rPr>
              <a:t>	</a:t>
            </a:r>
            <a:endParaRPr lang="en-US" sz="2800" b="1" dirty="0" smtClean="0">
              <a:solidFill>
                <a:schemeClr val="bg1"/>
              </a:solidFill>
              <a:latin typeface="Arial Rounded MT Bold" pitchFamily="34" charset="0"/>
            </a:endParaRPr>
          </a:p>
          <a:p>
            <a:pPr marL="457200" lvl="1" indent="-457200">
              <a:buFont typeface="Arial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Arial Rounded MT Bold" pitchFamily="34" charset="0"/>
            </a:endParaRPr>
          </a:p>
          <a:p>
            <a:pPr marL="457200" lvl="1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bg1"/>
              </a:solidFill>
              <a:latin typeface="Arial Rounded MT Bold" pitchFamily="34" charset="0"/>
            </a:endParaRPr>
          </a:p>
          <a:p>
            <a:pPr marL="457200" lvl="1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bg1"/>
              </a:solidFill>
              <a:latin typeface="Arial Rounded MT Bold" pitchFamily="34" charset="0"/>
            </a:endParaRPr>
          </a:p>
          <a:p>
            <a:pPr marL="457200" lvl="1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bg1"/>
              </a:solidFill>
              <a:latin typeface="Arial Rounded MT Bold" pitchFamily="34" charset="0"/>
            </a:endParaRPr>
          </a:p>
          <a:p>
            <a:pPr marL="457200" lvl="1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bg1"/>
              </a:solidFill>
              <a:latin typeface="Arial Rounded MT Bold" pitchFamily="34" charset="0"/>
            </a:endParaRPr>
          </a:p>
          <a:p>
            <a:pPr marL="457200" lvl="1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bg1"/>
              </a:solidFill>
              <a:latin typeface="Arial Rounded MT Bold" pitchFamily="34" charset="0"/>
            </a:endParaRPr>
          </a:p>
          <a:p>
            <a:pPr lvl="1"/>
            <a:endParaRPr lang="en-US" sz="2800" b="1" dirty="0" smtClean="0">
              <a:solidFill>
                <a:schemeClr val="bg1"/>
              </a:solidFill>
              <a:latin typeface="Arial Rounded MT Bold" pitchFamily="34" charset="0"/>
            </a:endParaRPr>
          </a:p>
          <a:p>
            <a:pPr lvl="1"/>
            <a:r>
              <a:rPr lang="en-US" sz="2800" b="1" dirty="0" err="1" smtClean="0">
                <a:solidFill>
                  <a:schemeClr val="bg1"/>
                </a:solidFill>
                <a:latin typeface="Arial Rounded MT Bold" pitchFamily="34" charset="0"/>
              </a:rPr>
              <a:t>Chatbot</a:t>
            </a:r>
            <a:r>
              <a:rPr lang="en-US" sz="2800" dirty="0">
                <a:solidFill>
                  <a:schemeClr val="bg1"/>
                </a:solidFill>
                <a:latin typeface="Arial Rounded MT Bold" pitchFamily="34" charset="0"/>
              </a:rPr>
              <a:t>: </a:t>
            </a:r>
            <a:r>
              <a:rPr lang="en-US" sz="2800" dirty="0" smtClean="0">
                <a:solidFill>
                  <a:schemeClr val="bg1"/>
                </a:solidFill>
                <a:latin typeface="Arial Rounded MT Bold" pitchFamily="34" charset="0"/>
              </a:rPr>
              <a:t>																</a:t>
            </a:r>
          </a:p>
          <a:p>
            <a:pPr marL="457200" lvl="1" indent="-457200">
              <a:buFont typeface="Arial" pitchFamily="34" charset="0"/>
              <a:buChar char="•"/>
            </a:pPr>
            <a:r>
              <a:rPr lang="en-US" sz="3200" b="1" dirty="0" smtClean="0">
                <a:solidFill>
                  <a:schemeClr val="bg1"/>
                </a:solidFill>
                <a:latin typeface="Arial Rounded MT Bold" pitchFamily="34" charset="0"/>
              </a:rPr>
              <a:t>	</a:t>
            </a:r>
            <a:endParaRPr lang="en-US" sz="3200" dirty="0">
              <a:solidFill>
                <a:schemeClr val="bg1"/>
              </a:solidFill>
              <a:latin typeface="Arial Rounded MT Bold" pitchFamily="34" charset="0"/>
            </a:endParaRPr>
          </a:p>
          <a:p>
            <a:pPr lvl="1"/>
            <a:r>
              <a:rPr lang="en-US" b="1" dirty="0" smtClean="0">
                <a:solidFill>
                  <a:schemeClr val="bg1"/>
                </a:solidFill>
                <a:latin typeface="Arial Rounded MT Bold" pitchFamily="34" charset="0"/>
              </a:rPr>
              <a:t>	</a:t>
            </a:r>
            <a:endParaRPr lang="en-US" sz="2800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6883" y="2517471"/>
            <a:ext cx="1360901" cy="13609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0429" y="2517471"/>
            <a:ext cx="1231402" cy="13345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7731" y="2530277"/>
            <a:ext cx="1230378" cy="13089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6108" y="4090251"/>
            <a:ext cx="1712001" cy="9608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0251" y="4128561"/>
            <a:ext cx="1867384" cy="9336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2018" y="2517471"/>
            <a:ext cx="1337372" cy="133737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6131" y="4104608"/>
            <a:ext cx="1479996" cy="95764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504" y="3802526"/>
            <a:ext cx="1536265" cy="153626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0251" y="5246787"/>
            <a:ext cx="1573843" cy="157384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8945" y="5246787"/>
            <a:ext cx="1479164" cy="147916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6358" y="5246787"/>
            <a:ext cx="2443032" cy="179754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504" y="5564592"/>
            <a:ext cx="1796246" cy="134871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9427" y="7678135"/>
            <a:ext cx="2156433" cy="71881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8326" y="7388406"/>
            <a:ext cx="1168443" cy="129827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1613" y="7382969"/>
            <a:ext cx="1198814" cy="119881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5364" y="1443002"/>
            <a:ext cx="4471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solidFill>
                  <a:schemeClr val="bg1"/>
                </a:solidFill>
                <a:latin typeface="Arial Rounded MT Bold" pitchFamily="34" charset="0"/>
              </a:rPr>
              <a:t>System Workflow</a:t>
            </a:r>
            <a:r>
              <a:rPr lang="en-US" sz="3600" u="sng" dirty="0">
                <a:solidFill>
                  <a:schemeClr val="bg1"/>
                </a:solidFill>
                <a:latin typeface="Arial Rounded MT Bold" pitchFamily="34" charset="0"/>
              </a:rPr>
              <a:t>:</a:t>
            </a:r>
            <a:endParaRPr lang="en-US" sz="3600" u="sng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46" y="2206744"/>
            <a:ext cx="8275035" cy="784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69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81D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/>
        </p:nvSpPr>
        <p:spPr>
          <a:xfrm>
            <a:off x="2093549" y="141075"/>
            <a:ext cx="14100900" cy="9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99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FEASIBILITY AND VIABILITY</a:t>
            </a: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613774" y="1866376"/>
            <a:ext cx="17022873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  <a:latin typeface="Arial Rounded MT Bold" pitchFamily="34" charset="0"/>
              </a:rPr>
              <a:t>Feasibility</a:t>
            </a:r>
            <a:r>
              <a:rPr lang="en-US" sz="3200" dirty="0">
                <a:solidFill>
                  <a:schemeClr val="bg1"/>
                </a:solidFill>
                <a:latin typeface="Arial Rounded MT Bold" pitchFamily="34" charset="0"/>
              </a:rPr>
              <a:t>:</a:t>
            </a:r>
          </a:p>
          <a:p>
            <a:pPr lvl="1"/>
            <a:endParaRPr lang="en-US" sz="2800" b="1" dirty="0" smtClean="0">
              <a:solidFill>
                <a:schemeClr val="bg1"/>
              </a:solidFill>
              <a:latin typeface="Arial Rounded MT Bold" pitchFamily="34" charset="0"/>
            </a:endParaRPr>
          </a:p>
          <a:p>
            <a:pPr marL="457200" lvl="1" indent="-457200">
              <a:buFont typeface="Arial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Arial Rounded MT Bold" pitchFamily="34" charset="0"/>
              </a:rPr>
              <a:t>	</a:t>
            </a:r>
            <a:r>
              <a:rPr lang="en-US" sz="2800" b="1" dirty="0" smtClean="0">
                <a:solidFill>
                  <a:schemeClr val="bg1"/>
                </a:solidFill>
                <a:latin typeface="Arial Rounded MT Bold" pitchFamily="34" charset="0"/>
              </a:rPr>
              <a:t>Technical</a:t>
            </a:r>
            <a:r>
              <a:rPr lang="en-US" sz="2800" dirty="0">
                <a:solidFill>
                  <a:schemeClr val="bg1"/>
                </a:solidFill>
                <a:latin typeface="Arial Rounded MT Bold" pitchFamily="34" charset="0"/>
              </a:rPr>
              <a:t>:  </a:t>
            </a:r>
            <a:r>
              <a:rPr lang="en-US" sz="2800" dirty="0" smtClean="0">
                <a:solidFill>
                  <a:schemeClr val="bg1"/>
                </a:solidFill>
                <a:latin typeface="Arial Rounded MT Bold" pitchFamily="34" charset="0"/>
              </a:rPr>
              <a:t>   	Real-time </a:t>
            </a:r>
            <a:r>
              <a:rPr lang="en-US" sz="2800" dirty="0" err="1">
                <a:solidFill>
                  <a:schemeClr val="bg1"/>
                </a:solidFill>
                <a:latin typeface="Arial Rounded MT Bold" pitchFamily="34" charset="0"/>
              </a:rPr>
              <a:t>chatbot</a:t>
            </a:r>
            <a:r>
              <a:rPr lang="en-US" sz="2800" dirty="0">
                <a:solidFill>
                  <a:schemeClr val="bg1"/>
                </a:solidFill>
                <a:latin typeface="Arial Rounded MT Bold" pitchFamily="34" charset="0"/>
              </a:rPr>
              <a:t> and test feedback can be implemented using a rule-based </a:t>
            </a:r>
            <a:r>
              <a:rPr lang="en-US" sz="2800" dirty="0" smtClean="0">
                <a:solidFill>
                  <a:schemeClr val="bg1"/>
                </a:solidFill>
                <a:latin typeface="Arial Rounded MT Bold" pitchFamily="34" charset="0"/>
              </a:rPr>
              <a:t>				approach</a:t>
            </a:r>
            <a:r>
              <a:rPr lang="en-US" sz="2800" dirty="0">
                <a:solidFill>
                  <a:schemeClr val="bg1"/>
                </a:solidFill>
                <a:latin typeface="Arial Rounded MT Bold" pitchFamily="34" charset="0"/>
              </a:rPr>
              <a:t>, making it achievable </a:t>
            </a:r>
            <a:r>
              <a:rPr lang="en-US" sz="2800" dirty="0" smtClean="0">
                <a:solidFill>
                  <a:schemeClr val="bg1"/>
                </a:solidFill>
                <a:latin typeface="Arial Rounded MT Bold" pitchFamily="34" charset="0"/>
              </a:rPr>
              <a:t>within the </a:t>
            </a:r>
            <a:r>
              <a:rPr lang="en-US" sz="2800" dirty="0">
                <a:solidFill>
                  <a:schemeClr val="bg1"/>
                </a:solidFill>
                <a:latin typeface="Arial Rounded MT Bold" pitchFamily="34" charset="0"/>
              </a:rPr>
              <a:t>given timeline </a:t>
            </a:r>
            <a:r>
              <a:rPr lang="en-US" sz="2800" dirty="0" smtClean="0">
                <a:solidFill>
                  <a:schemeClr val="bg1"/>
                </a:solidFill>
                <a:latin typeface="Arial Rounded MT Bold" pitchFamily="34" charset="0"/>
              </a:rPr>
              <a:t>without </a:t>
            </a:r>
            <a:r>
              <a:rPr lang="en-US" sz="2800" dirty="0">
                <a:solidFill>
                  <a:schemeClr val="bg1"/>
                </a:solidFill>
                <a:latin typeface="Arial Rounded MT Bold" pitchFamily="34" charset="0"/>
              </a:rPr>
              <a:t>AI tools.</a:t>
            </a:r>
          </a:p>
          <a:p>
            <a:pPr lvl="1"/>
            <a:endParaRPr lang="en-US" sz="2800" b="1" dirty="0" smtClean="0">
              <a:solidFill>
                <a:schemeClr val="bg1"/>
              </a:solidFill>
              <a:latin typeface="Arial Rounded MT Bold" pitchFamily="34" charset="0"/>
            </a:endParaRPr>
          </a:p>
          <a:p>
            <a:pPr marL="457200" lvl="1" indent="-457200">
              <a:buFont typeface="Arial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Arial Rounded MT Bold" pitchFamily="34" charset="0"/>
              </a:rPr>
              <a:t>	</a:t>
            </a:r>
            <a:r>
              <a:rPr lang="en-US" sz="2800" b="1" dirty="0" smtClean="0">
                <a:solidFill>
                  <a:schemeClr val="bg1"/>
                </a:solidFill>
                <a:latin typeface="Arial Rounded MT Bold" pitchFamily="34" charset="0"/>
              </a:rPr>
              <a:t>Scalability</a:t>
            </a:r>
            <a:r>
              <a:rPr lang="en-US" sz="2800" dirty="0" smtClean="0">
                <a:solidFill>
                  <a:schemeClr val="bg1"/>
                </a:solidFill>
                <a:latin typeface="Arial Rounded MT Bold" pitchFamily="34" charset="0"/>
              </a:rPr>
              <a:t>:    	Modular </a:t>
            </a:r>
            <a:r>
              <a:rPr lang="en-US" sz="2800" dirty="0">
                <a:solidFill>
                  <a:schemeClr val="bg1"/>
                </a:solidFill>
                <a:latin typeface="Arial Rounded MT Bold" pitchFamily="34" charset="0"/>
              </a:rPr>
              <a:t>code allows for easy expansion of test topics, question banks, and </a:t>
            </a:r>
            <a:r>
              <a:rPr lang="en-US" sz="2800" dirty="0" smtClean="0">
                <a:solidFill>
                  <a:schemeClr val="bg1"/>
                </a:solidFill>
                <a:latin typeface="Arial Rounded MT Bold" pitchFamily="34" charset="0"/>
              </a:rPr>
              <a:t>				</a:t>
            </a:r>
            <a:r>
              <a:rPr lang="en-US" sz="2800" dirty="0" err="1" smtClean="0">
                <a:solidFill>
                  <a:schemeClr val="bg1"/>
                </a:solidFill>
                <a:latin typeface="Arial Rounded MT Bold" pitchFamily="34" charset="0"/>
              </a:rPr>
              <a:t>chatbot</a:t>
            </a:r>
            <a:r>
              <a:rPr lang="en-US" sz="2800" dirty="0" smtClean="0">
                <a:solidFill>
                  <a:schemeClr val="bg1"/>
                </a:solidFill>
                <a:latin typeface="Arial Rounded MT Bold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Arial Rounded MT Bold" pitchFamily="34" charset="0"/>
              </a:rPr>
              <a:t>capabilities.</a:t>
            </a:r>
          </a:p>
          <a:p>
            <a:endParaRPr lang="en-US" sz="3200" b="1" dirty="0" smtClean="0">
              <a:solidFill>
                <a:schemeClr val="bg1"/>
              </a:solidFill>
              <a:latin typeface="Arial Rounded MT Bold" pitchFamily="34" charset="0"/>
            </a:endParaRPr>
          </a:p>
          <a:p>
            <a:endParaRPr lang="en-US" sz="3200" b="1" dirty="0">
              <a:solidFill>
                <a:schemeClr val="bg1"/>
              </a:solidFill>
              <a:latin typeface="Arial Rounded MT Bold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>
                <a:solidFill>
                  <a:schemeClr val="bg1"/>
                </a:solidFill>
                <a:latin typeface="Arial Rounded MT Bold" pitchFamily="34" charset="0"/>
              </a:rPr>
              <a:t>Viability</a:t>
            </a:r>
            <a:r>
              <a:rPr lang="en-US" sz="3200" dirty="0" smtClean="0">
                <a:solidFill>
                  <a:schemeClr val="bg1"/>
                </a:solidFill>
                <a:latin typeface="Arial Rounded MT Bold" pitchFamily="34" charset="0"/>
              </a:rPr>
              <a:t>:</a:t>
            </a:r>
          </a:p>
          <a:p>
            <a:endParaRPr lang="en-US" sz="3200" dirty="0">
              <a:solidFill>
                <a:schemeClr val="bg1"/>
              </a:solidFill>
              <a:latin typeface="Arial Rounded MT Bold" pitchFamily="34" charset="0"/>
            </a:endParaRPr>
          </a:p>
          <a:p>
            <a:pPr marL="457200" lvl="1" indent="-45720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  <a:latin typeface="Arial Rounded MT Bold" pitchFamily="34" charset="0"/>
              </a:rPr>
              <a:t>	Market </a:t>
            </a:r>
            <a:r>
              <a:rPr lang="en-US" sz="2800" b="1" dirty="0">
                <a:solidFill>
                  <a:schemeClr val="bg1"/>
                </a:solidFill>
                <a:latin typeface="Arial Rounded MT Bold" pitchFamily="34" charset="0"/>
              </a:rPr>
              <a:t>Demand</a:t>
            </a:r>
            <a:r>
              <a:rPr lang="en-US" sz="2800" dirty="0">
                <a:solidFill>
                  <a:schemeClr val="bg1"/>
                </a:solidFill>
                <a:latin typeface="Arial Rounded MT Bold" pitchFamily="34" charset="0"/>
              </a:rPr>
              <a:t>: </a:t>
            </a:r>
            <a:r>
              <a:rPr lang="en-US" sz="2800" dirty="0" smtClean="0">
                <a:solidFill>
                  <a:schemeClr val="bg1"/>
                </a:solidFill>
                <a:latin typeface="Arial Rounded MT Bold" pitchFamily="34" charset="0"/>
              </a:rPr>
              <a:t>	High </a:t>
            </a:r>
            <a:r>
              <a:rPr lang="en-US" sz="2800" dirty="0">
                <a:solidFill>
                  <a:schemeClr val="bg1"/>
                </a:solidFill>
                <a:latin typeface="Arial Rounded MT Bold" pitchFamily="34" charset="0"/>
              </a:rPr>
              <a:t>demand for focused, test-centric platforms with </a:t>
            </a:r>
            <a:r>
              <a:rPr lang="en-US" sz="2800" dirty="0" smtClean="0">
                <a:solidFill>
                  <a:schemeClr val="bg1"/>
                </a:solidFill>
                <a:latin typeface="Arial Rounded MT Bold" pitchFamily="34" charset="0"/>
              </a:rPr>
              <a:t>real-time support				</a:t>
            </a:r>
            <a:r>
              <a:rPr lang="en-US" sz="2800" dirty="0">
                <a:solidFill>
                  <a:schemeClr val="bg1"/>
                </a:solidFill>
                <a:latin typeface="Arial Rounded MT Bold" pitchFamily="34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Arial Rounded MT Bold" pitchFamily="34" charset="0"/>
              </a:rPr>
              <a:t>         as </a:t>
            </a:r>
            <a:r>
              <a:rPr lang="en-US" sz="2800" dirty="0">
                <a:solidFill>
                  <a:schemeClr val="bg1"/>
                </a:solidFill>
                <a:latin typeface="Arial Rounded MT Bold" pitchFamily="34" charset="0"/>
              </a:rPr>
              <a:t>students prioritize test practice over video content.</a:t>
            </a:r>
          </a:p>
          <a:p>
            <a:pPr marL="457200" lvl="1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bg1"/>
              </a:solidFill>
              <a:latin typeface="Arial Rounded MT Bold" pitchFamily="34" charset="0"/>
            </a:endParaRPr>
          </a:p>
          <a:p>
            <a:pPr marL="457200" lvl="1" indent="-457200">
              <a:buFont typeface="Arial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Arial Rounded MT Bold" pitchFamily="34" charset="0"/>
              </a:rPr>
              <a:t>	</a:t>
            </a:r>
            <a:r>
              <a:rPr lang="en-US" sz="2800" b="1" dirty="0" smtClean="0">
                <a:solidFill>
                  <a:schemeClr val="bg1"/>
                </a:solidFill>
                <a:latin typeface="Arial Rounded MT Bold" pitchFamily="34" charset="0"/>
              </a:rPr>
              <a:t>Sustainability</a:t>
            </a:r>
            <a:r>
              <a:rPr lang="en-US" sz="2800" dirty="0">
                <a:solidFill>
                  <a:schemeClr val="bg1"/>
                </a:solidFill>
                <a:latin typeface="Arial Rounded MT Bold" pitchFamily="34" charset="0"/>
              </a:rPr>
              <a:t>: </a:t>
            </a:r>
            <a:r>
              <a:rPr lang="en-US" sz="2800" dirty="0" smtClean="0">
                <a:solidFill>
                  <a:schemeClr val="bg1"/>
                </a:solidFill>
                <a:latin typeface="Arial Rounded MT Bold" pitchFamily="34" charset="0"/>
              </a:rPr>
              <a:t>		Low </a:t>
            </a:r>
            <a:r>
              <a:rPr lang="en-US" sz="2800" dirty="0">
                <a:solidFill>
                  <a:schemeClr val="bg1"/>
                </a:solidFill>
                <a:latin typeface="Arial Rounded MT Bold" pitchFamily="34" charset="0"/>
              </a:rPr>
              <a:t>operating costs due to minimal server load (focused on testing </a:t>
            </a:r>
            <a:r>
              <a:rPr lang="en-US" sz="2800" dirty="0" smtClean="0">
                <a:solidFill>
                  <a:schemeClr val="bg1"/>
                </a:solidFill>
                <a:latin typeface="Arial Rounded MT Bold" pitchFamily="34" charset="0"/>
              </a:rPr>
              <a:t>						rather </a:t>
            </a:r>
            <a:r>
              <a:rPr lang="en-US" sz="2800" dirty="0">
                <a:solidFill>
                  <a:schemeClr val="bg1"/>
                </a:solidFill>
                <a:latin typeface="Arial Rounded MT Bold" pitchFamily="34" charset="0"/>
              </a:rPr>
              <a:t>than video content), and the platform is easily updatable with </a:t>
            </a:r>
            <a:r>
              <a:rPr lang="en-US" sz="2800" dirty="0" smtClean="0">
                <a:solidFill>
                  <a:schemeClr val="bg1"/>
                </a:solidFill>
                <a:latin typeface="Arial Rounded MT Bold" pitchFamily="34" charset="0"/>
              </a:rPr>
              <a:t>						new </a:t>
            </a:r>
            <a:r>
              <a:rPr lang="en-US" sz="2800" dirty="0">
                <a:solidFill>
                  <a:schemeClr val="bg1"/>
                </a:solidFill>
                <a:latin typeface="Arial Rounded MT Bold" pitchFamily="34" charset="0"/>
              </a:rPr>
              <a:t>tests.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81D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/>
        </p:nvSpPr>
        <p:spPr>
          <a:xfrm>
            <a:off x="2551803" y="158675"/>
            <a:ext cx="13184400" cy="9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99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IMPACT AND BENEFITS</a:t>
            </a: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250521" y="1540701"/>
            <a:ext cx="17837063" cy="7602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>
                <a:solidFill>
                  <a:schemeClr val="bg1"/>
                </a:solidFill>
                <a:latin typeface="Arial Rounded MT Bold" pitchFamily="34" charset="0"/>
              </a:rPr>
              <a:t>Student </a:t>
            </a:r>
            <a:r>
              <a:rPr lang="en-US" sz="3200" b="1" dirty="0">
                <a:solidFill>
                  <a:schemeClr val="bg1"/>
                </a:solidFill>
                <a:latin typeface="Arial Rounded MT Bold" pitchFamily="34" charset="0"/>
              </a:rPr>
              <a:t>Success</a:t>
            </a:r>
            <a:r>
              <a:rPr lang="en-US" sz="3200" dirty="0">
                <a:solidFill>
                  <a:schemeClr val="bg1"/>
                </a:solidFill>
                <a:latin typeface="Arial Rounded MT Bold" pitchFamily="34" charset="0"/>
              </a:rPr>
              <a:t>: </a:t>
            </a:r>
            <a:r>
              <a:rPr lang="en-US" sz="3200" dirty="0" smtClean="0">
                <a:solidFill>
                  <a:schemeClr val="bg1"/>
                </a:solidFill>
                <a:latin typeface="Arial Rounded MT Bold" pitchFamily="34" charset="0"/>
              </a:rPr>
              <a:t> 		</a:t>
            </a:r>
            <a:r>
              <a:rPr lang="en-US" sz="2800" dirty="0" smtClean="0">
                <a:solidFill>
                  <a:schemeClr val="bg1"/>
                </a:solidFill>
                <a:latin typeface="Arial Rounded MT Bold" pitchFamily="34" charset="0"/>
              </a:rPr>
              <a:t>Provides </a:t>
            </a:r>
            <a:r>
              <a:rPr lang="en-US" sz="2800" dirty="0">
                <a:solidFill>
                  <a:schemeClr val="bg1"/>
                </a:solidFill>
                <a:latin typeface="Arial Rounded MT Bold" pitchFamily="34" charset="0"/>
              </a:rPr>
              <a:t>targeted, practice-oriented preparation, essential </a:t>
            </a:r>
            <a:r>
              <a:rPr lang="en-US" sz="2800" dirty="0" smtClean="0">
                <a:solidFill>
                  <a:schemeClr val="bg1"/>
                </a:solidFill>
                <a:latin typeface="Arial Rounded MT Bold" pitchFamily="34" charset="0"/>
              </a:rPr>
              <a:t>for								improving </a:t>
            </a:r>
            <a:r>
              <a:rPr lang="en-US" sz="2800" dirty="0">
                <a:solidFill>
                  <a:schemeClr val="bg1"/>
                </a:solidFill>
                <a:latin typeface="Arial Rounded MT Bold" pitchFamily="34" charset="0"/>
              </a:rPr>
              <a:t>test </a:t>
            </a:r>
            <a:r>
              <a:rPr lang="en-US" sz="2800" dirty="0" smtClean="0">
                <a:solidFill>
                  <a:schemeClr val="bg1"/>
                </a:solidFill>
                <a:latin typeface="Arial Rounded MT Bold" pitchFamily="34" charset="0"/>
              </a:rPr>
              <a:t>performance </a:t>
            </a:r>
            <a:r>
              <a:rPr lang="en-US" sz="2800" dirty="0">
                <a:solidFill>
                  <a:schemeClr val="bg1"/>
                </a:solidFill>
                <a:latin typeface="Arial Rounded MT Bold" pitchFamily="34" charset="0"/>
              </a:rPr>
              <a:t>and increasing student confidence.</a:t>
            </a:r>
          </a:p>
          <a:p>
            <a:endParaRPr lang="en-US" sz="3200" b="1" dirty="0" smtClean="0">
              <a:solidFill>
                <a:schemeClr val="bg1"/>
              </a:solidFill>
              <a:latin typeface="Arial Rounded MT Bold" pitchFamily="34" charset="0"/>
            </a:endParaRPr>
          </a:p>
          <a:p>
            <a:endParaRPr lang="en-US" sz="3200" b="1" dirty="0" smtClean="0">
              <a:solidFill>
                <a:schemeClr val="bg1"/>
              </a:solidFill>
              <a:latin typeface="Arial Rounded MT Bold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>
                <a:solidFill>
                  <a:schemeClr val="bg1"/>
                </a:solidFill>
                <a:latin typeface="Arial Rounded MT Bold" pitchFamily="34" charset="0"/>
              </a:rPr>
              <a:t>Personalized </a:t>
            </a:r>
            <a:r>
              <a:rPr lang="en-US" sz="3200" b="1" dirty="0">
                <a:solidFill>
                  <a:schemeClr val="bg1"/>
                </a:solidFill>
                <a:latin typeface="Arial Rounded MT Bold" pitchFamily="34" charset="0"/>
              </a:rPr>
              <a:t>Insights</a:t>
            </a:r>
            <a:r>
              <a:rPr lang="en-US" sz="3200" dirty="0">
                <a:solidFill>
                  <a:schemeClr val="bg1"/>
                </a:solidFill>
                <a:latin typeface="Arial Rounded MT Bold" pitchFamily="34" charset="0"/>
              </a:rPr>
              <a:t>: </a:t>
            </a:r>
            <a:r>
              <a:rPr lang="en-US" sz="3200" dirty="0" smtClean="0">
                <a:solidFill>
                  <a:schemeClr val="bg1"/>
                </a:solidFill>
                <a:latin typeface="Arial Rounded MT Bold" pitchFamily="34" charset="0"/>
              </a:rPr>
              <a:t>	</a:t>
            </a:r>
            <a:r>
              <a:rPr lang="en-US" sz="2800" dirty="0" smtClean="0">
                <a:solidFill>
                  <a:schemeClr val="bg1"/>
                </a:solidFill>
                <a:latin typeface="Arial Rounded MT Bold" pitchFamily="34" charset="0"/>
              </a:rPr>
              <a:t>Enables </a:t>
            </a:r>
            <a:r>
              <a:rPr lang="en-US" sz="2800" dirty="0">
                <a:solidFill>
                  <a:schemeClr val="bg1"/>
                </a:solidFill>
                <a:latin typeface="Arial Rounded MT Bold" pitchFamily="34" charset="0"/>
              </a:rPr>
              <a:t>students to identify their weak areas through the Error Book </a:t>
            </a:r>
            <a:r>
              <a:rPr lang="en-US" sz="2800" dirty="0" smtClean="0">
                <a:solidFill>
                  <a:schemeClr val="bg1"/>
                </a:solidFill>
                <a:latin typeface="Arial Rounded MT Bold" pitchFamily="34" charset="0"/>
              </a:rPr>
              <a:t>						and adjust </a:t>
            </a:r>
            <a:r>
              <a:rPr lang="en-US" sz="2800" dirty="0">
                <a:solidFill>
                  <a:schemeClr val="bg1"/>
                </a:solidFill>
                <a:latin typeface="Arial Rounded MT Bold" pitchFamily="34" charset="0"/>
              </a:rPr>
              <a:t>their study plans accordingly.</a:t>
            </a:r>
          </a:p>
          <a:p>
            <a:endParaRPr lang="en-US" sz="3200" b="1" dirty="0" smtClean="0">
              <a:solidFill>
                <a:schemeClr val="bg1"/>
              </a:solidFill>
              <a:latin typeface="Arial Rounded MT Bold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3200" b="1" dirty="0" smtClean="0">
              <a:solidFill>
                <a:schemeClr val="bg1"/>
              </a:solidFill>
              <a:latin typeface="Arial Rounded MT Bold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>
                <a:solidFill>
                  <a:schemeClr val="bg1"/>
                </a:solidFill>
                <a:latin typeface="Arial Rounded MT Bold" pitchFamily="34" charset="0"/>
              </a:rPr>
              <a:t>Engagement </a:t>
            </a:r>
            <a:r>
              <a:rPr lang="en-US" sz="3200" b="1" dirty="0">
                <a:solidFill>
                  <a:schemeClr val="bg1"/>
                </a:solidFill>
                <a:latin typeface="Arial Rounded MT Bold" pitchFamily="34" charset="0"/>
              </a:rPr>
              <a:t>Boost</a:t>
            </a:r>
            <a:r>
              <a:rPr lang="en-US" sz="3200" dirty="0">
                <a:solidFill>
                  <a:schemeClr val="bg1"/>
                </a:solidFill>
                <a:latin typeface="Arial Rounded MT Bold" pitchFamily="34" charset="0"/>
              </a:rPr>
              <a:t>: </a:t>
            </a:r>
            <a:r>
              <a:rPr lang="en-US" sz="3200" dirty="0" smtClean="0">
                <a:solidFill>
                  <a:schemeClr val="bg1"/>
                </a:solidFill>
                <a:latin typeface="Arial Rounded MT Bold" pitchFamily="34" charset="0"/>
              </a:rPr>
              <a:t>	</a:t>
            </a:r>
            <a:r>
              <a:rPr lang="en-US" sz="2800" dirty="0" smtClean="0">
                <a:solidFill>
                  <a:schemeClr val="bg1"/>
                </a:solidFill>
                <a:latin typeface="Arial Rounded MT Bold" pitchFamily="34" charset="0"/>
              </a:rPr>
              <a:t>	</a:t>
            </a:r>
            <a:r>
              <a:rPr lang="en-US" sz="2800" dirty="0" err="1" smtClean="0">
                <a:solidFill>
                  <a:schemeClr val="bg1"/>
                </a:solidFill>
                <a:latin typeface="Arial Rounded MT Bold" pitchFamily="34" charset="0"/>
              </a:rPr>
              <a:t>Gamified</a:t>
            </a:r>
            <a:r>
              <a:rPr lang="en-US" sz="2800" dirty="0" smtClean="0">
                <a:solidFill>
                  <a:schemeClr val="bg1"/>
                </a:solidFill>
                <a:latin typeface="Arial Rounded MT Bold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Arial Rounded MT Bold" pitchFamily="34" charset="0"/>
              </a:rPr>
              <a:t>elements (badges, progress tracking) and </a:t>
            </a:r>
            <a:r>
              <a:rPr lang="en-US" sz="2800" dirty="0" err="1">
                <a:solidFill>
                  <a:schemeClr val="bg1"/>
                </a:solidFill>
                <a:latin typeface="Arial Rounded MT Bold" pitchFamily="34" charset="0"/>
              </a:rPr>
              <a:t>chatbot</a:t>
            </a:r>
            <a:r>
              <a:rPr lang="en-US" sz="2800" dirty="0">
                <a:solidFill>
                  <a:schemeClr val="bg1"/>
                </a:solidFill>
                <a:latin typeface="Arial Rounded MT Bold" pitchFamily="34" charset="0"/>
              </a:rPr>
              <a:t>-driven </a:t>
            </a:r>
            <a:r>
              <a:rPr lang="en-US" sz="2800" dirty="0" smtClean="0">
                <a:solidFill>
                  <a:schemeClr val="bg1"/>
                </a:solidFill>
                <a:latin typeface="Arial Rounded MT Bold" pitchFamily="34" charset="0"/>
              </a:rPr>
              <a:t>							feedback </a:t>
            </a:r>
            <a:r>
              <a:rPr lang="en-US" sz="2800" dirty="0">
                <a:solidFill>
                  <a:schemeClr val="bg1"/>
                </a:solidFill>
                <a:latin typeface="Arial Rounded MT Bold" pitchFamily="34" charset="0"/>
              </a:rPr>
              <a:t>make studying more interactive and enjoyable.</a:t>
            </a:r>
          </a:p>
          <a:p>
            <a:endParaRPr lang="en-US" sz="3200" b="1" dirty="0" smtClean="0">
              <a:solidFill>
                <a:schemeClr val="bg1"/>
              </a:solidFill>
              <a:latin typeface="Arial Rounded MT Bold" pitchFamily="34" charset="0"/>
            </a:endParaRPr>
          </a:p>
          <a:p>
            <a:endParaRPr lang="en-US" sz="3200" b="1" dirty="0">
              <a:solidFill>
                <a:schemeClr val="bg1"/>
              </a:solidFill>
              <a:latin typeface="Arial Rounded MT Bold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>
                <a:solidFill>
                  <a:schemeClr val="bg1"/>
                </a:solidFill>
                <a:latin typeface="Arial Rounded MT Bold" pitchFamily="34" charset="0"/>
              </a:rPr>
              <a:t>Scalable </a:t>
            </a:r>
            <a:r>
              <a:rPr lang="en-US" sz="3200" b="1" dirty="0">
                <a:solidFill>
                  <a:schemeClr val="bg1"/>
                </a:solidFill>
                <a:latin typeface="Arial Rounded MT Bold" pitchFamily="34" charset="0"/>
              </a:rPr>
              <a:t>and Inclusive</a:t>
            </a:r>
            <a:r>
              <a:rPr lang="en-US" sz="3200" dirty="0">
                <a:solidFill>
                  <a:schemeClr val="bg1"/>
                </a:solidFill>
                <a:latin typeface="Arial Rounded MT Bold" pitchFamily="34" charset="0"/>
              </a:rPr>
              <a:t>: </a:t>
            </a:r>
            <a:r>
              <a:rPr lang="en-US" sz="3200" dirty="0" smtClean="0">
                <a:solidFill>
                  <a:schemeClr val="bg1"/>
                </a:solidFill>
                <a:latin typeface="Arial Rounded MT Bold" pitchFamily="34" charset="0"/>
              </a:rPr>
              <a:t>	</a:t>
            </a:r>
            <a:r>
              <a:rPr lang="en-US" sz="2800" dirty="0" smtClean="0">
                <a:solidFill>
                  <a:schemeClr val="bg1"/>
                </a:solidFill>
                <a:latin typeface="Arial Rounded MT Bold" pitchFamily="34" charset="0"/>
              </a:rPr>
              <a:t>Designed </a:t>
            </a:r>
            <a:r>
              <a:rPr lang="en-US" sz="2800" dirty="0">
                <a:solidFill>
                  <a:schemeClr val="bg1"/>
                </a:solidFill>
                <a:latin typeface="Arial Rounded MT Bold" pitchFamily="34" charset="0"/>
              </a:rPr>
              <a:t>to support a wide range of exams and user needs, the </a:t>
            </a:r>
            <a:r>
              <a:rPr lang="en-US" sz="2800" dirty="0" smtClean="0">
                <a:solidFill>
                  <a:schemeClr val="bg1"/>
                </a:solidFill>
                <a:latin typeface="Arial Rounded MT Bold" pitchFamily="34" charset="0"/>
              </a:rPr>
              <a:t>							platform </a:t>
            </a:r>
            <a:r>
              <a:rPr lang="en-US" sz="2800" dirty="0">
                <a:solidFill>
                  <a:schemeClr val="bg1"/>
                </a:solidFill>
                <a:latin typeface="Arial Rounded MT Bold" pitchFamily="34" charset="0"/>
              </a:rPr>
              <a:t>can adapt to different entrance exams and expand with new </a:t>
            </a:r>
            <a:r>
              <a:rPr lang="en-US" sz="2800" dirty="0" smtClean="0">
                <a:solidFill>
                  <a:schemeClr val="bg1"/>
                </a:solidFill>
                <a:latin typeface="Arial Rounded MT Bold" pitchFamily="34" charset="0"/>
              </a:rPr>
              <a:t>						content</a:t>
            </a:r>
            <a:r>
              <a:rPr lang="en-US" sz="2800" dirty="0">
                <a:solidFill>
                  <a:schemeClr val="bg1"/>
                </a:solidFill>
                <a:latin typeface="Arial Rounded MT Bold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/>
          <p:nvPr/>
        </p:nvSpPr>
        <p:spPr>
          <a:xfrm>
            <a:off x="0" y="0"/>
            <a:ext cx="2025396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</p:sp>
      <p:grpSp>
        <p:nvGrpSpPr>
          <p:cNvPr id="126" name="Google Shape;126;p7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id="127" name="Google Shape;127;p7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  <a:ln>
              <a:noFill/>
            </a:ln>
          </p:spPr>
        </p:sp>
        <p:sp>
          <p:nvSpPr>
            <p:cNvPr id="128" name="Google Shape;128;p7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9" name="Google Shape;129;p7"/>
          <p:cNvSpPr/>
          <p:nvPr/>
        </p:nvSpPr>
        <p:spPr>
          <a:xfrm>
            <a:off x="2843386" y="4189701"/>
            <a:ext cx="1218296" cy="1907312"/>
          </a:xfrm>
          <a:custGeom>
            <a:avLst/>
            <a:gdLst/>
            <a:ahLst/>
            <a:cxnLst/>
            <a:rect l="l" t="t" r="r" b="b"/>
            <a:pathLst>
              <a:path w="1218296" h="1907312" extrusionOk="0">
                <a:moveTo>
                  <a:pt x="0" y="0"/>
                </a:moveTo>
                <a:lnTo>
                  <a:pt x="1218295" y="0"/>
                </a:lnTo>
                <a:lnTo>
                  <a:pt x="1218295" y="1907312"/>
                </a:lnTo>
                <a:lnTo>
                  <a:pt x="0" y="19073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30" name="Google Shape;130;p7"/>
          <p:cNvSpPr txBox="1"/>
          <p:nvPr/>
        </p:nvSpPr>
        <p:spPr>
          <a:xfrm>
            <a:off x="4061681" y="3427277"/>
            <a:ext cx="10164638" cy="3089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END</a:t>
            </a:r>
            <a:endParaRPr/>
          </a:p>
        </p:txBody>
      </p:sp>
      <p:sp>
        <p:nvSpPr>
          <p:cNvPr id="131" name="Google Shape;131;p7"/>
          <p:cNvSpPr/>
          <p:nvPr/>
        </p:nvSpPr>
        <p:spPr>
          <a:xfrm>
            <a:off x="2105520" y="4471142"/>
            <a:ext cx="858754" cy="1344429"/>
          </a:xfrm>
          <a:custGeom>
            <a:avLst/>
            <a:gdLst/>
            <a:ahLst/>
            <a:cxnLst/>
            <a:rect l="l" t="t" r="r" b="b"/>
            <a:pathLst>
              <a:path w="858754" h="1344429" extrusionOk="0">
                <a:moveTo>
                  <a:pt x="0" y="0"/>
                </a:moveTo>
                <a:lnTo>
                  <a:pt x="858754" y="0"/>
                </a:lnTo>
                <a:lnTo>
                  <a:pt x="858754" y="1344429"/>
                </a:lnTo>
                <a:lnTo>
                  <a:pt x="0" y="13444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32" name="Google Shape;132;p7"/>
          <p:cNvSpPr/>
          <p:nvPr/>
        </p:nvSpPr>
        <p:spPr>
          <a:xfrm>
            <a:off x="1390081" y="4650430"/>
            <a:ext cx="629715" cy="985855"/>
          </a:xfrm>
          <a:custGeom>
            <a:avLst/>
            <a:gdLst/>
            <a:ahLst/>
            <a:cxnLst/>
            <a:rect l="l" t="t" r="r" b="b"/>
            <a:pathLst>
              <a:path w="629715" h="985855" extrusionOk="0">
                <a:moveTo>
                  <a:pt x="0" y="0"/>
                </a:moveTo>
                <a:lnTo>
                  <a:pt x="629714" y="0"/>
                </a:lnTo>
                <a:lnTo>
                  <a:pt x="629714" y="985854"/>
                </a:lnTo>
                <a:lnTo>
                  <a:pt x="0" y="9858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33" name="Google Shape;133;p7"/>
          <p:cNvSpPr/>
          <p:nvPr/>
        </p:nvSpPr>
        <p:spPr>
          <a:xfrm rot="10800000">
            <a:off x="14226319" y="4189701"/>
            <a:ext cx="1218296" cy="1907312"/>
          </a:xfrm>
          <a:custGeom>
            <a:avLst/>
            <a:gdLst/>
            <a:ahLst/>
            <a:cxnLst/>
            <a:rect l="l" t="t" r="r" b="b"/>
            <a:pathLst>
              <a:path w="1218296" h="1907312" extrusionOk="0">
                <a:moveTo>
                  <a:pt x="0" y="0"/>
                </a:moveTo>
                <a:lnTo>
                  <a:pt x="1218295" y="0"/>
                </a:lnTo>
                <a:lnTo>
                  <a:pt x="1218295" y="1907312"/>
                </a:lnTo>
                <a:lnTo>
                  <a:pt x="0" y="19073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34" name="Google Shape;134;p7"/>
          <p:cNvSpPr/>
          <p:nvPr/>
        </p:nvSpPr>
        <p:spPr>
          <a:xfrm rot="10800000">
            <a:off x="15323726" y="4471142"/>
            <a:ext cx="858754" cy="1344429"/>
          </a:xfrm>
          <a:custGeom>
            <a:avLst/>
            <a:gdLst/>
            <a:ahLst/>
            <a:cxnLst/>
            <a:rect l="l" t="t" r="r" b="b"/>
            <a:pathLst>
              <a:path w="858754" h="1344429" extrusionOk="0">
                <a:moveTo>
                  <a:pt x="0" y="0"/>
                </a:moveTo>
                <a:lnTo>
                  <a:pt x="858754" y="0"/>
                </a:lnTo>
                <a:lnTo>
                  <a:pt x="858754" y="1344429"/>
                </a:lnTo>
                <a:lnTo>
                  <a:pt x="0" y="13444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35" name="Google Shape;135;p7"/>
          <p:cNvSpPr/>
          <p:nvPr/>
        </p:nvSpPr>
        <p:spPr>
          <a:xfrm rot="10800000">
            <a:off x="16268205" y="4650430"/>
            <a:ext cx="629715" cy="985855"/>
          </a:xfrm>
          <a:custGeom>
            <a:avLst/>
            <a:gdLst/>
            <a:ahLst/>
            <a:cxnLst/>
            <a:rect l="l" t="t" r="r" b="b"/>
            <a:pathLst>
              <a:path w="629715" h="985855" extrusionOk="0">
                <a:moveTo>
                  <a:pt x="0" y="0"/>
                </a:moveTo>
                <a:lnTo>
                  <a:pt x="629714" y="0"/>
                </a:lnTo>
                <a:lnTo>
                  <a:pt x="629714" y="985854"/>
                </a:lnTo>
                <a:lnTo>
                  <a:pt x="0" y="9858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64</Words>
  <Application>Microsoft Office PowerPoint</Application>
  <PresentationFormat>Custom</PresentationFormat>
  <Paragraphs>91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Asus</cp:lastModifiedBy>
  <cp:revision>22</cp:revision>
  <dcterms:created xsi:type="dcterms:W3CDTF">2006-08-16T00:00:00Z</dcterms:created>
  <dcterms:modified xsi:type="dcterms:W3CDTF">2024-11-13T07:44:03Z</dcterms:modified>
</cp:coreProperties>
</file>