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Lora" pitchFamily="2" charset="0"/>
      <p:regular r:id="rId11"/>
    </p:embeddedFont>
    <p:embeddedFont>
      <p:font typeface="Source Sans Pro" panose="020B0503030403020204" pitchFamily="3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674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009656"/>
            <a:ext cx="7468553" cy="28160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Seismic Event Classification and Magnitude Prediction Using Deep Learning on Earthquake Waveform Data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5184696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Presented by: [Team No./ 08]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6324124" y="5836920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Date: [29.04.2025]</a:t>
            </a:r>
            <a:endParaRPr lang="en-US" sz="18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D4E38A-49FE-9547-83D3-E6CACE59E0EB}"/>
              </a:ext>
            </a:extLst>
          </p:cNvPr>
          <p:cNvSpPr/>
          <p:nvPr/>
        </p:nvSpPr>
        <p:spPr>
          <a:xfrm>
            <a:off x="12385964" y="7716235"/>
            <a:ext cx="2171700" cy="383024"/>
          </a:xfrm>
          <a:prstGeom prst="rect">
            <a:avLst/>
          </a:prstGeom>
          <a:solidFill>
            <a:srgbClr val="2528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94121"/>
            <a:ext cx="649724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Introduction &amp; Objective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72495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Seismic events generate distinct ground motions detectable by sensors.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4753928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Accurate classification and magnitude prediction supports early warnings.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640812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Build AI to classify event types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7614761" y="4107537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Predict earthquake magnitude from waveform data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14761" y="4574262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Enhance hazard response efforts</a:t>
            </a:r>
            <a:endParaRPr lang="en-US" sz="18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45BF1B-E35C-B076-328F-62330BFAD86C}"/>
              </a:ext>
            </a:extLst>
          </p:cNvPr>
          <p:cNvSpPr/>
          <p:nvPr/>
        </p:nvSpPr>
        <p:spPr>
          <a:xfrm>
            <a:off x="12385964" y="7716235"/>
            <a:ext cx="2171700" cy="383024"/>
          </a:xfrm>
          <a:prstGeom prst="rect">
            <a:avLst/>
          </a:prstGeom>
          <a:solidFill>
            <a:srgbClr val="2528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547455"/>
            <a:ext cx="6715839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Dataset &amp; Data Collection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2610445"/>
            <a:ext cx="3614618" cy="2475190"/>
          </a:xfrm>
          <a:prstGeom prst="roundRect">
            <a:avLst>
              <a:gd name="adj" fmla="val 1451"/>
            </a:avLst>
          </a:prstGeom>
          <a:solidFill>
            <a:srgbClr val="444752"/>
          </a:solidFill>
          <a:ln/>
        </p:spPr>
      </p:sp>
      <p:sp>
        <p:nvSpPr>
          <p:cNvPr id="5" name="Text 2"/>
          <p:cNvSpPr/>
          <p:nvPr/>
        </p:nvSpPr>
        <p:spPr>
          <a:xfrm>
            <a:off x="6563439" y="2849761"/>
            <a:ext cx="3135987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Stanford Earthquake Dataset (STEAD)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63439" y="3697248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High-quality labeled seismic waveforms from global stations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10178058" y="2610445"/>
            <a:ext cx="3614618" cy="2475190"/>
          </a:xfrm>
          <a:prstGeom prst="roundRect">
            <a:avLst>
              <a:gd name="adj" fmla="val 1451"/>
            </a:avLst>
          </a:prstGeom>
          <a:solidFill>
            <a:srgbClr val="444752"/>
          </a:solidFill>
          <a:ln/>
        </p:spPr>
      </p:sp>
      <p:sp>
        <p:nvSpPr>
          <p:cNvPr id="8" name="Text 5"/>
          <p:cNvSpPr/>
          <p:nvPr/>
        </p:nvSpPr>
        <p:spPr>
          <a:xfrm>
            <a:off x="10417373" y="2849761"/>
            <a:ext cx="3135987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USGS Earthquake Catalog &amp; IRIS Data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17373" y="3697248"/>
            <a:ext cx="31359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Comprehensive event data with paired waveform recordings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6324124" y="5324951"/>
            <a:ext cx="7468553" cy="1357193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</p:sp>
      <p:sp>
        <p:nvSpPr>
          <p:cNvPr id="11" name="Text 8"/>
          <p:cNvSpPr/>
          <p:nvPr/>
        </p:nvSpPr>
        <p:spPr>
          <a:xfrm>
            <a:off x="6563439" y="556426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Importance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63439" y="6059805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Real data ensures model validity and operational reliability</a:t>
            </a:r>
            <a:endParaRPr lang="en-US" sz="18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F992CE-8662-C43E-A116-2773E0B5F61B}"/>
              </a:ext>
            </a:extLst>
          </p:cNvPr>
          <p:cNvSpPr/>
          <p:nvPr/>
        </p:nvSpPr>
        <p:spPr>
          <a:xfrm>
            <a:off x="12385964" y="7716235"/>
            <a:ext cx="2171700" cy="383024"/>
          </a:xfrm>
          <a:prstGeom prst="rect">
            <a:avLst/>
          </a:prstGeom>
          <a:solidFill>
            <a:srgbClr val="2528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841308"/>
            <a:ext cx="831806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Exploratory Data Analysis (EDA)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9879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Waveform plots differentiate event types visually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44547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Spectrograms reveal frequency-time signal characteristics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9214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Identified class imbalance needing correction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7614761" y="4119682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Explosions produce sharp high-frequency spikes.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14761" y="4718090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Earthquakes exhibit smoother low-frequency waveforms.</a:t>
            </a:r>
            <a:endParaRPr lang="en-US" sz="18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7708CC-0B7B-FD2E-51F1-83E08A4F101C}"/>
              </a:ext>
            </a:extLst>
          </p:cNvPr>
          <p:cNvSpPr/>
          <p:nvPr/>
        </p:nvSpPr>
        <p:spPr>
          <a:xfrm>
            <a:off x="12385964" y="7716235"/>
            <a:ext cx="2171700" cy="383024"/>
          </a:xfrm>
          <a:prstGeom prst="rect">
            <a:avLst/>
          </a:prstGeom>
          <a:solidFill>
            <a:srgbClr val="2528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000012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 Architecture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306300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5" name="Text 2"/>
          <p:cNvSpPr/>
          <p:nvPr/>
        </p:nvSpPr>
        <p:spPr>
          <a:xfrm>
            <a:off x="1615559" y="314527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Baseline Model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15559" y="3640812"/>
            <a:ext cx="66907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1D CNN extracts waveform features; LSTM captures temporal patterns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837724" y="488561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8" name="Text 5"/>
          <p:cNvSpPr/>
          <p:nvPr/>
        </p:nvSpPr>
        <p:spPr>
          <a:xfrm>
            <a:off x="1615559" y="496788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Final Model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15559" y="5463421"/>
            <a:ext cx="66907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Multi-output network with heads for event classification and magnitude prediction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841308"/>
            <a:ext cx="1039606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 Evaluation &amp; Technical Approach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9879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Classification: Accuracy, F1-score, Confusion Matrix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44547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Regression: Mean Squared Error (MSE), R² Score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9879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Preprocessing: Normalization, trimming waveforms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7614761" y="44547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Augmentation: Time-shifting, noise injection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14761" y="49214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Explainability: Grad-CAM and SHAP for interpretability</a:t>
            </a:r>
            <a:endParaRPr lang="en-US" sz="18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871E4C-694F-23A3-0EE4-20747ABE2816}"/>
              </a:ext>
            </a:extLst>
          </p:cNvPr>
          <p:cNvSpPr/>
          <p:nvPr/>
        </p:nvSpPr>
        <p:spPr>
          <a:xfrm>
            <a:off x="12385964" y="7716235"/>
            <a:ext cx="2171700" cy="383024"/>
          </a:xfrm>
          <a:prstGeom prst="rect">
            <a:avLst/>
          </a:prstGeom>
          <a:solidFill>
            <a:srgbClr val="2528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918567"/>
            <a:ext cx="621911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Key Features &amp; Benefits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124" y="1981557"/>
            <a:ext cx="572453" cy="57245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24124" y="2793325"/>
            <a:ext cx="2290048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Real Earthquake Data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324124" y="3640812"/>
            <a:ext cx="229004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Ensures model accuracy and realism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3376" y="1981557"/>
            <a:ext cx="572453" cy="57245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13376" y="2793325"/>
            <a:ext cx="2290048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Physics-Inspired Features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913376" y="3640812"/>
            <a:ext cx="229004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Enhances signal representation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2628" y="1981557"/>
            <a:ext cx="572453" cy="57245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02628" y="2793325"/>
            <a:ext cx="2290048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Fast Classification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02628" y="3640812"/>
            <a:ext cx="229004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Supports prompt emergency responses</a:t>
            </a:r>
            <a:endParaRPr lang="en-US" sz="18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4124" y="4885611"/>
            <a:ext cx="572453" cy="57245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324124" y="5697379"/>
            <a:ext cx="2290048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Scalable Architecture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6324124" y="6544866"/>
            <a:ext cx="229004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Extends to aftershock and risk prediction</a:t>
            </a:r>
            <a:endParaRPr lang="en-US" sz="18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305195-8390-C6E7-B84D-A415BEA8149E}"/>
              </a:ext>
            </a:extLst>
          </p:cNvPr>
          <p:cNvSpPr/>
          <p:nvPr/>
        </p:nvSpPr>
        <p:spPr>
          <a:xfrm>
            <a:off x="12385964" y="7716235"/>
            <a:ext cx="2171700" cy="383024"/>
          </a:xfrm>
          <a:prstGeom prst="rect">
            <a:avLst/>
          </a:prstGeom>
          <a:solidFill>
            <a:srgbClr val="2528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10432" y="649367"/>
            <a:ext cx="7495937" cy="13849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Practical Implications and Research Opportunities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6310432" y="2387441"/>
            <a:ext cx="529709" cy="529709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5" name="Text 2"/>
          <p:cNvSpPr/>
          <p:nvPr/>
        </p:nvSpPr>
        <p:spPr>
          <a:xfrm>
            <a:off x="6409075" y="2444532"/>
            <a:ext cx="332303" cy="415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00" dirty="0"/>
          </a:p>
        </p:txBody>
      </p:sp>
      <p:sp>
        <p:nvSpPr>
          <p:cNvPr id="6" name="Text 3"/>
          <p:cNvSpPr/>
          <p:nvPr/>
        </p:nvSpPr>
        <p:spPr>
          <a:xfrm>
            <a:off x="7075527" y="2468285"/>
            <a:ext cx="3172182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Enhanced Early Warning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7075527" y="2955727"/>
            <a:ext cx="6730841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Improves public safety and disaster mitigation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6310432" y="3803333"/>
            <a:ext cx="529709" cy="529709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9" name="Text 6"/>
          <p:cNvSpPr/>
          <p:nvPr/>
        </p:nvSpPr>
        <p:spPr>
          <a:xfrm>
            <a:off x="6409075" y="3860423"/>
            <a:ext cx="332303" cy="415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00" dirty="0"/>
          </a:p>
        </p:txBody>
      </p:sp>
      <p:sp>
        <p:nvSpPr>
          <p:cNvPr id="10" name="Text 7"/>
          <p:cNvSpPr/>
          <p:nvPr/>
        </p:nvSpPr>
        <p:spPr>
          <a:xfrm>
            <a:off x="7075527" y="3884176"/>
            <a:ext cx="2769989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Fusion Potential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7075527" y="4371618"/>
            <a:ext cx="6730841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Integrate local and global seismic datasets for accuracy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6310432" y="5219224"/>
            <a:ext cx="529709" cy="529709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13" name="Text 10"/>
          <p:cNvSpPr/>
          <p:nvPr/>
        </p:nvSpPr>
        <p:spPr>
          <a:xfrm>
            <a:off x="6409075" y="5276314"/>
            <a:ext cx="332303" cy="415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00" dirty="0"/>
          </a:p>
        </p:txBody>
      </p:sp>
      <p:sp>
        <p:nvSpPr>
          <p:cNvPr id="14" name="Text 11"/>
          <p:cNvSpPr/>
          <p:nvPr/>
        </p:nvSpPr>
        <p:spPr>
          <a:xfrm>
            <a:off x="7075527" y="5300067"/>
            <a:ext cx="2769989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 Generalization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7075527" y="5787509"/>
            <a:ext cx="6730841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Adapt to diverse seismic regions and event types</a:t>
            </a:r>
            <a:endParaRPr lang="en-US" sz="1850" dirty="0"/>
          </a:p>
        </p:txBody>
      </p:sp>
      <p:sp>
        <p:nvSpPr>
          <p:cNvPr id="16" name="Shape 13"/>
          <p:cNvSpPr/>
          <p:nvPr/>
        </p:nvSpPr>
        <p:spPr>
          <a:xfrm>
            <a:off x="6310432" y="6635115"/>
            <a:ext cx="529709" cy="529709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17" name="Text 14"/>
          <p:cNvSpPr/>
          <p:nvPr/>
        </p:nvSpPr>
        <p:spPr>
          <a:xfrm>
            <a:off x="6409075" y="6692205"/>
            <a:ext cx="332303" cy="415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600" dirty="0"/>
          </a:p>
        </p:txBody>
      </p:sp>
      <p:sp>
        <p:nvSpPr>
          <p:cNvPr id="18" name="Text 15"/>
          <p:cNvSpPr/>
          <p:nvPr/>
        </p:nvSpPr>
        <p:spPr>
          <a:xfrm>
            <a:off x="7075527" y="6715958"/>
            <a:ext cx="3539847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Expand Explainability Tools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7075527" y="7203400"/>
            <a:ext cx="6730841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Develop advanced interpretability for stakeholder trust</a:t>
            </a:r>
            <a:endParaRPr lang="en-US" sz="18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6014F3-D594-71EF-352E-A149E905E63D}"/>
              </a:ext>
            </a:extLst>
          </p:cNvPr>
          <p:cNvSpPr/>
          <p:nvPr/>
        </p:nvSpPr>
        <p:spPr>
          <a:xfrm>
            <a:off x="12385964" y="7716235"/>
            <a:ext cx="2171700" cy="383024"/>
          </a:xfrm>
          <a:prstGeom prst="rect">
            <a:avLst/>
          </a:prstGeom>
          <a:solidFill>
            <a:srgbClr val="2528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294</Words>
  <Application>Microsoft Office PowerPoint</Application>
  <PresentationFormat>Custom</PresentationFormat>
  <Paragraphs>63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Lora</vt:lpstr>
      <vt:lpstr>Source Sans Pro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Harsh Raj</cp:lastModifiedBy>
  <cp:revision>3</cp:revision>
  <dcterms:created xsi:type="dcterms:W3CDTF">2025-04-29T08:12:29Z</dcterms:created>
  <dcterms:modified xsi:type="dcterms:W3CDTF">2025-04-29T09:00:39Z</dcterms:modified>
</cp:coreProperties>
</file>