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Montserrat"/>
      <p:regular r:id="rId34"/>
      <p:bold r:id="rId35"/>
      <p:italic r:id="rId36"/>
      <p:boldItalic r:id="rId37"/>
    </p:embeddedFont>
    <p:embeddedFont>
      <p:font typeface="Open Sans SemiBol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AD5997-9A75-4A10-B623-03CE7803758B}">
  <a:tblStyle styleId="{54AD5997-9A75-4A10-B623-03CE780375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OpenSansSemiBold-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OpenSansSemiBold-bold.fntdata"/><Relationship Id="rId16" Type="http://schemas.openxmlformats.org/officeDocument/2006/relationships/slide" Target="slides/slide10.xml"/><Relationship Id="rId38" Type="http://schemas.openxmlformats.org/officeDocument/2006/relationships/font" Target="fonts/OpenSans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Background - Data preserving and sxplorecurity</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Intro</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Background - Data preserving and security</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Blockchain tech</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Applications - list</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Apps explored</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lt1"/>
                </a:solidFill>
                <a:latin typeface="Roboto"/>
                <a:ea typeface="Roboto"/>
                <a:cs typeface="Roboto"/>
                <a:sym typeface="Roboto"/>
              </a:rPr>
              <a:t>References</a:t>
            </a:r>
            <a:endParaRPr b="1">
              <a:solidFill>
                <a:schemeClr val="lt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17ec7a6a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17ec7a6a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a17ec7a6a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a17ec7a6a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a17ec7a6a_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a17ec7a6a_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a17ec7a6a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a17ec7a6a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a17ec7a6a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a17ec7a6a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a17ec7a6a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a17ec7a6a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a17ec7a6a_7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a17ec7a6a_7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a17ec7a6a_7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a17ec7a6a_7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b0d488ec8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b0d488e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b0d488ec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b0d488ec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2d86a8249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2d86a824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current data age, a lot of data is generated each day and securely storing and sharing it is of utmost concern.</a:t>
            </a:r>
            <a:endParaRPr/>
          </a:p>
          <a:p>
            <a:pPr indent="0" lvl="0" marL="0" rtl="0" algn="l">
              <a:spcBef>
                <a:spcPts val="0"/>
              </a:spcBef>
              <a:spcAft>
                <a:spcPts val="0"/>
              </a:spcAft>
              <a:buClr>
                <a:schemeClr val="dk1"/>
              </a:buClr>
              <a:buSzPts val="1100"/>
              <a:buFont typeface="Arial"/>
              <a:buNone/>
            </a:pPr>
            <a:r>
              <a:rPr lang="en">
                <a:solidFill>
                  <a:schemeClr val="dk1"/>
                </a:solidFill>
              </a:rPr>
              <a:t>There are concerns about security, authentication, and validity of the data. One global truth about the data needs to be established. Many companies collect their customers’ data for analysis and marketing purposes to further improve on their business. Tech giants like Google, Facebook, Amazon collect a lot of user data and sell it to other businesses. They consider the user data to be their own, but the users need to have control over their personal data and should be able to track and manage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2d6573387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2d657338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Educational Institutions can submit the academic details like name of the program, list of courses taken, and grades etc.</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students. All the information that you normally find on an academic transcript will be submitted to the</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blockchain. Companies will submit the work experience details such as years of experience, skillset, and</a:t>
            </a:r>
            <a:endParaRPr sz="1200">
              <a:solidFill>
                <a:srgbClr val="434343"/>
              </a:solidFill>
              <a:latin typeface="Montserrat"/>
              <a:ea typeface="Montserrat"/>
              <a:cs typeface="Montserrat"/>
              <a:sym typeface="Montserrat"/>
            </a:endParaRPr>
          </a:p>
          <a:p>
            <a:pPr indent="0" lvl="0" marL="0" rtl="0" algn="l">
              <a:lnSpc>
                <a:spcPct val="120000"/>
              </a:lnSpc>
              <a:spcBef>
                <a:spcPts val="600"/>
              </a:spcBef>
              <a:spcAft>
                <a:spcPts val="0"/>
              </a:spcAft>
              <a:buClr>
                <a:schemeClr val="dk1"/>
              </a:buClr>
              <a:buSzPts val="1100"/>
              <a:buFont typeface="Arial"/>
              <a:buNone/>
            </a:pPr>
            <a:r>
              <a:rPr lang="en" sz="1200">
                <a:solidFill>
                  <a:srgbClr val="434343"/>
                </a:solidFill>
                <a:latin typeface="Montserrat"/>
                <a:ea typeface="Montserrat"/>
                <a:cs typeface="Montserrat"/>
                <a:sym typeface="Montserrat"/>
              </a:rPr>
              <a:t>performance ratings of all their employees on to the blockchain.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63bb748d0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63bb748d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600"/>
              </a:spcBef>
              <a:spcAft>
                <a:spcPts val="0"/>
              </a:spcAft>
              <a:buClr>
                <a:schemeClr val="dk1"/>
              </a:buClr>
              <a:buSzPts val="1100"/>
              <a:buFont typeface="Arial"/>
              <a:buNone/>
            </a:pPr>
            <a:r>
              <a:rPr lang="en" sz="1500">
                <a:solidFill>
                  <a:srgbClr val="434343"/>
                </a:solidFill>
                <a:latin typeface="Montserrat"/>
                <a:ea typeface="Montserrat"/>
                <a:cs typeface="Montserrat"/>
                <a:sym typeface="Montserrat"/>
              </a:rPr>
              <a:t>Most common consumers of this service would be organisations that issue important certificates</a:t>
            </a:r>
            <a:endParaRPr sz="1500">
              <a:solidFill>
                <a:srgbClr val="434343"/>
              </a:solidFill>
              <a:latin typeface="Montserrat"/>
              <a:ea typeface="Montserrat"/>
              <a:cs typeface="Montserrat"/>
              <a:sym typeface="Montserrat"/>
            </a:endParaRPr>
          </a:p>
          <a:p>
            <a:pPr indent="-323850" lvl="0" marL="457200" rtl="0" algn="l">
              <a:lnSpc>
                <a:spcPct val="110000"/>
              </a:lnSpc>
              <a:spcBef>
                <a:spcPts val="6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Cost-efficient - lesser transaction fees and Small and medium enterprises can also use this</a:t>
            </a:r>
            <a:endParaRPr sz="1500">
              <a:solidFill>
                <a:srgbClr val="434343"/>
              </a:solidFill>
              <a:latin typeface="Montserrat"/>
              <a:ea typeface="Montserrat"/>
              <a:cs typeface="Montserrat"/>
              <a:sym typeface="Montserrat"/>
            </a:endParaRPr>
          </a:p>
          <a:p>
            <a:pPr indent="0" lvl="0" marL="457200" rtl="0" algn="l">
              <a:lnSpc>
                <a:spcPct val="110000"/>
              </a:lnSpc>
              <a:spcBef>
                <a:spcPts val="1000"/>
              </a:spcBef>
              <a:spcAft>
                <a:spcPts val="0"/>
              </a:spcAft>
              <a:buNone/>
            </a:pPr>
            <a:r>
              <a:rPr lang="en" sz="1500">
                <a:solidFill>
                  <a:srgbClr val="434343"/>
                </a:solidFill>
                <a:latin typeface="Montserrat"/>
                <a:ea typeface="Montserrat"/>
                <a:cs typeface="Montserrat"/>
                <a:sym typeface="Montserrat"/>
              </a:rPr>
              <a:t>All certificates have specific format and digital signature of issuing authority. Admin of org will verify the doc and transaction approved. Hash created of doc + SSN + last name and sent to orderer for pushing on bc</a:t>
            </a:r>
            <a:endParaRPr sz="1500">
              <a:solidFill>
                <a:srgbClr val="434343"/>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Georgia"/>
                <a:ea typeface="Georgia"/>
                <a:cs typeface="Georgia"/>
                <a:sym typeface="Georgia"/>
              </a:rPr>
              <a:t>the hash values of all the original documents of a job applicant provided by various organizations are saved on a consortium blockchain. The job applicant’s details can be verified during the hiring process by comparing the hash value of the given document with the hash value of the document present on the blockchain.</a:t>
            </a:r>
            <a:endParaRPr sz="10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Georgia"/>
                <a:ea typeface="Georgia"/>
                <a:cs typeface="Georgia"/>
                <a:sym typeface="Georgia"/>
              </a:rPr>
              <a:t>Fabric layer consists of the public-key infrastructure, communication layer, databases, and the execution environment for smart contracts. People who develop and maintain the fabric layer of the blockchain control the whole system. The application layer, on the other hand, comprises application logic services that are used to implement smart contracts</a:t>
            </a:r>
            <a:endParaRPr sz="10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lnSpc>
                <a:spcPct val="110000"/>
              </a:lnSpc>
              <a:spcBef>
                <a:spcPts val="1200"/>
              </a:spcBef>
              <a:spcAft>
                <a:spcPts val="600"/>
              </a:spcAft>
              <a:buClr>
                <a:schemeClr val="dk1"/>
              </a:buClr>
              <a:buSzPts val="1100"/>
              <a:buFont typeface="Arial"/>
              <a:buNone/>
            </a:pPr>
            <a:r>
              <a:t/>
            </a:r>
            <a:endParaRPr sz="1500">
              <a:solidFill>
                <a:srgbClr val="434343"/>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91e1f37e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91e1f37e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1200">
                <a:solidFill>
                  <a:srgbClr val="434343"/>
                </a:solidFill>
                <a:latin typeface="Montserrat"/>
                <a:ea typeface="Montserrat"/>
                <a:cs typeface="Montserrat"/>
                <a:sym typeface="Montserrat"/>
              </a:rPr>
              <a:t>Hyperledger Fabric is an open-source permissioned distributed ledger technology (DLT) platform</a:t>
            </a:r>
            <a:endParaRPr sz="1200">
              <a:solidFill>
                <a:srgbClr val="434343"/>
              </a:solidFill>
              <a:latin typeface="Montserrat"/>
              <a:ea typeface="Montserrat"/>
              <a:cs typeface="Montserrat"/>
              <a:sym typeface="Montserrat"/>
            </a:endParaRPr>
          </a:p>
          <a:p>
            <a:pPr indent="0" lvl="0" marL="0" rtl="0" algn="l">
              <a:lnSpc>
                <a:spcPct val="120000"/>
              </a:lnSpc>
              <a:spcBef>
                <a:spcPts val="1000"/>
              </a:spcBef>
              <a:spcAft>
                <a:spcPts val="0"/>
              </a:spcAft>
              <a:buNone/>
            </a:pPr>
            <a:r>
              <a:rPr lang="en" sz="1200">
                <a:solidFill>
                  <a:srgbClr val="434343"/>
                </a:solidFill>
                <a:latin typeface="Montserrat"/>
                <a:ea typeface="Montserrat"/>
                <a:cs typeface="Montserrat"/>
                <a:sym typeface="Montserrat"/>
              </a:rPr>
              <a:t>Couch db - Its data model is compatible with the current key/value programming model.</a:t>
            </a:r>
            <a:endParaRPr sz="1200">
              <a:solidFill>
                <a:srgbClr val="434343"/>
              </a:solidFill>
              <a:latin typeface="Montserrat"/>
              <a:ea typeface="Montserrat"/>
              <a:cs typeface="Montserrat"/>
              <a:sym typeface="Montserrat"/>
            </a:endParaRPr>
          </a:p>
          <a:p>
            <a:pPr indent="0" lvl="0" marL="0" rtl="0" algn="l">
              <a:lnSpc>
                <a:spcPct val="120000"/>
              </a:lnSpc>
              <a:spcBef>
                <a:spcPts val="1000"/>
              </a:spcBef>
              <a:spcAft>
                <a:spcPts val="0"/>
              </a:spcAft>
              <a:buNone/>
            </a:pPr>
            <a:r>
              <a:rPr lang="en" sz="1200">
                <a:solidFill>
                  <a:srgbClr val="434343"/>
                </a:solidFill>
                <a:latin typeface="Montserrat"/>
                <a:ea typeface="Montserrat"/>
                <a:cs typeface="Montserrat"/>
                <a:sym typeface="Montserrat"/>
              </a:rPr>
              <a:t>LevelDb - higher (complex) level queries nai h</a:t>
            </a:r>
            <a:endParaRPr sz="1200">
              <a:solidFill>
                <a:srgbClr val="434343"/>
              </a:solidFill>
              <a:latin typeface="Montserrat"/>
              <a:ea typeface="Montserrat"/>
              <a:cs typeface="Montserrat"/>
              <a:sym typeface="Montserrat"/>
            </a:endParaRPr>
          </a:p>
          <a:p>
            <a:pPr indent="0" lvl="0" marL="0" rtl="0" algn="l">
              <a:lnSpc>
                <a:spcPct val="120000"/>
              </a:lnSpc>
              <a:spcBef>
                <a:spcPts val="1000"/>
              </a:spcBef>
              <a:spcAft>
                <a:spcPts val="1000"/>
              </a:spcAft>
              <a:buNone/>
            </a:pPr>
            <a:r>
              <a:rPr lang="en" sz="1200">
                <a:solidFill>
                  <a:srgbClr val="434343"/>
                </a:solidFill>
                <a:latin typeface="Montserrat"/>
                <a:ea typeface="Montserrat"/>
                <a:cs typeface="Montserrat"/>
                <a:sym typeface="Montserrat"/>
              </a:rPr>
              <a:t>Make API for each func and invoke them, create the architecture in the way we want no fixed pattern</a:t>
            </a:r>
            <a:endParaRPr sz="1200">
              <a:solidFill>
                <a:srgbClr val="434343"/>
              </a:solidFill>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17ec7a6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17ec7a6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2d657338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2d657338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user requests for a transaction which is represented using a block. This block is broadcasted to all the nodes in the </a:t>
            </a:r>
            <a:r>
              <a:rPr lang="en"/>
              <a:t>network</a:t>
            </a:r>
            <a:r>
              <a:rPr lang="en"/>
              <a:t>. If 51% of the nodes verify this block, then it is added to the chain and the transaction is executed.  This acceptance by 51% of the nodes is called proof of work. Another concept can be proof of stake where each node can verify based on how much stake it it has in the overall chain. I request Abhishek to continue explaining case studies from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2d657338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2d657338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a17ec7a6a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a17ec7a6a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lucid.app/documents/edit/aa5d92f0-cc26-4326-9d17-a5d07d1f7e70/0?callback=close&amp;name=slides&amp;callback_type=back&amp;v=898&amp;s=720"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6.png"/><Relationship Id="rId13" Type="http://schemas.openxmlformats.org/officeDocument/2006/relationships/image" Target="../media/image22.png"/><Relationship Id="rId12"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9.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nvSpPr>
        <p:spPr>
          <a:xfrm>
            <a:off x="5516625" y="3617650"/>
            <a:ext cx="31977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Group 5</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Abhishek Yadav - BT18CSE106</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Vanshika Jain - BT18CSE107</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Suyash Khade - BT18CSE117</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Hardik - BT18CSE118</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Shraddha Bhagawat - BT18CSE123</a:t>
            </a:r>
            <a:endParaRPr sz="1300">
              <a:solidFill>
                <a:schemeClr val="lt1"/>
              </a:solidFill>
              <a:latin typeface="Montserrat"/>
              <a:ea typeface="Montserrat"/>
              <a:cs typeface="Montserrat"/>
              <a:sym typeface="Montserrat"/>
            </a:endParaRPr>
          </a:p>
        </p:txBody>
      </p:sp>
      <p:sp>
        <p:nvSpPr>
          <p:cNvPr id="68" name="Google Shape;68;p13"/>
          <p:cNvSpPr txBox="1"/>
          <p:nvPr/>
        </p:nvSpPr>
        <p:spPr>
          <a:xfrm>
            <a:off x="1059400" y="236925"/>
            <a:ext cx="6975900" cy="67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rgbClr val="FFFFFF"/>
                </a:solidFill>
                <a:latin typeface="Open Sans"/>
                <a:ea typeface="Open Sans"/>
                <a:cs typeface="Open Sans"/>
                <a:sym typeface="Open Sans"/>
              </a:rPr>
              <a:t>Department of Computer Science and Engineering </a:t>
            </a:r>
            <a:endParaRPr sz="1600">
              <a:solidFill>
                <a:srgbClr val="FFFFFF"/>
              </a:solidFill>
              <a:latin typeface="Open Sans"/>
              <a:ea typeface="Open Sans"/>
              <a:cs typeface="Open Sans"/>
              <a:sym typeface="Open Sans"/>
            </a:endParaRPr>
          </a:p>
          <a:p>
            <a:pPr indent="0" lvl="0" marL="0" rtl="0" algn="l">
              <a:lnSpc>
                <a:spcPct val="100000"/>
              </a:lnSpc>
              <a:spcBef>
                <a:spcPts val="0"/>
              </a:spcBef>
              <a:spcAft>
                <a:spcPts val="0"/>
              </a:spcAft>
              <a:buNone/>
            </a:pPr>
            <a:r>
              <a:rPr lang="en" sz="1600">
                <a:solidFill>
                  <a:srgbClr val="FFFFFF"/>
                </a:solidFill>
                <a:latin typeface="Open Sans"/>
                <a:ea typeface="Open Sans"/>
                <a:cs typeface="Open Sans"/>
                <a:sym typeface="Open Sans"/>
              </a:rPr>
              <a:t>VNIT Nagpur</a:t>
            </a:r>
            <a:endParaRPr sz="1600">
              <a:solidFill>
                <a:srgbClr val="FFFFFF"/>
              </a:solidFill>
              <a:latin typeface="Open Sans"/>
              <a:ea typeface="Open Sans"/>
              <a:cs typeface="Open Sans"/>
              <a:sym typeface="Open Sans"/>
            </a:endParaRPr>
          </a:p>
        </p:txBody>
      </p:sp>
      <p:pic>
        <p:nvPicPr>
          <p:cNvPr id="69" name="Google Shape;69;p13"/>
          <p:cNvPicPr preferRelativeResize="0"/>
          <p:nvPr/>
        </p:nvPicPr>
        <p:blipFill>
          <a:blip r:embed="rId3">
            <a:alphaModFix/>
          </a:blip>
          <a:stretch>
            <a:fillRect/>
          </a:stretch>
        </p:blipFill>
        <p:spPr>
          <a:xfrm>
            <a:off x="311700" y="236925"/>
            <a:ext cx="646456" cy="714300"/>
          </a:xfrm>
          <a:prstGeom prst="rect">
            <a:avLst/>
          </a:prstGeom>
          <a:noFill/>
          <a:ln>
            <a:noFill/>
          </a:ln>
        </p:spPr>
      </p:pic>
      <p:sp>
        <p:nvSpPr>
          <p:cNvPr id="70" name="Google Shape;70;p13"/>
          <p:cNvSpPr txBox="1"/>
          <p:nvPr/>
        </p:nvSpPr>
        <p:spPr>
          <a:xfrm flipH="1">
            <a:off x="567225" y="3767075"/>
            <a:ext cx="25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ontserrat"/>
                <a:ea typeface="Montserrat"/>
                <a:cs typeface="Montserrat"/>
                <a:sym typeface="Montserrat"/>
              </a:rPr>
              <a:t>Under the guidance of</a:t>
            </a:r>
            <a:endParaRPr sz="15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300">
                <a:solidFill>
                  <a:schemeClr val="lt1"/>
                </a:solidFill>
                <a:latin typeface="Montserrat"/>
                <a:ea typeface="Montserrat"/>
                <a:cs typeface="Montserrat"/>
                <a:sym typeface="Montserrat"/>
              </a:rPr>
              <a:t>Prof. Manish P. Kurhekar</a:t>
            </a:r>
            <a:endParaRPr>
              <a:latin typeface="Roboto"/>
              <a:ea typeface="Roboto"/>
              <a:cs typeface="Roboto"/>
              <a:sym typeface="Roboto"/>
            </a:endParaRPr>
          </a:p>
        </p:txBody>
      </p:sp>
      <p:cxnSp>
        <p:nvCxnSpPr>
          <p:cNvPr id="71" name="Google Shape;71;p13"/>
          <p:cNvCxnSpPr/>
          <p:nvPr/>
        </p:nvCxnSpPr>
        <p:spPr>
          <a:xfrm rot="10800000">
            <a:off x="567225" y="3182775"/>
            <a:ext cx="8147100" cy="0"/>
          </a:xfrm>
          <a:prstGeom prst="straightConnector1">
            <a:avLst/>
          </a:prstGeom>
          <a:noFill/>
          <a:ln cap="flat" cmpd="sng" w="19050">
            <a:solidFill>
              <a:srgbClr val="4FD115"/>
            </a:solidFill>
            <a:prstDash val="solid"/>
            <a:round/>
            <a:headEnd len="med" w="med" type="none"/>
            <a:tailEnd len="med" w="med" type="none"/>
          </a:ln>
        </p:spPr>
      </p:cxnSp>
      <p:sp>
        <p:nvSpPr>
          <p:cNvPr id="72" name="Google Shape;72;p13"/>
          <p:cNvSpPr txBox="1"/>
          <p:nvPr/>
        </p:nvSpPr>
        <p:spPr>
          <a:xfrm>
            <a:off x="579100" y="1709500"/>
            <a:ext cx="745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chemeClr val="lt1"/>
                </a:solidFill>
                <a:latin typeface="Open Sans SemiBold"/>
                <a:ea typeface="Open Sans SemiBold"/>
                <a:cs typeface="Open Sans SemiBold"/>
                <a:sym typeface="Open Sans SemiBold"/>
              </a:rPr>
              <a:t>Document Verification </a:t>
            </a:r>
            <a:r>
              <a:rPr lang="en" sz="3500">
                <a:solidFill>
                  <a:schemeClr val="lt1"/>
                </a:solidFill>
                <a:latin typeface="Open Sans SemiBold"/>
                <a:ea typeface="Open Sans SemiBold"/>
                <a:cs typeface="Open Sans SemiBold"/>
                <a:sym typeface="Open Sans SemiBold"/>
              </a:rPr>
              <a:t>of an Individual </a:t>
            </a:r>
            <a:r>
              <a:rPr lang="en" sz="3500">
                <a:solidFill>
                  <a:schemeClr val="lt1"/>
                </a:solidFill>
                <a:latin typeface="Open Sans SemiBold"/>
                <a:ea typeface="Open Sans SemiBold"/>
                <a:cs typeface="Open Sans SemiBold"/>
                <a:sym typeface="Open Sans SemiBold"/>
              </a:rPr>
              <a:t>using Blockchain</a:t>
            </a:r>
            <a:endParaRPr sz="3500">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74" name="Shape 174"/>
        <p:cNvGrpSpPr/>
        <p:nvPr/>
      </p:nvGrpSpPr>
      <p:grpSpPr>
        <a:xfrm>
          <a:off x="0" y="0"/>
          <a:ext cx="0" cy="0"/>
          <a:chOff x="0" y="0"/>
          <a:chExt cx="0" cy="0"/>
        </a:xfrm>
      </p:grpSpPr>
      <p:sp>
        <p:nvSpPr>
          <p:cNvPr id="175" name="Google Shape;175;p22"/>
          <p:cNvSpPr txBox="1"/>
          <p:nvPr>
            <p:ph type="title"/>
          </p:nvPr>
        </p:nvSpPr>
        <p:spPr>
          <a:xfrm>
            <a:off x="165000" y="4193475"/>
            <a:ext cx="8757300" cy="873900"/>
          </a:xfrm>
          <a:prstGeom prst="rect">
            <a:avLst/>
          </a:prstGeom>
        </p:spPr>
        <p:txBody>
          <a:bodyPr anchorCtr="0" anchor="ctr"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Montserrat"/>
              <a:buAutoNum type="arabicPeriod"/>
            </a:pPr>
            <a:r>
              <a:rPr lang="en" sz="1400">
                <a:solidFill>
                  <a:schemeClr val="dk2"/>
                </a:solidFill>
                <a:latin typeface="Montserrat"/>
                <a:ea typeface="Montserrat"/>
                <a:cs typeface="Montserrat"/>
                <a:sym typeface="Montserrat"/>
              </a:rPr>
              <a:t>Creating genesis block and channel configuration block</a:t>
            </a:r>
            <a:endParaRPr sz="1400">
              <a:solidFill>
                <a:schemeClr val="dk2"/>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2"/>
              </a:buClr>
              <a:buSzPts val="1400"/>
              <a:buFont typeface="Montserrat"/>
              <a:buAutoNum type="arabicPeriod"/>
            </a:pPr>
            <a:r>
              <a:rPr lang="en" sz="1400">
                <a:solidFill>
                  <a:schemeClr val="dk2"/>
                </a:solidFill>
                <a:latin typeface="Montserrat"/>
                <a:ea typeface="Montserrat"/>
                <a:cs typeface="Montserrat"/>
                <a:sym typeface="Montserrat"/>
              </a:rPr>
              <a:t>Creating anchor peers for each organization</a:t>
            </a:r>
            <a:endParaRPr sz="1400">
              <a:solidFill>
                <a:schemeClr val="dk2"/>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2"/>
              </a:buClr>
              <a:buSzPts val="1400"/>
              <a:buFont typeface="Montserrat"/>
              <a:buAutoNum type="arabicPeriod"/>
            </a:pPr>
            <a:r>
              <a:rPr lang="en" sz="1400">
                <a:solidFill>
                  <a:schemeClr val="dk2"/>
                </a:solidFill>
                <a:latin typeface="Montserrat"/>
                <a:ea typeface="Montserrat"/>
                <a:cs typeface="Montserrat"/>
                <a:sym typeface="Montserrat"/>
              </a:rPr>
              <a:t>Creating docker containers for Certificate Authorities (CA), Peers, Orderers, and CouchDB</a:t>
            </a:r>
            <a:endParaRPr sz="1100">
              <a:latin typeface="Arial"/>
              <a:ea typeface="Arial"/>
              <a:cs typeface="Arial"/>
              <a:sym typeface="Arial"/>
            </a:endParaRPr>
          </a:p>
        </p:txBody>
      </p:sp>
      <p:pic>
        <p:nvPicPr>
          <p:cNvPr id="176" name="Google Shape;176;p22"/>
          <p:cNvPicPr preferRelativeResize="0"/>
          <p:nvPr/>
        </p:nvPicPr>
        <p:blipFill>
          <a:blip r:embed="rId3">
            <a:alphaModFix/>
          </a:blip>
          <a:stretch>
            <a:fillRect/>
          </a:stretch>
        </p:blipFill>
        <p:spPr>
          <a:xfrm>
            <a:off x="533400" y="771450"/>
            <a:ext cx="7992825" cy="3345825"/>
          </a:xfrm>
          <a:prstGeom prst="rect">
            <a:avLst/>
          </a:prstGeom>
          <a:noFill/>
          <a:ln>
            <a:noFill/>
          </a:ln>
        </p:spPr>
      </p:pic>
      <p:sp>
        <p:nvSpPr>
          <p:cNvPr id="177" name="Google Shape;177;p22"/>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Setting up Network</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81" name="Shape 181"/>
        <p:cNvGrpSpPr/>
        <p:nvPr/>
      </p:nvGrpSpPr>
      <p:grpSpPr>
        <a:xfrm>
          <a:off x="0" y="0"/>
          <a:ext cx="0" cy="0"/>
          <a:chOff x="0" y="0"/>
          <a:chExt cx="0" cy="0"/>
        </a:xfrm>
      </p:grpSpPr>
      <p:pic>
        <p:nvPicPr>
          <p:cNvPr id="182" name="Google Shape;182;p23"/>
          <p:cNvPicPr preferRelativeResize="0"/>
          <p:nvPr/>
        </p:nvPicPr>
        <p:blipFill>
          <a:blip r:embed="rId3">
            <a:alphaModFix/>
          </a:blip>
          <a:stretch>
            <a:fillRect/>
          </a:stretch>
        </p:blipFill>
        <p:spPr>
          <a:xfrm>
            <a:off x="382925" y="924600"/>
            <a:ext cx="6545374" cy="1703850"/>
          </a:xfrm>
          <a:prstGeom prst="rect">
            <a:avLst/>
          </a:prstGeom>
          <a:noFill/>
          <a:ln>
            <a:noFill/>
          </a:ln>
        </p:spPr>
      </p:pic>
      <p:pic>
        <p:nvPicPr>
          <p:cNvPr id="183" name="Google Shape;183;p23"/>
          <p:cNvPicPr preferRelativeResize="0"/>
          <p:nvPr/>
        </p:nvPicPr>
        <p:blipFill>
          <a:blip r:embed="rId4">
            <a:alphaModFix/>
          </a:blip>
          <a:stretch>
            <a:fillRect/>
          </a:stretch>
        </p:blipFill>
        <p:spPr>
          <a:xfrm>
            <a:off x="382925" y="2934000"/>
            <a:ext cx="8114299" cy="1909150"/>
          </a:xfrm>
          <a:prstGeom prst="rect">
            <a:avLst/>
          </a:prstGeom>
          <a:noFill/>
          <a:ln>
            <a:noFill/>
          </a:ln>
        </p:spPr>
      </p:pic>
      <p:sp>
        <p:nvSpPr>
          <p:cNvPr id="184" name="Google Shape;184;p23"/>
          <p:cNvSpPr txBox="1"/>
          <p:nvPr/>
        </p:nvSpPr>
        <p:spPr>
          <a:xfrm>
            <a:off x="7194725" y="1144150"/>
            <a:ext cx="17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23"/>
          <p:cNvSpPr txBox="1"/>
          <p:nvPr/>
        </p:nvSpPr>
        <p:spPr>
          <a:xfrm>
            <a:off x="6987425" y="924600"/>
            <a:ext cx="1949400" cy="18870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dk2"/>
                </a:solidFill>
                <a:latin typeface="Montserrat"/>
                <a:ea typeface="Montserrat"/>
                <a:cs typeface="Montserrat"/>
                <a:sym typeface="Montserrat"/>
              </a:rPr>
              <a:t>Setting</a:t>
            </a:r>
            <a:r>
              <a:rPr lang="en">
                <a:solidFill>
                  <a:schemeClr val="dk2"/>
                </a:solidFill>
                <a:latin typeface="Montserrat"/>
                <a:ea typeface="Montserrat"/>
                <a:cs typeface="Montserrat"/>
                <a:sym typeface="Montserrat"/>
              </a:rPr>
              <a:t> environment variables for each peer and orderer and creating channel using given function</a:t>
            </a:r>
            <a:endParaRPr/>
          </a:p>
        </p:txBody>
      </p:sp>
      <p:sp>
        <p:nvSpPr>
          <p:cNvPr id="186" name="Google Shape;186;p23"/>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Creating Channel </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90" name="Shape 190"/>
        <p:cNvGrpSpPr/>
        <p:nvPr/>
      </p:nvGrpSpPr>
      <p:grpSpPr>
        <a:xfrm>
          <a:off x="0" y="0"/>
          <a:ext cx="0" cy="0"/>
          <a:chOff x="0" y="0"/>
          <a:chExt cx="0" cy="0"/>
        </a:xfrm>
      </p:grpSpPr>
      <p:pic>
        <p:nvPicPr>
          <p:cNvPr id="191" name="Google Shape;191;p24"/>
          <p:cNvPicPr preferRelativeResize="0"/>
          <p:nvPr/>
        </p:nvPicPr>
        <p:blipFill>
          <a:blip r:embed="rId3">
            <a:alphaModFix/>
          </a:blip>
          <a:stretch>
            <a:fillRect/>
          </a:stretch>
        </p:blipFill>
        <p:spPr>
          <a:xfrm>
            <a:off x="459725" y="754850"/>
            <a:ext cx="5498075" cy="2495550"/>
          </a:xfrm>
          <a:prstGeom prst="rect">
            <a:avLst/>
          </a:prstGeom>
          <a:noFill/>
          <a:ln>
            <a:noFill/>
          </a:ln>
        </p:spPr>
      </p:pic>
      <p:pic>
        <p:nvPicPr>
          <p:cNvPr id="192" name="Google Shape;192;p24"/>
          <p:cNvPicPr preferRelativeResize="0"/>
          <p:nvPr/>
        </p:nvPicPr>
        <p:blipFill rotWithShape="1">
          <a:blip r:embed="rId4">
            <a:alphaModFix/>
          </a:blip>
          <a:srcRect b="0" l="1322" r="0" t="0"/>
          <a:stretch/>
        </p:blipFill>
        <p:spPr>
          <a:xfrm>
            <a:off x="470100" y="3386200"/>
            <a:ext cx="6483499" cy="1449225"/>
          </a:xfrm>
          <a:prstGeom prst="rect">
            <a:avLst/>
          </a:prstGeom>
          <a:noFill/>
          <a:ln>
            <a:noFill/>
          </a:ln>
        </p:spPr>
      </p:pic>
      <p:sp>
        <p:nvSpPr>
          <p:cNvPr id="193" name="Google Shape;193;p24"/>
          <p:cNvSpPr txBox="1"/>
          <p:nvPr/>
        </p:nvSpPr>
        <p:spPr>
          <a:xfrm>
            <a:off x="6111275" y="1554725"/>
            <a:ext cx="1980300" cy="895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dk2"/>
                </a:solidFill>
                <a:latin typeface="Montserrat"/>
                <a:ea typeface="Montserrat"/>
                <a:cs typeface="Montserrat"/>
                <a:sym typeface="Montserrat"/>
              </a:rPr>
              <a:t>Joining all peers of each organization to the channel</a:t>
            </a:r>
            <a:endParaRPr/>
          </a:p>
        </p:txBody>
      </p:sp>
      <p:sp>
        <p:nvSpPr>
          <p:cNvPr id="194" name="Google Shape;194;p24"/>
          <p:cNvSpPr txBox="1"/>
          <p:nvPr/>
        </p:nvSpPr>
        <p:spPr>
          <a:xfrm>
            <a:off x="7142050" y="3338913"/>
            <a:ext cx="1825500" cy="13914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n">
                <a:solidFill>
                  <a:schemeClr val="dk2"/>
                </a:solidFill>
                <a:latin typeface="Montserrat"/>
                <a:ea typeface="Montserrat"/>
                <a:cs typeface="Montserrat"/>
                <a:sym typeface="Montserrat"/>
              </a:rPr>
              <a:t>Updating anchor peers to discover about other nodes (peers) on the channel</a:t>
            </a:r>
            <a:endParaRPr/>
          </a:p>
        </p:txBody>
      </p:sp>
      <p:sp>
        <p:nvSpPr>
          <p:cNvPr id="195" name="Google Shape;195;p24"/>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Joining</a:t>
            </a:r>
            <a:r>
              <a:rPr lang="en" sz="2500">
                <a:solidFill>
                  <a:schemeClr val="lt1"/>
                </a:solidFill>
                <a:latin typeface="Roboto"/>
                <a:ea typeface="Roboto"/>
                <a:cs typeface="Roboto"/>
                <a:sym typeface="Roboto"/>
              </a:rPr>
              <a:t> the Channel</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99" name="Shape 199"/>
        <p:cNvGrpSpPr/>
        <p:nvPr/>
      </p:nvGrpSpPr>
      <p:grpSpPr>
        <a:xfrm>
          <a:off x="0" y="0"/>
          <a:ext cx="0" cy="0"/>
          <a:chOff x="0" y="0"/>
          <a:chExt cx="0" cy="0"/>
        </a:xfrm>
      </p:grpSpPr>
      <p:pic>
        <p:nvPicPr>
          <p:cNvPr id="200" name="Google Shape;200;p25"/>
          <p:cNvPicPr preferRelativeResize="0"/>
          <p:nvPr/>
        </p:nvPicPr>
        <p:blipFill>
          <a:blip r:embed="rId3">
            <a:alphaModFix/>
          </a:blip>
          <a:stretch>
            <a:fillRect/>
          </a:stretch>
        </p:blipFill>
        <p:spPr>
          <a:xfrm>
            <a:off x="606325" y="793200"/>
            <a:ext cx="7902850" cy="1338725"/>
          </a:xfrm>
          <a:prstGeom prst="rect">
            <a:avLst/>
          </a:prstGeom>
          <a:noFill/>
          <a:ln>
            <a:noFill/>
          </a:ln>
        </p:spPr>
      </p:pic>
      <p:pic>
        <p:nvPicPr>
          <p:cNvPr id="201" name="Google Shape;201;p25"/>
          <p:cNvPicPr preferRelativeResize="0"/>
          <p:nvPr/>
        </p:nvPicPr>
        <p:blipFill>
          <a:blip r:embed="rId4">
            <a:alphaModFix/>
          </a:blip>
          <a:stretch>
            <a:fillRect/>
          </a:stretch>
        </p:blipFill>
        <p:spPr>
          <a:xfrm>
            <a:off x="591975" y="2272275"/>
            <a:ext cx="7902850" cy="2628300"/>
          </a:xfrm>
          <a:prstGeom prst="rect">
            <a:avLst/>
          </a:prstGeom>
          <a:noFill/>
          <a:ln>
            <a:noFill/>
          </a:ln>
        </p:spPr>
      </p:pic>
      <p:sp>
        <p:nvSpPr>
          <p:cNvPr id="202" name="Google Shape;202;p2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Packaging and installing Chaincode</a:t>
            </a:r>
            <a:endParaRPr sz="16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239750" y="722150"/>
            <a:ext cx="5068675" cy="1921975"/>
          </a:xfrm>
          <a:prstGeom prst="rect">
            <a:avLst/>
          </a:prstGeom>
          <a:noFill/>
          <a:ln>
            <a:noFill/>
          </a:ln>
        </p:spPr>
      </p:pic>
      <p:pic>
        <p:nvPicPr>
          <p:cNvPr id="208" name="Google Shape;208;p26"/>
          <p:cNvPicPr preferRelativeResize="0"/>
          <p:nvPr/>
        </p:nvPicPr>
        <p:blipFill rotWithShape="1">
          <a:blip r:embed="rId4">
            <a:alphaModFix/>
          </a:blip>
          <a:srcRect b="37849" l="0" r="0" t="0"/>
          <a:stretch/>
        </p:blipFill>
        <p:spPr>
          <a:xfrm>
            <a:off x="239750" y="2865525"/>
            <a:ext cx="8106974" cy="1979050"/>
          </a:xfrm>
          <a:prstGeom prst="rect">
            <a:avLst/>
          </a:prstGeom>
          <a:noFill/>
          <a:ln>
            <a:noFill/>
          </a:ln>
        </p:spPr>
      </p:pic>
      <p:sp>
        <p:nvSpPr>
          <p:cNvPr id="209" name="Google Shape;209;p26"/>
          <p:cNvSpPr txBox="1"/>
          <p:nvPr>
            <p:ph type="title"/>
          </p:nvPr>
        </p:nvSpPr>
        <p:spPr>
          <a:xfrm>
            <a:off x="5485600" y="722138"/>
            <a:ext cx="2152500" cy="1165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Montserrat"/>
                <a:ea typeface="Montserrat"/>
                <a:cs typeface="Montserrat"/>
                <a:sym typeface="Montserrat"/>
              </a:rPr>
              <a:t>Approve installed chaincode for each organization</a:t>
            </a:r>
            <a:endParaRPr sz="1100">
              <a:latin typeface="Arial"/>
              <a:ea typeface="Arial"/>
              <a:cs typeface="Arial"/>
              <a:sym typeface="Arial"/>
            </a:endParaRPr>
          </a:p>
        </p:txBody>
      </p:sp>
      <p:sp>
        <p:nvSpPr>
          <p:cNvPr id="210" name="Google Shape;210;p26"/>
          <p:cNvSpPr txBox="1"/>
          <p:nvPr>
            <p:ph type="title"/>
          </p:nvPr>
        </p:nvSpPr>
        <p:spPr>
          <a:xfrm>
            <a:off x="6891100" y="1833788"/>
            <a:ext cx="2152500" cy="1165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Montserrat"/>
                <a:ea typeface="Montserrat"/>
                <a:cs typeface="Montserrat"/>
                <a:sym typeface="Montserrat"/>
              </a:rPr>
              <a:t>Commit chaincode definition and query committed</a:t>
            </a:r>
            <a:endParaRPr sz="1100">
              <a:latin typeface="Arial"/>
              <a:ea typeface="Arial"/>
              <a:cs typeface="Arial"/>
              <a:sym typeface="Arial"/>
            </a:endParaRPr>
          </a:p>
        </p:txBody>
      </p:sp>
      <p:sp>
        <p:nvSpPr>
          <p:cNvPr id="211" name="Google Shape;211;p26"/>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Approve and Commit Chaincode</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15" name="Shape 215"/>
        <p:cNvGrpSpPr/>
        <p:nvPr/>
      </p:nvGrpSpPr>
      <p:grpSpPr>
        <a:xfrm>
          <a:off x="0" y="0"/>
          <a:ext cx="0" cy="0"/>
          <a:chOff x="0" y="0"/>
          <a:chExt cx="0" cy="0"/>
        </a:xfrm>
      </p:grpSpPr>
      <p:pic>
        <p:nvPicPr>
          <p:cNvPr id="216" name="Google Shape;216;p27"/>
          <p:cNvPicPr preferRelativeResize="0"/>
          <p:nvPr/>
        </p:nvPicPr>
        <p:blipFill>
          <a:blip r:embed="rId3">
            <a:alphaModFix/>
          </a:blip>
          <a:stretch>
            <a:fillRect/>
          </a:stretch>
        </p:blipFill>
        <p:spPr>
          <a:xfrm>
            <a:off x="98250" y="869800"/>
            <a:ext cx="8911925" cy="4092500"/>
          </a:xfrm>
          <a:prstGeom prst="rect">
            <a:avLst/>
          </a:prstGeom>
          <a:noFill/>
          <a:ln>
            <a:noFill/>
          </a:ln>
        </p:spPr>
      </p:pic>
      <p:sp>
        <p:nvSpPr>
          <p:cNvPr id="217" name="Google Shape;217;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Invoking Chaincode</a:t>
            </a:r>
            <a:endParaRPr sz="2500"/>
          </a:p>
        </p:txBody>
      </p:sp>
      <p:pic>
        <p:nvPicPr>
          <p:cNvPr id="218" name="Google Shape;218;p27"/>
          <p:cNvPicPr preferRelativeResize="0"/>
          <p:nvPr/>
        </p:nvPicPr>
        <p:blipFill rotWithShape="1">
          <a:blip r:embed="rId4">
            <a:alphaModFix/>
          </a:blip>
          <a:srcRect b="16957" l="0" r="3325" t="0"/>
          <a:stretch/>
        </p:blipFill>
        <p:spPr>
          <a:xfrm>
            <a:off x="4083575" y="869800"/>
            <a:ext cx="4926600" cy="134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22" name="Shape 222"/>
        <p:cNvGrpSpPr/>
        <p:nvPr/>
      </p:nvGrpSpPr>
      <p:grpSpPr>
        <a:xfrm>
          <a:off x="0" y="0"/>
          <a:ext cx="0" cy="0"/>
          <a:chOff x="0" y="0"/>
          <a:chExt cx="0" cy="0"/>
        </a:xfrm>
      </p:grpSpPr>
      <p:sp>
        <p:nvSpPr>
          <p:cNvPr id="223" name="Google Shape;223;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p:txBody>
      </p:sp>
      <p:pic>
        <p:nvPicPr>
          <p:cNvPr id="224" name="Google Shape;224;p28"/>
          <p:cNvPicPr preferRelativeResize="0"/>
          <p:nvPr/>
        </p:nvPicPr>
        <p:blipFill>
          <a:blip r:embed="rId3">
            <a:alphaModFix/>
          </a:blip>
          <a:stretch>
            <a:fillRect/>
          </a:stretch>
        </p:blipFill>
        <p:spPr>
          <a:xfrm>
            <a:off x="523200" y="1037425"/>
            <a:ext cx="7995025" cy="2399487"/>
          </a:xfrm>
          <a:prstGeom prst="rect">
            <a:avLst/>
          </a:prstGeom>
          <a:noFill/>
          <a:ln>
            <a:noFill/>
          </a:ln>
        </p:spPr>
      </p:pic>
      <p:pic>
        <p:nvPicPr>
          <p:cNvPr id="225" name="Google Shape;225;p28"/>
          <p:cNvPicPr preferRelativeResize="0"/>
          <p:nvPr/>
        </p:nvPicPr>
        <p:blipFill>
          <a:blip r:embed="rId4">
            <a:alphaModFix/>
          </a:blip>
          <a:stretch>
            <a:fillRect/>
          </a:stretch>
        </p:blipFill>
        <p:spPr>
          <a:xfrm>
            <a:off x="751800" y="3741675"/>
            <a:ext cx="7370050" cy="946075"/>
          </a:xfrm>
          <a:prstGeom prst="rect">
            <a:avLst/>
          </a:prstGeom>
          <a:noFill/>
          <a:ln>
            <a:noFill/>
          </a:ln>
        </p:spPr>
      </p:pic>
      <p:sp>
        <p:nvSpPr>
          <p:cNvPr id="226" name="Google Shape;226;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Querying the chaincode for CAR0</a:t>
            </a:r>
            <a:endParaRPr sz="16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30" name="Shape 230"/>
        <p:cNvGrpSpPr/>
        <p:nvPr/>
      </p:nvGrpSpPr>
      <p:grpSpPr>
        <a:xfrm>
          <a:off x="0" y="0"/>
          <a:ext cx="0" cy="0"/>
          <a:chOff x="0" y="0"/>
          <a:chExt cx="0" cy="0"/>
        </a:xfrm>
      </p:grpSpPr>
      <p:sp>
        <p:nvSpPr>
          <p:cNvPr id="231" name="Google Shape;231;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CouchDB State Database</a:t>
            </a:r>
            <a:endParaRPr sz="1600">
              <a:latin typeface="Raleway"/>
              <a:ea typeface="Raleway"/>
              <a:cs typeface="Raleway"/>
              <a:sym typeface="Raleway"/>
            </a:endParaRPr>
          </a:p>
        </p:txBody>
      </p:sp>
      <p:pic>
        <p:nvPicPr>
          <p:cNvPr id="232" name="Google Shape;232;p29"/>
          <p:cNvPicPr preferRelativeResize="0"/>
          <p:nvPr/>
        </p:nvPicPr>
        <p:blipFill>
          <a:blip r:embed="rId3">
            <a:alphaModFix/>
          </a:blip>
          <a:stretch>
            <a:fillRect/>
          </a:stretch>
        </p:blipFill>
        <p:spPr>
          <a:xfrm>
            <a:off x="362975" y="1076250"/>
            <a:ext cx="7089424" cy="3033525"/>
          </a:xfrm>
          <a:prstGeom prst="rect">
            <a:avLst/>
          </a:prstGeom>
          <a:noFill/>
          <a:ln>
            <a:noFill/>
          </a:ln>
        </p:spPr>
      </p:pic>
      <p:pic>
        <p:nvPicPr>
          <p:cNvPr id="233" name="Google Shape;233;p29"/>
          <p:cNvPicPr preferRelativeResize="0"/>
          <p:nvPr/>
        </p:nvPicPr>
        <p:blipFill>
          <a:blip r:embed="rId4">
            <a:alphaModFix/>
          </a:blip>
          <a:stretch>
            <a:fillRect/>
          </a:stretch>
        </p:blipFill>
        <p:spPr>
          <a:xfrm>
            <a:off x="6233525" y="2984750"/>
            <a:ext cx="2615125" cy="2013225"/>
          </a:xfrm>
          <a:prstGeom prst="rect">
            <a:avLst/>
          </a:prstGeom>
          <a:noFill/>
          <a:ln>
            <a:noFill/>
          </a:ln>
        </p:spPr>
      </p:pic>
      <p:cxnSp>
        <p:nvCxnSpPr>
          <p:cNvPr id="234" name="Google Shape;234;p29"/>
          <p:cNvCxnSpPr/>
          <p:nvPr/>
        </p:nvCxnSpPr>
        <p:spPr>
          <a:xfrm flipH="1" rot="10800000">
            <a:off x="3473675" y="3055550"/>
            <a:ext cx="2748600" cy="397500"/>
          </a:xfrm>
          <a:prstGeom prst="straightConnector1">
            <a:avLst/>
          </a:prstGeom>
          <a:noFill/>
          <a:ln cap="flat" cmpd="sng" w="19050">
            <a:solidFill>
              <a:schemeClr val="dk2"/>
            </a:solidFill>
            <a:prstDash val="solid"/>
            <a:round/>
            <a:headEnd len="med" w="med" type="none"/>
            <a:tailEnd len="med" w="med" type="triangle"/>
          </a:ln>
        </p:spPr>
      </p:cxnSp>
      <p:cxnSp>
        <p:nvCxnSpPr>
          <p:cNvPr id="235" name="Google Shape;235;p29"/>
          <p:cNvCxnSpPr/>
          <p:nvPr/>
        </p:nvCxnSpPr>
        <p:spPr>
          <a:xfrm>
            <a:off x="3463350" y="3463350"/>
            <a:ext cx="2759100" cy="1521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460950" y="6127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400"/>
              </a:spcAft>
              <a:buNone/>
            </a:pPr>
            <a:r>
              <a:rPr lang="en"/>
              <a:t>Milestones</a:t>
            </a:r>
            <a:r>
              <a:rPr lang="en" sz="1400"/>
              <a:t> </a:t>
            </a:r>
            <a:endParaRPr i="1" sz="1600"/>
          </a:p>
        </p:txBody>
      </p:sp>
      <p:cxnSp>
        <p:nvCxnSpPr>
          <p:cNvPr id="241" name="Google Shape;241;p30"/>
          <p:cNvCxnSpPr/>
          <p:nvPr/>
        </p:nvCxnSpPr>
        <p:spPr>
          <a:xfrm rot="10800000">
            <a:off x="680050" y="2152465"/>
            <a:ext cx="0" cy="837900"/>
          </a:xfrm>
          <a:prstGeom prst="straightConnector1">
            <a:avLst/>
          </a:prstGeom>
          <a:noFill/>
          <a:ln cap="flat" cmpd="sng" w="9525">
            <a:solidFill>
              <a:schemeClr val="dk2"/>
            </a:solidFill>
            <a:prstDash val="solid"/>
            <a:round/>
            <a:headEnd len="med" w="med" type="none"/>
            <a:tailEnd len="med" w="med" type="oval"/>
          </a:ln>
        </p:spPr>
      </p:cxnSp>
      <p:sp>
        <p:nvSpPr>
          <p:cNvPr id="242" name="Google Shape;242;p30"/>
          <p:cNvSpPr txBox="1"/>
          <p:nvPr>
            <p:ph idx="1" type="body"/>
          </p:nvPr>
        </p:nvSpPr>
        <p:spPr>
          <a:xfrm>
            <a:off x="680050" y="1974625"/>
            <a:ext cx="2217300" cy="63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2"/>
                </a:solidFill>
              </a:rPr>
              <a:t>Data Sharing and Privacy Preserving Solutions using blockchain</a:t>
            </a:r>
            <a:endParaRPr sz="1700">
              <a:solidFill>
                <a:schemeClr val="dk2"/>
              </a:solidFill>
            </a:endParaRPr>
          </a:p>
          <a:p>
            <a:pPr indent="0" lvl="0" marL="0" rtl="0" algn="l">
              <a:spcBef>
                <a:spcPts val="0"/>
              </a:spcBef>
              <a:spcAft>
                <a:spcPts val="1600"/>
              </a:spcAft>
              <a:buNone/>
            </a:pPr>
            <a:r>
              <a:t/>
            </a:r>
            <a:endParaRPr sz="1100">
              <a:solidFill>
                <a:schemeClr val="dk2"/>
              </a:solidFill>
            </a:endParaRPr>
          </a:p>
        </p:txBody>
      </p:sp>
      <p:cxnSp>
        <p:nvCxnSpPr>
          <p:cNvPr id="243" name="Google Shape;243;p30"/>
          <p:cNvCxnSpPr/>
          <p:nvPr/>
        </p:nvCxnSpPr>
        <p:spPr>
          <a:xfrm>
            <a:off x="1504550" y="3375004"/>
            <a:ext cx="0" cy="837900"/>
          </a:xfrm>
          <a:prstGeom prst="straightConnector1">
            <a:avLst/>
          </a:prstGeom>
          <a:noFill/>
          <a:ln cap="flat" cmpd="sng" w="9525">
            <a:solidFill>
              <a:schemeClr val="dk2"/>
            </a:solidFill>
            <a:prstDash val="solid"/>
            <a:round/>
            <a:headEnd len="med" w="med" type="none"/>
            <a:tailEnd len="med" w="med" type="oval"/>
          </a:ln>
        </p:spPr>
      </p:cxnSp>
      <p:sp>
        <p:nvSpPr>
          <p:cNvPr id="244" name="Google Shape;244;p30"/>
          <p:cNvSpPr txBox="1"/>
          <p:nvPr>
            <p:ph idx="1" type="body"/>
          </p:nvPr>
        </p:nvSpPr>
        <p:spPr>
          <a:xfrm>
            <a:off x="1526750" y="3942500"/>
            <a:ext cx="2056200" cy="6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Explored case studies like real estate market, ex-employee traceability and import-export</a:t>
            </a:r>
            <a:endParaRPr sz="1100">
              <a:solidFill>
                <a:schemeClr val="dk2"/>
              </a:solidFill>
            </a:endParaRPr>
          </a:p>
        </p:txBody>
      </p:sp>
      <p:cxnSp>
        <p:nvCxnSpPr>
          <p:cNvPr id="245" name="Google Shape;245;p30"/>
          <p:cNvCxnSpPr/>
          <p:nvPr/>
        </p:nvCxnSpPr>
        <p:spPr>
          <a:xfrm rot="10800000">
            <a:off x="2717025" y="2179115"/>
            <a:ext cx="0" cy="837900"/>
          </a:xfrm>
          <a:prstGeom prst="straightConnector1">
            <a:avLst/>
          </a:prstGeom>
          <a:noFill/>
          <a:ln cap="flat" cmpd="sng" w="9525">
            <a:solidFill>
              <a:schemeClr val="dk2"/>
            </a:solidFill>
            <a:prstDash val="solid"/>
            <a:round/>
            <a:headEnd len="med" w="med" type="none"/>
            <a:tailEnd len="med" w="med" type="oval"/>
          </a:ln>
        </p:spPr>
      </p:cxnSp>
      <p:sp>
        <p:nvSpPr>
          <p:cNvPr id="246" name="Google Shape;246;p30"/>
          <p:cNvSpPr txBox="1"/>
          <p:nvPr>
            <p:ph idx="1" type="body"/>
          </p:nvPr>
        </p:nvSpPr>
        <p:spPr>
          <a:xfrm>
            <a:off x="2757900" y="2003275"/>
            <a:ext cx="22173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Finalize problem statement and check already existing models</a:t>
            </a:r>
            <a:endParaRPr sz="1100">
              <a:solidFill>
                <a:schemeClr val="dk2"/>
              </a:solidFill>
            </a:endParaRPr>
          </a:p>
        </p:txBody>
      </p:sp>
      <p:cxnSp>
        <p:nvCxnSpPr>
          <p:cNvPr id="247" name="Google Shape;247;p30"/>
          <p:cNvCxnSpPr/>
          <p:nvPr/>
        </p:nvCxnSpPr>
        <p:spPr>
          <a:xfrm>
            <a:off x="3607250" y="3395846"/>
            <a:ext cx="0" cy="837900"/>
          </a:xfrm>
          <a:prstGeom prst="straightConnector1">
            <a:avLst/>
          </a:prstGeom>
          <a:noFill/>
          <a:ln cap="flat" cmpd="sng" w="9525">
            <a:solidFill>
              <a:schemeClr val="dk2"/>
            </a:solidFill>
            <a:prstDash val="solid"/>
            <a:round/>
            <a:headEnd len="med" w="med" type="none"/>
            <a:tailEnd len="med" w="med" type="oval"/>
          </a:ln>
        </p:spPr>
      </p:cxnSp>
      <p:sp>
        <p:nvSpPr>
          <p:cNvPr id="248" name="Google Shape;248;p30"/>
          <p:cNvSpPr txBox="1"/>
          <p:nvPr>
            <p:ph idx="1" type="body"/>
          </p:nvPr>
        </p:nvSpPr>
        <p:spPr>
          <a:xfrm>
            <a:off x="3607250" y="3982350"/>
            <a:ext cx="1990800" cy="70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Develop a basic system covering base functionality of problem.</a:t>
            </a:r>
            <a:endParaRPr sz="1100">
              <a:solidFill>
                <a:schemeClr val="dk2"/>
              </a:solidFill>
            </a:endParaRPr>
          </a:p>
        </p:txBody>
      </p:sp>
      <p:cxnSp>
        <p:nvCxnSpPr>
          <p:cNvPr id="249" name="Google Shape;249;p30"/>
          <p:cNvCxnSpPr/>
          <p:nvPr/>
        </p:nvCxnSpPr>
        <p:spPr>
          <a:xfrm rot="10800000">
            <a:off x="5183156" y="2152790"/>
            <a:ext cx="0" cy="837900"/>
          </a:xfrm>
          <a:prstGeom prst="straightConnector1">
            <a:avLst/>
          </a:prstGeom>
          <a:noFill/>
          <a:ln cap="flat" cmpd="sng" w="9525">
            <a:solidFill>
              <a:schemeClr val="dk2"/>
            </a:solidFill>
            <a:prstDash val="solid"/>
            <a:round/>
            <a:headEnd len="med" w="med" type="none"/>
            <a:tailEnd len="med" w="med" type="oval"/>
          </a:ln>
        </p:spPr>
      </p:cxnSp>
      <p:sp>
        <p:nvSpPr>
          <p:cNvPr id="250" name="Google Shape;250;p30"/>
          <p:cNvSpPr txBox="1"/>
          <p:nvPr>
            <p:ph idx="1" type="body"/>
          </p:nvPr>
        </p:nvSpPr>
        <p:spPr>
          <a:xfrm>
            <a:off x="6335625" y="3982355"/>
            <a:ext cx="1814100" cy="37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Write research paper</a:t>
            </a:r>
            <a:endParaRPr sz="1100">
              <a:solidFill>
                <a:schemeClr val="dk2"/>
              </a:solidFill>
            </a:endParaRPr>
          </a:p>
        </p:txBody>
      </p:sp>
      <p:graphicFrame>
        <p:nvGraphicFramePr>
          <p:cNvPr id="251" name="Google Shape;251;p30"/>
          <p:cNvGraphicFramePr/>
          <p:nvPr/>
        </p:nvGraphicFramePr>
        <p:xfrm>
          <a:off x="540150" y="3003452"/>
          <a:ext cx="3000000" cy="3000000"/>
        </p:xfrm>
        <a:graphic>
          <a:graphicData uri="http://schemas.openxmlformats.org/drawingml/2006/table">
            <a:tbl>
              <a:tblPr>
                <a:noFill/>
                <a:tableStyleId>{54AD5997-9A75-4A10-B623-03CE7803758B}</a:tableStyleId>
              </a:tblPr>
              <a:tblGrid>
                <a:gridCol w="766775"/>
                <a:gridCol w="766775"/>
                <a:gridCol w="766775"/>
                <a:gridCol w="766775"/>
                <a:gridCol w="766775"/>
                <a:gridCol w="766775"/>
                <a:gridCol w="766775"/>
                <a:gridCol w="766775"/>
                <a:gridCol w="766775"/>
                <a:gridCol w="766775"/>
              </a:tblGrid>
              <a:tr h="392100">
                <a:tc>
                  <a:txBody>
                    <a:bodyPr/>
                    <a:lstStyle/>
                    <a:p>
                      <a:pPr indent="0" lvl="0" marL="0" rtl="0" algn="l">
                        <a:spcBef>
                          <a:spcPts val="0"/>
                        </a:spcBef>
                        <a:spcAft>
                          <a:spcPts val="0"/>
                        </a:spcAft>
                        <a:buNone/>
                      </a:pPr>
                      <a:r>
                        <a:rPr lang="en">
                          <a:solidFill>
                            <a:srgbClr val="FFFFFF"/>
                          </a:solidFill>
                        </a:rPr>
                        <a:t>Aug</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Sep</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Oct</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FD115"/>
                    </a:solidFill>
                  </a:tcPr>
                </a:tc>
                <a:tc>
                  <a:txBody>
                    <a:bodyPr/>
                    <a:lstStyle/>
                    <a:p>
                      <a:pPr indent="0" lvl="0" marL="0" rtl="0" algn="l">
                        <a:spcBef>
                          <a:spcPts val="0"/>
                        </a:spcBef>
                        <a:spcAft>
                          <a:spcPts val="0"/>
                        </a:spcAft>
                        <a:buNone/>
                      </a:pPr>
                      <a:r>
                        <a:rPr lang="en">
                          <a:solidFill>
                            <a:srgbClr val="FFFFFF"/>
                          </a:solidFill>
                        </a:rPr>
                        <a:t>Nov</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Dec</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Jan</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Feb</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Mar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Apr</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rgbClr val="FFFFFF"/>
                          </a:solidFill>
                        </a:rPr>
                        <a:t>May</a:t>
                      </a:r>
                      <a:endParaRPr>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252" name="Google Shape;252;p30"/>
          <p:cNvSpPr txBox="1"/>
          <p:nvPr>
            <p:ph idx="1" type="body"/>
          </p:nvPr>
        </p:nvSpPr>
        <p:spPr>
          <a:xfrm>
            <a:off x="5253200" y="1974625"/>
            <a:ext cx="1756800" cy="63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2"/>
                </a:solidFill>
              </a:rPr>
              <a:t>Improve on the system and add some unique features.</a:t>
            </a:r>
            <a:endParaRPr sz="1100">
              <a:solidFill>
                <a:schemeClr val="dk2"/>
              </a:solidFill>
            </a:endParaRPr>
          </a:p>
        </p:txBody>
      </p:sp>
      <p:cxnSp>
        <p:nvCxnSpPr>
          <p:cNvPr id="253" name="Google Shape;253;p30"/>
          <p:cNvCxnSpPr/>
          <p:nvPr/>
        </p:nvCxnSpPr>
        <p:spPr>
          <a:xfrm>
            <a:off x="6335625" y="3395846"/>
            <a:ext cx="0" cy="8379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50450" y="460750"/>
            <a:ext cx="9057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p:nvPr/>
        </p:nvSpPr>
        <p:spPr>
          <a:xfrm>
            <a:off x="7603625" y="1249688"/>
            <a:ext cx="1079400" cy="10869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type="title"/>
          </p:nvPr>
        </p:nvSpPr>
        <p:spPr>
          <a:xfrm>
            <a:off x="460950" y="4232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at Hand</a:t>
            </a:r>
            <a:endParaRPr/>
          </a:p>
        </p:txBody>
      </p:sp>
      <p:sp>
        <p:nvSpPr>
          <p:cNvPr id="79" name="Google Shape;79;p14"/>
          <p:cNvSpPr txBox="1"/>
          <p:nvPr/>
        </p:nvSpPr>
        <p:spPr>
          <a:xfrm>
            <a:off x="542875" y="2096450"/>
            <a:ext cx="6880500" cy="2385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600"/>
              </a:spcBef>
              <a:spcAft>
                <a:spcPts val="0"/>
              </a:spcAft>
              <a:buNone/>
            </a:pPr>
            <a:r>
              <a:rPr lang="en" sz="1500">
                <a:solidFill>
                  <a:srgbClr val="434343"/>
                </a:solidFill>
                <a:latin typeface="Montserrat"/>
                <a:ea typeface="Montserrat"/>
                <a:cs typeface="Montserrat"/>
                <a:sym typeface="Montserrat"/>
              </a:rPr>
              <a:t>We realised that the background verification of an employee in the current hiring process is a tedious and cumbersome due to the following reasons:  </a:t>
            </a:r>
            <a:endParaRPr sz="1500">
              <a:solidFill>
                <a:srgbClr val="434343"/>
              </a:solidFill>
              <a:latin typeface="Montserrat"/>
              <a:ea typeface="Montserrat"/>
              <a:cs typeface="Montserrat"/>
              <a:sym typeface="Montserrat"/>
            </a:endParaRPr>
          </a:p>
          <a:p>
            <a:pPr indent="-323850" lvl="0" marL="457200" marR="0" rtl="0" algn="l">
              <a:lnSpc>
                <a:spcPct val="120000"/>
              </a:lnSpc>
              <a:spcBef>
                <a:spcPts val="60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Time required for sourcing background information</a:t>
            </a:r>
            <a:endParaRPr sz="1500">
              <a:solidFill>
                <a:srgbClr val="434343"/>
              </a:solidFill>
              <a:latin typeface="Montserrat"/>
              <a:ea typeface="Montserrat"/>
              <a:cs typeface="Montserrat"/>
              <a:sym typeface="Montserrat"/>
            </a:endParaRPr>
          </a:p>
          <a:p>
            <a:pPr indent="-323850" lvl="0" marL="457200" marR="0" rtl="0" algn="l">
              <a:lnSpc>
                <a:spcPct val="120000"/>
              </a:lnSpc>
              <a:spcBef>
                <a:spcPts val="60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Labour cost or third party verification fees</a:t>
            </a:r>
            <a:endParaRPr sz="1500">
              <a:solidFill>
                <a:srgbClr val="434343"/>
              </a:solidFill>
              <a:latin typeface="Montserrat"/>
              <a:ea typeface="Montserrat"/>
              <a:cs typeface="Montserrat"/>
              <a:sym typeface="Montserrat"/>
            </a:endParaRPr>
          </a:p>
          <a:p>
            <a:pPr indent="-323850" lvl="0" marL="457200" marR="0" rtl="0" algn="l">
              <a:lnSpc>
                <a:spcPct val="120000"/>
              </a:lnSpc>
              <a:spcBef>
                <a:spcPts val="60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Verify authenticity of past recruiters or manipulated data</a:t>
            </a:r>
            <a:endParaRPr sz="1500">
              <a:solidFill>
                <a:srgbClr val="434343"/>
              </a:solidFill>
              <a:latin typeface="Montserrat"/>
              <a:ea typeface="Montserrat"/>
              <a:cs typeface="Montserrat"/>
              <a:sym typeface="Montserrat"/>
            </a:endParaRPr>
          </a:p>
          <a:p>
            <a:pPr indent="-323850" lvl="0" marL="457200" marR="0" rtl="0" algn="l">
              <a:lnSpc>
                <a:spcPct val="120000"/>
              </a:lnSpc>
              <a:spcBef>
                <a:spcPts val="60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Difficulty to verify data in case previous organization shutdowns</a:t>
            </a:r>
            <a:endParaRPr sz="1500">
              <a:solidFill>
                <a:srgbClr val="434343"/>
              </a:solidFill>
              <a:latin typeface="Montserrat"/>
              <a:ea typeface="Montserrat"/>
              <a:cs typeface="Montserrat"/>
              <a:sym typeface="Montserrat"/>
            </a:endParaRPr>
          </a:p>
        </p:txBody>
      </p:sp>
      <p:pic>
        <p:nvPicPr>
          <p:cNvPr id="80" name="Google Shape;80;p14"/>
          <p:cNvPicPr preferRelativeResize="0"/>
          <p:nvPr/>
        </p:nvPicPr>
        <p:blipFill>
          <a:blip r:embed="rId3">
            <a:alphaModFix/>
          </a:blip>
          <a:stretch>
            <a:fillRect/>
          </a:stretch>
        </p:blipFill>
        <p:spPr>
          <a:xfrm>
            <a:off x="7745937" y="1395738"/>
            <a:ext cx="794775" cy="794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423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86" name="Google Shape;86;p15"/>
          <p:cNvSpPr txBox="1"/>
          <p:nvPr/>
        </p:nvSpPr>
        <p:spPr>
          <a:xfrm>
            <a:off x="617475" y="2292850"/>
            <a:ext cx="7389900" cy="2483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600"/>
              </a:spcBef>
              <a:spcAft>
                <a:spcPts val="0"/>
              </a:spcAft>
              <a:buNone/>
            </a:pPr>
            <a:r>
              <a:rPr lang="en" sz="1500">
                <a:solidFill>
                  <a:srgbClr val="434343"/>
                </a:solidFill>
                <a:latin typeface="Montserrat"/>
                <a:ea typeface="Montserrat"/>
                <a:cs typeface="Montserrat"/>
                <a:sym typeface="Montserrat"/>
              </a:rPr>
              <a:t>A single blockchain-based global platform for recruiting organizations to verify the background details of the applicants from all geographic locations.</a:t>
            </a:r>
            <a:endParaRPr sz="1500">
              <a:solidFill>
                <a:srgbClr val="434343"/>
              </a:solidFill>
              <a:latin typeface="Montserrat"/>
              <a:ea typeface="Montserrat"/>
              <a:cs typeface="Montserrat"/>
              <a:sym typeface="Montserrat"/>
            </a:endParaRPr>
          </a:p>
          <a:p>
            <a:pPr indent="0" lvl="0" marL="0" rtl="0" algn="l">
              <a:lnSpc>
                <a:spcPct val="120000"/>
              </a:lnSpc>
              <a:spcBef>
                <a:spcPts val="1000"/>
              </a:spcBef>
              <a:spcAft>
                <a:spcPts val="1000"/>
              </a:spcAft>
              <a:buNone/>
            </a:pPr>
            <a:r>
              <a:rPr lang="en" sz="1500">
                <a:solidFill>
                  <a:srgbClr val="434343"/>
                </a:solidFill>
                <a:latin typeface="Montserrat"/>
                <a:ea typeface="Montserrat"/>
                <a:cs typeface="Montserrat"/>
                <a:sym typeface="Montserrat"/>
              </a:rPr>
              <a:t>We plan to create a </a:t>
            </a:r>
            <a:r>
              <a:rPr b="1" lang="en" sz="1500">
                <a:solidFill>
                  <a:srgbClr val="434343"/>
                </a:solidFill>
                <a:latin typeface="Montserrat"/>
                <a:ea typeface="Montserrat"/>
                <a:cs typeface="Montserrat"/>
                <a:sym typeface="Montserrat"/>
              </a:rPr>
              <a:t>consortium blockchain</a:t>
            </a:r>
            <a:r>
              <a:rPr lang="en" sz="1500">
                <a:solidFill>
                  <a:srgbClr val="434343"/>
                </a:solidFill>
                <a:latin typeface="Montserrat"/>
                <a:ea typeface="Montserrat"/>
                <a:cs typeface="Montserrat"/>
                <a:sym typeface="Montserrat"/>
              </a:rPr>
              <a:t> where universities, companies, and certification authorities have the privilege to write the information on to the blockchain. All these documents will be verified by an administrator node before calculating the hash values and saving them to the blockchain.</a:t>
            </a:r>
            <a:endParaRPr sz="1500">
              <a:solidFill>
                <a:srgbClr val="434343"/>
              </a:solidFill>
              <a:latin typeface="Montserrat"/>
              <a:ea typeface="Montserrat"/>
              <a:cs typeface="Montserrat"/>
              <a:sym typeface="Montserrat"/>
            </a:endParaRPr>
          </a:p>
        </p:txBody>
      </p:sp>
      <p:sp>
        <p:nvSpPr>
          <p:cNvPr id="87" name="Google Shape;87;p15"/>
          <p:cNvSpPr/>
          <p:nvPr/>
        </p:nvSpPr>
        <p:spPr>
          <a:xfrm>
            <a:off x="7603625" y="1395750"/>
            <a:ext cx="1079400" cy="10869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3">
            <a:alphaModFix/>
          </a:blip>
          <a:stretch>
            <a:fillRect/>
          </a:stretch>
        </p:blipFill>
        <p:spPr>
          <a:xfrm>
            <a:off x="7745938" y="1541812"/>
            <a:ext cx="794775" cy="79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471900" y="423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Requirements</a:t>
            </a:r>
            <a:endParaRPr/>
          </a:p>
        </p:txBody>
      </p:sp>
      <p:sp>
        <p:nvSpPr>
          <p:cNvPr id="94" name="Google Shape;94;p16"/>
          <p:cNvSpPr txBox="1"/>
          <p:nvPr/>
        </p:nvSpPr>
        <p:spPr>
          <a:xfrm>
            <a:off x="759075" y="2140125"/>
            <a:ext cx="7389900" cy="1944600"/>
          </a:xfrm>
          <a:prstGeom prst="rect">
            <a:avLst/>
          </a:prstGeom>
          <a:noFill/>
          <a:ln>
            <a:noFill/>
          </a:ln>
        </p:spPr>
        <p:txBody>
          <a:bodyPr anchorCtr="0" anchor="t" bIns="91425" lIns="91425" spcFirstLastPara="1" rIns="91425" wrap="square" tIns="91425">
            <a:spAutoFit/>
          </a:bodyPr>
          <a:lstStyle/>
          <a:p>
            <a:pPr indent="-323850" lvl="0" marL="457200" rtl="0" algn="l">
              <a:lnSpc>
                <a:spcPct val="110000"/>
              </a:lnSpc>
              <a:spcBef>
                <a:spcPts val="6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Cost-efficient</a:t>
            </a:r>
            <a:endParaRPr sz="1500">
              <a:solidFill>
                <a:srgbClr val="434343"/>
              </a:solidFill>
              <a:latin typeface="Montserrat"/>
              <a:ea typeface="Montserrat"/>
              <a:cs typeface="Montserrat"/>
              <a:sym typeface="Montserrat"/>
            </a:endParaRPr>
          </a:p>
          <a:p>
            <a:pPr indent="-323850" lvl="0" marL="457200" rtl="0" algn="l">
              <a:lnSpc>
                <a:spcPct val="110000"/>
              </a:lnSpc>
              <a:spcBef>
                <a:spcPts val="10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Performance scalability</a:t>
            </a:r>
            <a:endParaRPr sz="1500">
              <a:solidFill>
                <a:srgbClr val="434343"/>
              </a:solidFill>
              <a:latin typeface="Montserrat"/>
              <a:ea typeface="Montserrat"/>
              <a:cs typeface="Montserrat"/>
              <a:sym typeface="Montserrat"/>
            </a:endParaRPr>
          </a:p>
          <a:p>
            <a:pPr indent="-323850" lvl="0" marL="457200" rtl="0" algn="l">
              <a:lnSpc>
                <a:spcPct val="110000"/>
              </a:lnSpc>
              <a:spcBef>
                <a:spcPts val="10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Privacy issues</a:t>
            </a:r>
            <a:endParaRPr sz="1500">
              <a:solidFill>
                <a:srgbClr val="434343"/>
              </a:solidFill>
              <a:latin typeface="Montserrat"/>
              <a:ea typeface="Montserrat"/>
              <a:cs typeface="Montserrat"/>
              <a:sym typeface="Montserrat"/>
            </a:endParaRPr>
          </a:p>
          <a:p>
            <a:pPr indent="-323850" lvl="0" marL="457200" rtl="0" algn="l">
              <a:lnSpc>
                <a:spcPct val="110000"/>
              </a:lnSpc>
              <a:spcBef>
                <a:spcPts val="1000"/>
              </a:spcBef>
              <a:spcAft>
                <a:spcPts val="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Access control</a:t>
            </a:r>
            <a:endParaRPr sz="1500">
              <a:solidFill>
                <a:srgbClr val="434343"/>
              </a:solidFill>
              <a:latin typeface="Montserrat"/>
              <a:ea typeface="Montserrat"/>
              <a:cs typeface="Montserrat"/>
              <a:sym typeface="Montserrat"/>
            </a:endParaRPr>
          </a:p>
          <a:p>
            <a:pPr indent="-323850" lvl="0" marL="457200" rtl="0" algn="l">
              <a:lnSpc>
                <a:spcPct val="110000"/>
              </a:lnSpc>
              <a:spcBef>
                <a:spcPts val="1000"/>
              </a:spcBef>
              <a:spcAft>
                <a:spcPts val="1000"/>
              </a:spcAft>
              <a:buClr>
                <a:srgbClr val="434343"/>
              </a:buClr>
              <a:buSzPts val="1500"/>
              <a:buFont typeface="Montserrat"/>
              <a:buAutoNum type="arabicPeriod"/>
            </a:pPr>
            <a:r>
              <a:rPr lang="en" sz="1500">
                <a:solidFill>
                  <a:srgbClr val="434343"/>
                </a:solidFill>
                <a:latin typeface="Montserrat"/>
                <a:ea typeface="Montserrat"/>
                <a:cs typeface="Montserrat"/>
                <a:sym typeface="Montserrat"/>
              </a:rPr>
              <a:t>Easy querying of data</a:t>
            </a:r>
            <a:endParaRPr sz="1500">
              <a:solidFill>
                <a:srgbClr val="434343"/>
              </a:solidFill>
              <a:latin typeface="Montserrat"/>
              <a:ea typeface="Montserrat"/>
              <a:cs typeface="Montserrat"/>
              <a:sym typeface="Montserrat"/>
            </a:endParaRPr>
          </a:p>
        </p:txBody>
      </p:sp>
      <p:sp>
        <p:nvSpPr>
          <p:cNvPr id="95" name="Google Shape;95;p16"/>
          <p:cNvSpPr/>
          <p:nvPr/>
        </p:nvSpPr>
        <p:spPr>
          <a:xfrm>
            <a:off x="7603625" y="1395750"/>
            <a:ext cx="1079400" cy="1086900"/>
          </a:xfrm>
          <a:prstGeom prst="ellipse">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3">
            <a:alphaModFix/>
          </a:blip>
          <a:stretch>
            <a:fillRect/>
          </a:stretch>
        </p:blipFill>
        <p:spPr>
          <a:xfrm>
            <a:off x="7801762" y="1555350"/>
            <a:ext cx="767724" cy="7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326550" y="1734800"/>
            <a:ext cx="8532900" cy="32862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None/>
            </a:pPr>
            <a:r>
              <a:rPr lang="en" sz="1500">
                <a:solidFill>
                  <a:srgbClr val="434343"/>
                </a:solidFill>
                <a:latin typeface="Montserrat"/>
                <a:ea typeface="Montserrat"/>
                <a:cs typeface="Montserrat"/>
                <a:sym typeface="Montserrat"/>
              </a:rPr>
              <a:t>The technology that will help the most is Consortium Blockchain. We plan on using </a:t>
            </a:r>
            <a:r>
              <a:rPr b="1" lang="en" sz="1500">
                <a:solidFill>
                  <a:srgbClr val="434343"/>
                </a:solidFill>
                <a:latin typeface="Montserrat"/>
                <a:ea typeface="Montserrat"/>
                <a:cs typeface="Montserrat"/>
                <a:sym typeface="Montserrat"/>
              </a:rPr>
              <a:t>Hyperledger Fabric </a:t>
            </a:r>
            <a:r>
              <a:rPr lang="en" sz="1500">
                <a:solidFill>
                  <a:srgbClr val="434343"/>
                </a:solidFill>
                <a:latin typeface="Montserrat"/>
                <a:ea typeface="Montserrat"/>
                <a:cs typeface="Montserrat"/>
                <a:sym typeface="Montserrat"/>
              </a:rPr>
              <a:t>because:</a:t>
            </a:r>
            <a:endParaRPr sz="1500">
              <a:solidFill>
                <a:srgbClr val="434343"/>
              </a:solidFill>
              <a:latin typeface="Montserrat"/>
              <a:ea typeface="Montserrat"/>
              <a:cs typeface="Montserrat"/>
              <a:sym typeface="Montserrat"/>
            </a:endParaRPr>
          </a:p>
          <a:p>
            <a:pPr indent="-323850" lvl="0" marL="457200" rtl="0" algn="l">
              <a:lnSpc>
                <a:spcPct val="110000"/>
              </a:lnSpc>
              <a:spcBef>
                <a:spcPts val="60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Open-source (no transaction fees)</a:t>
            </a:r>
            <a:endParaRPr sz="1500">
              <a:solidFill>
                <a:srgbClr val="434343"/>
              </a:solidFill>
              <a:latin typeface="Montserrat"/>
              <a:ea typeface="Montserrat"/>
              <a:cs typeface="Montserrat"/>
              <a:sym typeface="Montserrat"/>
            </a:endParaRPr>
          </a:p>
          <a:p>
            <a:pPr indent="-323850" lvl="0" marL="457200" marR="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Limit the number of nodes that can store or query data, using channel permissions</a:t>
            </a:r>
            <a:endParaRPr sz="1500">
              <a:solidFill>
                <a:srgbClr val="434343"/>
              </a:solidFill>
              <a:latin typeface="Montserrat"/>
              <a:ea typeface="Montserrat"/>
              <a:cs typeface="Montserrat"/>
              <a:sym typeface="Montserrat"/>
            </a:endParaRPr>
          </a:p>
          <a:p>
            <a:pPr indent="-323850" lvl="0" marL="457200" marR="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Allows transfer of data between organizations without revealing it to whole network, using private data</a:t>
            </a:r>
            <a:endParaRPr sz="1500">
              <a:solidFill>
                <a:srgbClr val="434343"/>
              </a:solidFill>
              <a:latin typeface="Montserrat"/>
              <a:ea typeface="Montserrat"/>
              <a:cs typeface="Montserrat"/>
              <a:sym typeface="Montserrat"/>
            </a:endParaRPr>
          </a:p>
          <a:p>
            <a:pPr indent="-323850" lvl="0" marL="457200" marR="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Performance Scalability</a:t>
            </a:r>
            <a:endParaRPr sz="1500">
              <a:solidFill>
                <a:srgbClr val="434343"/>
              </a:solidFill>
              <a:latin typeface="Montserrat"/>
              <a:ea typeface="Montserrat"/>
              <a:cs typeface="Montserrat"/>
              <a:sym typeface="Montserrat"/>
            </a:endParaRPr>
          </a:p>
          <a:p>
            <a:pPr indent="-323850" lvl="0" marL="457200" marR="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High modularity</a:t>
            </a:r>
            <a:endParaRPr sz="1500">
              <a:solidFill>
                <a:srgbClr val="434343"/>
              </a:solidFill>
              <a:latin typeface="Montserrat"/>
              <a:ea typeface="Montserrat"/>
              <a:cs typeface="Montserrat"/>
              <a:sym typeface="Montserrat"/>
            </a:endParaRPr>
          </a:p>
          <a:p>
            <a:pPr indent="-323850" lvl="0" marL="457200" marR="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Configurable architecture</a:t>
            </a:r>
            <a:endParaRPr sz="1500">
              <a:solidFill>
                <a:srgbClr val="434343"/>
              </a:solidFill>
              <a:latin typeface="Montserrat"/>
              <a:ea typeface="Montserrat"/>
              <a:cs typeface="Montserrat"/>
              <a:sym typeface="Montserrat"/>
            </a:endParaRPr>
          </a:p>
          <a:p>
            <a:pPr indent="-323850" lvl="0" marL="457200" rtl="0" algn="l">
              <a:lnSpc>
                <a:spcPct val="110000"/>
              </a:lnSpc>
              <a:spcBef>
                <a:spcPts val="0"/>
              </a:spcBef>
              <a:spcAft>
                <a:spcPts val="0"/>
              </a:spcAft>
              <a:buClr>
                <a:srgbClr val="434343"/>
              </a:buClr>
              <a:buSzPts val="1500"/>
              <a:buFont typeface="Montserrat"/>
              <a:buChar char="●"/>
            </a:pPr>
            <a:r>
              <a:rPr lang="en" sz="1500">
                <a:solidFill>
                  <a:srgbClr val="434343"/>
                </a:solidFill>
                <a:latin typeface="Montserrat"/>
                <a:ea typeface="Montserrat"/>
                <a:cs typeface="Montserrat"/>
                <a:sym typeface="Montserrat"/>
              </a:rPr>
              <a:t>Rich querying capability using CouchDB: a document database which stores content as JSON</a:t>
            </a:r>
            <a:endParaRPr sz="1500">
              <a:solidFill>
                <a:srgbClr val="434343"/>
              </a:solidFill>
              <a:latin typeface="Montserrat"/>
              <a:ea typeface="Montserrat"/>
              <a:cs typeface="Montserrat"/>
              <a:sym typeface="Montserrat"/>
            </a:endParaRPr>
          </a:p>
        </p:txBody>
      </p:sp>
      <p:sp>
        <p:nvSpPr>
          <p:cNvPr id="102" name="Google Shape;102;p17"/>
          <p:cNvSpPr txBox="1"/>
          <p:nvPr>
            <p:ph type="title"/>
          </p:nvPr>
        </p:nvSpPr>
        <p:spPr>
          <a:xfrm>
            <a:off x="326550" y="465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Background Framework : Why Hyperledger?</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Components in </a:t>
            </a:r>
            <a:r>
              <a:rPr lang="en"/>
              <a:t>the</a:t>
            </a:r>
            <a:r>
              <a:rPr lang="en"/>
              <a:t> Network</a:t>
            </a:r>
            <a:endParaRPr/>
          </a:p>
        </p:txBody>
      </p:sp>
      <p:pic>
        <p:nvPicPr>
          <p:cNvPr id="108" name="Google Shape;108;p18">
            <a:hlinkClick r:id="rId3"/>
          </p:cNvPr>
          <p:cNvPicPr preferRelativeResize="0"/>
          <p:nvPr/>
        </p:nvPicPr>
        <p:blipFill rotWithShape="1">
          <a:blip r:embed="rId4">
            <a:alphaModFix/>
          </a:blip>
          <a:srcRect b="0" l="0" r="32060" t="0"/>
          <a:stretch/>
        </p:blipFill>
        <p:spPr>
          <a:xfrm>
            <a:off x="975850" y="763950"/>
            <a:ext cx="6888848" cy="4224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Workflow</a:t>
            </a:r>
            <a:r>
              <a:rPr lang="en" sz="2500"/>
              <a:t> </a:t>
            </a:r>
            <a:endParaRPr sz="2500"/>
          </a:p>
        </p:txBody>
      </p:sp>
      <p:sp>
        <p:nvSpPr>
          <p:cNvPr id="114" name="Google Shape;114;p19"/>
          <p:cNvSpPr/>
          <p:nvPr/>
        </p:nvSpPr>
        <p:spPr>
          <a:xfrm>
            <a:off x="158525" y="1237625"/>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9"/>
          <p:cNvCxnSpPr/>
          <p:nvPr/>
        </p:nvCxnSpPr>
        <p:spPr>
          <a:xfrm>
            <a:off x="387125" y="3039850"/>
            <a:ext cx="8265900" cy="0"/>
          </a:xfrm>
          <a:prstGeom prst="straightConnector1">
            <a:avLst/>
          </a:prstGeom>
          <a:noFill/>
          <a:ln cap="flat" cmpd="sng" w="9525">
            <a:solidFill>
              <a:srgbClr val="0C343D"/>
            </a:solidFill>
            <a:prstDash val="solid"/>
            <a:round/>
            <a:headEnd len="med" w="med" type="none"/>
            <a:tailEnd len="med" w="med" type="none"/>
          </a:ln>
        </p:spPr>
      </p:cxnSp>
      <p:pic>
        <p:nvPicPr>
          <p:cNvPr id="116" name="Google Shape;116;p19"/>
          <p:cNvPicPr preferRelativeResize="0"/>
          <p:nvPr/>
        </p:nvPicPr>
        <p:blipFill>
          <a:blip r:embed="rId3">
            <a:alphaModFix/>
          </a:blip>
          <a:stretch>
            <a:fillRect/>
          </a:stretch>
        </p:blipFill>
        <p:spPr>
          <a:xfrm>
            <a:off x="168663" y="1256738"/>
            <a:ext cx="1091136" cy="1028562"/>
          </a:xfrm>
          <a:prstGeom prst="rect">
            <a:avLst/>
          </a:prstGeom>
          <a:noFill/>
          <a:ln>
            <a:noFill/>
          </a:ln>
        </p:spPr>
      </p:pic>
      <p:sp>
        <p:nvSpPr>
          <p:cNvPr id="117" name="Google Shape;117;p19"/>
          <p:cNvSpPr/>
          <p:nvPr/>
        </p:nvSpPr>
        <p:spPr>
          <a:xfrm>
            <a:off x="836375" y="3794400"/>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9"/>
          <p:cNvPicPr preferRelativeResize="0"/>
          <p:nvPr/>
        </p:nvPicPr>
        <p:blipFill>
          <a:blip r:embed="rId3">
            <a:alphaModFix/>
          </a:blip>
          <a:stretch>
            <a:fillRect/>
          </a:stretch>
        </p:blipFill>
        <p:spPr>
          <a:xfrm>
            <a:off x="846513" y="3813513"/>
            <a:ext cx="1091136" cy="1028561"/>
          </a:xfrm>
          <a:prstGeom prst="rect">
            <a:avLst/>
          </a:prstGeom>
          <a:noFill/>
          <a:ln>
            <a:noFill/>
          </a:ln>
        </p:spPr>
      </p:pic>
      <p:sp>
        <p:nvSpPr>
          <p:cNvPr id="119" name="Google Shape;119;p19"/>
          <p:cNvSpPr/>
          <p:nvPr/>
        </p:nvSpPr>
        <p:spPr>
          <a:xfrm>
            <a:off x="2099525" y="1229413"/>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9"/>
          <p:cNvPicPr preferRelativeResize="0"/>
          <p:nvPr/>
        </p:nvPicPr>
        <p:blipFill>
          <a:blip r:embed="rId3">
            <a:alphaModFix/>
          </a:blip>
          <a:stretch>
            <a:fillRect/>
          </a:stretch>
        </p:blipFill>
        <p:spPr>
          <a:xfrm>
            <a:off x="2103638" y="1233251"/>
            <a:ext cx="1091136" cy="1028562"/>
          </a:xfrm>
          <a:prstGeom prst="rect">
            <a:avLst/>
          </a:prstGeom>
          <a:noFill/>
          <a:ln>
            <a:noFill/>
          </a:ln>
        </p:spPr>
      </p:pic>
      <p:sp>
        <p:nvSpPr>
          <p:cNvPr id="121" name="Google Shape;121;p19"/>
          <p:cNvSpPr/>
          <p:nvPr/>
        </p:nvSpPr>
        <p:spPr>
          <a:xfrm>
            <a:off x="2876325" y="3802613"/>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9"/>
          <p:cNvPicPr preferRelativeResize="0"/>
          <p:nvPr/>
        </p:nvPicPr>
        <p:blipFill>
          <a:blip r:embed="rId3">
            <a:alphaModFix/>
          </a:blip>
          <a:stretch>
            <a:fillRect/>
          </a:stretch>
        </p:blipFill>
        <p:spPr>
          <a:xfrm>
            <a:off x="2886463" y="3821726"/>
            <a:ext cx="1091136" cy="1028561"/>
          </a:xfrm>
          <a:prstGeom prst="rect">
            <a:avLst/>
          </a:prstGeom>
          <a:noFill/>
          <a:ln>
            <a:noFill/>
          </a:ln>
        </p:spPr>
      </p:pic>
      <p:sp>
        <p:nvSpPr>
          <p:cNvPr id="123" name="Google Shape;123;p19"/>
          <p:cNvSpPr/>
          <p:nvPr/>
        </p:nvSpPr>
        <p:spPr>
          <a:xfrm>
            <a:off x="4191000" y="1229388"/>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4201138" y="1248501"/>
            <a:ext cx="1091136" cy="1028562"/>
          </a:xfrm>
          <a:prstGeom prst="rect">
            <a:avLst/>
          </a:prstGeom>
          <a:noFill/>
          <a:ln>
            <a:noFill/>
          </a:ln>
        </p:spPr>
      </p:pic>
      <p:sp>
        <p:nvSpPr>
          <p:cNvPr id="125" name="Google Shape;125;p19"/>
          <p:cNvSpPr/>
          <p:nvPr/>
        </p:nvSpPr>
        <p:spPr>
          <a:xfrm>
            <a:off x="6159825" y="1273363"/>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9"/>
          <p:cNvPicPr preferRelativeResize="0"/>
          <p:nvPr/>
        </p:nvPicPr>
        <p:blipFill>
          <a:blip r:embed="rId3">
            <a:alphaModFix/>
          </a:blip>
          <a:stretch>
            <a:fillRect/>
          </a:stretch>
        </p:blipFill>
        <p:spPr>
          <a:xfrm>
            <a:off x="6169963" y="1292476"/>
            <a:ext cx="1091136" cy="1028562"/>
          </a:xfrm>
          <a:prstGeom prst="rect">
            <a:avLst/>
          </a:prstGeom>
          <a:noFill/>
          <a:ln>
            <a:noFill/>
          </a:ln>
        </p:spPr>
      </p:pic>
      <p:sp>
        <p:nvSpPr>
          <p:cNvPr id="127" name="Google Shape;127;p19"/>
          <p:cNvSpPr/>
          <p:nvPr/>
        </p:nvSpPr>
        <p:spPr>
          <a:xfrm>
            <a:off x="4856475" y="3815763"/>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19"/>
          <p:cNvPicPr preferRelativeResize="0"/>
          <p:nvPr/>
        </p:nvPicPr>
        <p:blipFill>
          <a:blip r:embed="rId3">
            <a:alphaModFix/>
          </a:blip>
          <a:stretch>
            <a:fillRect/>
          </a:stretch>
        </p:blipFill>
        <p:spPr>
          <a:xfrm>
            <a:off x="4866613" y="3834876"/>
            <a:ext cx="1091136" cy="1028561"/>
          </a:xfrm>
          <a:prstGeom prst="rect">
            <a:avLst/>
          </a:prstGeom>
          <a:noFill/>
          <a:ln>
            <a:noFill/>
          </a:ln>
        </p:spPr>
      </p:pic>
      <p:sp>
        <p:nvSpPr>
          <p:cNvPr id="129" name="Google Shape;129;p19"/>
          <p:cNvSpPr/>
          <p:nvPr/>
        </p:nvSpPr>
        <p:spPr>
          <a:xfrm>
            <a:off x="6996638" y="3744163"/>
            <a:ext cx="1111500" cy="1047600"/>
          </a:xfrm>
          <a:prstGeom prst="ellipse">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9"/>
          <p:cNvPicPr preferRelativeResize="0"/>
          <p:nvPr/>
        </p:nvPicPr>
        <p:blipFill>
          <a:blip r:embed="rId3">
            <a:alphaModFix/>
          </a:blip>
          <a:stretch>
            <a:fillRect/>
          </a:stretch>
        </p:blipFill>
        <p:spPr>
          <a:xfrm>
            <a:off x="7006776" y="3763276"/>
            <a:ext cx="1091136" cy="1028561"/>
          </a:xfrm>
          <a:prstGeom prst="rect">
            <a:avLst/>
          </a:prstGeom>
          <a:noFill/>
          <a:ln>
            <a:noFill/>
          </a:ln>
        </p:spPr>
      </p:pic>
      <p:pic>
        <p:nvPicPr>
          <p:cNvPr id="131" name="Google Shape;131;p19"/>
          <p:cNvPicPr preferRelativeResize="0"/>
          <p:nvPr/>
        </p:nvPicPr>
        <p:blipFill>
          <a:blip r:embed="rId4">
            <a:alphaModFix/>
          </a:blip>
          <a:stretch>
            <a:fillRect/>
          </a:stretch>
        </p:blipFill>
        <p:spPr>
          <a:xfrm>
            <a:off x="371463" y="1450600"/>
            <a:ext cx="685550" cy="685550"/>
          </a:xfrm>
          <a:prstGeom prst="rect">
            <a:avLst/>
          </a:prstGeom>
          <a:noFill/>
          <a:ln>
            <a:noFill/>
          </a:ln>
        </p:spPr>
      </p:pic>
      <p:pic>
        <p:nvPicPr>
          <p:cNvPr id="132" name="Google Shape;132;p19"/>
          <p:cNvPicPr preferRelativeResize="0"/>
          <p:nvPr/>
        </p:nvPicPr>
        <p:blipFill>
          <a:blip r:embed="rId5">
            <a:alphaModFix/>
          </a:blip>
          <a:stretch>
            <a:fillRect/>
          </a:stretch>
        </p:blipFill>
        <p:spPr>
          <a:xfrm>
            <a:off x="4393650" y="1428250"/>
            <a:ext cx="685550" cy="685550"/>
          </a:xfrm>
          <a:prstGeom prst="rect">
            <a:avLst/>
          </a:prstGeom>
          <a:noFill/>
          <a:ln>
            <a:noFill/>
          </a:ln>
        </p:spPr>
      </p:pic>
      <p:pic>
        <p:nvPicPr>
          <p:cNvPr id="133" name="Google Shape;133;p19"/>
          <p:cNvPicPr preferRelativeResize="0"/>
          <p:nvPr/>
        </p:nvPicPr>
        <p:blipFill>
          <a:blip r:embed="rId6">
            <a:alphaModFix/>
          </a:blip>
          <a:stretch>
            <a:fillRect/>
          </a:stretch>
        </p:blipFill>
        <p:spPr>
          <a:xfrm>
            <a:off x="1049350" y="3975425"/>
            <a:ext cx="685550" cy="685550"/>
          </a:xfrm>
          <a:prstGeom prst="rect">
            <a:avLst/>
          </a:prstGeom>
          <a:noFill/>
          <a:ln>
            <a:noFill/>
          </a:ln>
        </p:spPr>
      </p:pic>
      <p:pic>
        <p:nvPicPr>
          <p:cNvPr id="134" name="Google Shape;134;p19"/>
          <p:cNvPicPr preferRelativeResize="0"/>
          <p:nvPr/>
        </p:nvPicPr>
        <p:blipFill>
          <a:blip r:embed="rId7">
            <a:alphaModFix/>
          </a:blip>
          <a:stretch>
            <a:fillRect/>
          </a:stretch>
        </p:blipFill>
        <p:spPr>
          <a:xfrm>
            <a:off x="2347865" y="1446177"/>
            <a:ext cx="602700" cy="602700"/>
          </a:xfrm>
          <a:prstGeom prst="rect">
            <a:avLst/>
          </a:prstGeom>
          <a:noFill/>
          <a:ln>
            <a:noFill/>
          </a:ln>
        </p:spPr>
      </p:pic>
      <p:pic>
        <p:nvPicPr>
          <p:cNvPr id="135" name="Google Shape;135;p19"/>
          <p:cNvPicPr preferRelativeResize="0"/>
          <p:nvPr/>
        </p:nvPicPr>
        <p:blipFill>
          <a:blip r:embed="rId8">
            <a:alphaModFix/>
          </a:blip>
          <a:stretch>
            <a:fillRect/>
          </a:stretch>
        </p:blipFill>
        <p:spPr>
          <a:xfrm>
            <a:off x="3089300" y="4076075"/>
            <a:ext cx="602700" cy="602700"/>
          </a:xfrm>
          <a:prstGeom prst="rect">
            <a:avLst/>
          </a:prstGeom>
          <a:noFill/>
          <a:ln>
            <a:noFill/>
          </a:ln>
        </p:spPr>
      </p:pic>
      <p:pic>
        <p:nvPicPr>
          <p:cNvPr id="136" name="Google Shape;136;p19"/>
          <p:cNvPicPr preferRelativeResize="0"/>
          <p:nvPr/>
        </p:nvPicPr>
        <p:blipFill>
          <a:blip r:embed="rId9">
            <a:alphaModFix/>
          </a:blip>
          <a:stretch>
            <a:fillRect/>
          </a:stretch>
        </p:blipFill>
        <p:spPr>
          <a:xfrm>
            <a:off x="5064338" y="4006375"/>
            <a:ext cx="685550" cy="685550"/>
          </a:xfrm>
          <a:prstGeom prst="rect">
            <a:avLst/>
          </a:prstGeom>
          <a:noFill/>
          <a:ln>
            <a:noFill/>
          </a:ln>
        </p:spPr>
      </p:pic>
      <p:pic>
        <p:nvPicPr>
          <p:cNvPr id="137" name="Google Shape;137;p19"/>
          <p:cNvPicPr preferRelativeResize="0"/>
          <p:nvPr/>
        </p:nvPicPr>
        <p:blipFill>
          <a:blip r:embed="rId10">
            <a:alphaModFix/>
          </a:blip>
          <a:stretch>
            <a:fillRect/>
          </a:stretch>
        </p:blipFill>
        <p:spPr>
          <a:xfrm>
            <a:off x="6414225" y="1495823"/>
            <a:ext cx="602700" cy="602700"/>
          </a:xfrm>
          <a:prstGeom prst="rect">
            <a:avLst/>
          </a:prstGeom>
          <a:noFill/>
          <a:ln>
            <a:noFill/>
          </a:ln>
        </p:spPr>
      </p:pic>
      <p:pic>
        <p:nvPicPr>
          <p:cNvPr id="138" name="Google Shape;138;p19"/>
          <p:cNvPicPr preferRelativeResize="0"/>
          <p:nvPr/>
        </p:nvPicPr>
        <p:blipFill>
          <a:blip r:embed="rId11">
            <a:alphaModFix/>
          </a:blip>
          <a:stretch>
            <a:fillRect/>
          </a:stretch>
        </p:blipFill>
        <p:spPr>
          <a:xfrm>
            <a:off x="7141425" y="3870600"/>
            <a:ext cx="794775" cy="794800"/>
          </a:xfrm>
          <a:prstGeom prst="rect">
            <a:avLst/>
          </a:prstGeom>
          <a:noFill/>
          <a:ln>
            <a:noFill/>
          </a:ln>
        </p:spPr>
      </p:pic>
      <p:pic>
        <p:nvPicPr>
          <p:cNvPr id="139" name="Google Shape;139;p19"/>
          <p:cNvPicPr preferRelativeResize="0"/>
          <p:nvPr/>
        </p:nvPicPr>
        <p:blipFill>
          <a:blip r:embed="rId12">
            <a:alphaModFix/>
          </a:blip>
          <a:stretch>
            <a:fillRect/>
          </a:stretch>
        </p:blipFill>
        <p:spPr>
          <a:xfrm>
            <a:off x="3452525" y="3919700"/>
            <a:ext cx="259575" cy="259575"/>
          </a:xfrm>
          <a:prstGeom prst="rect">
            <a:avLst/>
          </a:prstGeom>
          <a:noFill/>
          <a:ln>
            <a:noFill/>
          </a:ln>
        </p:spPr>
      </p:pic>
      <p:sp>
        <p:nvSpPr>
          <p:cNvPr id="140" name="Google Shape;140;p19"/>
          <p:cNvSpPr txBox="1"/>
          <p:nvPr/>
        </p:nvSpPr>
        <p:spPr>
          <a:xfrm>
            <a:off x="703375" y="2266400"/>
            <a:ext cx="1505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User requests for document verification from the certificate issuing authority</a:t>
            </a:r>
            <a:endParaRPr sz="1600">
              <a:latin typeface="Raleway"/>
              <a:ea typeface="Raleway"/>
              <a:cs typeface="Raleway"/>
              <a:sym typeface="Raleway"/>
            </a:endParaRPr>
          </a:p>
        </p:txBody>
      </p:sp>
      <p:sp>
        <p:nvSpPr>
          <p:cNvPr id="141" name="Google Shape;141;p19"/>
          <p:cNvSpPr txBox="1"/>
          <p:nvPr/>
        </p:nvSpPr>
        <p:spPr>
          <a:xfrm>
            <a:off x="1312975" y="3104600"/>
            <a:ext cx="188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An employee of this org</a:t>
            </a:r>
            <a:r>
              <a:rPr lang="en" sz="1000">
                <a:latin typeface="Raleway"/>
                <a:ea typeface="Raleway"/>
                <a:cs typeface="Raleway"/>
                <a:sym typeface="Raleway"/>
              </a:rPr>
              <a:t>anization</a:t>
            </a:r>
            <a:r>
              <a:rPr lang="en" sz="1000">
                <a:latin typeface="Raleway"/>
                <a:ea typeface="Raleway"/>
                <a:cs typeface="Raleway"/>
                <a:sym typeface="Raleway"/>
              </a:rPr>
              <a:t> submits this certificate to admins connected to the blockchain</a:t>
            </a:r>
            <a:endParaRPr sz="1600">
              <a:latin typeface="Raleway"/>
              <a:ea typeface="Raleway"/>
              <a:cs typeface="Raleway"/>
              <a:sym typeface="Raleway"/>
            </a:endParaRPr>
          </a:p>
        </p:txBody>
      </p:sp>
      <p:sp>
        <p:nvSpPr>
          <p:cNvPr id="142" name="Google Shape;142;p19"/>
          <p:cNvSpPr txBox="1"/>
          <p:nvPr/>
        </p:nvSpPr>
        <p:spPr>
          <a:xfrm>
            <a:off x="2649025" y="2273450"/>
            <a:ext cx="194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Admin verifies the document &amp;  if approved sends the hash values of identification and document to the orderer</a:t>
            </a:r>
            <a:endParaRPr sz="1600">
              <a:latin typeface="Raleway"/>
              <a:ea typeface="Raleway"/>
              <a:cs typeface="Raleway"/>
              <a:sym typeface="Raleway"/>
            </a:endParaRPr>
          </a:p>
        </p:txBody>
      </p:sp>
      <p:sp>
        <p:nvSpPr>
          <p:cNvPr id="143" name="Google Shape;143;p19"/>
          <p:cNvSpPr txBox="1"/>
          <p:nvPr/>
        </p:nvSpPr>
        <p:spPr>
          <a:xfrm>
            <a:off x="4750425" y="2266400"/>
            <a:ext cx="177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When the user (applicant) approaches organizations, he/she submits them his documents</a:t>
            </a:r>
            <a:endParaRPr sz="1600">
              <a:latin typeface="Raleway"/>
              <a:ea typeface="Raleway"/>
              <a:cs typeface="Raleway"/>
              <a:sym typeface="Raleway"/>
            </a:endParaRPr>
          </a:p>
        </p:txBody>
      </p:sp>
      <p:sp>
        <p:nvSpPr>
          <p:cNvPr id="144" name="Google Shape;144;p19"/>
          <p:cNvSpPr txBox="1"/>
          <p:nvPr/>
        </p:nvSpPr>
        <p:spPr>
          <a:xfrm>
            <a:off x="6875575" y="2266400"/>
            <a:ext cx="1712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The application calculates the hash values of these and query the data on blockchain</a:t>
            </a:r>
            <a:endParaRPr sz="1600">
              <a:latin typeface="Raleway"/>
              <a:ea typeface="Raleway"/>
              <a:cs typeface="Raleway"/>
              <a:sym typeface="Raleway"/>
            </a:endParaRPr>
          </a:p>
        </p:txBody>
      </p:sp>
      <p:sp>
        <p:nvSpPr>
          <p:cNvPr id="145" name="Google Shape;145;p19"/>
          <p:cNvSpPr txBox="1"/>
          <p:nvPr/>
        </p:nvSpPr>
        <p:spPr>
          <a:xfrm>
            <a:off x="3446575" y="3180800"/>
            <a:ext cx="162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Orderer verifies admin’s approval and updates entry in blockchain</a:t>
            </a:r>
            <a:endParaRPr sz="1600">
              <a:latin typeface="Raleway"/>
              <a:ea typeface="Raleway"/>
              <a:cs typeface="Raleway"/>
              <a:sym typeface="Raleway"/>
            </a:endParaRPr>
          </a:p>
        </p:txBody>
      </p:sp>
      <p:sp>
        <p:nvSpPr>
          <p:cNvPr id="146" name="Google Shape;146;p19"/>
          <p:cNvSpPr txBox="1"/>
          <p:nvPr/>
        </p:nvSpPr>
        <p:spPr>
          <a:xfrm>
            <a:off x="5434975" y="3164950"/>
            <a:ext cx="183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Recruiter submits applicant’s identification and document to an application</a:t>
            </a:r>
            <a:endParaRPr sz="1600">
              <a:latin typeface="Raleway"/>
              <a:ea typeface="Raleway"/>
              <a:cs typeface="Raleway"/>
              <a:sym typeface="Raleway"/>
            </a:endParaRPr>
          </a:p>
        </p:txBody>
      </p:sp>
      <p:sp>
        <p:nvSpPr>
          <p:cNvPr id="147" name="Google Shape;147;p19"/>
          <p:cNvSpPr txBox="1"/>
          <p:nvPr/>
        </p:nvSpPr>
        <p:spPr>
          <a:xfrm>
            <a:off x="7561375" y="3180800"/>
            <a:ext cx="15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aleway"/>
                <a:ea typeface="Raleway"/>
                <a:cs typeface="Raleway"/>
                <a:sym typeface="Raleway"/>
              </a:rPr>
              <a:t>If the hash values match, document authenticity is proved</a:t>
            </a:r>
            <a:endParaRPr sz="1600">
              <a:latin typeface="Raleway"/>
              <a:ea typeface="Raleway"/>
              <a:cs typeface="Raleway"/>
              <a:sym typeface="Raleway"/>
            </a:endParaRPr>
          </a:p>
        </p:txBody>
      </p:sp>
      <p:pic>
        <p:nvPicPr>
          <p:cNvPr id="148" name="Google Shape;148;p19"/>
          <p:cNvPicPr preferRelativeResize="0"/>
          <p:nvPr/>
        </p:nvPicPr>
        <p:blipFill>
          <a:blip r:embed="rId13">
            <a:alphaModFix/>
          </a:blip>
          <a:stretch>
            <a:fillRect/>
          </a:stretch>
        </p:blipFill>
        <p:spPr>
          <a:xfrm rot="-2700045">
            <a:off x="328867" y="2341967"/>
            <a:ext cx="698666" cy="698666"/>
          </a:xfrm>
          <a:prstGeom prst="rect">
            <a:avLst/>
          </a:prstGeom>
          <a:noFill/>
          <a:ln>
            <a:noFill/>
          </a:ln>
        </p:spPr>
      </p:pic>
      <p:pic>
        <p:nvPicPr>
          <p:cNvPr id="149" name="Google Shape;149;p19"/>
          <p:cNvPicPr preferRelativeResize="0"/>
          <p:nvPr/>
        </p:nvPicPr>
        <p:blipFill>
          <a:blip r:embed="rId13">
            <a:alphaModFix/>
          </a:blip>
          <a:stretch>
            <a:fillRect/>
          </a:stretch>
        </p:blipFill>
        <p:spPr>
          <a:xfrm rot="-2700045">
            <a:off x="2310067" y="2341967"/>
            <a:ext cx="698666" cy="698666"/>
          </a:xfrm>
          <a:prstGeom prst="rect">
            <a:avLst/>
          </a:prstGeom>
          <a:noFill/>
          <a:ln>
            <a:noFill/>
          </a:ln>
        </p:spPr>
      </p:pic>
      <p:pic>
        <p:nvPicPr>
          <p:cNvPr id="150" name="Google Shape;150;p19"/>
          <p:cNvPicPr preferRelativeResize="0"/>
          <p:nvPr/>
        </p:nvPicPr>
        <p:blipFill>
          <a:blip r:embed="rId13">
            <a:alphaModFix/>
          </a:blip>
          <a:stretch>
            <a:fillRect/>
          </a:stretch>
        </p:blipFill>
        <p:spPr>
          <a:xfrm rot="-2700045">
            <a:off x="4367467" y="2341967"/>
            <a:ext cx="698666" cy="698666"/>
          </a:xfrm>
          <a:prstGeom prst="rect">
            <a:avLst/>
          </a:prstGeom>
          <a:noFill/>
          <a:ln>
            <a:noFill/>
          </a:ln>
        </p:spPr>
      </p:pic>
      <p:pic>
        <p:nvPicPr>
          <p:cNvPr id="151" name="Google Shape;151;p19"/>
          <p:cNvPicPr preferRelativeResize="0"/>
          <p:nvPr/>
        </p:nvPicPr>
        <p:blipFill>
          <a:blip r:embed="rId13">
            <a:alphaModFix/>
          </a:blip>
          <a:stretch>
            <a:fillRect/>
          </a:stretch>
        </p:blipFill>
        <p:spPr>
          <a:xfrm rot="-2700045">
            <a:off x="6348667" y="2341967"/>
            <a:ext cx="698666" cy="698666"/>
          </a:xfrm>
          <a:prstGeom prst="rect">
            <a:avLst/>
          </a:prstGeom>
          <a:noFill/>
          <a:ln>
            <a:noFill/>
          </a:ln>
        </p:spPr>
      </p:pic>
      <p:pic>
        <p:nvPicPr>
          <p:cNvPr id="152" name="Google Shape;152;p19"/>
          <p:cNvPicPr preferRelativeResize="0"/>
          <p:nvPr/>
        </p:nvPicPr>
        <p:blipFill>
          <a:blip r:embed="rId13">
            <a:alphaModFix/>
          </a:blip>
          <a:stretch>
            <a:fillRect/>
          </a:stretch>
        </p:blipFill>
        <p:spPr>
          <a:xfrm rot="-2700045">
            <a:off x="952655" y="3067717"/>
            <a:ext cx="698666" cy="698666"/>
          </a:xfrm>
          <a:prstGeom prst="rect">
            <a:avLst/>
          </a:prstGeom>
          <a:noFill/>
          <a:ln>
            <a:noFill/>
          </a:ln>
        </p:spPr>
      </p:pic>
      <p:pic>
        <p:nvPicPr>
          <p:cNvPr id="153" name="Google Shape;153;p19"/>
          <p:cNvPicPr preferRelativeResize="0"/>
          <p:nvPr/>
        </p:nvPicPr>
        <p:blipFill>
          <a:blip r:embed="rId13">
            <a:alphaModFix/>
          </a:blip>
          <a:stretch>
            <a:fillRect/>
          </a:stretch>
        </p:blipFill>
        <p:spPr>
          <a:xfrm rot="-2700045">
            <a:off x="3086255" y="3067717"/>
            <a:ext cx="698666" cy="698666"/>
          </a:xfrm>
          <a:prstGeom prst="rect">
            <a:avLst/>
          </a:prstGeom>
          <a:noFill/>
          <a:ln>
            <a:noFill/>
          </a:ln>
        </p:spPr>
      </p:pic>
      <p:pic>
        <p:nvPicPr>
          <p:cNvPr id="154" name="Google Shape;154;p19"/>
          <p:cNvPicPr preferRelativeResize="0"/>
          <p:nvPr/>
        </p:nvPicPr>
        <p:blipFill>
          <a:blip r:embed="rId13">
            <a:alphaModFix/>
          </a:blip>
          <a:stretch>
            <a:fillRect/>
          </a:stretch>
        </p:blipFill>
        <p:spPr>
          <a:xfrm rot="-2700045">
            <a:off x="5067455" y="3067717"/>
            <a:ext cx="698666" cy="698666"/>
          </a:xfrm>
          <a:prstGeom prst="rect">
            <a:avLst/>
          </a:prstGeom>
          <a:noFill/>
          <a:ln>
            <a:noFill/>
          </a:ln>
        </p:spPr>
      </p:pic>
      <p:pic>
        <p:nvPicPr>
          <p:cNvPr id="155" name="Google Shape;155;p19"/>
          <p:cNvPicPr preferRelativeResize="0"/>
          <p:nvPr/>
        </p:nvPicPr>
        <p:blipFill>
          <a:blip r:embed="rId13">
            <a:alphaModFix/>
          </a:blip>
          <a:stretch>
            <a:fillRect/>
          </a:stretch>
        </p:blipFill>
        <p:spPr>
          <a:xfrm rot="-2700045">
            <a:off x="7201055" y="3067717"/>
            <a:ext cx="698666" cy="698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59" name="Shape 159"/>
        <p:cNvGrpSpPr/>
        <p:nvPr/>
      </p:nvGrpSpPr>
      <p:grpSpPr>
        <a:xfrm>
          <a:off x="0" y="0"/>
          <a:ext cx="0" cy="0"/>
          <a:chOff x="0" y="0"/>
          <a:chExt cx="0" cy="0"/>
        </a:xfrm>
      </p:grpSpPr>
      <p:sp>
        <p:nvSpPr>
          <p:cNvPr id="160" name="Google Shape;160;p20"/>
          <p:cNvSpPr txBox="1"/>
          <p:nvPr>
            <p:ph type="title"/>
          </p:nvPr>
        </p:nvSpPr>
        <p:spPr>
          <a:xfrm>
            <a:off x="0" y="4882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Hands on with Hyperledger</a:t>
            </a:r>
            <a:endParaRPr sz="3600">
              <a:solidFill>
                <a:schemeClr val="lt1"/>
              </a:solidFill>
            </a:endParaRPr>
          </a:p>
        </p:txBody>
      </p:sp>
      <p:cxnSp>
        <p:nvCxnSpPr>
          <p:cNvPr id="161" name="Google Shape;161;p20"/>
          <p:cNvCxnSpPr/>
          <p:nvPr/>
        </p:nvCxnSpPr>
        <p:spPr>
          <a:xfrm rot="10800000">
            <a:off x="567225" y="3029550"/>
            <a:ext cx="8147100" cy="0"/>
          </a:xfrm>
          <a:prstGeom prst="straightConnector1">
            <a:avLst/>
          </a:prstGeom>
          <a:noFill/>
          <a:ln cap="flat" cmpd="sng" w="19050">
            <a:solidFill>
              <a:srgbClr val="4FD11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65" name="Shape 165"/>
        <p:cNvGrpSpPr/>
        <p:nvPr/>
      </p:nvGrpSpPr>
      <p:grpSpPr>
        <a:xfrm>
          <a:off x="0" y="0"/>
          <a:ext cx="0" cy="0"/>
          <a:chOff x="0" y="0"/>
          <a:chExt cx="0" cy="0"/>
        </a:xfrm>
      </p:grpSpPr>
      <p:sp>
        <p:nvSpPr>
          <p:cNvPr id="166" name="Google Shape;166;p21"/>
          <p:cNvSpPr txBox="1"/>
          <p:nvPr>
            <p:ph type="title"/>
          </p:nvPr>
        </p:nvSpPr>
        <p:spPr>
          <a:xfrm>
            <a:off x="4040575" y="1857206"/>
            <a:ext cx="4380900" cy="1266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latin typeface="Montserrat"/>
                <a:ea typeface="Montserrat"/>
                <a:cs typeface="Montserrat"/>
                <a:sym typeface="Montserrat"/>
              </a:rPr>
              <a:t>Step 1: Cryptogen tool to create organizations (peers), msp for each organization and crypto material for each (certificates, users)</a:t>
            </a:r>
            <a:endParaRPr sz="1400">
              <a:solidFill>
                <a:schemeClr val="dk2"/>
              </a:solidFill>
              <a:latin typeface="Montserrat"/>
              <a:ea typeface="Montserrat"/>
              <a:cs typeface="Montserrat"/>
              <a:sym typeface="Montserrat"/>
            </a:endParaRPr>
          </a:p>
        </p:txBody>
      </p:sp>
      <p:pic>
        <p:nvPicPr>
          <p:cNvPr id="167" name="Google Shape;167;p21"/>
          <p:cNvPicPr preferRelativeResize="0"/>
          <p:nvPr/>
        </p:nvPicPr>
        <p:blipFill>
          <a:blip r:embed="rId3">
            <a:alphaModFix/>
          </a:blip>
          <a:stretch>
            <a:fillRect/>
          </a:stretch>
        </p:blipFill>
        <p:spPr>
          <a:xfrm>
            <a:off x="446875" y="802375"/>
            <a:ext cx="8031849" cy="678250"/>
          </a:xfrm>
          <a:prstGeom prst="rect">
            <a:avLst/>
          </a:prstGeom>
          <a:noFill/>
          <a:ln>
            <a:noFill/>
          </a:ln>
        </p:spPr>
      </p:pic>
      <p:pic>
        <p:nvPicPr>
          <p:cNvPr id="168" name="Google Shape;168;p21"/>
          <p:cNvPicPr preferRelativeResize="0"/>
          <p:nvPr/>
        </p:nvPicPr>
        <p:blipFill>
          <a:blip r:embed="rId4">
            <a:alphaModFix/>
          </a:blip>
          <a:stretch>
            <a:fillRect/>
          </a:stretch>
        </p:blipFill>
        <p:spPr>
          <a:xfrm>
            <a:off x="529336" y="1663950"/>
            <a:ext cx="2946175" cy="3247325"/>
          </a:xfrm>
          <a:prstGeom prst="rect">
            <a:avLst/>
          </a:prstGeom>
          <a:noFill/>
          <a:ln>
            <a:noFill/>
          </a:ln>
        </p:spPr>
      </p:pic>
      <p:sp>
        <p:nvSpPr>
          <p:cNvPr id="169" name="Google Shape;169;p21"/>
          <p:cNvSpPr txBox="1"/>
          <p:nvPr/>
        </p:nvSpPr>
        <p:spPr>
          <a:xfrm>
            <a:off x="237075" y="49650"/>
            <a:ext cx="4937400" cy="569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500">
                <a:solidFill>
                  <a:schemeClr val="lt1"/>
                </a:solidFill>
                <a:latin typeface="Roboto"/>
                <a:ea typeface="Roboto"/>
                <a:cs typeface="Roboto"/>
                <a:sym typeface="Roboto"/>
              </a:rPr>
              <a:t>Setting Up the Crypto</a:t>
            </a:r>
            <a:r>
              <a:rPr lang="en">
                <a:solidFill>
                  <a:schemeClr val="lt1"/>
                </a:solidFill>
                <a:latin typeface="Roboto"/>
                <a:ea typeface="Roboto"/>
                <a:cs typeface="Roboto"/>
                <a:sym typeface="Roboto"/>
              </a:rPr>
              <a:t> </a:t>
            </a:r>
            <a:r>
              <a:rPr lang="en" sz="2500">
                <a:solidFill>
                  <a:schemeClr val="lt1"/>
                </a:solidFill>
                <a:latin typeface="Roboto"/>
                <a:ea typeface="Roboto"/>
                <a:cs typeface="Roboto"/>
                <a:sym typeface="Roboto"/>
              </a:rPr>
              <a:t>Material</a:t>
            </a:r>
            <a:endParaRPr>
              <a:solidFill>
                <a:schemeClr val="lt1"/>
              </a:solidFill>
              <a:latin typeface="Roboto"/>
              <a:ea typeface="Roboto"/>
              <a:cs typeface="Roboto"/>
              <a:sym typeface="Roboto"/>
            </a:endParaRPr>
          </a:p>
        </p:txBody>
      </p:sp>
      <p:sp>
        <p:nvSpPr>
          <p:cNvPr id="170" name="Google Shape;170;p21"/>
          <p:cNvSpPr txBox="1"/>
          <p:nvPr/>
        </p:nvSpPr>
        <p:spPr>
          <a:xfrm>
            <a:off x="3473675" y="4034325"/>
            <a:ext cx="2515200" cy="8628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dk2"/>
                </a:solidFill>
                <a:latin typeface="Montserrat"/>
                <a:ea typeface="Montserrat"/>
                <a:cs typeface="Montserrat"/>
                <a:sym typeface="Montserrat"/>
              </a:rPr>
              <a:t>Folder</a:t>
            </a:r>
            <a:r>
              <a:rPr lang="en">
                <a:latin typeface="Roboto"/>
                <a:ea typeface="Roboto"/>
                <a:cs typeface="Roboto"/>
                <a:sym typeface="Roboto"/>
              </a:rPr>
              <a:t> </a:t>
            </a:r>
            <a:r>
              <a:rPr lang="en" sz="1300">
                <a:solidFill>
                  <a:schemeClr val="dk2"/>
                </a:solidFill>
                <a:latin typeface="Montserrat"/>
                <a:ea typeface="Montserrat"/>
                <a:cs typeface="Montserrat"/>
                <a:sym typeface="Montserrat"/>
              </a:rPr>
              <a:t>structure formed after executing the above command</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