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Montserrat"/>
      <p:regular r:id="rId29"/>
      <p:bold r:id="rId30"/>
      <p:italic r:id="rId31"/>
      <p:boldItalic r:id="rId32"/>
    </p:embeddedFont>
    <p:embeddedFont>
      <p:font typeface="Open Sans SemiBold"/>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5F408B-4CA7-4812-A727-9A583E00208C}">
  <a:tblStyle styleId="{9A5F408B-4CA7-4812-A727-9A583E0020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OpenSansSemiBold-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OpenSansSemiBold-italic.fntdata"/><Relationship Id="rId12" Type="http://schemas.openxmlformats.org/officeDocument/2006/relationships/slide" Target="slides/slide6.xml"/><Relationship Id="rId34" Type="http://schemas.openxmlformats.org/officeDocument/2006/relationships/font" Target="fonts/OpenSansSemiBold-bold.fntdata"/><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font" Target="fonts/OpenSansSemiBold-boldItalic.fntdata"/><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latin typeface="Roboto"/>
                <a:ea typeface="Roboto"/>
                <a:cs typeface="Roboto"/>
                <a:sym typeface="Roboto"/>
              </a:rPr>
              <a:t>Intro</a:t>
            </a:r>
            <a:endParaRPr b="1">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chemeClr val="lt1"/>
                </a:solidFill>
                <a:latin typeface="Roboto"/>
                <a:ea typeface="Roboto"/>
                <a:cs typeface="Roboto"/>
                <a:sym typeface="Roboto"/>
              </a:rPr>
              <a:t>Background - Data preserving and sxplorecurity</a:t>
            </a:r>
            <a:endParaRPr b="1">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chemeClr val="lt1"/>
                </a:solidFill>
                <a:latin typeface="Roboto"/>
                <a:ea typeface="Roboto"/>
                <a:cs typeface="Roboto"/>
                <a:sym typeface="Roboto"/>
              </a:rPr>
              <a:t>Blockchain tech</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Applications - listIntro</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Background - Data preserving and security</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Blockchain tech</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Applications - list</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Apps explored</a:t>
            </a:r>
            <a:endParaRPr b="1">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References</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Intro</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Background - Data preserving and security</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Blockchain tech</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Applications - list</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Apps explored</a:t>
            </a:r>
            <a:endParaRPr b="1">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References</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Intro</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Background - Data preserving and security</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Blockchain tech</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Applications - list</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Apps explored</a:t>
            </a:r>
            <a:endParaRPr b="1">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References</a:t>
            </a:r>
            <a:endParaRPr b="1">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chemeClr val="lt1"/>
                </a:solidFill>
                <a:latin typeface="Roboto"/>
                <a:ea typeface="Roboto"/>
                <a:cs typeface="Roboto"/>
                <a:sym typeface="Roboto"/>
              </a:rPr>
              <a:t>Apps explored</a:t>
            </a:r>
            <a:endParaRPr b="1">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chemeClr val="lt1"/>
                </a:solidFill>
                <a:latin typeface="Roboto"/>
                <a:ea typeface="Roboto"/>
                <a:cs typeface="Roboto"/>
                <a:sym typeface="Roboto"/>
              </a:rPr>
              <a:t>References</a:t>
            </a:r>
            <a:endParaRPr b="1">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0f1a697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60f1a697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5e50d55e0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105e50d55e0_0_1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02124"/>
              </a:solidFill>
              <a:highlight>
                <a:srgbClr val="FFFFFF"/>
              </a:highlight>
            </a:endParaRPr>
          </a:p>
          <a:p>
            <a:pPr indent="-317500" lvl="0" marL="457200" rtl="0" algn="l">
              <a:spcBef>
                <a:spcPts val="0"/>
              </a:spcBef>
              <a:spcAft>
                <a:spcPts val="0"/>
              </a:spcAft>
              <a:buClr>
                <a:srgbClr val="202124"/>
              </a:buClr>
              <a:buSzPts val="1400"/>
              <a:buAutoNum type="arabicParenR"/>
            </a:pPr>
            <a:r>
              <a:rPr lang="en">
                <a:solidFill>
                  <a:srgbClr val="202124"/>
                </a:solidFill>
                <a:highlight>
                  <a:srgbClr val="FFFFFF"/>
                </a:highlight>
              </a:rPr>
              <a:t>Remote collaboration: Difficult to build blockchain apps on local devices in a group project as collaboration and updation of code becomes difficult. Used Azure virtual machines to tackle this problem. </a:t>
            </a:r>
            <a:endParaRPr>
              <a:solidFill>
                <a:srgbClr val="202124"/>
              </a:solidFill>
              <a:highlight>
                <a:srgbClr val="FFFFFF"/>
              </a:highlight>
            </a:endParaRPr>
          </a:p>
          <a:p>
            <a:pPr indent="-317500" lvl="0" marL="457200" rtl="0" algn="l">
              <a:spcBef>
                <a:spcPts val="0"/>
              </a:spcBef>
              <a:spcAft>
                <a:spcPts val="0"/>
              </a:spcAft>
              <a:buClr>
                <a:srgbClr val="202124"/>
              </a:buClr>
              <a:buSzPts val="1400"/>
              <a:buAutoNum type="arabicParenR"/>
            </a:pPr>
            <a:r>
              <a:rPr lang="en">
                <a:solidFill>
                  <a:srgbClr val="202124"/>
                </a:solidFill>
                <a:highlight>
                  <a:srgbClr val="FFFFFF"/>
                </a:highlight>
              </a:rPr>
              <a:t>Testing of chaincode: Erroneous chaincode requires you to destroy complete network and recreate it which is time and resource consuming. To tackle this we used dev mode provided by hyperledger fabric which allowed us to install chaincode only on 1 node and a default test network was provided.</a:t>
            </a:r>
            <a:endParaRPr>
              <a:solidFill>
                <a:srgbClr val="202124"/>
              </a:solidFill>
              <a:highlight>
                <a:srgbClr val="FFFFFF"/>
              </a:highlight>
            </a:endParaRPr>
          </a:p>
          <a:p>
            <a:pPr indent="-317500" lvl="0" marL="457200" rtl="0" algn="l">
              <a:spcBef>
                <a:spcPts val="0"/>
              </a:spcBef>
              <a:spcAft>
                <a:spcPts val="0"/>
              </a:spcAft>
              <a:buClr>
                <a:srgbClr val="202124"/>
              </a:buClr>
              <a:buSzPts val="1400"/>
              <a:buAutoNum type="arabicParenR"/>
            </a:pPr>
            <a:r>
              <a:rPr lang="en">
                <a:solidFill>
                  <a:schemeClr val="dk1"/>
                </a:solidFill>
              </a:rPr>
              <a:t>API security: Using JWT (JSON Web Token) to authorize a user. </a:t>
            </a:r>
            <a:r>
              <a:rPr lang="en">
                <a:solidFill>
                  <a:srgbClr val="202124"/>
                </a:solidFill>
                <a:highlight>
                  <a:srgbClr val="FFFFFF"/>
                </a:highlight>
              </a:rPr>
              <a:t>JWTs can be signed using a secret or a public/private key pair. Once a user is logged in, each subsequent request will require the JWT, allowing the user to access routes, services, and resources that are permitted with that token. JWTs are used as an alternative to session/cookies, allowing users to be authorized across multiple servers. Tokens are stored on the client-side while the session uses the server memory to store user data, and this might be an issue when a large number of users are accessing the application at once.</a:t>
            </a:r>
            <a:endParaRPr>
              <a:solidFill>
                <a:srgbClr val="202124"/>
              </a:solidFill>
              <a:highlight>
                <a:srgbClr val="FFFFFF"/>
              </a:highlight>
            </a:endParaRPr>
          </a:p>
          <a:p>
            <a:pPr indent="-317500" lvl="0" marL="457200" rtl="0" algn="l">
              <a:spcBef>
                <a:spcPts val="0"/>
              </a:spcBef>
              <a:spcAft>
                <a:spcPts val="0"/>
              </a:spcAft>
              <a:buClr>
                <a:srgbClr val="202124"/>
              </a:buClr>
              <a:buSzPts val="1400"/>
              <a:buAutoNum type="arabicParenR"/>
            </a:pPr>
            <a:r>
              <a:rPr lang="en">
                <a:solidFill>
                  <a:srgbClr val="202124"/>
                </a:solidFill>
                <a:highlight>
                  <a:srgbClr val="FFFFFF"/>
                </a:highlight>
              </a:rPr>
              <a:t>Difficult to dynamically modify channel configs or add new organizations and peers.</a:t>
            </a:r>
            <a:endParaRPr>
              <a:solidFill>
                <a:srgbClr val="202124"/>
              </a:solidFill>
              <a:highlight>
                <a:srgbClr val="FFFFFF"/>
              </a:highlight>
            </a:endParaRPr>
          </a:p>
          <a:p>
            <a:pPr indent="-317500" lvl="0" marL="457200" rtl="0" algn="l">
              <a:spcBef>
                <a:spcPts val="0"/>
              </a:spcBef>
              <a:spcAft>
                <a:spcPts val="0"/>
              </a:spcAft>
              <a:buClr>
                <a:srgbClr val="202124"/>
              </a:buClr>
              <a:buSzPts val="1400"/>
              <a:buAutoNum type="arabicParenR"/>
            </a:pPr>
            <a:r>
              <a:rPr lang="en">
                <a:solidFill>
                  <a:srgbClr val="202124"/>
                </a:solidFill>
                <a:highlight>
                  <a:srgbClr val="FFFFFF"/>
                </a:highlight>
              </a:rPr>
              <a:t>Due to lack of updated resources on hyperledger fabric, a lot of time was spent handling errors while building our network.</a:t>
            </a:r>
            <a:endParaRPr>
              <a:solidFill>
                <a:srgbClr val="202124"/>
              </a:solidFill>
              <a:highlight>
                <a:srgbClr val="FFFFFF"/>
              </a:highlight>
            </a:endParaRPr>
          </a:p>
        </p:txBody>
      </p:sp>
      <p:sp>
        <p:nvSpPr>
          <p:cNvPr id="168" name="Google Shape;168;g105e50d55e0_0_1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5e50d55e0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105e50d55e0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arenR"/>
            </a:pPr>
            <a:r>
              <a:rPr lang="en"/>
              <a:t>Writing </a:t>
            </a:r>
            <a:r>
              <a:rPr lang="en">
                <a:solidFill>
                  <a:schemeClr val="dk1"/>
                </a:solidFill>
              </a:rPr>
              <a:t>scripts for d</a:t>
            </a:r>
            <a:r>
              <a:rPr lang="en"/>
              <a:t>ynamic addition of orgs and peers to the channel </a:t>
            </a:r>
            <a:endParaRPr/>
          </a:p>
          <a:p>
            <a:pPr indent="-317500" lvl="0" marL="457200" rtl="0" algn="l">
              <a:spcBef>
                <a:spcPts val="0"/>
              </a:spcBef>
              <a:spcAft>
                <a:spcPts val="0"/>
              </a:spcAft>
              <a:buSzPts val="1400"/>
              <a:buAutoNum type="arabicParenR"/>
            </a:pPr>
            <a:r>
              <a:rPr lang="en"/>
              <a:t>Fine tune our chaincode and web interface to handle corner cases and exceptions</a:t>
            </a:r>
            <a:endParaRPr/>
          </a:p>
          <a:p>
            <a:pPr indent="-317500" lvl="0" marL="457200" rtl="0" algn="l">
              <a:spcBef>
                <a:spcPts val="0"/>
              </a:spcBef>
              <a:spcAft>
                <a:spcPts val="0"/>
              </a:spcAft>
              <a:buSzPts val="1400"/>
              <a:buAutoNum type="arabicParenR"/>
            </a:pPr>
            <a:r>
              <a:rPr lang="en"/>
              <a:t>Create a mobile app where users can login and save their issued certificates </a:t>
            </a:r>
            <a:r>
              <a:rPr lang="en">
                <a:solidFill>
                  <a:schemeClr val="dk1"/>
                </a:solidFill>
              </a:rPr>
              <a:t>locally</a:t>
            </a:r>
            <a:endParaRPr/>
          </a:p>
          <a:p>
            <a:pPr indent="-317500" lvl="0" marL="457200" rtl="0" algn="l">
              <a:spcBef>
                <a:spcPts val="0"/>
              </a:spcBef>
              <a:spcAft>
                <a:spcPts val="0"/>
              </a:spcAft>
              <a:buSzPts val="1400"/>
              <a:buAutoNum type="arabicParenR"/>
            </a:pPr>
            <a:r>
              <a:rPr lang="en"/>
              <a:t>A step further would be to allow employers to put their requirements over our application to reach out to potential employees who would anonymously share their certificates with them provided the requirements match.</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a) Automated sharing: Rigid selection of fields which will be used to issue certificates to employees. These fields will be later used by employers to specify their requirements for hiring new employees. Notification will be sent to only those users who meet the requirements.</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b) Manual sharing: A new employer would post his requirements and users will have the option to apply for the new job by sharing their certificates without sharing their identity. It will require splitting data into 2 parts: identity + qualifications.</a:t>
            </a:r>
            <a:endParaRPr/>
          </a:p>
        </p:txBody>
      </p:sp>
      <p:sp>
        <p:nvSpPr>
          <p:cNvPr id="199" name="Google Shape;199;g105e50d55e0_0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b0d488ec8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b0d488ec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b0d488ec8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b0d488ec8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2d86a8249_1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2d86a824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current data age, a lot of data is generated each day and securely storing and sharing it is of utmost concern.</a:t>
            </a:r>
            <a:endParaRPr/>
          </a:p>
          <a:p>
            <a:pPr indent="0" lvl="0" marL="0" rtl="0" algn="l">
              <a:spcBef>
                <a:spcPts val="0"/>
              </a:spcBef>
              <a:spcAft>
                <a:spcPts val="0"/>
              </a:spcAft>
              <a:buClr>
                <a:schemeClr val="dk1"/>
              </a:buClr>
              <a:buSzPts val="1100"/>
              <a:buFont typeface="Arial"/>
              <a:buNone/>
            </a:pPr>
            <a:r>
              <a:rPr lang="en">
                <a:solidFill>
                  <a:schemeClr val="dk1"/>
                </a:solidFill>
              </a:rPr>
              <a:t>There are concerns about security, authentication, and validity of the data. One global truth about the data needs to be established. Many companies collect their customers’ data for analysis and marketing purposes to further improve on their business. Tech giants like Google, Facebook, Amazon collect a lot of user data and sell it to other businesses. They consider the user data to be their own, but the users need to have control over their personal data and should be able to track and manage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2d6573387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2d657338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Clr>
                <a:schemeClr val="dk1"/>
              </a:buClr>
              <a:buSzPts val="1100"/>
              <a:buFont typeface="Arial"/>
              <a:buNone/>
            </a:pPr>
            <a:r>
              <a:rPr lang="en" sz="1200">
                <a:solidFill>
                  <a:srgbClr val="434343"/>
                </a:solidFill>
                <a:latin typeface="Montserrat"/>
                <a:ea typeface="Montserrat"/>
                <a:cs typeface="Montserrat"/>
                <a:sym typeface="Montserrat"/>
              </a:rPr>
              <a:t>Educational Institutions can submit the academic details like name of the program, list of courses taken, and grades etc.</a:t>
            </a:r>
            <a:endParaRPr sz="1200">
              <a:solidFill>
                <a:srgbClr val="434343"/>
              </a:solidFill>
              <a:latin typeface="Montserrat"/>
              <a:ea typeface="Montserrat"/>
              <a:cs typeface="Montserrat"/>
              <a:sym typeface="Montserrat"/>
            </a:endParaRPr>
          </a:p>
          <a:p>
            <a:pPr indent="0" lvl="0" marL="0" rtl="0" algn="l">
              <a:lnSpc>
                <a:spcPct val="120000"/>
              </a:lnSpc>
              <a:spcBef>
                <a:spcPts val="600"/>
              </a:spcBef>
              <a:spcAft>
                <a:spcPts val="0"/>
              </a:spcAft>
              <a:buClr>
                <a:schemeClr val="dk1"/>
              </a:buClr>
              <a:buSzPts val="1100"/>
              <a:buFont typeface="Arial"/>
              <a:buNone/>
            </a:pPr>
            <a:r>
              <a:rPr lang="en" sz="1200">
                <a:solidFill>
                  <a:srgbClr val="434343"/>
                </a:solidFill>
                <a:latin typeface="Montserrat"/>
                <a:ea typeface="Montserrat"/>
                <a:cs typeface="Montserrat"/>
                <a:sym typeface="Montserrat"/>
              </a:rPr>
              <a:t>students. All the information that you normally find on an academic transcript will be submitted to the</a:t>
            </a:r>
            <a:endParaRPr sz="1200">
              <a:solidFill>
                <a:srgbClr val="434343"/>
              </a:solidFill>
              <a:latin typeface="Montserrat"/>
              <a:ea typeface="Montserrat"/>
              <a:cs typeface="Montserrat"/>
              <a:sym typeface="Montserrat"/>
            </a:endParaRPr>
          </a:p>
          <a:p>
            <a:pPr indent="0" lvl="0" marL="0" rtl="0" algn="l">
              <a:lnSpc>
                <a:spcPct val="120000"/>
              </a:lnSpc>
              <a:spcBef>
                <a:spcPts val="600"/>
              </a:spcBef>
              <a:spcAft>
                <a:spcPts val="0"/>
              </a:spcAft>
              <a:buClr>
                <a:schemeClr val="dk1"/>
              </a:buClr>
              <a:buSzPts val="1100"/>
              <a:buFont typeface="Arial"/>
              <a:buNone/>
            </a:pPr>
            <a:r>
              <a:rPr lang="en" sz="1200">
                <a:solidFill>
                  <a:srgbClr val="434343"/>
                </a:solidFill>
                <a:latin typeface="Montserrat"/>
                <a:ea typeface="Montserrat"/>
                <a:cs typeface="Montserrat"/>
                <a:sym typeface="Montserrat"/>
              </a:rPr>
              <a:t>blockchain. Companies will submit the work experience details such as years of experience, skillset, and</a:t>
            </a:r>
            <a:endParaRPr sz="1200">
              <a:solidFill>
                <a:srgbClr val="434343"/>
              </a:solidFill>
              <a:latin typeface="Montserrat"/>
              <a:ea typeface="Montserrat"/>
              <a:cs typeface="Montserrat"/>
              <a:sym typeface="Montserrat"/>
            </a:endParaRPr>
          </a:p>
          <a:p>
            <a:pPr indent="0" lvl="0" marL="0" rtl="0" algn="l">
              <a:lnSpc>
                <a:spcPct val="120000"/>
              </a:lnSpc>
              <a:spcBef>
                <a:spcPts val="600"/>
              </a:spcBef>
              <a:spcAft>
                <a:spcPts val="0"/>
              </a:spcAft>
              <a:buClr>
                <a:schemeClr val="dk1"/>
              </a:buClr>
              <a:buSzPts val="1100"/>
              <a:buFont typeface="Arial"/>
              <a:buNone/>
            </a:pPr>
            <a:r>
              <a:rPr lang="en" sz="1200">
                <a:solidFill>
                  <a:srgbClr val="434343"/>
                </a:solidFill>
                <a:latin typeface="Montserrat"/>
                <a:ea typeface="Montserrat"/>
                <a:cs typeface="Montserrat"/>
                <a:sym typeface="Montserrat"/>
              </a:rPr>
              <a:t>performance ratings of all their employees on to the blockchain.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63bb748d0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63bb748d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600"/>
              </a:spcBef>
              <a:spcAft>
                <a:spcPts val="0"/>
              </a:spcAft>
              <a:buClr>
                <a:schemeClr val="dk1"/>
              </a:buClr>
              <a:buSzPts val="1100"/>
              <a:buFont typeface="Arial"/>
              <a:buNone/>
            </a:pPr>
            <a:r>
              <a:rPr lang="en" sz="1500">
                <a:solidFill>
                  <a:srgbClr val="434343"/>
                </a:solidFill>
                <a:latin typeface="Montserrat"/>
                <a:ea typeface="Montserrat"/>
                <a:cs typeface="Montserrat"/>
                <a:sym typeface="Montserrat"/>
              </a:rPr>
              <a:t>Most common consumers of this service would be organisations that issue important certificates</a:t>
            </a:r>
            <a:endParaRPr sz="1500">
              <a:solidFill>
                <a:srgbClr val="434343"/>
              </a:solidFill>
              <a:latin typeface="Montserrat"/>
              <a:ea typeface="Montserrat"/>
              <a:cs typeface="Montserrat"/>
              <a:sym typeface="Montserrat"/>
            </a:endParaRPr>
          </a:p>
          <a:p>
            <a:pPr indent="-323850" lvl="0" marL="457200" rtl="0" algn="l">
              <a:lnSpc>
                <a:spcPct val="110000"/>
              </a:lnSpc>
              <a:spcBef>
                <a:spcPts val="600"/>
              </a:spcBef>
              <a:spcAft>
                <a:spcPts val="0"/>
              </a:spcAft>
              <a:buClr>
                <a:srgbClr val="434343"/>
              </a:buClr>
              <a:buSzPts val="1500"/>
              <a:buFont typeface="Montserrat"/>
              <a:buAutoNum type="arabicPeriod"/>
            </a:pPr>
            <a:r>
              <a:rPr lang="en" sz="1500">
                <a:solidFill>
                  <a:srgbClr val="434343"/>
                </a:solidFill>
                <a:latin typeface="Montserrat"/>
                <a:ea typeface="Montserrat"/>
                <a:cs typeface="Montserrat"/>
                <a:sym typeface="Montserrat"/>
              </a:rPr>
              <a:t>Cost-efficient - lesser transaction fees and Small and medium enterprises can also use this</a:t>
            </a:r>
            <a:endParaRPr sz="1500">
              <a:solidFill>
                <a:srgbClr val="434343"/>
              </a:solidFill>
              <a:latin typeface="Montserrat"/>
              <a:ea typeface="Montserrat"/>
              <a:cs typeface="Montserrat"/>
              <a:sym typeface="Montserrat"/>
            </a:endParaRPr>
          </a:p>
          <a:p>
            <a:pPr indent="0" lvl="0" marL="457200" rtl="0" algn="l">
              <a:lnSpc>
                <a:spcPct val="110000"/>
              </a:lnSpc>
              <a:spcBef>
                <a:spcPts val="1000"/>
              </a:spcBef>
              <a:spcAft>
                <a:spcPts val="0"/>
              </a:spcAft>
              <a:buNone/>
            </a:pPr>
            <a:r>
              <a:rPr lang="en" sz="1500">
                <a:solidFill>
                  <a:srgbClr val="434343"/>
                </a:solidFill>
                <a:latin typeface="Montserrat"/>
                <a:ea typeface="Montserrat"/>
                <a:cs typeface="Montserrat"/>
                <a:sym typeface="Montserrat"/>
              </a:rPr>
              <a:t>All certificates have specific format and digital signature of issuing authority. Admin of org will verify the doc and transaction approved. Hash created of doc + SSN + last name and sent to orderer for pushing on bc</a:t>
            </a:r>
            <a:endParaRPr sz="1500">
              <a:solidFill>
                <a:srgbClr val="434343"/>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Georgia"/>
                <a:ea typeface="Georgia"/>
                <a:cs typeface="Georgia"/>
                <a:sym typeface="Georgia"/>
              </a:rPr>
              <a:t>the hash values of all the original documents of a job applicant provided by various organizations are saved on a consortium blockchain. The job applicant’s details can be verified during the hiring process by comparing the hash value of the given document with the hash value of the document present on the blockchain.</a:t>
            </a:r>
            <a:endParaRPr sz="10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Georgia"/>
                <a:ea typeface="Georgia"/>
                <a:cs typeface="Georgia"/>
                <a:sym typeface="Georgia"/>
              </a:rPr>
              <a:t>Fabric layer consists of the public-key infrastructure, communication layer, databases, and the execution environment for smart contracts. People who develop and maintain the fabric layer of the blockchain control the whole system. The application layer, on the other hand, comprises application logic services that are used to implement smart contracts</a:t>
            </a:r>
            <a:endParaRPr sz="10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latin typeface="Georgia"/>
              <a:ea typeface="Georgia"/>
              <a:cs typeface="Georgia"/>
              <a:sym typeface="Georgia"/>
            </a:endParaRPr>
          </a:p>
          <a:p>
            <a:pPr indent="0" lvl="0" marL="0" rtl="0" algn="l">
              <a:lnSpc>
                <a:spcPct val="110000"/>
              </a:lnSpc>
              <a:spcBef>
                <a:spcPts val="1200"/>
              </a:spcBef>
              <a:spcAft>
                <a:spcPts val="600"/>
              </a:spcAft>
              <a:buClr>
                <a:schemeClr val="dk1"/>
              </a:buClr>
              <a:buSzPts val="1100"/>
              <a:buFont typeface="Arial"/>
              <a:buNone/>
            </a:pPr>
            <a:r>
              <a:t/>
            </a:r>
            <a:endParaRPr sz="1500">
              <a:solidFill>
                <a:srgbClr val="434343"/>
              </a:solidFill>
              <a:latin typeface="Montserrat"/>
              <a:ea typeface="Montserrat"/>
              <a:cs typeface="Montserrat"/>
              <a:sym typeface="Montserra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62ea46fce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1062ea46fce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 Copyright </a:t>
            </a:r>
            <a:r>
              <a:rPr b="1" lang="en"/>
              <a:t>PresentationGO.com</a:t>
            </a:r>
            <a:r>
              <a:rPr lang="en"/>
              <a:t> – The free PowerPoint and Google Slides template library</a:t>
            </a:r>
            <a:endParaRPr/>
          </a:p>
        </p:txBody>
      </p:sp>
      <p:sp>
        <p:nvSpPr>
          <p:cNvPr id="100" name="Google Shape;100;g1062ea46fce_0_1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2d6573387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2d6573387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a17ec7a6a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a17ec7a6a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0f1a697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0f1a697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60f1a697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60f1a697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07376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nvSpPr>
        <p:spPr>
          <a:xfrm>
            <a:off x="5516625" y="3617650"/>
            <a:ext cx="31977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Group 5</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1"/>
                </a:solidFill>
                <a:latin typeface="Montserrat"/>
                <a:ea typeface="Montserrat"/>
                <a:cs typeface="Montserrat"/>
                <a:sym typeface="Montserrat"/>
              </a:rPr>
              <a:t>Abhishek Yadav - BT18CSE106</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1"/>
                </a:solidFill>
                <a:latin typeface="Montserrat"/>
                <a:ea typeface="Montserrat"/>
                <a:cs typeface="Montserrat"/>
                <a:sym typeface="Montserrat"/>
              </a:rPr>
              <a:t>Vanshika Jain - BT18CSE107</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1"/>
                </a:solidFill>
                <a:latin typeface="Montserrat"/>
                <a:ea typeface="Montserrat"/>
                <a:cs typeface="Montserrat"/>
                <a:sym typeface="Montserrat"/>
              </a:rPr>
              <a:t>Suyash Khade - BT18CSE117</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1"/>
                </a:solidFill>
                <a:latin typeface="Montserrat"/>
                <a:ea typeface="Montserrat"/>
                <a:cs typeface="Montserrat"/>
                <a:sym typeface="Montserrat"/>
              </a:rPr>
              <a:t>Hardik - BT18CSE118</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1"/>
                </a:solidFill>
                <a:latin typeface="Montserrat"/>
                <a:ea typeface="Montserrat"/>
                <a:cs typeface="Montserrat"/>
                <a:sym typeface="Montserrat"/>
              </a:rPr>
              <a:t>Shraddha Bhagawat - BT18CSE123</a:t>
            </a:r>
            <a:endParaRPr sz="1300">
              <a:solidFill>
                <a:schemeClr val="lt1"/>
              </a:solidFill>
              <a:latin typeface="Montserrat"/>
              <a:ea typeface="Montserrat"/>
              <a:cs typeface="Montserrat"/>
              <a:sym typeface="Montserrat"/>
            </a:endParaRPr>
          </a:p>
        </p:txBody>
      </p:sp>
      <p:sp>
        <p:nvSpPr>
          <p:cNvPr id="68" name="Google Shape;68;p13"/>
          <p:cNvSpPr txBox="1"/>
          <p:nvPr/>
        </p:nvSpPr>
        <p:spPr>
          <a:xfrm>
            <a:off x="1059400" y="236925"/>
            <a:ext cx="6975900" cy="677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600">
                <a:solidFill>
                  <a:srgbClr val="FFFFFF"/>
                </a:solidFill>
                <a:latin typeface="Open Sans"/>
                <a:ea typeface="Open Sans"/>
                <a:cs typeface="Open Sans"/>
                <a:sym typeface="Open Sans"/>
              </a:rPr>
              <a:t>Department of Computer Science and Engineering </a:t>
            </a:r>
            <a:endParaRPr sz="1600">
              <a:solidFill>
                <a:srgbClr val="FFFFFF"/>
              </a:solidFill>
              <a:latin typeface="Open Sans"/>
              <a:ea typeface="Open Sans"/>
              <a:cs typeface="Open Sans"/>
              <a:sym typeface="Open Sans"/>
            </a:endParaRPr>
          </a:p>
          <a:p>
            <a:pPr indent="0" lvl="0" marL="0" rtl="0" algn="l">
              <a:lnSpc>
                <a:spcPct val="100000"/>
              </a:lnSpc>
              <a:spcBef>
                <a:spcPts val="0"/>
              </a:spcBef>
              <a:spcAft>
                <a:spcPts val="0"/>
              </a:spcAft>
              <a:buNone/>
            </a:pPr>
            <a:r>
              <a:rPr lang="en" sz="1600">
                <a:solidFill>
                  <a:srgbClr val="FFFFFF"/>
                </a:solidFill>
                <a:latin typeface="Open Sans"/>
                <a:ea typeface="Open Sans"/>
                <a:cs typeface="Open Sans"/>
                <a:sym typeface="Open Sans"/>
              </a:rPr>
              <a:t>VNIT Nagpur</a:t>
            </a:r>
            <a:endParaRPr sz="1600">
              <a:solidFill>
                <a:srgbClr val="FFFFFF"/>
              </a:solidFill>
              <a:latin typeface="Open Sans"/>
              <a:ea typeface="Open Sans"/>
              <a:cs typeface="Open Sans"/>
              <a:sym typeface="Open Sans"/>
            </a:endParaRPr>
          </a:p>
        </p:txBody>
      </p:sp>
      <p:pic>
        <p:nvPicPr>
          <p:cNvPr id="69" name="Google Shape;69;p13"/>
          <p:cNvPicPr preferRelativeResize="0"/>
          <p:nvPr/>
        </p:nvPicPr>
        <p:blipFill>
          <a:blip r:embed="rId3">
            <a:alphaModFix/>
          </a:blip>
          <a:stretch>
            <a:fillRect/>
          </a:stretch>
        </p:blipFill>
        <p:spPr>
          <a:xfrm>
            <a:off x="311700" y="236925"/>
            <a:ext cx="646456" cy="714300"/>
          </a:xfrm>
          <a:prstGeom prst="rect">
            <a:avLst/>
          </a:prstGeom>
          <a:noFill/>
          <a:ln>
            <a:noFill/>
          </a:ln>
        </p:spPr>
      </p:pic>
      <p:sp>
        <p:nvSpPr>
          <p:cNvPr id="70" name="Google Shape;70;p13"/>
          <p:cNvSpPr txBox="1"/>
          <p:nvPr/>
        </p:nvSpPr>
        <p:spPr>
          <a:xfrm flipH="1">
            <a:off x="567225" y="3767075"/>
            <a:ext cx="253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ontserrat"/>
                <a:ea typeface="Montserrat"/>
                <a:cs typeface="Montserrat"/>
                <a:sym typeface="Montserrat"/>
              </a:rPr>
              <a:t>Under the guidance of</a:t>
            </a:r>
            <a:endParaRPr sz="15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1"/>
                </a:solidFill>
                <a:latin typeface="Montserrat"/>
                <a:ea typeface="Montserrat"/>
                <a:cs typeface="Montserrat"/>
                <a:sym typeface="Montserrat"/>
              </a:rPr>
              <a:t>Prof. Manish P. Kurhekar</a:t>
            </a:r>
            <a:endParaRPr>
              <a:latin typeface="Roboto"/>
              <a:ea typeface="Roboto"/>
              <a:cs typeface="Roboto"/>
              <a:sym typeface="Roboto"/>
            </a:endParaRPr>
          </a:p>
        </p:txBody>
      </p:sp>
      <p:cxnSp>
        <p:nvCxnSpPr>
          <p:cNvPr id="71" name="Google Shape;71;p13"/>
          <p:cNvCxnSpPr/>
          <p:nvPr/>
        </p:nvCxnSpPr>
        <p:spPr>
          <a:xfrm rot="10800000">
            <a:off x="567225" y="3182775"/>
            <a:ext cx="8147100" cy="0"/>
          </a:xfrm>
          <a:prstGeom prst="straightConnector1">
            <a:avLst/>
          </a:prstGeom>
          <a:noFill/>
          <a:ln cap="flat" cmpd="sng" w="19050">
            <a:solidFill>
              <a:srgbClr val="4FD115"/>
            </a:solidFill>
            <a:prstDash val="solid"/>
            <a:round/>
            <a:headEnd len="med" w="med" type="none"/>
            <a:tailEnd len="med" w="med" type="none"/>
          </a:ln>
        </p:spPr>
      </p:cxnSp>
      <p:sp>
        <p:nvSpPr>
          <p:cNvPr id="72" name="Google Shape;72;p13"/>
          <p:cNvSpPr txBox="1"/>
          <p:nvPr/>
        </p:nvSpPr>
        <p:spPr>
          <a:xfrm>
            <a:off x="579100" y="1709500"/>
            <a:ext cx="7456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solidFill>
                  <a:schemeClr val="lt1"/>
                </a:solidFill>
                <a:latin typeface="Open Sans SemiBold"/>
                <a:ea typeface="Open Sans SemiBold"/>
                <a:cs typeface="Open Sans SemiBold"/>
                <a:sym typeface="Open Sans SemiBold"/>
              </a:rPr>
              <a:t>Document Verification </a:t>
            </a:r>
            <a:r>
              <a:rPr lang="en" sz="3500">
                <a:solidFill>
                  <a:schemeClr val="lt1"/>
                </a:solidFill>
                <a:latin typeface="Open Sans SemiBold"/>
                <a:ea typeface="Open Sans SemiBold"/>
                <a:cs typeface="Open Sans SemiBold"/>
                <a:sym typeface="Open Sans SemiBold"/>
              </a:rPr>
              <a:t>of an Individual </a:t>
            </a:r>
            <a:r>
              <a:rPr lang="en" sz="3500">
                <a:solidFill>
                  <a:schemeClr val="lt1"/>
                </a:solidFill>
                <a:latin typeface="Open Sans SemiBold"/>
                <a:ea typeface="Open Sans SemiBold"/>
                <a:cs typeface="Open Sans SemiBold"/>
                <a:sym typeface="Open Sans SemiBold"/>
              </a:rPr>
              <a:t>using Blockchain</a:t>
            </a:r>
            <a:endParaRPr sz="3500">
              <a:solidFill>
                <a:schemeClr val="lt1"/>
              </a:solidFill>
              <a:latin typeface="Open Sans SemiBold"/>
              <a:ea typeface="Open Sans SemiBold"/>
              <a:cs typeface="Open Sans SemiBold"/>
              <a:sym typeface="Open Sans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59" name="Shape 159"/>
        <p:cNvGrpSpPr/>
        <p:nvPr/>
      </p:nvGrpSpPr>
      <p:grpSpPr>
        <a:xfrm>
          <a:off x="0" y="0"/>
          <a:ext cx="0" cy="0"/>
          <a:chOff x="0" y="0"/>
          <a:chExt cx="0" cy="0"/>
        </a:xfrm>
      </p:grpSpPr>
      <p:sp>
        <p:nvSpPr>
          <p:cNvPr id="160" name="Google Shape;160;p22"/>
          <p:cNvSpPr txBox="1"/>
          <p:nvPr>
            <p:ph type="title"/>
          </p:nvPr>
        </p:nvSpPr>
        <p:spPr>
          <a:xfrm>
            <a:off x="227250" y="4252525"/>
            <a:ext cx="4937400" cy="12204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Montserrat"/>
              <a:buChar char="➔"/>
            </a:pPr>
            <a:r>
              <a:rPr lang="en" sz="1400">
                <a:solidFill>
                  <a:schemeClr val="dk2"/>
                </a:solidFill>
                <a:latin typeface="Montserrat"/>
                <a:ea typeface="Montserrat"/>
                <a:cs typeface="Montserrat"/>
                <a:sym typeface="Montserrat"/>
              </a:rPr>
              <a:t>To print the history of all the updates and additions </a:t>
            </a:r>
            <a:r>
              <a:rPr lang="en" sz="1400">
                <a:solidFill>
                  <a:schemeClr val="dk2"/>
                </a:solidFill>
                <a:latin typeface="Montserrat"/>
                <a:ea typeface="Montserrat"/>
                <a:cs typeface="Montserrat"/>
                <a:sym typeface="Montserrat"/>
              </a:rPr>
              <a:t>done by a user in that </a:t>
            </a:r>
            <a:endParaRPr sz="1400">
              <a:solidFill>
                <a:schemeClr val="dk2"/>
              </a:solidFill>
              <a:latin typeface="Montserrat"/>
              <a:ea typeface="Montserrat"/>
              <a:cs typeface="Montserrat"/>
              <a:sym typeface="Montserrat"/>
            </a:endParaRPr>
          </a:p>
        </p:txBody>
      </p:sp>
      <p:sp>
        <p:nvSpPr>
          <p:cNvPr id="161" name="Google Shape;161;p22"/>
          <p:cNvSpPr txBox="1"/>
          <p:nvPr/>
        </p:nvSpPr>
        <p:spPr>
          <a:xfrm>
            <a:off x="227250" y="0"/>
            <a:ext cx="4937400" cy="569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chemeClr val="lt1"/>
                </a:solidFill>
                <a:latin typeface="Roboto"/>
                <a:ea typeface="Roboto"/>
                <a:cs typeface="Roboto"/>
                <a:sym typeface="Roboto"/>
              </a:rPr>
              <a:t>Get History and Delete</a:t>
            </a:r>
            <a:endParaRPr>
              <a:solidFill>
                <a:schemeClr val="lt1"/>
              </a:solidFill>
              <a:latin typeface="Roboto"/>
              <a:ea typeface="Roboto"/>
              <a:cs typeface="Roboto"/>
              <a:sym typeface="Roboto"/>
            </a:endParaRPr>
          </a:p>
        </p:txBody>
      </p:sp>
      <p:pic>
        <p:nvPicPr>
          <p:cNvPr id="162" name="Google Shape;162;p22"/>
          <p:cNvPicPr preferRelativeResize="0"/>
          <p:nvPr/>
        </p:nvPicPr>
        <p:blipFill rotWithShape="1">
          <a:blip r:embed="rId3">
            <a:alphaModFix/>
          </a:blip>
          <a:srcRect b="2938" l="0" r="53442" t="4648"/>
          <a:stretch/>
        </p:blipFill>
        <p:spPr>
          <a:xfrm>
            <a:off x="564575" y="774200"/>
            <a:ext cx="3831336" cy="3657600"/>
          </a:xfrm>
          <a:prstGeom prst="rect">
            <a:avLst/>
          </a:prstGeom>
          <a:noFill/>
          <a:ln cap="flat" cmpd="sng" w="19050">
            <a:solidFill>
              <a:srgbClr val="000000"/>
            </a:solidFill>
            <a:prstDash val="solid"/>
            <a:round/>
            <a:headEnd len="sm" w="sm" type="none"/>
            <a:tailEnd len="sm" w="sm" type="none"/>
          </a:ln>
        </p:spPr>
      </p:pic>
      <p:pic>
        <p:nvPicPr>
          <p:cNvPr id="163" name="Google Shape;163;p22"/>
          <p:cNvPicPr preferRelativeResize="0"/>
          <p:nvPr/>
        </p:nvPicPr>
        <p:blipFill rotWithShape="1">
          <a:blip r:embed="rId4">
            <a:alphaModFix/>
          </a:blip>
          <a:srcRect b="15847" l="0" r="61654" t="5776"/>
          <a:stretch/>
        </p:blipFill>
        <p:spPr>
          <a:xfrm>
            <a:off x="4881012" y="774200"/>
            <a:ext cx="3831336" cy="3657600"/>
          </a:xfrm>
          <a:prstGeom prst="rect">
            <a:avLst/>
          </a:prstGeom>
          <a:noFill/>
          <a:ln cap="flat" cmpd="sng" w="19050">
            <a:solidFill>
              <a:srgbClr val="000000"/>
            </a:solidFill>
            <a:prstDash val="solid"/>
            <a:round/>
            <a:headEnd len="sm" w="sm" type="none"/>
            <a:tailEnd len="sm" w="sm" type="none"/>
          </a:ln>
        </p:spPr>
      </p:pic>
      <p:sp>
        <p:nvSpPr>
          <p:cNvPr id="164" name="Google Shape;164;p22"/>
          <p:cNvSpPr txBox="1"/>
          <p:nvPr>
            <p:ph type="title"/>
          </p:nvPr>
        </p:nvSpPr>
        <p:spPr>
          <a:xfrm>
            <a:off x="4859738" y="4095450"/>
            <a:ext cx="3873900" cy="12660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Montserrat"/>
              <a:buChar char="➔"/>
            </a:pPr>
            <a:r>
              <a:rPr lang="en" sz="1400">
                <a:solidFill>
                  <a:schemeClr val="dk2"/>
                </a:solidFill>
                <a:latin typeface="Montserrat"/>
                <a:ea typeface="Montserrat"/>
                <a:cs typeface="Montserrat"/>
                <a:sym typeface="Montserrat"/>
              </a:rPr>
              <a:t>To delete the asset for a given id</a:t>
            </a:r>
            <a:endParaRPr sz="1400">
              <a:solidFill>
                <a:schemeClr val="dk2"/>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nvSpPr>
        <p:spPr>
          <a:xfrm>
            <a:off x="5571975" y="1523100"/>
            <a:ext cx="2482500" cy="384900"/>
          </a:xfrm>
          <a:prstGeom prst="rect">
            <a:avLst/>
          </a:prstGeom>
          <a:solidFill>
            <a:srgbClr val="3D85C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ontserrat"/>
                <a:ea typeface="Montserrat"/>
                <a:cs typeface="Montserrat"/>
                <a:sym typeface="Montserrat"/>
              </a:rPr>
              <a:t>Lack of updated tutorials</a:t>
            </a:r>
            <a:endParaRPr sz="1300">
              <a:latin typeface="Montserrat"/>
              <a:ea typeface="Montserrat"/>
              <a:cs typeface="Montserrat"/>
              <a:sym typeface="Montserrat"/>
            </a:endParaRPr>
          </a:p>
        </p:txBody>
      </p:sp>
      <p:sp>
        <p:nvSpPr>
          <p:cNvPr id="171" name="Google Shape;171;p23"/>
          <p:cNvSpPr txBox="1"/>
          <p:nvPr/>
        </p:nvSpPr>
        <p:spPr>
          <a:xfrm>
            <a:off x="4195950" y="2067225"/>
            <a:ext cx="2482500" cy="585000"/>
          </a:xfrm>
          <a:prstGeom prst="rect">
            <a:avLst/>
          </a:prstGeom>
          <a:solidFill>
            <a:srgbClr val="6096C6"/>
          </a:solidFill>
          <a:ln>
            <a:noFill/>
          </a:ln>
        </p:spPr>
        <p:txBody>
          <a:bodyPr anchorCtr="0" anchor="t" bIns="91425" lIns="91425" spcFirstLastPara="1" rIns="91425" wrap="square" tIns="91425">
            <a:spAutoFit/>
          </a:bodyPr>
          <a:lstStyle/>
          <a:p>
            <a:pPr indent="0" lvl="0" marL="0" rtl="0" algn="ctr">
              <a:spcBef>
                <a:spcPts val="600"/>
              </a:spcBef>
              <a:spcAft>
                <a:spcPts val="1000"/>
              </a:spcAft>
              <a:buNone/>
            </a:pPr>
            <a:r>
              <a:rPr lang="en" sz="1300">
                <a:latin typeface="Montserrat"/>
                <a:ea typeface="Montserrat"/>
                <a:cs typeface="Montserrat"/>
                <a:sym typeface="Montserrat"/>
              </a:rPr>
              <a:t>Difficult to modify channel participants</a:t>
            </a:r>
            <a:endParaRPr sz="1300">
              <a:latin typeface="Montserrat"/>
              <a:ea typeface="Montserrat"/>
              <a:cs typeface="Montserrat"/>
              <a:sym typeface="Montserrat"/>
            </a:endParaRPr>
          </a:p>
        </p:txBody>
      </p:sp>
      <p:sp>
        <p:nvSpPr>
          <p:cNvPr id="172" name="Google Shape;172;p23"/>
          <p:cNvSpPr txBox="1"/>
          <p:nvPr/>
        </p:nvSpPr>
        <p:spPr>
          <a:xfrm>
            <a:off x="1668450" y="3354700"/>
            <a:ext cx="2478000" cy="384900"/>
          </a:xfrm>
          <a:prstGeom prst="rect">
            <a:avLst/>
          </a:prstGeom>
          <a:solidFill>
            <a:srgbClr val="B1D0ED"/>
          </a:solidFill>
          <a:ln>
            <a:noFill/>
          </a:ln>
        </p:spPr>
        <p:txBody>
          <a:bodyPr anchorCtr="0" anchor="t" bIns="91425" lIns="91425" spcFirstLastPara="1" rIns="91425" wrap="square" tIns="91425">
            <a:spAutoFit/>
          </a:bodyPr>
          <a:lstStyle/>
          <a:p>
            <a:pPr indent="0" lvl="0" marL="0" rtl="0" algn="ctr">
              <a:spcBef>
                <a:spcPts val="600"/>
              </a:spcBef>
              <a:spcAft>
                <a:spcPts val="1000"/>
              </a:spcAft>
              <a:buNone/>
            </a:pPr>
            <a:r>
              <a:rPr lang="en" sz="1300">
                <a:latin typeface="Montserrat"/>
                <a:ea typeface="Montserrat"/>
                <a:cs typeface="Montserrat"/>
                <a:sym typeface="Montserrat"/>
              </a:rPr>
              <a:t>Testing of chaincode</a:t>
            </a:r>
            <a:endParaRPr sz="1300">
              <a:latin typeface="Montserrat"/>
              <a:ea typeface="Montserrat"/>
              <a:cs typeface="Montserrat"/>
              <a:sym typeface="Montserrat"/>
            </a:endParaRPr>
          </a:p>
        </p:txBody>
      </p:sp>
      <p:sp>
        <p:nvSpPr>
          <p:cNvPr id="173" name="Google Shape;173;p23"/>
          <p:cNvSpPr txBox="1"/>
          <p:nvPr/>
        </p:nvSpPr>
        <p:spPr>
          <a:xfrm>
            <a:off x="367900" y="3904325"/>
            <a:ext cx="2478000" cy="384900"/>
          </a:xfrm>
          <a:prstGeom prst="rect">
            <a:avLst/>
          </a:prstGeom>
          <a:solidFill>
            <a:srgbClr val="E2EDF7"/>
          </a:solidFill>
          <a:ln>
            <a:noFill/>
          </a:ln>
        </p:spPr>
        <p:txBody>
          <a:bodyPr anchorCtr="0" anchor="t" bIns="91425" lIns="91425" spcFirstLastPara="1" rIns="91425" wrap="square" tIns="91425">
            <a:spAutoFit/>
          </a:bodyPr>
          <a:lstStyle/>
          <a:p>
            <a:pPr indent="0" lvl="0" marL="0" rtl="0" algn="ctr">
              <a:spcBef>
                <a:spcPts val="600"/>
              </a:spcBef>
              <a:spcAft>
                <a:spcPts val="1000"/>
              </a:spcAft>
              <a:buNone/>
            </a:pPr>
            <a:r>
              <a:rPr lang="en" sz="1300">
                <a:latin typeface="Montserrat"/>
                <a:ea typeface="Montserrat"/>
                <a:cs typeface="Montserrat"/>
                <a:sym typeface="Montserrat"/>
              </a:rPr>
              <a:t>Remote collaboration</a:t>
            </a:r>
            <a:endParaRPr sz="1300">
              <a:solidFill>
                <a:srgbClr val="262626"/>
              </a:solidFill>
              <a:latin typeface="Montserrat"/>
              <a:ea typeface="Montserrat"/>
              <a:cs typeface="Montserrat"/>
              <a:sym typeface="Montserrat"/>
            </a:endParaRPr>
          </a:p>
        </p:txBody>
      </p:sp>
      <p:sp>
        <p:nvSpPr>
          <p:cNvPr id="174" name="Google Shape;174;p23"/>
          <p:cNvSpPr txBox="1"/>
          <p:nvPr/>
        </p:nvSpPr>
        <p:spPr>
          <a:xfrm>
            <a:off x="3093913" y="2840425"/>
            <a:ext cx="2478000" cy="384900"/>
          </a:xfrm>
          <a:prstGeom prst="rect">
            <a:avLst/>
          </a:prstGeom>
          <a:solidFill>
            <a:srgbClr val="83B3E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Montserrat"/>
                <a:ea typeface="Montserrat"/>
                <a:cs typeface="Montserrat"/>
                <a:sym typeface="Montserrat"/>
              </a:rPr>
              <a:t>API security</a:t>
            </a:r>
            <a:endParaRPr sz="1300">
              <a:latin typeface="Montserrat"/>
              <a:ea typeface="Montserrat"/>
              <a:cs typeface="Montserrat"/>
              <a:sym typeface="Montserrat"/>
            </a:endParaRPr>
          </a:p>
        </p:txBody>
      </p:sp>
      <p:sp>
        <p:nvSpPr>
          <p:cNvPr id="175" name="Google Shape;175;p23"/>
          <p:cNvSpPr txBox="1"/>
          <p:nvPr/>
        </p:nvSpPr>
        <p:spPr>
          <a:xfrm>
            <a:off x="4103875" y="4337000"/>
            <a:ext cx="2338800" cy="728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300">
                <a:latin typeface="Montserrat"/>
                <a:ea typeface="Montserrat"/>
                <a:cs typeface="Montserrat"/>
                <a:sym typeface="Montserrat"/>
              </a:rPr>
              <a:t>Malicious smart Contracts</a:t>
            </a:r>
            <a:endParaRPr sz="1300">
              <a:latin typeface="Montserrat"/>
              <a:ea typeface="Montserrat"/>
              <a:cs typeface="Montserrat"/>
              <a:sym typeface="Montserrat"/>
            </a:endParaRPr>
          </a:p>
          <a:p>
            <a:pPr indent="0" lvl="0" marL="0" rtl="0" algn="l">
              <a:spcBef>
                <a:spcPts val="1000"/>
              </a:spcBef>
              <a:spcAft>
                <a:spcPts val="0"/>
              </a:spcAft>
              <a:buNone/>
            </a:pPr>
            <a:r>
              <a:t/>
            </a:r>
            <a:endParaRPr>
              <a:latin typeface="Roboto"/>
              <a:ea typeface="Roboto"/>
              <a:cs typeface="Roboto"/>
              <a:sym typeface="Roboto"/>
            </a:endParaRPr>
          </a:p>
        </p:txBody>
      </p:sp>
      <p:sp>
        <p:nvSpPr>
          <p:cNvPr id="176" name="Google Shape;176;p23"/>
          <p:cNvSpPr/>
          <p:nvPr/>
        </p:nvSpPr>
        <p:spPr>
          <a:xfrm flipH="1">
            <a:off x="1714625" y="1828800"/>
            <a:ext cx="7094100" cy="3201900"/>
          </a:xfrm>
          <a:prstGeom prst="rtTriangle">
            <a:avLst/>
          </a:prstGeom>
          <a:solidFill>
            <a:srgbClr val="07376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a:off x="2417400" y="3984625"/>
            <a:ext cx="827700" cy="876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2467050" y="4021375"/>
            <a:ext cx="728400" cy="803100"/>
          </a:xfrm>
          <a:prstGeom prst="ellipse">
            <a:avLst/>
          </a:prstGeom>
          <a:solidFill>
            <a:srgbClr val="07376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3741825" y="3489725"/>
            <a:ext cx="827700" cy="876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5151738" y="2912388"/>
            <a:ext cx="827700" cy="876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6441750" y="2232450"/>
            <a:ext cx="827700" cy="876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6491388" y="2269200"/>
            <a:ext cx="728400" cy="803100"/>
          </a:xfrm>
          <a:prstGeom prst="ellipse">
            <a:avLst/>
          </a:prstGeom>
          <a:solidFill>
            <a:srgbClr val="07376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5201400" y="2949150"/>
            <a:ext cx="728400" cy="803100"/>
          </a:xfrm>
          <a:prstGeom prst="ellipse">
            <a:avLst/>
          </a:prstGeom>
          <a:solidFill>
            <a:srgbClr val="07376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3791475" y="3526475"/>
            <a:ext cx="728400" cy="803100"/>
          </a:xfrm>
          <a:prstGeom prst="ellipse">
            <a:avLst/>
          </a:prstGeom>
          <a:solidFill>
            <a:srgbClr val="07376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txBox="1"/>
          <p:nvPr/>
        </p:nvSpPr>
        <p:spPr>
          <a:xfrm>
            <a:off x="5329900" y="3993175"/>
            <a:ext cx="3277500" cy="60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Roboto"/>
                <a:ea typeface="Roboto"/>
                <a:cs typeface="Roboto"/>
                <a:sym typeface="Roboto"/>
              </a:rPr>
              <a:t>Challenges Faced</a:t>
            </a:r>
            <a:endParaRPr sz="2400">
              <a:solidFill>
                <a:srgbClr val="FFFFFF"/>
              </a:solidFill>
              <a:latin typeface="Roboto"/>
              <a:ea typeface="Roboto"/>
              <a:cs typeface="Roboto"/>
              <a:sym typeface="Roboto"/>
            </a:endParaRPr>
          </a:p>
        </p:txBody>
      </p:sp>
      <p:pic>
        <p:nvPicPr>
          <p:cNvPr id="186" name="Google Shape;186;p23"/>
          <p:cNvPicPr preferRelativeResize="0"/>
          <p:nvPr/>
        </p:nvPicPr>
        <p:blipFill>
          <a:blip r:embed="rId3">
            <a:alphaModFix/>
          </a:blip>
          <a:stretch>
            <a:fillRect/>
          </a:stretch>
        </p:blipFill>
        <p:spPr>
          <a:xfrm>
            <a:off x="7901988" y="1787813"/>
            <a:ext cx="585000" cy="585000"/>
          </a:xfrm>
          <a:prstGeom prst="rect">
            <a:avLst/>
          </a:prstGeom>
          <a:noFill/>
          <a:ln>
            <a:noFill/>
          </a:ln>
        </p:spPr>
      </p:pic>
      <p:pic>
        <p:nvPicPr>
          <p:cNvPr id="187" name="Google Shape;187;p23"/>
          <p:cNvPicPr preferRelativeResize="0"/>
          <p:nvPr/>
        </p:nvPicPr>
        <p:blipFill>
          <a:blip r:embed="rId4">
            <a:alphaModFix/>
          </a:blip>
          <a:stretch>
            <a:fillRect/>
          </a:stretch>
        </p:blipFill>
        <p:spPr>
          <a:xfrm>
            <a:off x="5269825" y="3058200"/>
            <a:ext cx="585000" cy="585000"/>
          </a:xfrm>
          <a:prstGeom prst="rect">
            <a:avLst/>
          </a:prstGeom>
          <a:noFill/>
          <a:ln>
            <a:noFill/>
          </a:ln>
        </p:spPr>
      </p:pic>
      <p:pic>
        <p:nvPicPr>
          <p:cNvPr id="188" name="Google Shape;188;p23"/>
          <p:cNvPicPr preferRelativeResize="0"/>
          <p:nvPr/>
        </p:nvPicPr>
        <p:blipFill>
          <a:blip r:embed="rId5">
            <a:alphaModFix/>
          </a:blip>
          <a:stretch>
            <a:fillRect/>
          </a:stretch>
        </p:blipFill>
        <p:spPr>
          <a:xfrm flipH="1">
            <a:off x="755475" y="1016175"/>
            <a:ext cx="1468625" cy="2888150"/>
          </a:xfrm>
          <a:prstGeom prst="rect">
            <a:avLst/>
          </a:prstGeom>
          <a:noFill/>
          <a:ln>
            <a:noFill/>
          </a:ln>
        </p:spPr>
      </p:pic>
      <p:sp>
        <p:nvSpPr>
          <p:cNvPr id="189" name="Google Shape;189;p23"/>
          <p:cNvSpPr/>
          <p:nvPr/>
        </p:nvSpPr>
        <p:spPr>
          <a:xfrm>
            <a:off x="7728575" y="1642025"/>
            <a:ext cx="827700" cy="876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a:off x="7778225" y="1678775"/>
            <a:ext cx="728400" cy="803100"/>
          </a:xfrm>
          <a:prstGeom prst="ellipse">
            <a:avLst/>
          </a:prstGeom>
          <a:solidFill>
            <a:srgbClr val="07376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Challenges</a:t>
            </a:r>
            <a:endParaRPr sz="2500"/>
          </a:p>
        </p:txBody>
      </p:sp>
      <p:pic>
        <p:nvPicPr>
          <p:cNvPr id="192" name="Google Shape;192;p23"/>
          <p:cNvPicPr preferRelativeResize="0"/>
          <p:nvPr/>
        </p:nvPicPr>
        <p:blipFill>
          <a:blip r:embed="rId6">
            <a:alphaModFix/>
          </a:blip>
          <a:stretch>
            <a:fillRect/>
          </a:stretch>
        </p:blipFill>
        <p:spPr>
          <a:xfrm>
            <a:off x="2515025" y="4106713"/>
            <a:ext cx="632444" cy="632425"/>
          </a:xfrm>
          <a:prstGeom prst="rect">
            <a:avLst/>
          </a:prstGeom>
          <a:noFill/>
          <a:ln>
            <a:noFill/>
          </a:ln>
        </p:spPr>
      </p:pic>
      <p:pic>
        <p:nvPicPr>
          <p:cNvPr id="193" name="Google Shape;193;p23"/>
          <p:cNvPicPr preferRelativeResize="0"/>
          <p:nvPr/>
        </p:nvPicPr>
        <p:blipFill>
          <a:blip r:embed="rId7">
            <a:alphaModFix/>
          </a:blip>
          <a:stretch>
            <a:fillRect/>
          </a:stretch>
        </p:blipFill>
        <p:spPr>
          <a:xfrm>
            <a:off x="3857112" y="3635525"/>
            <a:ext cx="585000" cy="585000"/>
          </a:xfrm>
          <a:prstGeom prst="rect">
            <a:avLst/>
          </a:prstGeom>
          <a:noFill/>
          <a:ln>
            <a:noFill/>
          </a:ln>
        </p:spPr>
      </p:pic>
      <p:pic>
        <p:nvPicPr>
          <p:cNvPr id="194" name="Google Shape;194;p23"/>
          <p:cNvPicPr preferRelativeResize="0"/>
          <p:nvPr/>
        </p:nvPicPr>
        <p:blipFill>
          <a:blip r:embed="rId8">
            <a:alphaModFix/>
          </a:blip>
          <a:stretch>
            <a:fillRect/>
          </a:stretch>
        </p:blipFill>
        <p:spPr>
          <a:xfrm>
            <a:off x="6562611" y="2354516"/>
            <a:ext cx="632451" cy="632472"/>
          </a:xfrm>
          <a:prstGeom prst="rect">
            <a:avLst/>
          </a:prstGeom>
          <a:noFill/>
          <a:ln>
            <a:noFill/>
          </a:ln>
        </p:spPr>
      </p:pic>
      <p:pic>
        <p:nvPicPr>
          <p:cNvPr id="195" name="Google Shape;195;p23"/>
          <p:cNvPicPr preferRelativeResize="0"/>
          <p:nvPr/>
        </p:nvPicPr>
        <p:blipFill>
          <a:blip r:embed="rId9">
            <a:alphaModFix/>
          </a:blip>
          <a:stretch>
            <a:fillRect/>
          </a:stretch>
        </p:blipFill>
        <p:spPr>
          <a:xfrm>
            <a:off x="7812250" y="1702700"/>
            <a:ext cx="632451" cy="632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p:nvPr/>
        </p:nvSpPr>
        <p:spPr>
          <a:xfrm flipH="1">
            <a:off x="5231250" y="3694660"/>
            <a:ext cx="3461400" cy="689700"/>
          </a:xfrm>
          <a:prstGeom prst="rect">
            <a:avLst/>
          </a:prstGeom>
          <a:solidFill>
            <a:srgbClr val="073763"/>
          </a:solidFill>
          <a:ln cap="flat" cmpd="sng" w="19050">
            <a:solidFill>
              <a:srgbClr val="262626"/>
            </a:solidFill>
            <a:prstDash val="solid"/>
            <a:round/>
            <a:headEnd len="sm" w="sm" type="none"/>
            <a:tailEnd len="sm" w="sm" type="none"/>
          </a:ln>
        </p:spPr>
        <p:txBody>
          <a:bodyPr anchorCtr="0" anchor="ctr" bIns="91425" lIns="91425" spcFirstLastPara="1" rIns="91425" wrap="square" tIns="91425">
            <a:noAutofit/>
          </a:bodyPr>
          <a:lstStyle/>
          <a:p>
            <a:pPr indent="0" lvl="0" marL="0" marR="340875" rtl="0" algn="ctr">
              <a:lnSpc>
                <a:spcPct val="100000"/>
              </a:lnSpc>
              <a:spcBef>
                <a:spcPts val="600"/>
              </a:spcBef>
              <a:spcAft>
                <a:spcPts val="600"/>
              </a:spcAft>
              <a:buNone/>
            </a:pPr>
            <a:r>
              <a:rPr lang="en">
                <a:solidFill>
                  <a:schemeClr val="lt1"/>
                </a:solidFill>
                <a:latin typeface="Montserrat"/>
                <a:ea typeface="Montserrat"/>
                <a:cs typeface="Montserrat"/>
                <a:sym typeface="Montserrat"/>
              </a:rPr>
              <a:t> Anonymous data sharing b/w employers and employees</a:t>
            </a:r>
            <a:endParaRPr>
              <a:solidFill>
                <a:schemeClr val="lt1"/>
              </a:solidFill>
              <a:latin typeface="Montserrat"/>
              <a:ea typeface="Montserrat"/>
              <a:cs typeface="Montserrat"/>
              <a:sym typeface="Montserrat"/>
            </a:endParaRPr>
          </a:p>
        </p:txBody>
      </p:sp>
      <p:sp>
        <p:nvSpPr>
          <p:cNvPr id="202" name="Google Shape;202;p24"/>
          <p:cNvSpPr txBox="1"/>
          <p:nvPr>
            <p:ph type="title"/>
          </p:nvPr>
        </p:nvSpPr>
        <p:spPr>
          <a:xfrm>
            <a:off x="98250" y="16350"/>
            <a:ext cx="8826600" cy="569400"/>
          </a:xfrm>
          <a:prstGeom prst="rect">
            <a:avLst/>
          </a:prstGeom>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2500"/>
              <a:t>Future Goals</a:t>
            </a:r>
            <a:endParaRPr sz="2500"/>
          </a:p>
        </p:txBody>
      </p:sp>
      <p:sp>
        <p:nvSpPr>
          <p:cNvPr id="203" name="Google Shape;203;p24"/>
          <p:cNvSpPr/>
          <p:nvPr/>
        </p:nvSpPr>
        <p:spPr>
          <a:xfrm>
            <a:off x="5200034" y="1220850"/>
            <a:ext cx="3461400" cy="689700"/>
          </a:xfrm>
          <a:prstGeom prst="rect">
            <a:avLst/>
          </a:prstGeom>
          <a:solidFill>
            <a:srgbClr val="CFE2F3"/>
          </a:solidFill>
          <a:ln cap="flat" cmpd="sng" w="19050">
            <a:solidFill>
              <a:srgbClr val="26262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0000"/>
              </a:lnSpc>
              <a:spcBef>
                <a:spcPts val="600"/>
              </a:spcBef>
              <a:spcAft>
                <a:spcPts val="600"/>
              </a:spcAft>
              <a:buNone/>
            </a:pPr>
            <a:r>
              <a:rPr lang="en">
                <a:solidFill>
                  <a:srgbClr val="262626"/>
                </a:solidFill>
                <a:latin typeface="Montserrat"/>
                <a:ea typeface="Montserrat"/>
                <a:cs typeface="Montserrat"/>
                <a:sym typeface="Montserrat"/>
              </a:rPr>
              <a:t> </a:t>
            </a:r>
            <a:r>
              <a:rPr lang="en">
                <a:solidFill>
                  <a:srgbClr val="262626"/>
                </a:solidFill>
                <a:latin typeface="Montserrat"/>
                <a:ea typeface="Montserrat"/>
                <a:cs typeface="Montserrat"/>
                <a:sym typeface="Montserrat"/>
              </a:rPr>
              <a:t>Dynamic shell scripts for hyperledger operations</a:t>
            </a:r>
            <a:endParaRPr>
              <a:latin typeface="Montserrat"/>
              <a:ea typeface="Montserrat"/>
              <a:cs typeface="Montserrat"/>
              <a:sym typeface="Montserrat"/>
            </a:endParaRPr>
          </a:p>
        </p:txBody>
      </p:sp>
      <p:sp>
        <p:nvSpPr>
          <p:cNvPr id="204" name="Google Shape;204;p24"/>
          <p:cNvSpPr/>
          <p:nvPr/>
        </p:nvSpPr>
        <p:spPr>
          <a:xfrm>
            <a:off x="2629807" y="1220850"/>
            <a:ext cx="2683635" cy="1445316"/>
          </a:xfrm>
          <a:custGeom>
            <a:rect b="b" l="l" r="r" t="t"/>
            <a:pathLst>
              <a:path extrusionOk="0" h="49817" w="110449">
                <a:moveTo>
                  <a:pt x="110122" y="0"/>
                </a:moveTo>
                <a:lnTo>
                  <a:pt x="0" y="49817"/>
                </a:lnTo>
                <a:lnTo>
                  <a:pt x="110449" y="23925"/>
                </a:lnTo>
                <a:close/>
              </a:path>
            </a:pathLst>
          </a:custGeom>
          <a:solidFill>
            <a:srgbClr val="CFE2F3"/>
          </a:solidFill>
          <a:ln cap="flat" cmpd="sng" w="19050">
            <a:solidFill>
              <a:srgbClr val="262626"/>
            </a:solidFill>
            <a:prstDash val="solid"/>
            <a:round/>
            <a:headEnd len="med" w="med" type="none"/>
            <a:tailEnd len="med" w="med" type="none"/>
          </a:ln>
        </p:spPr>
      </p:sp>
      <p:sp>
        <p:nvSpPr>
          <p:cNvPr id="205" name="Google Shape;205;p24"/>
          <p:cNvSpPr/>
          <p:nvPr/>
        </p:nvSpPr>
        <p:spPr>
          <a:xfrm flipH="1" rot="10800000">
            <a:off x="2663557" y="2939010"/>
            <a:ext cx="2673694" cy="1445316"/>
          </a:xfrm>
          <a:custGeom>
            <a:rect b="b" l="l" r="r" t="t"/>
            <a:pathLst>
              <a:path extrusionOk="0" h="49817" w="110449">
                <a:moveTo>
                  <a:pt x="110122" y="0"/>
                </a:moveTo>
                <a:lnTo>
                  <a:pt x="0" y="49817"/>
                </a:lnTo>
                <a:lnTo>
                  <a:pt x="110449" y="23925"/>
                </a:lnTo>
                <a:close/>
              </a:path>
            </a:pathLst>
          </a:custGeom>
          <a:solidFill>
            <a:srgbClr val="073763"/>
          </a:solidFill>
          <a:ln cap="flat" cmpd="sng" w="19050">
            <a:solidFill>
              <a:srgbClr val="262626"/>
            </a:solidFill>
            <a:prstDash val="solid"/>
            <a:round/>
            <a:headEnd len="med" w="med" type="none"/>
            <a:tailEnd len="med" w="med" type="none"/>
          </a:ln>
        </p:spPr>
      </p:sp>
      <p:sp>
        <p:nvSpPr>
          <p:cNvPr id="206" name="Google Shape;206;p24"/>
          <p:cNvSpPr/>
          <p:nvPr/>
        </p:nvSpPr>
        <p:spPr>
          <a:xfrm>
            <a:off x="5294736" y="2054849"/>
            <a:ext cx="3412200" cy="689700"/>
          </a:xfrm>
          <a:prstGeom prst="rect">
            <a:avLst/>
          </a:prstGeom>
          <a:solidFill>
            <a:srgbClr val="6FA8DC"/>
          </a:solidFill>
          <a:ln cap="flat" cmpd="sng" w="19050">
            <a:solidFill>
              <a:srgbClr val="26262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0000"/>
              </a:lnSpc>
              <a:spcBef>
                <a:spcPts val="2000"/>
              </a:spcBef>
              <a:spcAft>
                <a:spcPts val="0"/>
              </a:spcAft>
              <a:buNone/>
            </a:pPr>
            <a:r>
              <a:rPr lang="en">
                <a:solidFill>
                  <a:srgbClr val="262626"/>
                </a:solidFill>
                <a:latin typeface="Montserrat"/>
                <a:ea typeface="Montserrat"/>
                <a:cs typeface="Montserrat"/>
                <a:sym typeface="Montserrat"/>
              </a:rPr>
              <a:t>Robust </a:t>
            </a:r>
            <a:r>
              <a:rPr lang="en">
                <a:solidFill>
                  <a:srgbClr val="262626"/>
                </a:solidFill>
                <a:latin typeface="Montserrat"/>
                <a:ea typeface="Montserrat"/>
                <a:cs typeface="Montserrat"/>
                <a:sym typeface="Montserrat"/>
              </a:rPr>
              <a:t>chaincode along with handling corner cases</a:t>
            </a:r>
            <a:endParaRPr>
              <a:solidFill>
                <a:srgbClr val="262626"/>
              </a:solidFill>
              <a:latin typeface="Montserrat"/>
              <a:ea typeface="Montserrat"/>
              <a:cs typeface="Montserrat"/>
              <a:sym typeface="Montserrat"/>
            </a:endParaRPr>
          </a:p>
          <a:p>
            <a:pPr indent="0" lvl="0" marL="0" rtl="0" algn="ctr">
              <a:spcBef>
                <a:spcPts val="1000"/>
              </a:spcBef>
              <a:spcAft>
                <a:spcPts val="0"/>
              </a:spcAft>
              <a:buNone/>
            </a:pPr>
            <a:r>
              <a:t/>
            </a:r>
            <a:endParaRPr>
              <a:latin typeface="Montserrat"/>
              <a:ea typeface="Montserrat"/>
              <a:cs typeface="Montserrat"/>
              <a:sym typeface="Montserrat"/>
            </a:endParaRPr>
          </a:p>
        </p:txBody>
      </p:sp>
      <p:sp>
        <p:nvSpPr>
          <p:cNvPr id="207" name="Google Shape;207;p24"/>
          <p:cNvSpPr/>
          <p:nvPr/>
        </p:nvSpPr>
        <p:spPr>
          <a:xfrm rot="189442">
            <a:off x="2677320" y="2009385"/>
            <a:ext cx="2670947" cy="776441"/>
          </a:xfrm>
          <a:custGeom>
            <a:rect b="b" l="l" r="r" t="t"/>
            <a:pathLst>
              <a:path extrusionOk="0" h="26773" w="111028">
                <a:moveTo>
                  <a:pt x="109846" y="0"/>
                </a:moveTo>
                <a:lnTo>
                  <a:pt x="0" y="26773"/>
                </a:lnTo>
                <a:lnTo>
                  <a:pt x="111028" y="22836"/>
                </a:lnTo>
                <a:close/>
              </a:path>
            </a:pathLst>
          </a:custGeom>
          <a:solidFill>
            <a:srgbClr val="6FA8DC"/>
          </a:solidFill>
          <a:ln cap="flat" cmpd="sng" w="19050">
            <a:solidFill>
              <a:srgbClr val="262626"/>
            </a:solidFill>
            <a:prstDash val="solid"/>
            <a:round/>
            <a:headEnd len="med" w="med" type="none"/>
            <a:tailEnd len="med" w="med" type="none"/>
          </a:ln>
        </p:spPr>
      </p:sp>
      <p:pic>
        <p:nvPicPr>
          <p:cNvPr id="208" name="Google Shape;208;p24"/>
          <p:cNvPicPr preferRelativeResize="0"/>
          <p:nvPr/>
        </p:nvPicPr>
        <p:blipFill rotWithShape="1">
          <a:blip r:embed="rId3">
            <a:alphaModFix/>
          </a:blip>
          <a:srcRect b="0" l="0" r="0" t="4770"/>
          <a:stretch/>
        </p:blipFill>
        <p:spPr>
          <a:xfrm>
            <a:off x="385300" y="2178625"/>
            <a:ext cx="2299050" cy="2541200"/>
          </a:xfrm>
          <a:prstGeom prst="rect">
            <a:avLst/>
          </a:prstGeom>
          <a:noFill/>
          <a:ln>
            <a:noFill/>
          </a:ln>
        </p:spPr>
      </p:pic>
      <p:sp>
        <p:nvSpPr>
          <p:cNvPr id="209" name="Google Shape;209;p24"/>
          <p:cNvSpPr/>
          <p:nvPr/>
        </p:nvSpPr>
        <p:spPr>
          <a:xfrm flipH="1">
            <a:off x="5294736" y="2888849"/>
            <a:ext cx="3412200" cy="689700"/>
          </a:xfrm>
          <a:prstGeom prst="rect">
            <a:avLst/>
          </a:prstGeom>
          <a:solidFill>
            <a:srgbClr val="0B5394"/>
          </a:solidFill>
          <a:ln cap="flat" cmpd="sng" w="19050">
            <a:solidFill>
              <a:srgbClr val="262626"/>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lt1"/>
                </a:solidFill>
                <a:latin typeface="Montserrat"/>
                <a:ea typeface="Montserrat"/>
                <a:cs typeface="Montserrat"/>
                <a:sym typeface="Montserrat"/>
              </a:rPr>
              <a:t>User endpoint to connect to the organisations or em</a:t>
            </a:r>
            <a:r>
              <a:rPr lang="en">
                <a:solidFill>
                  <a:schemeClr val="lt1"/>
                </a:solidFill>
                <a:latin typeface="Montserrat"/>
                <a:ea typeface="Montserrat"/>
                <a:cs typeface="Montserrat"/>
                <a:sym typeface="Montserrat"/>
              </a:rPr>
              <a:t>ployers</a:t>
            </a:r>
            <a:endParaRPr>
              <a:latin typeface="Montserrat"/>
              <a:ea typeface="Montserrat"/>
              <a:cs typeface="Montserrat"/>
              <a:sym typeface="Montserrat"/>
            </a:endParaRPr>
          </a:p>
        </p:txBody>
      </p:sp>
      <p:sp>
        <p:nvSpPr>
          <p:cNvPr id="210" name="Google Shape;210;p24"/>
          <p:cNvSpPr/>
          <p:nvPr/>
        </p:nvSpPr>
        <p:spPr>
          <a:xfrm flipH="1" rot="10610558">
            <a:off x="2696145" y="2847572"/>
            <a:ext cx="2670947" cy="776441"/>
          </a:xfrm>
          <a:custGeom>
            <a:rect b="b" l="l" r="r" t="t"/>
            <a:pathLst>
              <a:path extrusionOk="0" h="26773" w="111028">
                <a:moveTo>
                  <a:pt x="109846" y="0"/>
                </a:moveTo>
                <a:lnTo>
                  <a:pt x="0" y="26773"/>
                </a:lnTo>
                <a:lnTo>
                  <a:pt x="111028" y="22836"/>
                </a:lnTo>
                <a:close/>
              </a:path>
            </a:pathLst>
          </a:custGeom>
          <a:solidFill>
            <a:srgbClr val="0B5394"/>
          </a:solidFill>
          <a:ln cap="flat" cmpd="sng" w="19050">
            <a:solidFill>
              <a:srgbClr val="262626"/>
            </a:solidFill>
            <a:prstDash val="solid"/>
            <a:round/>
            <a:headEnd len="med" w="med" type="none"/>
            <a:tailEnd len="med" w="med" type="non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460950" y="6127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400"/>
              </a:spcAft>
              <a:buNone/>
            </a:pPr>
            <a:r>
              <a:rPr lang="en"/>
              <a:t>Milestones</a:t>
            </a:r>
            <a:r>
              <a:rPr lang="en" sz="1400"/>
              <a:t> </a:t>
            </a:r>
            <a:endParaRPr i="1" sz="1600"/>
          </a:p>
        </p:txBody>
      </p:sp>
      <p:cxnSp>
        <p:nvCxnSpPr>
          <p:cNvPr id="216" name="Google Shape;216;p25"/>
          <p:cNvCxnSpPr/>
          <p:nvPr/>
        </p:nvCxnSpPr>
        <p:spPr>
          <a:xfrm rot="10800000">
            <a:off x="680050" y="2152465"/>
            <a:ext cx="0" cy="837900"/>
          </a:xfrm>
          <a:prstGeom prst="straightConnector1">
            <a:avLst/>
          </a:prstGeom>
          <a:noFill/>
          <a:ln cap="flat" cmpd="sng" w="9525">
            <a:solidFill>
              <a:schemeClr val="dk2"/>
            </a:solidFill>
            <a:prstDash val="solid"/>
            <a:round/>
            <a:headEnd len="med" w="med" type="none"/>
            <a:tailEnd len="med" w="med" type="oval"/>
          </a:ln>
        </p:spPr>
      </p:cxnSp>
      <p:sp>
        <p:nvSpPr>
          <p:cNvPr id="217" name="Google Shape;217;p25"/>
          <p:cNvSpPr txBox="1"/>
          <p:nvPr>
            <p:ph idx="1" type="body"/>
          </p:nvPr>
        </p:nvSpPr>
        <p:spPr>
          <a:xfrm>
            <a:off x="680050" y="1974625"/>
            <a:ext cx="2217300" cy="63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dk2"/>
                </a:solidFill>
              </a:rPr>
              <a:t>Data Sharing and Privacy Preserving Solutions using blockchain</a:t>
            </a:r>
            <a:endParaRPr sz="1700">
              <a:solidFill>
                <a:schemeClr val="dk2"/>
              </a:solidFill>
            </a:endParaRPr>
          </a:p>
          <a:p>
            <a:pPr indent="0" lvl="0" marL="0" rtl="0" algn="l">
              <a:spcBef>
                <a:spcPts val="0"/>
              </a:spcBef>
              <a:spcAft>
                <a:spcPts val="1600"/>
              </a:spcAft>
              <a:buNone/>
            </a:pPr>
            <a:r>
              <a:t/>
            </a:r>
            <a:endParaRPr sz="1100">
              <a:solidFill>
                <a:schemeClr val="dk2"/>
              </a:solidFill>
            </a:endParaRPr>
          </a:p>
        </p:txBody>
      </p:sp>
      <p:cxnSp>
        <p:nvCxnSpPr>
          <p:cNvPr id="218" name="Google Shape;218;p25"/>
          <p:cNvCxnSpPr/>
          <p:nvPr/>
        </p:nvCxnSpPr>
        <p:spPr>
          <a:xfrm>
            <a:off x="1504550" y="3375004"/>
            <a:ext cx="0" cy="837900"/>
          </a:xfrm>
          <a:prstGeom prst="straightConnector1">
            <a:avLst/>
          </a:prstGeom>
          <a:noFill/>
          <a:ln cap="flat" cmpd="sng" w="9525">
            <a:solidFill>
              <a:schemeClr val="dk2"/>
            </a:solidFill>
            <a:prstDash val="solid"/>
            <a:round/>
            <a:headEnd len="med" w="med" type="none"/>
            <a:tailEnd len="med" w="med" type="oval"/>
          </a:ln>
        </p:spPr>
      </p:cxnSp>
      <p:sp>
        <p:nvSpPr>
          <p:cNvPr id="219" name="Google Shape;219;p25"/>
          <p:cNvSpPr txBox="1"/>
          <p:nvPr>
            <p:ph idx="1" type="body"/>
          </p:nvPr>
        </p:nvSpPr>
        <p:spPr>
          <a:xfrm>
            <a:off x="1526750" y="3942500"/>
            <a:ext cx="2056200" cy="63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2"/>
                </a:solidFill>
              </a:rPr>
              <a:t>Explored case studies like real estate market, ex-employee traceability and import-export</a:t>
            </a:r>
            <a:endParaRPr sz="1100">
              <a:solidFill>
                <a:schemeClr val="dk2"/>
              </a:solidFill>
            </a:endParaRPr>
          </a:p>
        </p:txBody>
      </p:sp>
      <p:cxnSp>
        <p:nvCxnSpPr>
          <p:cNvPr id="220" name="Google Shape;220;p25"/>
          <p:cNvCxnSpPr/>
          <p:nvPr/>
        </p:nvCxnSpPr>
        <p:spPr>
          <a:xfrm rot="10800000">
            <a:off x="2717025" y="2179115"/>
            <a:ext cx="0" cy="837900"/>
          </a:xfrm>
          <a:prstGeom prst="straightConnector1">
            <a:avLst/>
          </a:prstGeom>
          <a:noFill/>
          <a:ln cap="flat" cmpd="sng" w="9525">
            <a:solidFill>
              <a:schemeClr val="dk2"/>
            </a:solidFill>
            <a:prstDash val="solid"/>
            <a:round/>
            <a:headEnd len="med" w="med" type="none"/>
            <a:tailEnd len="med" w="med" type="oval"/>
          </a:ln>
        </p:spPr>
      </p:cxnSp>
      <p:sp>
        <p:nvSpPr>
          <p:cNvPr id="221" name="Google Shape;221;p25"/>
          <p:cNvSpPr txBox="1"/>
          <p:nvPr>
            <p:ph idx="1" type="body"/>
          </p:nvPr>
        </p:nvSpPr>
        <p:spPr>
          <a:xfrm>
            <a:off x="2757900" y="2003275"/>
            <a:ext cx="22173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2"/>
                </a:solidFill>
              </a:rPr>
              <a:t>Finalize problem statement and check already existing models</a:t>
            </a:r>
            <a:endParaRPr sz="1100">
              <a:solidFill>
                <a:schemeClr val="dk2"/>
              </a:solidFill>
            </a:endParaRPr>
          </a:p>
        </p:txBody>
      </p:sp>
      <p:cxnSp>
        <p:nvCxnSpPr>
          <p:cNvPr id="222" name="Google Shape;222;p25"/>
          <p:cNvCxnSpPr/>
          <p:nvPr/>
        </p:nvCxnSpPr>
        <p:spPr>
          <a:xfrm>
            <a:off x="3607250" y="3395846"/>
            <a:ext cx="0" cy="837900"/>
          </a:xfrm>
          <a:prstGeom prst="straightConnector1">
            <a:avLst/>
          </a:prstGeom>
          <a:noFill/>
          <a:ln cap="flat" cmpd="sng" w="9525">
            <a:solidFill>
              <a:schemeClr val="dk2"/>
            </a:solidFill>
            <a:prstDash val="solid"/>
            <a:round/>
            <a:headEnd len="med" w="med" type="none"/>
            <a:tailEnd len="med" w="med" type="oval"/>
          </a:ln>
        </p:spPr>
      </p:cxnSp>
      <p:sp>
        <p:nvSpPr>
          <p:cNvPr id="223" name="Google Shape;223;p25"/>
          <p:cNvSpPr txBox="1"/>
          <p:nvPr>
            <p:ph idx="1" type="body"/>
          </p:nvPr>
        </p:nvSpPr>
        <p:spPr>
          <a:xfrm>
            <a:off x="3607250" y="3982350"/>
            <a:ext cx="1990800" cy="7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2"/>
                </a:solidFill>
              </a:rPr>
              <a:t>Develop a basic system covering base functionality of problem.</a:t>
            </a:r>
            <a:endParaRPr sz="1100">
              <a:solidFill>
                <a:schemeClr val="dk2"/>
              </a:solidFill>
            </a:endParaRPr>
          </a:p>
        </p:txBody>
      </p:sp>
      <p:cxnSp>
        <p:nvCxnSpPr>
          <p:cNvPr id="224" name="Google Shape;224;p25"/>
          <p:cNvCxnSpPr/>
          <p:nvPr/>
        </p:nvCxnSpPr>
        <p:spPr>
          <a:xfrm rot="10800000">
            <a:off x="5183156" y="2152790"/>
            <a:ext cx="0" cy="837900"/>
          </a:xfrm>
          <a:prstGeom prst="straightConnector1">
            <a:avLst/>
          </a:prstGeom>
          <a:noFill/>
          <a:ln cap="flat" cmpd="sng" w="9525">
            <a:solidFill>
              <a:schemeClr val="dk2"/>
            </a:solidFill>
            <a:prstDash val="solid"/>
            <a:round/>
            <a:headEnd len="med" w="med" type="none"/>
            <a:tailEnd len="med" w="med" type="oval"/>
          </a:ln>
        </p:spPr>
      </p:cxnSp>
      <p:sp>
        <p:nvSpPr>
          <p:cNvPr id="225" name="Google Shape;225;p25"/>
          <p:cNvSpPr txBox="1"/>
          <p:nvPr>
            <p:ph idx="1" type="body"/>
          </p:nvPr>
        </p:nvSpPr>
        <p:spPr>
          <a:xfrm>
            <a:off x="6335625" y="3982355"/>
            <a:ext cx="1814100" cy="37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2"/>
                </a:solidFill>
              </a:rPr>
              <a:t>Write research paper</a:t>
            </a:r>
            <a:endParaRPr sz="1100">
              <a:solidFill>
                <a:schemeClr val="dk2"/>
              </a:solidFill>
            </a:endParaRPr>
          </a:p>
        </p:txBody>
      </p:sp>
      <p:graphicFrame>
        <p:nvGraphicFramePr>
          <p:cNvPr id="226" name="Google Shape;226;p25"/>
          <p:cNvGraphicFramePr/>
          <p:nvPr/>
        </p:nvGraphicFramePr>
        <p:xfrm>
          <a:off x="540150" y="3003452"/>
          <a:ext cx="3000000" cy="3000000"/>
        </p:xfrm>
        <a:graphic>
          <a:graphicData uri="http://schemas.openxmlformats.org/drawingml/2006/table">
            <a:tbl>
              <a:tblPr>
                <a:noFill/>
                <a:tableStyleId>{9A5F408B-4CA7-4812-A727-9A583E00208C}</a:tableStyleId>
              </a:tblPr>
              <a:tblGrid>
                <a:gridCol w="766775"/>
                <a:gridCol w="766775"/>
                <a:gridCol w="766775"/>
                <a:gridCol w="766775"/>
                <a:gridCol w="766775"/>
                <a:gridCol w="766775"/>
                <a:gridCol w="766775"/>
                <a:gridCol w="766775"/>
                <a:gridCol w="766775"/>
                <a:gridCol w="766775"/>
              </a:tblGrid>
              <a:tr h="392100">
                <a:tc>
                  <a:txBody>
                    <a:bodyPr/>
                    <a:lstStyle/>
                    <a:p>
                      <a:pPr indent="0" lvl="0" marL="0" rtl="0" algn="l">
                        <a:spcBef>
                          <a:spcPts val="0"/>
                        </a:spcBef>
                        <a:spcAft>
                          <a:spcPts val="0"/>
                        </a:spcAft>
                        <a:buNone/>
                      </a:pPr>
                      <a:r>
                        <a:rPr lang="en">
                          <a:solidFill>
                            <a:srgbClr val="FFFFFF"/>
                          </a:solidFill>
                        </a:rPr>
                        <a:t>Aug</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FD115"/>
                    </a:solidFill>
                  </a:tcPr>
                </a:tc>
                <a:tc>
                  <a:txBody>
                    <a:bodyPr/>
                    <a:lstStyle/>
                    <a:p>
                      <a:pPr indent="0" lvl="0" marL="0" rtl="0" algn="l">
                        <a:spcBef>
                          <a:spcPts val="0"/>
                        </a:spcBef>
                        <a:spcAft>
                          <a:spcPts val="0"/>
                        </a:spcAft>
                        <a:buNone/>
                      </a:pPr>
                      <a:r>
                        <a:rPr lang="en">
                          <a:solidFill>
                            <a:srgbClr val="FFFFFF"/>
                          </a:solidFill>
                        </a:rPr>
                        <a:t>Sep</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FD115"/>
                    </a:solidFill>
                  </a:tcPr>
                </a:tc>
                <a:tc>
                  <a:txBody>
                    <a:bodyPr/>
                    <a:lstStyle/>
                    <a:p>
                      <a:pPr indent="0" lvl="0" marL="0" rtl="0" algn="l">
                        <a:spcBef>
                          <a:spcPts val="0"/>
                        </a:spcBef>
                        <a:spcAft>
                          <a:spcPts val="0"/>
                        </a:spcAft>
                        <a:buNone/>
                      </a:pPr>
                      <a:r>
                        <a:rPr lang="en">
                          <a:solidFill>
                            <a:srgbClr val="FFFFFF"/>
                          </a:solidFill>
                        </a:rPr>
                        <a:t>Oct</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FD115"/>
                    </a:solidFill>
                  </a:tcPr>
                </a:tc>
                <a:tc>
                  <a:txBody>
                    <a:bodyPr/>
                    <a:lstStyle/>
                    <a:p>
                      <a:pPr indent="0" lvl="0" marL="0" rtl="0" algn="l">
                        <a:spcBef>
                          <a:spcPts val="0"/>
                        </a:spcBef>
                        <a:spcAft>
                          <a:spcPts val="0"/>
                        </a:spcAft>
                        <a:buNone/>
                      </a:pPr>
                      <a:r>
                        <a:rPr lang="en">
                          <a:solidFill>
                            <a:srgbClr val="FFFFFF"/>
                          </a:solidFill>
                        </a:rPr>
                        <a:t>Nov</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FD115"/>
                    </a:solidFill>
                  </a:tcPr>
                </a:tc>
                <a:tc>
                  <a:txBody>
                    <a:bodyPr/>
                    <a:lstStyle/>
                    <a:p>
                      <a:pPr indent="0" lvl="0" marL="0" rtl="0" algn="ctr">
                        <a:spcBef>
                          <a:spcPts val="0"/>
                        </a:spcBef>
                        <a:spcAft>
                          <a:spcPts val="0"/>
                        </a:spcAft>
                        <a:buNone/>
                      </a:pPr>
                      <a:r>
                        <a:rPr lang="en">
                          <a:solidFill>
                            <a:srgbClr val="FFFFFF"/>
                          </a:solidFill>
                        </a:rPr>
                        <a:t>Dec</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FD115"/>
                    </a:solidFill>
                  </a:tcPr>
                </a:tc>
                <a:tc>
                  <a:txBody>
                    <a:bodyPr/>
                    <a:lstStyle/>
                    <a:p>
                      <a:pPr indent="0" lvl="0" marL="0" rtl="0" algn="ctr">
                        <a:spcBef>
                          <a:spcPts val="0"/>
                        </a:spcBef>
                        <a:spcAft>
                          <a:spcPts val="0"/>
                        </a:spcAft>
                        <a:buNone/>
                      </a:pPr>
                      <a:r>
                        <a:rPr lang="en">
                          <a:solidFill>
                            <a:srgbClr val="FFFFFF"/>
                          </a:solidFill>
                        </a:rPr>
                        <a:t>Jan</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rgbClr val="FFFFFF"/>
                          </a:solidFill>
                        </a:rPr>
                        <a:t>Feb</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rgbClr val="FFFFFF"/>
                          </a:solidFill>
                        </a:rPr>
                        <a:t>Mar</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rgbClr val="FFFFFF"/>
                          </a:solidFill>
                        </a:rPr>
                        <a:t>Apr</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rgbClr val="FFFFFF"/>
                          </a:solidFill>
                        </a:rPr>
                        <a:t>May</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sp>
        <p:nvSpPr>
          <p:cNvPr id="227" name="Google Shape;227;p25"/>
          <p:cNvSpPr txBox="1"/>
          <p:nvPr>
            <p:ph idx="1" type="body"/>
          </p:nvPr>
        </p:nvSpPr>
        <p:spPr>
          <a:xfrm>
            <a:off x="5253200" y="1974625"/>
            <a:ext cx="1756800" cy="63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2"/>
                </a:solidFill>
              </a:rPr>
              <a:t>Improve on the system and add some unique features.</a:t>
            </a:r>
            <a:endParaRPr sz="1100">
              <a:solidFill>
                <a:schemeClr val="dk2"/>
              </a:solidFill>
            </a:endParaRPr>
          </a:p>
        </p:txBody>
      </p:sp>
      <p:cxnSp>
        <p:nvCxnSpPr>
          <p:cNvPr id="228" name="Google Shape;228;p25"/>
          <p:cNvCxnSpPr/>
          <p:nvPr/>
        </p:nvCxnSpPr>
        <p:spPr>
          <a:xfrm>
            <a:off x="6335625" y="3395846"/>
            <a:ext cx="0" cy="83790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50450" y="460750"/>
            <a:ext cx="9057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nvSpPr>
        <p:spPr>
          <a:xfrm>
            <a:off x="542875" y="2096450"/>
            <a:ext cx="6880500" cy="2105700"/>
          </a:xfrm>
          <a:prstGeom prst="rect">
            <a:avLst/>
          </a:prstGeom>
          <a:noFill/>
          <a:ln>
            <a:noFill/>
          </a:ln>
        </p:spPr>
        <p:txBody>
          <a:bodyPr anchorCtr="0" anchor="t" bIns="91425" lIns="91425" spcFirstLastPara="1" rIns="91425" wrap="square" tIns="91425">
            <a:spAutoFit/>
          </a:bodyPr>
          <a:lstStyle/>
          <a:p>
            <a:pPr indent="0" lvl="0" marL="0" marR="0" rtl="0" algn="just">
              <a:lnSpc>
                <a:spcPct val="120000"/>
              </a:lnSpc>
              <a:spcBef>
                <a:spcPts val="600"/>
              </a:spcBef>
              <a:spcAft>
                <a:spcPts val="0"/>
              </a:spcAft>
              <a:buNone/>
            </a:pPr>
            <a:r>
              <a:rPr lang="en">
                <a:solidFill>
                  <a:srgbClr val="434343"/>
                </a:solidFill>
                <a:latin typeface="Montserrat"/>
                <a:ea typeface="Montserrat"/>
                <a:cs typeface="Montserrat"/>
                <a:sym typeface="Montserrat"/>
              </a:rPr>
              <a:t>The proposed solution was to create a </a:t>
            </a:r>
            <a:r>
              <a:rPr b="1" lang="en">
                <a:solidFill>
                  <a:srgbClr val="434343"/>
                </a:solidFill>
                <a:latin typeface="Montserrat"/>
                <a:ea typeface="Montserrat"/>
                <a:cs typeface="Montserrat"/>
                <a:sym typeface="Montserrat"/>
              </a:rPr>
              <a:t>blockchain</a:t>
            </a:r>
            <a:r>
              <a:rPr lang="en">
                <a:solidFill>
                  <a:srgbClr val="434343"/>
                </a:solidFill>
                <a:latin typeface="Montserrat"/>
                <a:ea typeface="Montserrat"/>
                <a:cs typeface="Montserrat"/>
                <a:sym typeface="Montserrat"/>
              </a:rPr>
              <a:t> </a:t>
            </a:r>
            <a:r>
              <a:rPr b="1" lang="en">
                <a:solidFill>
                  <a:srgbClr val="434343"/>
                </a:solidFill>
                <a:latin typeface="Montserrat"/>
                <a:ea typeface="Montserrat"/>
                <a:cs typeface="Montserrat"/>
                <a:sym typeface="Montserrat"/>
              </a:rPr>
              <a:t>based application </a:t>
            </a:r>
            <a:r>
              <a:rPr lang="en">
                <a:solidFill>
                  <a:srgbClr val="434343"/>
                </a:solidFill>
                <a:latin typeface="Montserrat"/>
                <a:ea typeface="Montserrat"/>
                <a:cs typeface="Montserrat"/>
                <a:sym typeface="Montserrat"/>
              </a:rPr>
              <a:t>where organizations have the </a:t>
            </a:r>
            <a:r>
              <a:rPr lang="en">
                <a:solidFill>
                  <a:srgbClr val="434343"/>
                </a:solidFill>
                <a:latin typeface="Montserrat"/>
                <a:ea typeface="Montserrat"/>
                <a:cs typeface="Montserrat"/>
                <a:sym typeface="Montserrat"/>
              </a:rPr>
              <a:t>privilege</a:t>
            </a:r>
            <a:r>
              <a:rPr lang="en">
                <a:solidFill>
                  <a:srgbClr val="434343"/>
                </a:solidFill>
                <a:latin typeface="Montserrat"/>
                <a:ea typeface="Montserrat"/>
                <a:cs typeface="Montserrat"/>
                <a:sym typeface="Montserrat"/>
              </a:rPr>
              <a:t> to write the information on to the blockchain, which can be used to verify the authenticity of documents.</a:t>
            </a:r>
            <a:endParaRPr>
              <a:solidFill>
                <a:srgbClr val="434343"/>
              </a:solidFill>
              <a:latin typeface="Montserrat"/>
              <a:ea typeface="Montserrat"/>
              <a:cs typeface="Montserrat"/>
              <a:sym typeface="Montserrat"/>
            </a:endParaRPr>
          </a:p>
          <a:p>
            <a:pPr indent="0" lvl="0" marL="0" marR="0" rtl="0" algn="just">
              <a:lnSpc>
                <a:spcPct val="120000"/>
              </a:lnSpc>
              <a:spcBef>
                <a:spcPts val="600"/>
              </a:spcBef>
              <a:spcAft>
                <a:spcPts val="0"/>
              </a:spcAft>
              <a:buNone/>
            </a:pPr>
            <a:r>
              <a:rPr lang="en">
                <a:solidFill>
                  <a:srgbClr val="434343"/>
                </a:solidFill>
                <a:latin typeface="Montserrat"/>
                <a:ea typeface="Montserrat"/>
                <a:cs typeface="Montserrat"/>
                <a:sym typeface="Montserrat"/>
              </a:rPr>
              <a:t>We had explored working of hyperledger and developed a basic application on it.</a:t>
            </a:r>
            <a:endParaRPr>
              <a:solidFill>
                <a:srgbClr val="434343"/>
              </a:solidFill>
              <a:latin typeface="Montserrat"/>
              <a:ea typeface="Montserrat"/>
              <a:cs typeface="Montserrat"/>
              <a:sym typeface="Montserrat"/>
            </a:endParaRPr>
          </a:p>
          <a:p>
            <a:pPr indent="0" lvl="0" marL="0" marR="0" rtl="0" algn="just">
              <a:lnSpc>
                <a:spcPct val="120000"/>
              </a:lnSpc>
              <a:spcBef>
                <a:spcPts val="600"/>
              </a:spcBef>
              <a:spcAft>
                <a:spcPts val="600"/>
              </a:spcAft>
              <a:buNone/>
            </a:pPr>
            <a:r>
              <a:rPr lang="en">
                <a:solidFill>
                  <a:srgbClr val="434343"/>
                </a:solidFill>
                <a:latin typeface="Montserrat"/>
                <a:ea typeface="Montserrat"/>
                <a:cs typeface="Montserrat"/>
                <a:sym typeface="Montserrat"/>
              </a:rPr>
              <a:t>We had a structure and workflow in mind, which we have progressed upon.</a:t>
            </a:r>
            <a:endParaRPr>
              <a:solidFill>
                <a:srgbClr val="434343"/>
              </a:solidFill>
              <a:latin typeface="Montserrat"/>
              <a:ea typeface="Montserrat"/>
              <a:cs typeface="Montserrat"/>
              <a:sym typeface="Montserrat"/>
            </a:endParaRPr>
          </a:p>
        </p:txBody>
      </p:sp>
      <p:sp>
        <p:nvSpPr>
          <p:cNvPr id="78" name="Google Shape;78;p14"/>
          <p:cNvSpPr/>
          <p:nvPr/>
        </p:nvSpPr>
        <p:spPr>
          <a:xfrm>
            <a:off x="7608100" y="1249700"/>
            <a:ext cx="1074900" cy="1000500"/>
          </a:xfrm>
          <a:prstGeom prst="ellipse">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ph type="title"/>
          </p:nvPr>
        </p:nvSpPr>
        <p:spPr>
          <a:xfrm>
            <a:off x="460950" y="4232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Recap</a:t>
            </a:r>
            <a:endParaRPr/>
          </a:p>
        </p:txBody>
      </p:sp>
      <p:pic>
        <p:nvPicPr>
          <p:cNvPr id="80" name="Google Shape;80;p14"/>
          <p:cNvPicPr preferRelativeResize="0"/>
          <p:nvPr/>
        </p:nvPicPr>
        <p:blipFill>
          <a:blip r:embed="rId3">
            <a:alphaModFix/>
          </a:blip>
          <a:stretch>
            <a:fillRect/>
          </a:stretch>
        </p:blipFill>
        <p:spPr>
          <a:xfrm>
            <a:off x="7794150" y="1437400"/>
            <a:ext cx="659050" cy="659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471900" y="423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86" name="Google Shape;86;p15"/>
          <p:cNvSpPr txBox="1"/>
          <p:nvPr/>
        </p:nvSpPr>
        <p:spPr>
          <a:xfrm>
            <a:off x="471900" y="1791125"/>
            <a:ext cx="7669500" cy="3158400"/>
          </a:xfrm>
          <a:prstGeom prst="rect">
            <a:avLst/>
          </a:prstGeom>
          <a:noFill/>
          <a:ln>
            <a:noFill/>
          </a:ln>
        </p:spPr>
        <p:txBody>
          <a:bodyPr anchorCtr="0" anchor="t" bIns="91425" lIns="91425" spcFirstLastPara="1" rIns="91425" wrap="square" tIns="91425">
            <a:spAutoFit/>
          </a:bodyPr>
          <a:lstStyle/>
          <a:p>
            <a:pPr indent="0" lvl="0" marL="0" rtl="0" algn="just">
              <a:lnSpc>
                <a:spcPct val="120000"/>
              </a:lnSpc>
              <a:spcBef>
                <a:spcPts val="600"/>
              </a:spcBef>
              <a:spcAft>
                <a:spcPts val="0"/>
              </a:spcAft>
              <a:buNone/>
            </a:pPr>
            <a:r>
              <a:rPr b="1" lang="en" sz="1500">
                <a:solidFill>
                  <a:srgbClr val="434343"/>
                </a:solidFill>
                <a:latin typeface="Montserrat"/>
                <a:ea typeface="Montserrat"/>
                <a:cs typeface="Montserrat"/>
                <a:sym typeface="Montserrat"/>
              </a:rPr>
              <a:t>Chaincode</a:t>
            </a:r>
            <a:r>
              <a:rPr lang="en" sz="1500">
                <a:solidFill>
                  <a:srgbClr val="434343"/>
                </a:solidFill>
                <a:latin typeface="Montserrat"/>
                <a:ea typeface="Montserrat"/>
                <a:cs typeface="Montserrat"/>
                <a:sym typeface="Montserrat"/>
              </a:rPr>
              <a:t>:</a:t>
            </a:r>
            <a:endParaRPr sz="1500">
              <a:solidFill>
                <a:srgbClr val="434343"/>
              </a:solidFill>
              <a:latin typeface="Montserrat"/>
              <a:ea typeface="Montserrat"/>
              <a:cs typeface="Montserrat"/>
              <a:sym typeface="Montserrat"/>
            </a:endParaRPr>
          </a:p>
          <a:p>
            <a:pPr indent="-317500" lvl="0" marL="914400" rtl="0" algn="just">
              <a:lnSpc>
                <a:spcPct val="100000"/>
              </a:lnSpc>
              <a:spcBef>
                <a:spcPts val="600"/>
              </a:spcBef>
              <a:spcAft>
                <a:spcPts val="0"/>
              </a:spcAft>
              <a:buClr>
                <a:srgbClr val="434343"/>
              </a:buClr>
              <a:buSzPts val="1400"/>
              <a:buFont typeface="Montserrat"/>
              <a:buAutoNum type="arabicPeriod"/>
            </a:pPr>
            <a:r>
              <a:rPr lang="en">
                <a:solidFill>
                  <a:srgbClr val="434343"/>
                </a:solidFill>
                <a:latin typeface="Montserrat"/>
                <a:ea typeface="Montserrat"/>
                <a:cs typeface="Montserrat"/>
                <a:sym typeface="Montserrat"/>
              </a:rPr>
              <a:t>Wrote the business logic in </a:t>
            </a:r>
            <a:r>
              <a:rPr b="1" lang="en">
                <a:solidFill>
                  <a:srgbClr val="434343"/>
                </a:solidFill>
                <a:latin typeface="Montserrat"/>
                <a:ea typeface="Montserrat"/>
                <a:cs typeface="Montserrat"/>
                <a:sym typeface="Montserrat"/>
              </a:rPr>
              <a:t>Golang</a:t>
            </a:r>
            <a:endParaRPr>
              <a:solidFill>
                <a:srgbClr val="434343"/>
              </a:solidFill>
              <a:latin typeface="Montserrat"/>
              <a:ea typeface="Montserrat"/>
              <a:cs typeface="Montserrat"/>
              <a:sym typeface="Montserrat"/>
            </a:endParaRPr>
          </a:p>
          <a:p>
            <a:pPr indent="-317500" lvl="0" marL="914400" rtl="0" algn="just">
              <a:lnSpc>
                <a:spcPct val="100000"/>
              </a:lnSpc>
              <a:spcBef>
                <a:spcPts val="600"/>
              </a:spcBef>
              <a:spcAft>
                <a:spcPts val="0"/>
              </a:spcAft>
              <a:buClr>
                <a:srgbClr val="434343"/>
              </a:buClr>
              <a:buSzPts val="1400"/>
              <a:buFont typeface="Montserrat"/>
              <a:buAutoNum type="arabicPeriod"/>
            </a:pPr>
            <a:r>
              <a:rPr lang="en">
                <a:solidFill>
                  <a:srgbClr val="434343"/>
                </a:solidFill>
                <a:latin typeface="Montserrat"/>
                <a:ea typeface="Montserrat"/>
                <a:cs typeface="Montserrat"/>
                <a:sym typeface="Montserrat"/>
              </a:rPr>
              <a:t>It provides functionalities like Add, Delete, Update, get History</a:t>
            </a:r>
            <a:endParaRPr>
              <a:solidFill>
                <a:srgbClr val="434343"/>
              </a:solidFill>
              <a:latin typeface="Montserrat"/>
              <a:ea typeface="Montserrat"/>
              <a:cs typeface="Montserrat"/>
              <a:sym typeface="Montserrat"/>
            </a:endParaRPr>
          </a:p>
          <a:p>
            <a:pPr indent="0" lvl="0" marL="0" rtl="0" algn="just">
              <a:lnSpc>
                <a:spcPct val="120000"/>
              </a:lnSpc>
              <a:spcBef>
                <a:spcPts val="600"/>
              </a:spcBef>
              <a:spcAft>
                <a:spcPts val="0"/>
              </a:spcAft>
              <a:buNone/>
            </a:pPr>
            <a:r>
              <a:rPr b="1" lang="en" sz="1500">
                <a:solidFill>
                  <a:srgbClr val="434343"/>
                </a:solidFill>
                <a:latin typeface="Montserrat"/>
                <a:ea typeface="Montserrat"/>
                <a:cs typeface="Montserrat"/>
                <a:sym typeface="Montserrat"/>
              </a:rPr>
              <a:t>API:</a:t>
            </a:r>
            <a:endParaRPr b="1" sz="1500">
              <a:solidFill>
                <a:srgbClr val="434343"/>
              </a:solidFill>
              <a:latin typeface="Montserrat"/>
              <a:ea typeface="Montserrat"/>
              <a:cs typeface="Montserrat"/>
              <a:sym typeface="Montserrat"/>
            </a:endParaRPr>
          </a:p>
          <a:p>
            <a:pPr indent="-317500" lvl="0" marL="914400" rtl="0" algn="just">
              <a:lnSpc>
                <a:spcPct val="120000"/>
              </a:lnSpc>
              <a:spcBef>
                <a:spcPts val="600"/>
              </a:spcBef>
              <a:spcAft>
                <a:spcPts val="0"/>
              </a:spcAft>
              <a:buClr>
                <a:srgbClr val="434343"/>
              </a:buClr>
              <a:buSzPts val="1400"/>
              <a:buFont typeface="Montserrat"/>
              <a:buAutoNum type="arabicPeriod"/>
            </a:pPr>
            <a:r>
              <a:rPr lang="en">
                <a:solidFill>
                  <a:srgbClr val="434343"/>
                </a:solidFill>
                <a:latin typeface="Montserrat"/>
                <a:ea typeface="Montserrat"/>
                <a:cs typeface="Montserrat"/>
                <a:sym typeface="Montserrat"/>
              </a:rPr>
              <a:t>Acts as a bridge between chaincode and the organisation</a:t>
            </a:r>
            <a:endParaRPr>
              <a:solidFill>
                <a:srgbClr val="434343"/>
              </a:solidFill>
              <a:latin typeface="Montserrat"/>
              <a:ea typeface="Montserrat"/>
              <a:cs typeface="Montserrat"/>
              <a:sym typeface="Montserrat"/>
            </a:endParaRPr>
          </a:p>
          <a:p>
            <a:pPr indent="-317500" lvl="0" marL="914400" rtl="0" algn="just">
              <a:lnSpc>
                <a:spcPct val="120000"/>
              </a:lnSpc>
              <a:spcBef>
                <a:spcPts val="0"/>
              </a:spcBef>
              <a:spcAft>
                <a:spcPts val="0"/>
              </a:spcAft>
              <a:buClr>
                <a:srgbClr val="434343"/>
              </a:buClr>
              <a:buSzPts val="1400"/>
              <a:buFont typeface="Montserrat"/>
              <a:buAutoNum type="arabicPeriod"/>
            </a:pPr>
            <a:r>
              <a:rPr lang="en">
                <a:solidFill>
                  <a:srgbClr val="434343"/>
                </a:solidFill>
                <a:latin typeface="Montserrat"/>
                <a:ea typeface="Montserrat"/>
                <a:cs typeface="Montserrat"/>
                <a:sym typeface="Montserrat"/>
              </a:rPr>
              <a:t>Provides the various functionalities of chaincode</a:t>
            </a:r>
            <a:endParaRPr>
              <a:solidFill>
                <a:srgbClr val="434343"/>
              </a:solidFill>
              <a:latin typeface="Montserrat"/>
              <a:ea typeface="Montserrat"/>
              <a:cs typeface="Montserrat"/>
              <a:sym typeface="Montserrat"/>
            </a:endParaRPr>
          </a:p>
          <a:p>
            <a:pPr indent="0" lvl="0" marL="0" rtl="0" algn="just">
              <a:lnSpc>
                <a:spcPct val="120000"/>
              </a:lnSpc>
              <a:spcBef>
                <a:spcPts val="600"/>
              </a:spcBef>
              <a:spcAft>
                <a:spcPts val="0"/>
              </a:spcAft>
              <a:buNone/>
            </a:pPr>
            <a:r>
              <a:rPr b="1" lang="en" sz="1500">
                <a:solidFill>
                  <a:srgbClr val="434343"/>
                </a:solidFill>
                <a:latin typeface="Montserrat"/>
                <a:ea typeface="Montserrat"/>
                <a:cs typeface="Montserrat"/>
                <a:sym typeface="Montserrat"/>
              </a:rPr>
              <a:t>Frontend: </a:t>
            </a:r>
            <a:endParaRPr b="1" sz="1500">
              <a:solidFill>
                <a:srgbClr val="434343"/>
              </a:solidFill>
              <a:latin typeface="Montserrat"/>
              <a:ea typeface="Montserrat"/>
              <a:cs typeface="Montserrat"/>
              <a:sym typeface="Montserrat"/>
            </a:endParaRPr>
          </a:p>
          <a:p>
            <a:pPr indent="-317500" lvl="0" marL="914400" rtl="0" algn="just">
              <a:lnSpc>
                <a:spcPct val="120000"/>
              </a:lnSpc>
              <a:spcBef>
                <a:spcPts val="600"/>
              </a:spcBef>
              <a:spcAft>
                <a:spcPts val="0"/>
              </a:spcAft>
              <a:buClr>
                <a:srgbClr val="434343"/>
              </a:buClr>
              <a:buSzPts val="1400"/>
              <a:buFont typeface="Montserrat"/>
              <a:buAutoNum type="arabicPeriod"/>
            </a:pPr>
            <a:r>
              <a:rPr lang="en">
                <a:solidFill>
                  <a:srgbClr val="434343"/>
                </a:solidFill>
                <a:latin typeface="Montserrat"/>
                <a:ea typeface="Montserrat"/>
                <a:cs typeface="Montserrat"/>
                <a:sym typeface="Montserrat"/>
              </a:rPr>
              <a:t>Basic UI for the organisation to register, add, update certificates</a:t>
            </a:r>
            <a:endParaRPr>
              <a:solidFill>
                <a:srgbClr val="434343"/>
              </a:solidFill>
              <a:latin typeface="Montserrat"/>
              <a:ea typeface="Montserrat"/>
              <a:cs typeface="Montserrat"/>
              <a:sym typeface="Montserrat"/>
            </a:endParaRPr>
          </a:p>
          <a:p>
            <a:pPr indent="-317500" lvl="0" marL="914400" rtl="0" algn="just">
              <a:lnSpc>
                <a:spcPct val="120000"/>
              </a:lnSpc>
              <a:spcBef>
                <a:spcPts val="0"/>
              </a:spcBef>
              <a:spcAft>
                <a:spcPts val="0"/>
              </a:spcAft>
              <a:buClr>
                <a:srgbClr val="434343"/>
              </a:buClr>
              <a:buSzPts val="1400"/>
              <a:buFont typeface="Montserrat"/>
              <a:buAutoNum type="arabicPeriod"/>
            </a:pPr>
            <a:r>
              <a:rPr lang="en">
                <a:solidFill>
                  <a:srgbClr val="434343"/>
                </a:solidFill>
                <a:latin typeface="Montserrat"/>
                <a:ea typeface="Montserrat"/>
                <a:cs typeface="Montserrat"/>
                <a:sym typeface="Montserrat"/>
              </a:rPr>
              <a:t>Used </a:t>
            </a:r>
            <a:r>
              <a:rPr b="1" lang="en">
                <a:solidFill>
                  <a:srgbClr val="434343"/>
                </a:solidFill>
                <a:latin typeface="Montserrat"/>
                <a:ea typeface="Montserrat"/>
                <a:cs typeface="Montserrat"/>
                <a:sym typeface="Montserrat"/>
              </a:rPr>
              <a:t>JWT</a:t>
            </a:r>
            <a:r>
              <a:rPr lang="en">
                <a:solidFill>
                  <a:srgbClr val="434343"/>
                </a:solidFill>
                <a:latin typeface="Montserrat"/>
                <a:ea typeface="Montserrat"/>
                <a:cs typeface="Montserrat"/>
                <a:sym typeface="Montserrat"/>
              </a:rPr>
              <a:t> authentication to make secure APIs - uses </a:t>
            </a:r>
            <a:r>
              <a:rPr b="1" lang="en">
                <a:solidFill>
                  <a:srgbClr val="434343"/>
                </a:solidFill>
                <a:latin typeface="Montserrat"/>
                <a:ea typeface="Montserrat"/>
                <a:cs typeface="Montserrat"/>
                <a:sym typeface="Montserrat"/>
              </a:rPr>
              <a:t>tokens</a:t>
            </a:r>
            <a:r>
              <a:rPr lang="en">
                <a:solidFill>
                  <a:srgbClr val="434343"/>
                </a:solidFill>
                <a:latin typeface="Montserrat"/>
                <a:ea typeface="Montserrat"/>
                <a:cs typeface="Montserrat"/>
                <a:sym typeface="Montserrat"/>
              </a:rPr>
              <a:t> which have an expire time and checks its existence during login</a:t>
            </a:r>
            <a:endParaRPr>
              <a:solidFill>
                <a:srgbClr val="434343"/>
              </a:solidFill>
              <a:latin typeface="Montserrat"/>
              <a:ea typeface="Montserrat"/>
              <a:cs typeface="Montserrat"/>
              <a:sym typeface="Montserrat"/>
            </a:endParaRPr>
          </a:p>
        </p:txBody>
      </p:sp>
      <p:sp>
        <p:nvSpPr>
          <p:cNvPr id="87" name="Google Shape;87;p15"/>
          <p:cNvSpPr/>
          <p:nvPr/>
        </p:nvSpPr>
        <p:spPr>
          <a:xfrm>
            <a:off x="7603625" y="1395750"/>
            <a:ext cx="1079400" cy="1086900"/>
          </a:xfrm>
          <a:prstGeom prst="ellipse">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5"/>
          <p:cNvPicPr preferRelativeResize="0"/>
          <p:nvPr/>
        </p:nvPicPr>
        <p:blipFill>
          <a:blip r:embed="rId3">
            <a:alphaModFix/>
          </a:blip>
          <a:stretch>
            <a:fillRect/>
          </a:stretch>
        </p:blipFill>
        <p:spPr>
          <a:xfrm>
            <a:off x="7745938" y="1541812"/>
            <a:ext cx="794775" cy="794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471900" y="423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Structure</a:t>
            </a:r>
            <a:endParaRPr/>
          </a:p>
        </p:txBody>
      </p:sp>
      <p:sp>
        <p:nvSpPr>
          <p:cNvPr id="94" name="Google Shape;94;p16"/>
          <p:cNvSpPr txBox="1"/>
          <p:nvPr/>
        </p:nvSpPr>
        <p:spPr>
          <a:xfrm>
            <a:off x="759075" y="1943675"/>
            <a:ext cx="7245900" cy="25725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600"/>
              </a:spcBef>
              <a:spcAft>
                <a:spcPts val="0"/>
              </a:spcAft>
              <a:buNone/>
            </a:pPr>
            <a:r>
              <a:rPr b="1" lang="en">
                <a:solidFill>
                  <a:srgbClr val="434343"/>
                </a:solidFill>
                <a:latin typeface="Montserrat"/>
                <a:ea typeface="Montserrat"/>
                <a:cs typeface="Montserrat"/>
                <a:sym typeface="Montserrat"/>
              </a:rPr>
              <a:t>Data Structure Defined:</a:t>
            </a:r>
            <a:endParaRPr b="1">
              <a:solidFill>
                <a:srgbClr val="434343"/>
              </a:solidFill>
              <a:latin typeface="Montserrat"/>
              <a:ea typeface="Montserrat"/>
              <a:cs typeface="Montserrat"/>
              <a:sym typeface="Montserrat"/>
            </a:endParaRPr>
          </a:p>
          <a:p>
            <a:pPr indent="-317500" lvl="0" marL="457200" rtl="0" algn="l">
              <a:lnSpc>
                <a:spcPct val="110000"/>
              </a:lnSpc>
              <a:spcBef>
                <a:spcPts val="1000"/>
              </a:spcBef>
              <a:spcAft>
                <a:spcPts val="0"/>
              </a:spcAft>
              <a:buClr>
                <a:srgbClr val="434343"/>
              </a:buClr>
              <a:buSzPts val="1400"/>
              <a:buFont typeface="Montserrat"/>
              <a:buAutoNum type="arabicPeriod"/>
            </a:pPr>
            <a:r>
              <a:rPr lang="en">
                <a:solidFill>
                  <a:srgbClr val="434343"/>
                </a:solidFill>
                <a:latin typeface="Montserrat"/>
                <a:ea typeface="Montserrat"/>
                <a:cs typeface="Montserrat"/>
                <a:sym typeface="Montserrat"/>
              </a:rPr>
              <a:t>ID - unique identification of the document</a:t>
            </a:r>
            <a:endParaRPr>
              <a:solidFill>
                <a:srgbClr val="434343"/>
              </a:solidFill>
              <a:latin typeface="Montserrat"/>
              <a:ea typeface="Montserrat"/>
              <a:cs typeface="Montserrat"/>
              <a:sym typeface="Montserrat"/>
            </a:endParaRPr>
          </a:p>
          <a:p>
            <a:pPr indent="457200" lvl="0" marL="0" rtl="0" algn="l">
              <a:lnSpc>
                <a:spcPct val="110000"/>
              </a:lnSpc>
              <a:spcBef>
                <a:spcPts val="600"/>
              </a:spcBef>
              <a:spcAft>
                <a:spcPts val="0"/>
              </a:spcAft>
              <a:buNone/>
            </a:pPr>
            <a:r>
              <a:rPr b="1" lang="en">
                <a:solidFill>
                  <a:srgbClr val="434343"/>
                </a:solidFill>
                <a:latin typeface="Montserrat"/>
                <a:ea typeface="Montserrat"/>
                <a:cs typeface="Montserrat"/>
                <a:sym typeface="Montserrat"/>
              </a:rPr>
              <a:t>FORMAT: InstituteCode_PersonCode </a:t>
            </a:r>
            <a:endParaRPr b="1">
              <a:solidFill>
                <a:srgbClr val="434343"/>
              </a:solidFill>
              <a:latin typeface="Montserrat"/>
              <a:ea typeface="Montserrat"/>
              <a:cs typeface="Montserrat"/>
              <a:sym typeface="Montserrat"/>
            </a:endParaRPr>
          </a:p>
          <a:p>
            <a:pPr indent="457200" lvl="0" marL="457200" rtl="0" algn="l">
              <a:lnSpc>
                <a:spcPct val="110000"/>
              </a:lnSpc>
              <a:spcBef>
                <a:spcPts val="600"/>
              </a:spcBef>
              <a:spcAft>
                <a:spcPts val="0"/>
              </a:spcAft>
              <a:buNone/>
            </a:pPr>
            <a:r>
              <a:rPr lang="en">
                <a:solidFill>
                  <a:srgbClr val="434343"/>
                </a:solidFill>
                <a:latin typeface="Montserrat"/>
                <a:ea typeface="Montserrat"/>
                <a:cs typeface="Montserrat"/>
                <a:sym typeface="Montserrat"/>
              </a:rPr>
              <a:t>e.</a:t>
            </a:r>
            <a:r>
              <a:rPr lang="en">
                <a:solidFill>
                  <a:srgbClr val="434343"/>
                </a:solidFill>
                <a:latin typeface="Montserrat"/>
                <a:ea typeface="Montserrat"/>
                <a:cs typeface="Montserrat"/>
                <a:sym typeface="Montserrat"/>
              </a:rPr>
              <a:t>g. VNIT_BT18CSE107</a:t>
            </a:r>
            <a:endParaRPr>
              <a:solidFill>
                <a:srgbClr val="434343"/>
              </a:solidFill>
              <a:latin typeface="Montserrat"/>
              <a:ea typeface="Montserrat"/>
              <a:cs typeface="Montserrat"/>
              <a:sym typeface="Montserrat"/>
            </a:endParaRPr>
          </a:p>
          <a:p>
            <a:pPr indent="0" lvl="0" marL="457200" rtl="0" algn="l">
              <a:lnSpc>
                <a:spcPct val="110000"/>
              </a:lnSpc>
              <a:spcBef>
                <a:spcPts val="600"/>
              </a:spcBef>
              <a:spcAft>
                <a:spcPts val="0"/>
              </a:spcAft>
              <a:buNone/>
            </a:pPr>
            <a:r>
              <a:rPr lang="en">
                <a:solidFill>
                  <a:srgbClr val="434343"/>
                </a:solidFill>
                <a:latin typeface="Montserrat"/>
                <a:ea typeface="Montserrat"/>
                <a:cs typeface="Montserrat"/>
                <a:sym typeface="Montserrat"/>
              </a:rPr>
              <a:t>Each </a:t>
            </a:r>
            <a:r>
              <a:rPr lang="en">
                <a:solidFill>
                  <a:srgbClr val="434343"/>
                </a:solidFill>
                <a:latin typeface="Montserrat"/>
                <a:ea typeface="Montserrat"/>
                <a:cs typeface="Montserrat"/>
                <a:sym typeface="Montserrat"/>
              </a:rPr>
              <a:t>institute</a:t>
            </a:r>
            <a:r>
              <a:rPr lang="en">
                <a:solidFill>
                  <a:srgbClr val="434343"/>
                </a:solidFill>
                <a:latin typeface="Montserrat"/>
                <a:ea typeface="Montserrat"/>
                <a:cs typeface="Montserrat"/>
                <a:sym typeface="Montserrat"/>
              </a:rPr>
              <a:t> will be given a new unique code by the central authority at </a:t>
            </a:r>
            <a:r>
              <a:rPr lang="en">
                <a:solidFill>
                  <a:srgbClr val="434343"/>
                </a:solidFill>
                <a:latin typeface="Montserrat"/>
                <a:ea typeface="Montserrat"/>
                <a:cs typeface="Montserrat"/>
                <a:sym typeface="Montserrat"/>
              </a:rPr>
              <a:t>the</a:t>
            </a:r>
            <a:r>
              <a:rPr lang="en">
                <a:solidFill>
                  <a:srgbClr val="434343"/>
                </a:solidFill>
                <a:latin typeface="Montserrat"/>
                <a:ea typeface="Montserrat"/>
                <a:cs typeface="Montserrat"/>
                <a:sym typeface="Montserrat"/>
              </a:rPr>
              <a:t> </a:t>
            </a:r>
            <a:r>
              <a:rPr lang="en">
                <a:solidFill>
                  <a:srgbClr val="434343"/>
                </a:solidFill>
                <a:latin typeface="Montserrat"/>
                <a:ea typeface="Montserrat"/>
                <a:cs typeface="Montserrat"/>
                <a:sym typeface="Montserrat"/>
              </a:rPr>
              <a:t>time</a:t>
            </a:r>
            <a:r>
              <a:rPr lang="en">
                <a:solidFill>
                  <a:srgbClr val="434343"/>
                </a:solidFill>
                <a:latin typeface="Montserrat"/>
                <a:ea typeface="Montserrat"/>
                <a:cs typeface="Montserrat"/>
                <a:sym typeface="Montserrat"/>
              </a:rPr>
              <a:t> of registration </a:t>
            </a:r>
            <a:endParaRPr>
              <a:solidFill>
                <a:srgbClr val="434343"/>
              </a:solidFill>
              <a:latin typeface="Montserrat"/>
              <a:ea typeface="Montserrat"/>
              <a:cs typeface="Montserrat"/>
              <a:sym typeface="Montserrat"/>
            </a:endParaRPr>
          </a:p>
          <a:p>
            <a:pPr indent="-317500" lvl="0" marL="457200" rtl="0" algn="l">
              <a:lnSpc>
                <a:spcPct val="110000"/>
              </a:lnSpc>
              <a:spcBef>
                <a:spcPts val="600"/>
              </a:spcBef>
              <a:spcAft>
                <a:spcPts val="0"/>
              </a:spcAft>
              <a:buClr>
                <a:srgbClr val="434343"/>
              </a:buClr>
              <a:buSzPts val="1400"/>
              <a:buFont typeface="Montserrat"/>
              <a:buAutoNum type="arabicPeriod"/>
            </a:pPr>
            <a:r>
              <a:rPr lang="en">
                <a:solidFill>
                  <a:srgbClr val="434343"/>
                </a:solidFill>
                <a:latin typeface="Montserrat"/>
                <a:ea typeface="Montserrat"/>
                <a:cs typeface="Montserrat"/>
                <a:sym typeface="Montserrat"/>
              </a:rPr>
              <a:t>Hash - unique hash value of the document (SHA-256)</a:t>
            </a:r>
            <a:endParaRPr>
              <a:solidFill>
                <a:srgbClr val="434343"/>
              </a:solidFill>
              <a:latin typeface="Montserrat"/>
              <a:ea typeface="Montserrat"/>
              <a:cs typeface="Montserrat"/>
              <a:sym typeface="Montserrat"/>
            </a:endParaRPr>
          </a:p>
          <a:p>
            <a:pPr indent="-317500" lvl="0" marL="457200" rtl="0" algn="l">
              <a:lnSpc>
                <a:spcPct val="110000"/>
              </a:lnSpc>
              <a:spcBef>
                <a:spcPts val="600"/>
              </a:spcBef>
              <a:spcAft>
                <a:spcPts val="600"/>
              </a:spcAft>
              <a:buClr>
                <a:srgbClr val="434343"/>
              </a:buClr>
              <a:buSzPts val="1400"/>
              <a:buFont typeface="Montserrat"/>
              <a:buAutoNum type="arabicPeriod"/>
            </a:pPr>
            <a:r>
              <a:rPr lang="en">
                <a:solidFill>
                  <a:srgbClr val="434343"/>
                </a:solidFill>
                <a:latin typeface="Montserrat"/>
                <a:ea typeface="Montserrat"/>
                <a:cs typeface="Montserrat"/>
                <a:sym typeface="Montserrat"/>
              </a:rPr>
              <a:t>Document Format - pdf,  png,  jpeg</a:t>
            </a:r>
            <a:endParaRPr>
              <a:solidFill>
                <a:srgbClr val="434343"/>
              </a:solidFill>
              <a:latin typeface="Montserrat"/>
              <a:ea typeface="Montserrat"/>
              <a:cs typeface="Montserrat"/>
              <a:sym typeface="Montserrat"/>
            </a:endParaRPr>
          </a:p>
        </p:txBody>
      </p:sp>
      <p:sp>
        <p:nvSpPr>
          <p:cNvPr id="95" name="Google Shape;95;p16"/>
          <p:cNvSpPr/>
          <p:nvPr/>
        </p:nvSpPr>
        <p:spPr>
          <a:xfrm>
            <a:off x="7603625" y="1395750"/>
            <a:ext cx="1079400" cy="1086900"/>
          </a:xfrm>
          <a:prstGeom prst="ellipse">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16"/>
          <p:cNvPicPr preferRelativeResize="0"/>
          <p:nvPr/>
        </p:nvPicPr>
        <p:blipFill>
          <a:blip r:embed="rId3">
            <a:alphaModFix/>
          </a:blip>
          <a:stretch>
            <a:fillRect/>
          </a:stretch>
        </p:blipFill>
        <p:spPr>
          <a:xfrm>
            <a:off x="7745938" y="1541812"/>
            <a:ext cx="794775" cy="79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p:nvPr/>
        </p:nvSpPr>
        <p:spPr>
          <a:xfrm>
            <a:off x="509387" y="835060"/>
            <a:ext cx="1208142" cy="2461914"/>
          </a:xfrm>
          <a:custGeom>
            <a:rect b="b" l="l" r="r" t="t"/>
            <a:pathLst>
              <a:path extrusionOk="0" h="21600" w="21600">
                <a:moveTo>
                  <a:pt x="508" y="21600"/>
                </a:moveTo>
                <a:lnTo>
                  <a:pt x="945" y="21600"/>
                </a:lnTo>
                <a:cubicBezTo>
                  <a:pt x="945" y="21468"/>
                  <a:pt x="1244" y="21360"/>
                  <a:pt x="1611" y="21360"/>
                </a:cubicBezTo>
                <a:cubicBezTo>
                  <a:pt x="1979" y="21360"/>
                  <a:pt x="2278" y="21468"/>
                  <a:pt x="2278" y="21600"/>
                </a:cubicBezTo>
                <a:lnTo>
                  <a:pt x="2714" y="21600"/>
                </a:lnTo>
                <a:cubicBezTo>
                  <a:pt x="2714" y="21468"/>
                  <a:pt x="3013" y="21360"/>
                  <a:pt x="3381" y="21360"/>
                </a:cubicBezTo>
                <a:cubicBezTo>
                  <a:pt x="3748" y="21360"/>
                  <a:pt x="4047" y="21468"/>
                  <a:pt x="4047" y="21600"/>
                </a:cubicBezTo>
                <a:lnTo>
                  <a:pt x="4484" y="21600"/>
                </a:lnTo>
                <a:cubicBezTo>
                  <a:pt x="4484" y="21468"/>
                  <a:pt x="4783" y="21360"/>
                  <a:pt x="5150" y="21360"/>
                </a:cubicBezTo>
                <a:cubicBezTo>
                  <a:pt x="5518" y="21360"/>
                  <a:pt x="5817" y="21468"/>
                  <a:pt x="5817" y="21600"/>
                </a:cubicBezTo>
                <a:lnTo>
                  <a:pt x="6253" y="21600"/>
                </a:lnTo>
                <a:cubicBezTo>
                  <a:pt x="6253" y="21468"/>
                  <a:pt x="6552" y="21360"/>
                  <a:pt x="6920" y="21360"/>
                </a:cubicBezTo>
                <a:cubicBezTo>
                  <a:pt x="7288" y="21360"/>
                  <a:pt x="7587" y="21468"/>
                  <a:pt x="7587" y="21600"/>
                </a:cubicBezTo>
                <a:lnTo>
                  <a:pt x="8023" y="21600"/>
                </a:lnTo>
                <a:cubicBezTo>
                  <a:pt x="8023" y="21468"/>
                  <a:pt x="8322" y="21360"/>
                  <a:pt x="8690" y="21360"/>
                </a:cubicBezTo>
                <a:cubicBezTo>
                  <a:pt x="9057" y="21360"/>
                  <a:pt x="9356" y="21468"/>
                  <a:pt x="9356" y="21600"/>
                </a:cubicBezTo>
                <a:lnTo>
                  <a:pt x="9793" y="21600"/>
                </a:lnTo>
                <a:cubicBezTo>
                  <a:pt x="9793" y="21468"/>
                  <a:pt x="10092" y="21360"/>
                  <a:pt x="10459" y="21360"/>
                </a:cubicBezTo>
                <a:cubicBezTo>
                  <a:pt x="10827" y="21360"/>
                  <a:pt x="11126" y="21468"/>
                  <a:pt x="11126" y="21600"/>
                </a:cubicBezTo>
                <a:lnTo>
                  <a:pt x="11562" y="21600"/>
                </a:lnTo>
                <a:cubicBezTo>
                  <a:pt x="11562" y="21468"/>
                  <a:pt x="11861" y="21360"/>
                  <a:pt x="12229" y="21360"/>
                </a:cubicBezTo>
                <a:cubicBezTo>
                  <a:pt x="12597" y="21360"/>
                  <a:pt x="12895" y="21468"/>
                  <a:pt x="12895" y="21600"/>
                </a:cubicBezTo>
                <a:lnTo>
                  <a:pt x="13332" y="21600"/>
                </a:lnTo>
                <a:cubicBezTo>
                  <a:pt x="13332" y="21468"/>
                  <a:pt x="13631" y="21360"/>
                  <a:pt x="13998" y="21360"/>
                </a:cubicBezTo>
                <a:cubicBezTo>
                  <a:pt x="14366" y="21360"/>
                  <a:pt x="14665" y="21468"/>
                  <a:pt x="14665" y="21600"/>
                </a:cubicBezTo>
                <a:lnTo>
                  <a:pt x="15101" y="21600"/>
                </a:lnTo>
                <a:cubicBezTo>
                  <a:pt x="15101" y="21468"/>
                  <a:pt x="15400" y="21360"/>
                  <a:pt x="15768" y="21360"/>
                </a:cubicBezTo>
                <a:cubicBezTo>
                  <a:pt x="16136" y="21360"/>
                  <a:pt x="16435" y="21468"/>
                  <a:pt x="16435" y="21600"/>
                </a:cubicBezTo>
                <a:lnTo>
                  <a:pt x="16871" y="21600"/>
                </a:lnTo>
                <a:cubicBezTo>
                  <a:pt x="16871" y="21468"/>
                  <a:pt x="17170" y="21360"/>
                  <a:pt x="17538" y="21360"/>
                </a:cubicBezTo>
                <a:cubicBezTo>
                  <a:pt x="17905" y="21360"/>
                  <a:pt x="18204" y="21468"/>
                  <a:pt x="18204" y="21600"/>
                </a:cubicBezTo>
                <a:lnTo>
                  <a:pt x="18641" y="21600"/>
                </a:lnTo>
                <a:cubicBezTo>
                  <a:pt x="18641" y="21468"/>
                  <a:pt x="18940" y="21360"/>
                  <a:pt x="19307" y="21360"/>
                </a:cubicBezTo>
                <a:cubicBezTo>
                  <a:pt x="19675" y="21360"/>
                  <a:pt x="19974" y="21468"/>
                  <a:pt x="19974" y="21600"/>
                </a:cubicBezTo>
                <a:lnTo>
                  <a:pt x="20410" y="21600"/>
                </a:lnTo>
                <a:cubicBezTo>
                  <a:pt x="20410" y="21468"/>
                  <a:pt x="20709" y="21360"/>
                  <a:pt x="21077" y="21360"/>
                </a:cubicBezTo>
                <a:cubicBezTo>
                  <a:pt x="21289" y="21360"/>
                  <a:pt x="21477" y="21397"/>
                  <a:pt x="21600" y="21453"/>
                </a:cubicBezTo>
                <a:lnTo>
                  <a:pt x="21600" y="0"/>
                </a:lnTo>
                <a:lnTo>
                  <a:pt x="4570" y="0"/>
                </a:lnTo>
                <a:cubicBezTo>
                  <a:pt x="2048" y="0"/>
                  <a:pt x="0" y="737"/>
                  <a:pt x="0" y="1644"/>
                </a:cubicBezTo>
                <a:lnTo>
                  <a:pt x="0" y="21368"/>
                </a:lnTo>
                <a:cubicBezTo>
                  <a:pt x="290" y="21394"/>
                  <a:pt x="508" y="21487"/>
                  <a:pt x="508" y="21600"/>
                </a:cubicBezTo>
                <a:close/>
              </a:path>
            </a:pathLst>
          </a:custGeom>
          <a:solidFill>
            <a:srgbClr val="9FC5E8"/>
          </a:solidFill>
          <a:ln>
            <a:noFill/>
          </a:ln>
        </p:spPr>
        <p:txBody>
          <a:bodyPr anchorCtr="0" anchor="t" bIns="28575" lIns="28575" spcFirstLastPara="1" rIns="28575" wrap="square" tIns="28575">
            <a:noAutofit/>
          </a:bodyPr>
          <a:lstStyle/>
          <a:p>
            <a:pPr indent="0" lvl="0" marL="0" marR="0" rtl="0" algn="ctr">
              <a:spcBef>
                <a:spcPts val="0"/>
              </a:spcBef>
              <a:spcAft>
                <a:spcPts val="0"/>
              </a:spcAft>
              <a:buNone/>
            </a:pPr>
            <a:r>
              <a:rPr b="1" lang="en" sz="2700">
                <a:solidFill>
                  <a:srgbClr val="FFFFFF"/>
                </a:solidFill>
                <a:latin typeface="Calibri"/>
                <a:ea typeface="Calibri"/>
                <a:cs typeface="Calibri"/>
                <a:sym typeface="Calibri"/>
              </a:rPr>
              <a:t>01</a:t>
            </a:r>
            <a:endParaRPr b="1" sz="2700">
              <a:solidFill>
                <a:srgbClr val="FFFFFF"/>
              </a:solidFill>
              <a:latin typeface="Calibri"/>
              <a:ea typeface="Calibri"/>
              <a:cs typeface="Calibri"/>
              <a:sym typeface="Calibri"/>
            </a:endParaRPr>
          </a:p>
        </p:txBody>
      </p:sp>
      <p:sp>
        <p:nvSpPr>
          <p:cNvPr id="103" name="Google Shape;103;p17"/>
          <p:cNvSpPr/>
          <p:nvPr/>
        </p:nvSpPr>
        <p:spPr>
          <a:xfrm>
            <a:off x="1837419" y="835073"/>
            <a:ext cx="1209168" cy="2461914"/>
          </a:xfrm>
          <a:custGeom>
            <a:rect b="b" l="l" r="r" t="t"/>
            <a:pathLst>
              <a:path extrusionOk="0" h="21600" w="21600">
                <a:moveTo>
                  <a:pt x="490" y="21600"/>
                </a:moveTo>
                <a:lnTo>
                  <a:pt x="926" y="21600"/>
                </a:lnTo>
                <a:cubicBezTo>
                  <a:pt x="926" y="21468"/>
                  <a:pt x="1225" y="21360"/>
                  <a:pt x="1592" y="21360"/>
                </a:cubicBezTo>
                <a:cubicBezTo>
                  <a:pt x="1959" y="21360"/>
                  <a:pt x="2258" y="21468"/>
                  <a:pt x="2258" y="21600"/>
                </a:cubicBezTo>
                <a:lnTo>
                  <a:pt x="2694" y="21600"/>
                </a:lnTo>
                <a:cubicBezTo>
                  <a:pt x="2694" y="21468"/>
                  <a:pt x="2993" y="21360"/>
                  <a:pt x="3360" y="21360"/>
                </a:cubicBezTo>
                <a:cubicBezTo>
                  <a:pt x="3727" y="21360"/>
                  <a:pt x="4026" y="21468"/>
                  <a:pt x="4026" y="21600"/>
                </a:cubicBezTo>
                <a:lnTo>
                  <a:pt x="4462" y="21600"/>
                </a:lnTo>
                <a:cubicBezTo>
                  <a:pt x="4462" y="21468"/>
                  <a:pt x="4761" y="21360"/>
                  <a:pt x="5128" y="21360"/>
                </a:cubicBezTo>
                <a:cubicBezTo>
                  <a:pt x="5496" y="21360"/>
                  <a:pt x="5794" y="21468"/>
                  <a:pt x="5794" y="21600"/>
                </a:cubicBezTo>
                <a:lnTo>
                  <a:pt x="6230" y="21600"/>
                </a:lnTo>
                <a:cubicBezTo>
                  <a:pt x="6230" y="21468"/>
                  <a:pt x="6529" y="21360"/>
                  <a:pt x="6896" y="21360"/>
                </a:cubicBezTo>
                <a:cubicBezTo>
                  <a:pt x="7264" y="21360"/>
                  <a:pt x="7562" y="21468"/>
                  <a:pt x="7562" y="21600"/>
                </a:cubicBezTo>
                <a:lnTo>
                  <a:pt x="7998" y="21600"/>
                </a:lnTo>
                <a:cubicBezTo>
                  <a:pt x="7998" y="21468"/>
                  <a:pt x="8297" y="21360"/>
                  <a:pt x="8664" y="21360"/>
                </a:cubicBezTo>
                <a:cubicBezTo>
                  <a:pt x="9032" y="21360"/>
                  <a:pt x="9331" y="21468"/>
                  <a:pt x="9331" y="21600"/>
                </a:cubicBezTo>
                <a:lnTo>
                  <a:pt x="9767" y="21600"/>
                </a:lnTo>
                <a:cubicBezTo>
                  <a:pt x="9767" y="21468"/>
                  <a:pt x="10065" y="21360"/>
                  <a:pt x="10433" y="21360"/>
                </a:cubicBezTo>
                <a:cubicBezTo>
                  <a:pt x="10800" y="21360"/>
                  <a:pt x="11099" y="21468"/>
                  <a:pt x="11099" y="21600"/>
                </a:cubicBezTo>
                <a:lnTo>
                  <a:pt x="11535" y="21600"/>
                </a:lnTo>
                <a:cubicBezTo>
                  <a:pt x="11535" y="21468"/>
                  <a:pt x="11833" y="21360"/>
                  <a:pt x="12201" y="21360"/>
                </a:cubicBezTo>
                <a:cubicBezTo>
                  <a:pt x="12568" y="21360"/>
                  <a:pt x="12867" y="21468"/>
                  <a:pt x="12867" y="21600"/>
                </a:cubicBezTo>
                <a:lnTo>
                  <a:pt x="13303" y="21600"/>
                </a:lnTo>
                <a:cubicBezTo>
                  <a:pt x="13303" y="21468"/>
                  <a:pt x="13602" y="21360"/>
                  <a:pt x="13969" y="21360"/>
                </a:cubicBezTo>
                <a:cubicBezTo>
                  <a:pt x="14336" y="21360"/>
                  <a:pt x="14635" y="21468"/>
                  <a:pt x="14635" y="21600"/>
                </a:cubicBezTo>
                <a:lnTo>
                  <a:pt x="15071" y="21600"/>
                </a:lnTo>
                <a:cubicBezTo>
                  <a:pt x="15071" y="21468"/>
                  <a:pt x="15370" y="21360"/>
                  <a:pt x="15737" y="21360"/>
                </a:cubicBezTo>
                <a:cubicBezTo>
                  <a:pt x="16104" y="21360"/>
                  <a:pt x="16403" y="21468"/>
                  <a:pt x="16403" y="21600"/>
                </a:cubicBezTo>
                <a:lnTo>
                  <a:pt x="16839" y="21600"/>
                </a:lnTo>
                <a:cubicBezTo>
                  <a:pt x="16839" y="21468"/>
                  <a:pt x="17138" y="21360"/>
                  <a:pt x="17505" y="21360"/>
                </a:cubicBezTo>
                <a:cubicBezTo>
                  <a:pt x="17873" y="21360"/>
                  <a:pt x="18171" y="21468"/>
                  <a:pt x="18171" y="21600"/>
                </a:cubicBezTo>
                <a:lnTo>
                  <a:pt x="18607" y="21600"/>
                </a:lnTo>
                <a:cubicBezTo>
                  <a:pt x="18607" y="21468"/>
                  <a:pt x="18906" y="21360"/>
                  <a:pt x="19273" y="21360"/>
                </a:cubicBezTo>
                <a:cubicBezTo>
                  <a:pt x="19641" y="21360"/>
                  <a:pt x="19939" y="21468"/>
                  <a:pt x="19939" y="21600"/>
                </a:cubicBezTo>
                <a:lnTo>
                  <a:pt x="20375" y="21600"/>
                </a:lnTo>
                <a:cubicBezTo>
                  <a:pt x="20375" y="21468"/>
                  <a:pt x="20674" y="21360"/>
                  <a:pt x="21041" y="21360"/>
                </a:cubicBezTo>
                <a:cubicBezTo>
                  <a:pt x="21274" y="21360"/>
                  <a:pt x="21481" y="21403"/>
                  <a:pt x="21600" y="21470"/>
                </a:cubicBezTo>
                <a:lnTo>
                  <a:pt x="21600" y="0"/>
                </a:lnTo>
                <a:lnTo>
                  <a:pt x="0" y="0"/>
                </a:lnTo>
                <a:lnTo>
                  <a:pt x="0" y="21371"/>
                </a:lnTo>
                <a:cubicBezTo>
                  <a:pt x="290" y="21401"/>
                  <a:pt x="490" y="21491"/>
                  <a:pt x="490" y="21600"/>
                </a:cubicBezTo>
                <a:close/>
              </a:path>
            </a:pathLst>
          </a:custGeom>
          <a:solidFill>
            <a:srgbClr val="6D9EEB"/>
          </a:solidFill>
          <a:ln>
            <a:noFill/>
          </a:ln>
        </p:spPr>
        <p:txBody>
          <a:bodyPr anchorCtr="0" anchor="t" bIns="28575" lIns="28575" spcFirstLastPara="1" rIns="28575" wrap="square" tIns="28575">
            <a:noAutofit/>
          </a:bodyPr>
          <a:lstStyle/>
          <a:p>
            <a:pPr indent="0" lvl="0" marL="0" marR="0" rtl="0" algn="ctr">
              <a:spcBef>
                <a:spcPts val="0"/>
              </a:spcBef>
              <a:spcAft>
                <a:spcPts val="0"/>
              </a:spcAft>
              <a:buNone/>
            </a:pPr>
            <a:r>
              <a:rPr b="1" lang="en" sz="2700">
                <a:solidFill>
                  <a:schemeClr val="lt1"/>
                </a:solidFill>
                <a:latin typeface="Calibri"/>
                <a:ea typeface="Calibri"/>
                <a:cs typeface="Calibri"/>
                <a:sym typeface="Calibri"/>
              </a:rPr>
              <a:t>02</a:t>
            </a:r>
            <a:endParaRPr b="1" sz="2700">
              <a:solidFill>
                <a:schemeClr val="lt1"/>
              </a:solidFill>
              <a:latin typeface="Calibri"/>
              <a:ea typeface="Calibri"/>
              <a:cs typeface="Calibri"/>
              <a:sym typeface="Calibri"/>
            </a:endParaRPr>
          </a:p>
        </p:txBody>
      </p:sp>
      <p:sp>
        <p:nvSpPr>
          <p:cNvPr id="104" name="Google Shape;104;p17"/>
          <p:cNvSpPr/>
          <p:nvPr/>
        </p:nvSpPr>
        <p:spPr>
          <a:xfrm>
            <a:off x="3166475" y="835050"/>
            <a:ext cx="1276074" cy="2461914"/>
          </a:xfrm>
          <a:custGeom>
            <a:rect b="b" l="l" r="r" t="t"/>
            <a:pathLst>
              <a:path extrusionOk="0" h="21600" w="21600">
                <a:moveTo>
                  <a:pt x="457" y="21600"/>
                </a:moveTo>
                <a:lnTo>
                  <a:pt x="893" y="21600"/>
                </a:lnTo>
                <a:cubicBezTo>
                  <a:pt x="893" y="21468"/>
                  <a:pt x="1192" y="21360"/>
                  <a:pt x="1559" y="21360"/>
                </a:cubicBezTo>
                <a:cubicBezTo>
                  <a:pt x="1926" y="21360"/>
                  <a:pt x="2225" y="21468"/>
                  <a:pt x="2225" y="21600"/>
                </a:cubicBezTo>
                <a:lnTo>
                  <a:pt x="2661" y="21600"/>
                </a:lnTo>
                <a:cubicBezTo>
                  <a:pt x="2661" y="21468"/>
                  <a:pt x="2960" y="21360"/>
                  <a:pt x="3327" y="21360"/>
                </a:cubicBezTo>
                <a:cubicBezTo>
                  <a:pt x="3695" y="21360"/>
                  <a:pt x="3993" y="21468"/>
                  <a:pt x="3993" y="21600"/>
                </a:cubicBezTo>
                <a:lnTo>
                  <a:pt x="4429" y="21600"/>
                </a:lnTo>
                <a:cubicBezTo>
                  <a:pt x="4429" y="21468"/>
                  <a:pt x="4728" y="21360"/>
                  <a:pt x="5095" y="21360"/>
                </a:cubicBezTo>
                <a:cubicBezTo>
                  <a:pt x="5463" y="21360"/>
                  <a:pt x="5761" y="21468"/>
                  <a:pt x="5761" y="21600"/>
                </a:cubicBezTo>
                <a:lnTo>
                  <a:pt x="6197" y="21600"/>
                </a:lnTo>
                <a:cubicBezTo>
                  <a:pt x="6197" y="21468"/>
                  <a:pt x="6496" y="21360"/>
                  <a:pt x="6863" y="21360"/>
                </a:cubicBezTo>
                <a:cubicBezTo>
                  <a:pt x="7231" y="21360"/>
                  <a:pt x="7529" y="21468"/>
                  <a:pt x="7529" y="21600"/>
                </a:cubicBezTo>
                <a:lnTo>
                  <a:pt x="7966" y="21600"/>
                </a:lnTo>
                <a:cubicBezTo>
                  <a:pt x="7966" y="21468"/>
                  <a:pt x="8264" y="21360"/>
                  <a:pt x="8632" y="21360"/>
                </a:cubicBezTo>
                <a:cubicBezTo>
                  <a:pt x="8999" y="21360"/>
                  <a:pt x="9298" y="21468"/>
                  <a:pt x="9298" y="21600"/>
                </a:cubicBezTo>
                <a:lnTo>
                  <a:pt x="9734" y="21600"/>
                </a:lnTo>
                <a:cubicBezTo>
                  <a:pt x="9734" y="21468"/>
                  <a:pt x="10032" y="21360"/>
                  <a:pt x="10400" y="21360"/>
                </a:cubicBezTo>
                <a:cubicBezTo>
                  <a:pt x="10767" y="21360"/>
                  <a:pt x="11066" y="21468"/>
                  <a:pt x="11066" y="21600"/>
                </a:cubicBezTo>
                <a:lnTo>
                  <a:pt x="11502" y="21600"/>
                </a:lnTo>
                <a:cubicBezTo>
                  <a:pt x="11502" y="21468"/>
                  <a:pt x="11801" y="21360"/>
                  <a:pt x="12168" y="21360"/>
                </a:cubicBezTo>
                <a:cubicBezTo>
                  <a:pt x="12535" y="21360"/>
                  <a:pt x="12834" y="21468"/>
                  <a:pt x="12834" y="21600"/>
                </a:cubicBezTo>
                <a:lnTo>
                  <a:pt x="13270" y="21600"/>
                </a:lnTo>
                <a:cubicBezTo>
                  <a:pt x="13270" y="21468"/>
                  <a:pt x="13569" y="21360"/>
                  <a:pt x="13936" y="21360"/>
                </a:cubicBezTo>
                <a:cubicBezTo>
                  <a:pt x="14303" y="21360"/>
                  <a:pt x="14602" y="21468"/>
                  <a:pt x="14602" y="21600"/>
                </a:cubicBezTo>
                <a:lnTo>
                  <a:pt x="15038" y="21600"/>
                </a:lnTo>
                <a:cubicBezTo>
                  <a:pt x="15038" y="21468"/>
                  <a:pt x="15337" y="21360"/>
                  <a:pt x="15704" y="21360"/>
                </a:cubicBezTo>
                <a:cubicBezTo>
                  <a:pt x="16072" y="21360"/>
                  <a:pt x="16370" y="21468"/>
                  <a:pt x="16370" y="21600"/>
                </a:cubicBezTo>
                <a:lnTo>
                  <a:pt x="16806" y="21600"/>
                </a:lnTo>
                <a:cubicBezTo>
                  <a:pt x="16806" y="21468"/>
                  <a:pt x="17105" y="21360"/>
                  <a:pt x="17472" y="21360"/>
                </a:cubicBezTo>
                <a:cubicBezTo>
                  <a:pt x="17840" y="21360"/>
                  <a:pt x="18138" y="21468"/>
                  <a:pt x="18138" y="21600"/>
                </a:cubicBezTo>
                <a:lnTo>
                  <a:pt x="18574" y="21600"/>
                </a:lnTo>
                <a:cubicBezTo>
                  <a:pt x="18574" y="21468"/>
                  <a:pt x="18873" y="21360"/>
                  <a:pt x="19240" y="21360"/>
                </a:cubicBezTo>
                <a:cubicBezTo>
                  <a:pt x="19608" y="21360"/>
                  <a:pt x="19907" y="21468"/>
                  <a:pt x="19907" y="21600"/>
                </a:cubicBezTo>
                <a:lnTo>
                  <a:pt x="20343" y="21600"/>
                </a:lnTo>
                <a:cubicBezTo>
                  <a:pt x="20343" y="21468"/>
                  <a:pt x="20641" y="21360"/>
                  <a:pt x="21009" y="21360"/>
                </a:cubicBezTo>
                <a:cubicBezTo>
                  <a:pt x="21268" y="21360"/>
                  <a:pt x="21492" y="21414"/>
                  <a:pt x="21600" y="21492"/>
                </a:cubicBezTo>
                <a:lnTo>
                  <a:pt x="21600" y="0"/>
                </a:lnTo>
                <a:lnTo>
                  <a:pt x="0" y="0"/>
                </a:lnTo>
                <a:lnTo>
                  <a:pt x="0" y="21375"/>
                </a:lnTo>
                <a:cubicBezTo>
                  <a:pt x="275" y="21409"/>
                  <a:pt x="457" y="21497"/>
                  <a:pt x="457" y="21600"/>
                </a:cubicBezTo>
                <a:close/>
              </a:path>
            </a:pathLst>
          </a:custGeom>
          <a:solidFill>
            <a:srgbClr val="3D85C6"/>
          </a:solidFill>
          <a:ln>
            <a:noFill/>
          </a:ln>
        </p:spPr>
        <p:txBody>
          <a:bodyPr anchorCtr="0" anchor="t" bIns="28575" lIns="28575" spcFirstLastPara="1" rIns="28575" wrap="square" tIns="28575">
            <a:noAutofit/>
          </a:bodyPr>
          <a:lstStyle/>
          <a:p>
            <a:pPr indent="0" lvl="0" marL="0" marR="0" rtl="0" algn="ctr">
              <a:spcBef>
                <a:spcPts val="0"/>
              </a:spcBef>
              <a:spcAft>
                <a:spcPts val="0"/>
              </a:spcAft>
              <a:buNone/>
            </a:pPr>
            <a:r>
              <a:rPr b="1" lang="en" sz="2700">
                <a:solidFill>
                  <a:srgbClr val="FFFFFF"/>
                </a:solidFill>
                <a:latin typeface="Calibri"/>
                <a:ea typeface="Calibri"/>
                <a:cs typeface="Calibri"/>
                <a:sym typeface="Calibri"/>
              </a:rPr>
              <a:t>03</a:t>
            </a:r>
            <a:endParaRPr b="1" sz="2700">
              <a:solidFill>
                <a:srgbClr val="FFFFFF"/>
              </a:solidFill>
              <a:latin typeface="Calibri"/>
              <a:ea typeface="Calibri"/>
              <a:cs typeface="Calibri"/>
              <a:sym typeface="Calibri"/>
            </a:endParaRPr>
          </a:p>
        </p:txBody>
      </p:sp>
      <p:sp>
        <p:nvSpPr>
          <p:cNvPr id="105" name="Google Shape;105;p17"/>
          <p:cNvSpPr/>
          <p:nvPr/>
        </p:nvSpPr>
        <p:spPr>
          <a:xfrm>
            <a:off x="4533628" y="835060"/>
            <a:ext cx="1209168" cy="2461914"/>
          </a:xfrm>
          <a:custGeom>
            <a:rect b="b" l="l" r="r" t="t"/>
            <a:pathLst>
              <a:path extrusionOk="0" h="21600" w="21600">
                <a:moveTo>
                  <a:pt x="421" y="21600"/>
                </a:moveTo>
                <a:lnTo>
                  <a:pt x="857" y="21600"/>
                </a:lnTo>
                <a:cubicBezTo>
                  <a:pt x="857" y="21468"/>
                  <a:pt x="1156" y="21360"/>
                  <a:pt x="1523" y="21360"/>
                </a:cubicBezTo>
                <a:cubicBezTo>
                  <a:pt x="1891" y="21360"/>
                  <a:pt x="2189" y="21468"/>
                  <a:pt x="2189" y="21600"/>
                </a:cubicBezTo>
                <a:lnTo>
                  <a:pt x="2625" y="21600"/>
                </a:lnTo>
                <a:cubicBezTo>
                  <a:pt x="2625" y="21468"/>
                  <a:pt x="2924" y="21360"/>
                  <a:pt x="3291" y="21360"/>
                </a:cubicBezTo>
                <a:cubicBezTo>
                  <a:pt x="3659" y="21360"/>
                  <a:pt x="3957" y="21468"/>
                  <a:pt x="3957" y="21600"/>
                </a:cubicBezTo>
                <a:lnTo>
                  <a:pt x="4393" y="21600"/>
                </a:lnTo>
                <a:cubicBezTo>
                  <a:pt x="4393" y="21468"/>
                  <a:pt x="4692" y="21360"/>
                  <a:pt x="5059" y="21360"/>
                </a:cubicBezTo>
                <a:cubicBezTo>
                  <a:pt x="5427" y="21360"/>
                  <a:pt x="5726" y="21468"/>
                  <a:pt x="5726" y="21600"/>
                </a:cubicBezTo>
                <a:lnTo>
                  <a:pt x="6162" y="21600"/>
                </a:lnTo>
                <a:cubicBezTo>
                  <a:pt x="6162" y="21468"/>
                  <a:pt x="6460" y="21360"/>
                  <a:pt x="6828" y="21360"/>
                </a:cubicBezTo>
                <a:cubicBezTo>
                  <a:pt x="7195" y="21360"/>
                  <a:pt x="7494" y="21468"/>
                  <a:pt x="7494" y="21600"/>
                </a:cubicBezTo>
                <a:lnTo>
                  <a:pt x="7930" y="21600"/>
                </a:lnTo>
                <a:cubicBezTo>
                  <a:pt x="7930" y="21468"/>
                  <a:pt x="8228" y="21360"/>
                  <a:pt x="8596" y="21360"/>
                </a:cubicBezTo>
                <a:cubicBezTo>
                  <a:pt x="8963" y="21360"/>
                  <a:pt x="9262" y="21468"/>
                  <a:pt x="9262" y="21600"/>
                </a:cubicBezTo>
                <a:lnTo>
                  <a:pt x="9698" y="21600"/>
                </a:lnTo>
                <a:cubicBezTo>
                  <a:pt x="9698" y="21468"/>
                  <a:pt x="9997" y="21360"/>
                  <a:pt x="10364" y="21360"/>
                </a:cubicBezTo>
                <a:cubicBezTo>
                  <a:pt x="10731" y="21360"/>
                  <a:pt x="11030" y="21468"/>
                  <a:pt x="11030" y="21600"/>
                </a:cubicBezTo>
                <a:lnTo>
                  <a:pt x="11466" y="21600"/>
                </a:lnTo>
                <a:cubicBezTo>
                  <a:pt x="11466" y="21468"/>
                  <a:pt x="11765" y="21360"/>
                  <a:pt x="12132" y="21360"/>
                </a:cubicBezTo>
                <a:cubicBezTo>
                  <a:pt x="12499" y="21360"/>
                  <a:pt x="12798" y="21468"/>
                  <a:pt x="12798" y="21600"/>
                </a:cubicBezTo>
                <a:lnTo>
                  <a:pt x="13234" y="21600"/>
                </a:lnTo>
                <a:cubicBezTo>
                  <a:pt x="13234" y="21468"/>
                  <a:pt x="13533" y="21360"/>
                  <a:pt x="13900" y="21360"/>
                </a:cubicBezTo>
                <a:cubicBezTo>
                  <a:pt x="14268" y="21360"/>
                  <a:pt x="14566" y="21468"/>
                  <a:pt x="14566" y="21600"/>
                </a:cubicBezTo>
                <a:lnTo>
                  <a:pt x="15002" y="21600"/>
                </a:lnTo>
                <a:cubicBezTo>
                  <a:pt x="15002" y="21468"/>
                  <a:pt x="15301" y="21360"/>
                  <a:pt x="15668" y="21360"/>
                </a:cubicBezTo>
                <a:cubicBezTo>
                  <a:pt x="16036" y="21360"/>
                  <a:pt x="16334" y="21468"/>
                  <a:pt x="16334" y="21600"/>
                </a:cubicBezTo>
                <a:lnTo>
                  <a:pt x="16770" y="21600"/>
                </a:lnTo>
                <a:cubicBezTo>
                  <a:pt x="16770" y="21468"/>
                  <a:pt x="17069" y="21360"/>
                  <a:pt x="17436" y="21360"/>
                </a:cubicBezTo>
                <a:cubicBezTo>
                  <a:pt x="17804" y="21360"/>
                  <a:pt x="18103" y="21468"/>
                  <a:pt x="18103" y="21600"/>
                </a:cubicBezTo>
                <a:lnTo>
                  <a:pt x="18539" y="21600"/>
                </a:lnTo>
                <a:cubicBezTo>
                  <a:pt x="18539" y="21468"/>
                  <a:pt x="18837" y="21360"/>
                  <a:pt x="19205" y="21360"/>
                </a:cubicBezTo>
                <a:cubicBezTo>
                  <a:pt x="19572" y="21360"/>
                  <a:pt x="19871" y="21468"/>
                  <a:pt x="19871" y="21600"/>
                </a:cubicBezTo>
                <a:lnTo>
                  <a:pt x="20307" y="21600"/>
                </a:lnTo>
                <a:cubicBezTo>
                  <a:pt x="20307" y="21468"/>
                  <a:pt x="20605" y="21360"/>
                  <a:pt x="20973" y="21360"/>
                </a:cubicBezTo>
                <a:cubicBezTo>
                  <a:pt x="21265" y="21360"/>
                  <a:pt x="21510" y="21428"/>
                  <a:pt x="21600" y="21522"/>
                </a:cubicBezTo>
                <a:lnTo>
                  <a:pt x="21600" y="0"/>
                </a:lnTo>
                <a:lnTo>
                  <a:pt x="0" y="0"/>
                </a:lnTo>
                <a:lnTo>
                  <a:pt x="0" y="21380"/>
                </a:lnTo>
                <a:cubicBezTo>
                  <a:pt x="257" y="21416"/>
                  <a:pt x="421" y="21501"/>
                  <a:pt x="421" y="21600"/>
                </a:cubicBezTo>
                <a:close/>
              </a:path>
            </a:pathLst>
          </a:custGeom>
          <a:solidFill>
            <a:srgbClr val="0B5394"/>
          </a:solidFill>
          <a:ln>
            <a:noFill/>
          </a:ln>
        </p:spPr>
        <p:txBody>
          <a:bodyPr anchorCtr="0" anchor="t" bIns="28575" lIns="28575" spcFirstLastPara="1" rIns="28575" wrap="square" tIns="28575">
            <a:noAutofit/>
          </a:bodyPr>
          <a:lstStyle/>
          <a:p>
            <a:pPr indent="0" lvl="0" marL="0" marR="0" rtl="0" algn="ctr">
              <a:spcBef>
                <a:spcPts val="0"/>
              </a:spcBef>
              <a:spcAft>
                <a:spcPts val="0"/>
              </a:spcAft>
              <a:buNone/>
            </a:pPr>
            <a:r>
              <a:rPr b="1" lang="en" sz="2700">
                <a:solidFill>
                  <a:schemeClr val="lt1"/>
                </a:solidFill>
                <a:latin typeface="Calibri"/>
                <a:ea typeface="Calibri"/>
                <a:cs typeface="Calibri"/>
                <a:sym typeface="Calibri"/>
              </a:rPr>
              <a:t>04</a:t>
            </a:r>
            <a:endParaRPr b="1" sz="2700">
              <a:solidFill>
                <a:schemeClr val="lt1"/>
              </a:solidFill>
              <a:latin typeface="Calibri"/>
              <a:ea typeface="Calibri"/>
              <a:cs typeface="Calibri"/>
              <a:sym typeface="Calibri"/>
            </a:endParaRPr>
          </a:p>
        </p:txBody>
      </p:sp>
      <p:sp>
        <p:nvSpPr>
          <p:cNvPr id="106" name="Google Shape;106;p17"/>
          <p:cNvSpPr/>
          <p:nvPr/>
        </p:nvSpPr>
        <p:spPr>
          <a:xfrm>
            <a:off x="5900776" y="835060"/>
            <a:ext cx="1209168" cy="2461914"/>
          </a:xfrm>
          <a:custGeom>
            <a:rect b="b" l="l" r="r" t="t"/>
            <a:pathLst>
              <a:path extrusionOk="0" h="21600" w="21600">
                <a:moveTo>
                  <a:pt x="385" y="21600"/>
                </a:moveTo>
                <a:lnTo>
                  <a:pt x="821" y="21600"/>
                </a:lnTo>
                <a:cubicBezTo>
                  <a:pt x="821" y="21468"/>
                  <a:pt x="1120" y="21360"/>
                  <a:pt x="1487" y="21360"/>
                </a:cubicBezTo>
                <a:cubicBezTo>
                  <a:pt x="1855" y="21360"/>
                  <a:pt x="2153" y="21468"/>
                  <a:pt x="2153" y="21600"/>
                </a:cubicBezTo>
                <a:lnTo>
                  <a:pt x="2589" y="21600"/>
                </a:lnTo>
                <a:cubicBezTo>
                  <a:pt x="2589" y="21468"/>
                  <a:pt x="2888" y="21360"/>
                  <a:pt x="3255" y="21360"/>
                </a:cubicBezTo>
                <a:cubicBezTo>
                  <a:pt x="3623" y="21360"/>
                  <a:pt x="3922" y="21468"/>
                  <a:pt x="3922" y="21600"/>
                </a:cubicBezTo>
                <a:lnTo>
                  <a:pt x="4358" y="21600"/>
                </a:lnTo>
                <a:cubicBezTo>
                  <a:pt x="4358" y="21468"/>
                  <a:pt x="4656" y="21360"/>
                  <a:pt x="5024" y="21360"/>
                </a:cubicBezTo>
                <a:cubicBezTo>
                  <a:pt x="5391" y="21360"/>
                  <a:pt x="5690" y="21468"/>
                  <a:pt x="5690" y="21600"/>
                </a:cubicBezTo>
                <a:lnTo>
                  <a:pt x="6126" y="21600"/>
                </a:lnTo>
                <a:cubicBezTo>
                  <a:pt x="6126" y="21468"/>
                  <a:pt x="6424" y="21360"/>
                  <a:pt x="6792" y="21360"/>
                </a:cubicBezTo>
                <a:cubicBezTo>
                  <a:pt x="7159" y="21360"/>
                  <a:pt x="7458" y="21468"/>
                  <a:pt x="7458" y="21600"/>
                </a:cubicBezTo>
                <a:lnTo>
                  <a:pt x="7894" y="21600"/>
                </a:lnTo>
                <a:cubicBezTo>
                  <a:pt x="7894" y="21468"/>
                  <a:pt x="8193" y="21360"/>
                  <a:pt x="8560" y="21360"/>
                </a:cubicBezTo>
                <a:cubicBezTo>
                  <a:pt x="8927" y="21360"/>
                  <a:pt x="9226" y="21468"/>
                  <a:pt x="9226" y="21600"/>
                </a:cubicBezTo>
                <a:lnTo>
                  <a:pt x="9662" y="21600"/>
                </a:lnTo>
                <a:cubicBezTo>
                  <a:pt x="9662" y="21468"/>
                  <a:pt x="9961" y="21360"/>
                  <a:pt x="10328" y="21360"/>
                </a:cubicBezTo>
                <a:cubicBezTo>
                  <a:pt x="10695" y="21360"/>
                  <a:pt x="10994" y="21468"/>
                  <a:pt x="10994" y="21600"/>
                </a:cubicBezTo>
                <a:lnTo>
                  <a:pt x="11430" y="21600"/>
                </a:lnTo>
                <a:cubicBezTo>
                  <a:pt x="11430" y="21468"/>
                  <a:pt x="11729" y="21360"/>
                  <a:pt x="12096" y="21360"/>
                </a:cubicBezTo>
                <a:cubicBezTo>
                  <a:pt x="12464" y="21360"/>
                  <a:pt x="12762" y="21468"/>
                  <a:pt x="12762" y="21600"/>
                </a:cubicBezTo>
                <a:lnTo>
                  <a:pt x="13198" y="21600"/>
                </a:lnTo>
                <a:cubicBezTo>
                  <a:pt x="13198" y="21468"/>
                  <a:pt x="13497" y="21360"/>
                  <a:pt x="13864" y="21360"/>
                </a:cubicBezTo>
                <a:cubicBezTo>
                  <a:pt x="14232" y="21360"/>
                  <a:pt x="14530" y="21468"/>
                  <a:pt x="14530" y="21600"/>
                </a:cubicBezTo>
                <a:lnTo>
                  <a:pt x="14966" y="21600"/>
                </a:lnTo>
                <a:cubicBezTo>
                  <a:pt x="14966" y="21468"/>
                  <a:pt x="15265" y="21360"/>
                  <a:pt x="15633" y="21360"/>
                </a:cubicBezTo>
                <a:cubicBezTo>
                  <a:pt x="16000" y="21360"/>
                  <a:pt x="16299" y="21468"/>
                  <a:pt x="16299" y="21600"/>
                </a:cubicBezTo>
                <a:lnTo>
                  <a:pt x="16735" y="21600"/>
                </a:lnTo>
                <a:cubicBezTo>
                  <a:pt x="16735" y="21468"/>
                  <a:pt x="17033" y="21360"/>
                  <a:pt x="17401" y="21360"/>
                </a:cubicBezTo>
                <a:cubicBezTo>
                  <a:pt x="17768" y="21360"/>
                  <a:pt x="18067" y="21468"/>
                  <a:pt x="18067" y="21600"/>
                </a:cubicBezTo>
                <a:lnTo>
                  <a:pt x="18503" y="21600"/>
                </a:lnTo>
                <a:cubicBezTo>
                  <a:pt x="18503" y="21468"/>
                  <a:pt x="18801" y="21360"/>
                  <a:pt x="19169" y="21360"/>
                </a:cubicBezTo>
                <a:cubicBezTo>
                  <a:pt x="19536" y="21360"/>
                  <a:pt x="19835" y="21468"/>
                  <a:pt x="19835" y="21600"/>
                </a:cubicBezTo>
                <a:lnTo>
                  <a:pt x="20271" y="21600"/>
                </a:lnTo>
                <a:cubicBezTo>
                  <a:pt x="20271" y="21468"/>
                  <a:pt x="20570" y="21360"/>
                  <a:pt x="20937" y="21360"/>
                </a:cubicBezTo>
                <a:cubicBezTo>
                  <a:pt x="21289" y="21360"/>
                  <a:pt x="21573" y="21458"/>
                  <a:pt x="21600" y="21582"/>
                </a:cubicBezTo>
                <a:lnTo>
                  <a:pt x="21600" y="0"/>
                </a:lnTo>
                <a:lnTo>
                  <a:pt x="0" y="0"/>
                </a:lnTo>
                <a:lnTo>
                  <a:pt x="0" y="21386"/>
                </a:lnTo>
                <a:cubicBezTo>
                  <a:pt x="236" y="21426"/>
                  <a:pt x="385" y="21506"/>
                  <a:pt x="385" y="21600"/>
                </a:cubicBezTo>
                <a:close/>
              </a:path>
            </a:pathLst>
          </a:custGeom>
          <a:solidFill>
            <a:srgbClr val="073763"/>
          </a:solidFill>
          <a:ln>
            <a:noFill/>
          </a:ln>
        </p:spPr>
        <p:txBody>
          <a:bodyPr anchorCtr="0" anchor="t" bIns="28575" lIns="28575" spcFirstLastPara="1" rIns="28575" wrap="square" tIns="28575">
            <a:noAutofit/>
          </a:bodyPr>
          <a:lstStyle/>
          <a:p>
            <a:pPr indent="0" lvl="0" marL="0" marR="0" rtl="0" algn="ctr">
              <a:spcBef>
                <a:spcPts val="0"/>
              </a:spcBef>
              <a:spcAft>
                <a:spcPts val="0"/>
              </a:spcAft>
              <a:buNone/>
            </a:pPr>
            <a:r>
              <a:rPr b="1" lang="en" sz="2700">
                <a:solidFill>
                  <a:srgbClr val="FFFFFF"/>
                </a:solidFill>
                <a:latin typeface="Calibri"/>
                <a:ea typeface="Calibri"/>
                <a:cs typeface="Calibri"/>
                <a:sym typeface="Calibri"/>
              </a:rPr>
              <a:t>05</a:t>
            </a:r>
            <a:endParaRPr b="1" sz="2700">
              <a:solidFill>
                <a:srgbClr val="FFFFFF"/>
              </a:solidFill>
              <a:latin typeface="Calibri"/>
              <a:ea typeface="Calibri"/>
              <a:cs typeface="Calibri"/>
              <a:sym typeface="Calibri"/>
            </a:endParaRPr>
          </a:p>
        </p:txBody>
      </p:sp>
      <p:sp>
        <p:nvSpPr>
          <p:cNvPr id="107" name="Google Shape;107;p17"/>
          <p:cNvSpPr/>
          <p:nvPr/>
        </p:nvSpPr>
        <p:spPr>
          <a:xfrm>
            <a:off x="7267927" y="835060"/>
            <a:ext cx="1209168" cy="2461914"/>
          </a:xfrm>
          <a:custGeom>
            <a:rect b="b" l="l" r="r" t="t"/>
            <a:pathLst>
              <a:path extrusionOk="0" h="21600" w="21600">
                <a:moveTo>
                  <a:pt x="18" y="21392"/>
                </a:moveTo>
                <a:cubicBezTo>
                  <a:pt x="218" y="21434"/>
                  <a:pt x="352" y="21511"/>
                  <a:pt x="352" y="21600"/>
                </a:cubicBezTo>
                <a:lnTo>
                  <a:pt x="788" y="21600"/>
                </a:lnTo>
                <a:cubicBezTo>
                  <a:pt x="788" y="21468"/>
                  <a:pt x="1087" y="21360"/>
                  <a:pt x="1455" y="21360"/>
                </a:cubicBezTo>
                <a:cubicBezTo>
                  <a:pt x="1822" y="21360"/>
                  <a:pt x="2121" y="21468"/>
                  <a:pt x="2121" y="21600"/>
                </a:cubicBezTo>
                <a:lnTo>
                  <a:pt x="2557" y="21600"/>
                </a:lnTo>
                <a:cubicBezTo>
                  <a:pt x="2557" y="21468"/>
                  <a:pt x="2855" y="21360"/>
                  <a:pt x="3223" y="21360"/>
                </a:cubicBezTo>
                <a:cubicBezTo>
                  <a:pt x="3590" y="21360"/>
                  <a:pt x="3889" y="21468"/>
                  <a:pt x="3889" y="21600"/>
                </a:cubicBezTo>
                <a:lnTo>
                  <a:pt x="4325" y="21600"/>
                </a:lnTo>
                <a:cubicBezTo>
                  <a:pt x="4325" y="21468"/>
                  <a:pt x="4623" y="21360"/>
                  <a:pt x="4991" y="21360"/>
                </a:cubicBezTo>
                <a:cubicBezTo>
                  <a:pt x="5358" y="21360"/>
                  <a:pt x="5657" y="21468"/>
                  <a:pt x="5657" y="21600"/>
                </a:cubicBezTo>
                <a:lnTo>
                  <a:pt x="6093" y="21600"/>
                </a:lnTo>
                <a:cubicBezTo>
                  <a:pt x="6093" y="21468"/>
                  <a:pt x="6392" y="21360"/>
                  <a:pt x="6759" y="21360"/>
                </a:cubicBezTo>
                <a:cubicBezTo>
                  <a:pt x="7126" y="21360"/>
                  <a:pt x="7425" y="21468"/>
                  <a:pt x="7425" y="21600"/>
                </a:cubicBezTo>
                <a:lnTo>
                  <a:pt x="7861" y="21600"/>
                </a:lnTo>
                <a:cubicBezTo>
                  <a:pt x="7861" y="21468"/>
                  <a:pt x="8160" y="21360"/>
                  <a:pt x="8527" y="21360"/>
                </a:cubicBezTo>
                <a:cubicBezTo>
                  <a:pt x="8894" y="21360"/>
                  <a:pt x="9193" y="21468"/>
                  <a:pt x="9193" y="21600"/>
                </a:cubicBezTo>
                <a:lnTo>
                  <a:pt x="9629" y="21600"/>
                </a:lnTo>
                <a:cubicBezTo>
                  <a:pt x="9629" y="21468"/>
                  <a:pt x="9928" y="21360"/>
                  <a:pt x="10295" y="21360"/>
                </a:cubicBezTo>
                <a:cubicBezTo>
                  <a:pt x="10663" y="21360"/>
                  <a:pt x="10961" y="21468"/>
                  <a:pt x="10961" y="21600"/>
                </a:cubicBezTo>
                <a:lnTo>
                  <a:pt x="11397" y="21600"/>
                </a:lnTo>
                <a:cubicBezTo>
                  <a:pt x="11397" y="21468"/>
                  <a:pt x="11696" y="21360"/>
                  <a:pt x="12063" y="21360"/>
                </a:cubicBezTo>
                <a:cubicBezTo>
                  <a:pt x="12431" y="21360"/>
                  <a:pt x="12729" y="21468"/>
                  <a:pt x="12729" y="21600"/>
                </a:cubicBezTo>
                <a:lnTo>
                  <a:pt x="13166" y="21600"/>
                </a:lnTo>
                <a:cubicBezTo>
                  <a:pt x="13166" y="21468"/>
                  <a:pt x="13464" y="21360"/>
                  <a:pt x="13832" y="21360"/>
                </a:cubicBezTo>
                <a:cubicBezTo>
                  <a:pt x="14199" y="21360"/>
                  <a:pt x="14498" y="21468"/>
                  <a:pt x="14498" y="21600"/>
                </a:cubicBezTo>
                <a:lnTo>
                  <a:pt x="14934" y="21600"/>
                </a:lnTo>
                <a:cubicBezTo>
                  <a:pt x="14934" y="21468"/>
                  <a:pt x="15232" y="21360"/>
                  <a:pt x="15600" y="21360"/>
                </a:cubicBezTo>
                <a:cubicBezTo>
                  <a:pt x="15967" y="21360"/>
                  <a:pt x="16266" y="21468"/>
                  <a:pt x="16266" y="21600"/>
                </a:cubicBezTo>
                <a:lnTo>
                  <a:pt x="16702" y="21600"/>
                </a:lnTo>
                <a:cubicBezTo>
                  <a:pt x="16702" y="21468"/>
                  <a:pt x="17000" y="21360"/>
                  <a:pt x="17368" y="21360"/>
                </a:cubicBezTo>
                <a:cubicBezTo>
                  <a:pt x="17735" y="21360"/>
                  <a:pt x="18034" y="21468"/>
                  <a:pt x="18034" y="21600"/>
                </a:cubicBezTo>
                <a:lnTo>
                  <a:pt x="18470" y="21600"/>
                </a:lnTo>
                <a:cubicBezTo>
                  <a:pt x="18470" y="21468"/>
                  <a:pt x="18769" y="21360"/>
                  <a:pt x="19136" y="21360"/>
                </a:cubicBezTo>
                <a:cubicBezTo>
                  <a:pt x="19503" y="21360"/>
                  <a:pt x="19802" y="21468"/>
                  <a:pt x="19802" y="21600"/>
                </a:cubicBezTo>
                <a:lnTo>
                  <a:pt x="20238" y="21600"/>
                </a:lnTo>
                <a:cubicBezTo>
                  <a:pt x="20238" y="21468"/>
                  <a:pt x="20537" y="21360"/>
                  <a:pt x="20904" y="21360"/>
                </a:cubicBezTo>
                <a:cubicBezTo>
                  <a:pt x="21271" y="21360"/>
                  <a:pt x="21570" y="21468"/>
                  <a:pt x="21570" y="21600"/>
                </a:cubicBezTo>
                <a:lnTo>
                  <a:pt x="21600" y="21600"/>
                </a:lnTo>
                <a:lnTo>
                  <a:pt x="21600" y="1644"/>
                </a:lnTo>
                <a:cubicBezTo>
                  <a:pt x="21600" y="737"/>
                  <a:pt x="19554" y="0"/>
                  <a:pt x="17033" y="0"/>
                </a:cubicBezTo>
                <a:lnTo>
                  <a:pt x="0" y="0"/>
                </a:lnTo>
                <a:lnTo>
                  <a:pt x="0" y="21392"/>
                </a:lnTo>
                <a:close/>
              </a:path>
            </a:pathLst>
          </a:custGeom>
          <a:solidFill>
            <a:srgbClr val="062B4D"/>
          </a:solidFill>
          <a:ln>
            <a:noFill/>
          </a:ln>
        </p:spPr>
        <p:txBody>
          <a:bodyPr anchorCtr="0" anchor="t" bIns="28575" lIns="28575" spcFirstLastPara="1" rIns="28575" wrap="square" tIns="28575">
            <a:noAutofit/>
          </a:bodyPr>
          <a:lstStyle/>
          <a:p>
            <a:pPr indent="0" lvl="0" marL="0" marR="0" rtl="0" algn="ctr">
              <a:lnSpc>
                <a:spcPct val="100000"/>
              </a:lnSpc>
              <a:spcBef>
                <a:spcPts val="0"/>
              </a:spcBef>
              <a:spcAft>
                <a:spcPts val="0"/>
              </a:spcAft>
              <a:buNone/>
            </a:pPr>
            <a:r>
              <a:rPr b="1" lang="en" sz="2700">
                <a:solidFill>
                  <a:schemeClr val="lt1"/>
                </a:solidFill>
                <a:latin typeface="Calibri"/>
                <a:ea typeface="Calibri"/>
                <a:cs typeface="Calibri"/>
                <a:sym typeface="Calibri"/>
              </a:rPr>
              <a:t>06</a:t>
            </a:r>
            <a:endParaRPr b="1" sz="2700">
              <a:solidFill>
                <a:schemeClr val="lt1"/>
              </a:solidFill>
              <a:latin typeface="Calibri"/>
              <a:ea typeface="Calibri"/>
              <a:cs typeface="Calibri"/>
              <a:sym typeface="Calibri"/>
            </a:endParaRPr>
          </a:p>
        </p:txBody>
      </p:sp>
      <p:sp>
        <p:nvSpPr>
          <p:cNvPr id="108" name="Google Shape;108;p17"/>
          <p:cNvSpPr txBox="1"/>
          <p:nvPr/>
        </p:nvSpPr>
        <p:spPr>
          <a:xfrm>
            <a:off x="586625" y="1585713"/>
            <a:ext cx="1053000" cy="1146600"/>
          </a:xfrm>
          <a:prstGeom prst="rect">
            <a:avLst/>
          </a:prstGeom>
          <a:noFill/>
          <a:ln>
            <a:noFill/>
          </a:ln>
        </p:spPr>
        <p:txBody>
          <a:bodyPr anchorCtr="0" anchor="t" bIns="34275" lIns="0" spcFirstLastPara="1" rIns="0" wrap="square" tIns="34275">
            <a:spAutoFit/>
          </a:bodyPr>
          <a:lstStyle/>
          <a:p>
            <a:pPr indent="0" lvl="0" marL="0" marR="0" rtl="0" algn="ctr">
              <a:spcBef>
                <a:spcPts val="0"/>
              </a:spcBef>
              <a:spcAft>
                <a:spcPts val="0"/>
              </a:spcAft>
              <a:buNone/>
            </a:pPr>
            <a:r>
              <a:rPr lang="en">
                <a:solidFill>
                  <a:schemeClr val="lt1"/>
                </a:solidFill>
                <a:latin typeface="Raleway"/>
                <a:ea typeface="Raleway"/>
                <a:cs typeface="Raleway"/>
                <a:sym typeface="Raleway"/>
              </a:rPr>
              <a:t>Bring </a:t>
            </a:r>
            <a:r>
              <a:rPr b="1" lang="en">
                <a:solidFill>
                  <a:schemeClr val="lt1"/>
                </a:solidFill>
                <a:latin typeface="Raleway"/>
                <a:ea typeface="Raleway"/>
                <a:cs typeface="Raleway"/>
                <a:sym typeface="Raleway"/>
              </a:rPr>
              <a:t>up the network</a:t>
            </a:r>
            <a:r>
              <a:rPr lang="en">
                <a:solidFill>
                  <a:schemeClr val="lt1"/>
                </a:solidFill>
                <a:latin typeface="Raleway"/>
                <a:ea typeface="Raleway"/>
                <a:cs typeface="Raleway"/>
                <a:sym typeface="Raleway"/>
              </a:rPr>
              <a:t> using certificate authorities</a:t>
            </a:r>
            <a:endParaRPr>
              <a:solidFill>
                <a:schemeClr val="lt1"/>
              </a:solidFill>
              <a:latin typeface="Raleway"/>
              <a:ea typeface="Raleway"/>
              <a:cs typeface="Raleway"/>
              <a:sym typeface="Raleway"/>
            </a:endParaRPr>
          </a:p>
        </p:txBody>
      </p:sp>
      <p:sp>
        <p:nvSpPr>
          <p:cNvPr id="109" name="Google Shape;109;p17"/>
          <p:cNvSpPr txBox="1"/>
          <p:nvPr/>
        </p:nvSpPr>
        <p:spPr>
          <a:xfrm>
            <a:off x="1888600" y="1614925"/>
            <a:ext cx="1128900" cy="1146600"/>
          </a:xfrm>
          <a:prstGeom prst="rect">
            <a:avLst/>
          </a:prstGeom>
          <a:noFill/>
          <a:ln>
            <a:noFill/>
          </a:ln>
        </p:spPr>
        <p:txBody>
          <a:bodyPr anchorCtr="0" anchor="t" bIns="34275" lIns="0" spcFirstLastPara="1" rIns="0" wrap="square" tIns="34275">
            <a:spAutoFit/>
          </a:bodyPr>
          <a:lstStyle/>
          <a:p>
            <a:pPr indent="0" lvl="0" marL="0" marR="0" rtl="0" algn="ctr">
              <a:spcBef>
                <a:spcPts val="0"/>
              </a:spcBef>
              <a:spcAft>
                <a:spcPts val="0"/>
              </a:spcAft>
              <a:buNone/>
            </a:pPr>
            <a:r>
              <a:rPr b="1" lang="en">
                <a:solidFill>
                  <a:schemeClr val="lt1"/>
                </a:solidFill>
                <a:latin typeface="Raleway"/>
                <a:ea typeface="Raleway"/>
                <a:cs typeface="Raleway"/>
                <a:sym typeface="Raleway"/>
              </a:rPr>
              <a:t>Create channel</a:t>
            </a:r>
            <a:r>
              <a:rPr lang="en">
                <a:solidFill>
                  <a:schemeClr val="lt1"/>
                </a:solidFill>
                <a:latin typeface="Raleway"/>
                <a:ea typeface="Raleway"/>
                <a:cs typeface="Raleway"/>
                <a:sym typeface="Raleway"/>
              </a:rPr>
              <a:t> and allow organizations to join</a:t>
            </a:r>
            <a:endParaRPr>
              <a:solidFill>
                <a:schemeClr val="lt1"/>
              </a:solidFill>
              <a:latin typeface="Raleway"/>
              <a:ea typeface="Raleway"/>
              <a:cs typeface="Raleway"/>
              <a:sym typeface="Raleway"/>
            </a:endParaRPr>
          </a:p>
        </p:txBody>
      </p:sp>
      <p:sp>
        <p:nvSpPr>
          <p:cNvPr id="110" name="Google Shape;110;p17"/>
          <p:cNvSpPr txBox="1"/>
          <p:nvPr/>
        </p:nvSpPr>
        <p:spPr>
          <a:xfrm>
            <a:off x="3244400" y="1614925"/>
            <a:ext cx="1129200" cy="931200"/>
          </a:xfrm>
          <a:prstGeom prst="rect">
            <a:avLst/>
          </a:prstGeom>
          <a:noFill/>
          <a:ln>
            <a:noFill/>
          </a:ln>
        </p:spPr>
        <p:txBody>
          <a:bodyPr anchorCtr="0" anchor="t" bIns="34275" lIns="0" spcFirstLastPara="1" rIns="0" wrap="square" tIns="34275">
            <a:spAutoFit/>
          </a:bodyPr>
          <a:lstStyle/>
          <a:p>
            <a:pPr indent="0" lvl="0" marL="0" marR="0" rtl="0" algn="ctr">
              <a:spcBef>
                <a:spcPts val="0"/>
              </a:spcBef>
              <a:spcAft>
                <a:spcPts val="0"/>
              </a:spcAft>
              <a:buNone/>
            </a:pPr>
            <a:r>
              <a:rPr b="1" lang="en">
                <a:solidFill>
                  <a:schemeClr val="lt1"/>
                </a:solidFill>
                <a:latin typeface="Raleway"/>
                <a:ea typeface="Raleway"/>
                <a:cs typeface="Raleway"/>
                <a:sym typeface="Raleway"/>
              </a:rPr>
              <a:t>Deploy chaincode</a:t>
            </a:r>
            <a:r>
              <a:rPr lang="en">
                <a:solidFill>
                  <a:schemeClr val="lt1"/>
                </a:solidFill>
                <a:latin typeface="Raleway"/>
                <a:ea typeface="Raleway"/>
                <a:cs typeface="Raleway"/>
                <a:sym typeface="Raleway"/>
              </a:rPr>
              <a:t> on organizations</a:t>
            </a:r>
            <a:endParaRPr>
              <a:solidFill>
                <a:schemeClr val="lt1"/>
              </a:solidFill>
              <a:latin typeface="Raleway"/>
              <a:ea typeface="Raleway"/>
              <a:cs typeface="Raleway"/>
              <a:sym typeface="Raleway"/>
            </a:endParaRPr>
          </a:p>
        </p:txBody>
      </p:sp>
      <p:sp>
        <p:nvSpPr>
          <p:cNvPr id="111" name="Google Shape;111;p17"/>
          <p:cNvSpPr txBox="1"/>
          <p:nvPr/>
        </p:nvSpPr>
        <p:spPr>
          <a:xfrm>
            <a:off x="4611525" y="1462525"/>
            <a:ext cx="1053000" cy="1362300"/>
          </a:xfrm>
          <a:prstGeom prst="rect">
            <a:avLst/>
          </a:prstGeom>
          <a:noFill/>
          <a:ln>
            <a:noFill/>
          </a:ln>
        </p:spPr>
        <p:txBody>
          <a:bodyPr anchorCtr="0" anchor="t" bIns="34275" lIns="0" spcFirstLastPara="1" rIns="0" wrap="square" tIns="34275">
            <a:spAutoFit/>
          </a:bodyPr>
          <a:lstStyle/>
          <a:p>
            <a:pPr indent="0" lvl="0" marL="0" marR="0" rtl="0" algn="ctr">
              <a:spcBef>
                <a:spcPts val="0"/>
              </a:spcBef>
              <a:spcAft>
                <a:spcPts val="0"/>
              </a:spcAft>
              <a:buNone/>
            </a:pPr>
            <a:r>
              <a:rPr lang="en">
                <a:solidFill>
                  <a:schemeClr val="lt1"/>
                </a:solidFill>
                <a:latin typeface="Raleway"/>
                <a:ea typeface="Raleway"/>
                <a:cs typeface="Raleway"/>
                <a:sym typeface="Raleway"/>
              </a:rPr>
              <a:t>API calls for invoking chaincode. </a:t>
            </a:r>
            <a:r>
              <a:rPr b="1" lang="en">
                <a:solidFill>
                  <a:schemeClr val="lt1"/>
                </a:solidFill>
                <a:latin typeface="Raleway"/>
                <a:ea typeface="Raleway"/>
                <a:cs typeface="Raleway"/>
                <a:sym typeface="Raleway"/>
              </a:rPr>
              <a:t>Register</a:t>
            </a:r>
            <a:r>
              <a:rPr lang="en">
                <a:solidFill>
                  <a:schemeClr val="lt1"/>
                </a:solidFill>
                <a:latin typeface="Raleway"/>
                <a:ea typeface="Raleway"/>
                <a:cs typeface="Raleway"/>
                <a:sym typeface="Raleway"/>
              </a:rPr>
              <a:t> a new peer for an org </a:t>
            </a:r>
            <a:endParaRPr>
              <a:solidFill>
                <a:schemeClr val="lt1"/>
              </a:solidFill>
              <a:latin typeface="Raleway"/>
              <a:ea typeface="Raleway"/>
              <a:cs typeface="Raleway"/>
              <a:sym typeface="Raleway"/>
            </a:endParaRPr>
          </a:p>
        </p:txBody>
      </p:sp>
      <p:sp>
        <p:nvSpPr>
          <p:cNvPr id="112" name="Google Shape;112;p17"/>
          <p:cNvSpPr txBox="1"/>
          <p:nvPr/>
        </p:nvSpPr>
        <p:spPr>
          <a:xfrm>
            <a:off x="5978674" y="1386325"/>
            <a:ext cx="1053000" cy="1577700"/>
          </a:xfrm>
          <a:prstGeom prst="rect">
            <a:avLst/>
          </a:prstGeom>
          <a:noFill/>
          <a:ln>
            <a:noFill/>
          </a:ln>
        </p:spPr>
        <p:txBody>
          <a:bodyPr anchorCtr="0" anchor="t" bIns="34275" lIns="0" spcFirstLastPara="1" rIns="0" wrap="square" tIns="34275">
            <a:spAutoFit/>
          </a:bodyPr>
          <a:lstStyle/>
          <a:p>
            <a:pPr indent="0" lvl="0" marL="0" marR="0" rtl="0" algn="ctr">
              <a:spcBef>
                <a:spcPts val="0"/>
              </a:spcBef>
              <a:spcAft>
                <a:spcPts val="0"/>
              </a:spcAft>
              <a:buNone/>
            </a:pPr>
            <a:r>
              <a:rPr lang="en">
                <a:solidFill>
                  <a:schemeClr val="lt1"/>
                </a:solidFill>
                <a:latin typeface="Raleway"/>
                <a:ea typeface="Raleway"/>
                <a:cs typeface="Raleway"/>
                <a:sym typeface="Raleway"/>
              </a:rPr>
              <a:t>Create user’s wallet, generate token and </a:t>
            </a:r>
            <a:r>
              <a:rPr b="1" lang="en">
                <a:solidFill>
                  <a:schemeClr val="lt1"/>
                </a:solidFill>
                <a:latin typeface="Raleway"/>
                <a:ea typeface="Raleway"/>
                <a:cs typeface="Raleway"/>
                <a:sym typeface="Raleway"/>
              </a:rPr>
              <a:t>login</a:t>
            </a:r>
            <a:r>
              <a:rPr lang="en">
                <a:solidFill>
                  <a:schemeClr val="lt1"/>
                </a:solidFill>
                <a:latin typeface="Raleway"/>
                <a:ea typeface="Raleway"/>
                <a:cs typeface="Raleway"/>
                <a:sym typeface="Raleway"/>
              </a:rPr>
              <a:t> using the token</a:t>
            </a:r>
            <a:endParaRPr>
              <a:solidFill>
                <a:schemeClr val="lt1"/>
              </a:solidFill>
              <a:latin typeface="Raleway"/>
              <a:ea typeface="Raleway"/>
              <a:cs typeface="Raleway"/>
              <a:sym typeface="Raleway"/>
            </a:endParaRPr>
          </a:p>
        </p:txBody>
      </p:sp>
      <p:sp>
        <p:nvSpPr>
          <p:cNvPr id="113" name="Google Shape;113;p17"/>
          <p:cNvSpPr txBox="1"/>
          <p:nvPr/>
        </p:nvSpPr>
        <p:spPr>
          <a:xfrm>
            <a:off x="7422036" y="1614917"/>
            <a:ext cx="901200" cy="715800"/>
          </a:xfrm>
          <a:prstGeom prst="rect">
            <a:avLst/>
          </a:prstGeom>
          <a:noFill/>
          <a:ln>
            <a:noFill/>
          </a:ln>
        </p:spPr>
        <p:txBody>
          <a:bodyPr anchorCtr="0" anchor="t" bIns="34275" lIns="0" spcFirstLastPara="1" rIns="0" wrap="square" tIns="34275">
            <a:spAutoFit/>
          </a:bodyPr>
          <a:lstStyle/>
          <a:p>
            <a:pPr indent="0" lvl="0" marL="0" marR="0" rtl="0" algn="ctr">
              <a:spcBef>
                <a:spcPts val="0"/>
              </a:spcBef>
              <a:spcAft>
                <a:spcPts val="0"/>
              </a:spcAft>
              <a:buNone/>
            </a:pPr>
            <a:r>
              <a:rPr lang="en">
                <a:solidFill>
                  <a:schemeClr val="lt1"/>
                </a:solidFill>
                <a:latin typeface="Raleway"/>
                <a:ea typeface="Raleway"/>
                <a:cs typeface="Raleway"/>
                <a:sym typeface="Raleway"/>
              </a:rPr>
              <a:t>Perform </a:t>
            </a:r>
            <a:r>
              <a:rPr b="1" lang="en">
                <a:solidFill>
                  <a:schemeClr val="lt1"/>
                </a:solidFill>
                <a:latin typeface="Raleway"/>
                <a:ea typeface="Raleway"/>
                <a:cs typeface="Raleway"/>
                <a:sym typeface="Raleway"/>
              </a:rPr>
              <a:t>CRUD</a:t>
            </a:r>
            <a:r>
              <a:rPr lang="en">
                <a:solidFill>
                  <a:schemeClr val="lt1"/>
                </a:solidFill>
                <a:latin typeface="Raleway"/>
                <a:ea typeface="Raleway"/>
                <a:cs typeface="Raleway"/>
                <a:sym typeface="Raleway"/>
              </a:rPr>
              <a:t> operations</a:t>
            </a:r>
            <a:endParaRPr>
              <a:solidFill>
                <a:schemeClr val="lt1"/>
              </a:solidFill>
              <a:latin typeface="Raleway"/>
              <a:ea typeface="Raleway"/>
              <a:cs typeface="Raleway"/>
              <a:sym typeface="Raleway"/>
            </a:endParaRPr>
          </a:p>
        </p:txBody>
      </p:sp>
      <p:sp>
        <p:nvSpPr>
          <p:cNvPr id="114" name="Google Shape;114;p17"/>
          <p:cNvSpPr/>
          <p:nvPr/>
        </p:nvSpPr>
        <p:spPr>
          <a:xfrm>
            <a:off x="314325" y="3283255"/>
            <a:ext cx="1385186" cy="1315440"/>
          </a:xfrm>
          <a:custGeom>
            <a:rect b="b" l="l" r="r" t="t"/>
            <a:pathLst>
              <a:path extrusionOk="0" h="21600" w="21286">
                <a:moveTo>
                  <a:pt x="20808" y="3221"/>
                </a:moveTo>
                <a:cubicBezTo>
                  <a:pt x="20495" y="3173"/>
                  <a:pt x="20287" y="2906"/>
                  <a:pt x="20341" y="2628"/>
                </a:cubicBezTo>
                <a:lnTo>
                  <a:pt x="19971" y="2570"/>
                </a:lnTo>
                <a:cubicBezTo>
                  <a:pt x="19917" y="2851"/>
                  <a:pt x="19619" y="3037"/>
                  <a:pt x="19308" y="2989"/>
                </a:cubicBezTo>
                <a:cubicBezTo>
                  <a:pt x="18994" y="2940"/>
                  <a:pt x="18786" y="2674"/>
                  <a:pt x="18840" y="2395"/>
                </a:cubicBezTo>
                <a:lnTo>
                  <a:pt x="18470" y="2338"/>
                </a:lnTo>
                <a:cubicBezTo>
                  <a:pt x="18416" y="2618"/>
                  <a:pt x="18118" y="2805"/>
                  <a:pt x="17807" y="2756"/>
                </a:cubicBezTo>
                <a:cubicBezTo>
                  <a:pt x="17496" y="2708"/>
                  <a:pt x="17286" y="2441"/>
                  <a:pt x="17340" y="2163"/>
                </a:cubicBezTo>
                <a:lnTo>
                  <a:pt x="16970" y="2105"/>
                </a:lnTo>
                <a:cubicBezTo>
                  <a:pt x="16916" y="2386"/>
                  <a:pt x="16618" y="2572"/>
                  <a:pt x="16307" y="2524"/>
                </a:cubicBezTo>
                <a:cubicBezTo>
                  <a:pt x="15993" y="2476"/>
                  <a:pt x="15785" y="2209"/>
                  <a:pt x="15839" y="1930"/>
                </a:cubicBezTo>
                <a:lnTo>
                  <a:pt x="15469" y="1873"/>
                </a:lnTo>
                <a:cubicBezTo>
                  <a:pt x="15415" y="2154"/>
                  <a:pt x="15117" y="2340"/>
                  <a:pt x="14806" y="2292"/>
                </a:cubicBezTo>
                <a:cubicBezTo>
                  <a:pt x="14493" y="2243"/>
                  <a:pt x="14285" y="1976"/>
                  <a:pt x="14339" y="1698"/>
                </a:cubicBezTo>
                <a:lnTo>
                  <a:pt x="13969" y="1640"/>
                </a:lnTo>
                <a:cubicBezTo>
                  <a:pt x="13915" y="1921"/>
                  <a:pt x="13617" y="2108"/>
                  <a:pt x="13306" y="2059"/>
                </a:cubicBezTo>
                <a:cubicBezTo>
                  <a:pt x="12992" y="2011"/>
                  <a:pt x="12784" y="1744"/>
                  <a:pt x="12838" y="1466"/>
                </a:cubicBezTo>
                <a:lnTo>
                  <a:pt x="12468" y="1408"/>
                </a:lnTo>
                <a:cubicBezTo>
                  <a:pt x="12414" y="1689"/>
                  <a:pt x="12116" y="1875"/>
                  <a:pt x="11805" y="1827"/>
                </a:cubicBezTo>
                <a:cubicBezTo>
                  <a:pt x="11492" y="1779"/>
                  <a:pt x="11284" y="1512"/>
                  <a:pt x="11338" y="1233"/>
                </a:cubicBezTo>
                <a:lnTo>
                  <a:pt x="10968" y="1176"/>
                </a:lnTo>
                <a:cubicBezTo>
                  <a:pt x="10914" y="1456"/>
                  <a:pt x="10616" y="1643"/>
                  <a:pt x="10305" y="1594"/>
                </a:cubicBezTo>
                <a:cubicBezTo>
                  <a:pt x="9991" y="1546"/>
                  <a:pt x="9783" y="1279"/>
                  <a:pt x="9837" y="1001"/>
                </a:cubicBezTo>
                <a:lnTo>
                  <a:pt x="9467" y="943"/>
                </a:lnTo>
                <a:cubicBezTo>
                  <a:pt x="9413" y="1224"/>
                  <a:pt x="9115" y="1410"/>
                  <a:pt x="8804" y="1362"/>
                </a:cubicBezTo>
                <a:cubicBezTo>
                  <a:pt x="8491" y="1314"/>
                  <a:pt x="8283" y="1047"/>
                  <a:pt x="8337" y="769"/>
                </a:cubicBezTo>
                <a:lnTo>
                  <a:pt x="7967" y="711"/>
                </a:lnTo>
                <a:cubicBezTo>
                  <a:pt x="7913" y="992"/>
                  <a:pt x="7615" y="1178"/>
                  <a:pt x="7304" y="1130"/>
                </a:cubicBezTo>
                <a:cubicBezTo>
                  <a:pt x="6990" y="1081"/>
                  <a:pt x="6782" y="815"/>
                  <a:pt x="6836" y="536"/>
                </a:cubicBezTo>
                <a:lnTo>
                  <a:pt x="6474" y="465"/>
                </a:lnTo>
                <a:cubicBezTo>
                  <a:pt x="6420" y="745"/>
                  <a:pt x="6122" y="932"/>
                  <a:pt x="5811" y="884"/>
                </a:cubicBezTo>
                <a:cubicBezTo>
                  <a:pt x="5498" y="835"/>
                  <a:pt x="5290" y="568"/>
                  <a:pt x="5344" y="290"/>
                </a:cubicBezTo>
                <a:lnTo>
                  <a:pt x="4974" y="232"/>
                </a:lnTo>
                <a:cubicBezTo>
                  <a:pt x="4920" y="513"/>
                  <a:pt x="4622" y="699"/>
                  <a:pt x="4311" y="651"/>
                </a:cubicBezTo>
                <a:cubicBezTo>
                  <a:pt x="3997" y="603"/>
                  <a:pt x="3789" y="336"/>
                  <a:pt x="3843" y="58"/>
                </a:cubicBezTo>
                <a:lnTo>
                  <a:pt x="3473" y="0"/>
                </a:lnTo>
                <a:cubicBezTo>
                  <a:pt x="3427" y="237"/>
                  <a:pt x="3206" y="407"/>
                  <a:pt x="2946" y="423"/>
                </a:cubicBezTo>
                <a:lnTo>
                  <a:pt x="59" y="15282"/>
                </a:lnTo>
                <a:cubicBezTo>
                  <a:pt x="-314" y="17196"/>
                  <a:pt x="1117" y="19018"/>
                  <a:pt x="3255" y="19350"/>
                </a:cubicBezTo>
                <a:lnTo>
                  <a:pt x="17689" y="21600"/>
                </a:lnTo>
                <a:lnTo>
                  <a:pt x="21286" y="3097"/>
                </a:lnTo>
                <a:cubicBezTo>
                  <a:pt x="21163" y="3196"/>
                  <a:pt x="20988" y="3249"/>
                  <a:pt x="20808" y="3221"/>
                </a:cubicBezTo>
                <a:close/>
              </a:path>
            </a:pathLst>
          </a:custGeom>
          <a:solidFill>
            <a:srgbClr val="9FC5E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 name="Google Shape;115;p17"/>
          <p:cNvSpPr/>
          <p:nvPr/>
        </p:nvSpPr>
        <p:spPr>
          <a:xfrm rot="-268722">
            <a:off x="2957380" y="3284367"/>
            <a:ext cx="1435600" cy="1325859"/>
          </a:xfrm>
          <a:custGeom>
            <a:rect b="b" l="l" r="r" t="t"/>
            <a:pathLst>
              <a:path extrusionOk="0" h="21600" w="21600">
                <a:moveTo>
                  <a:pt x="21060" y="3667"/>
                </a:moveTo>
                <a:cubicBezTo>
                  <a:pt x="20761" y="3610"/>
                  <a:pt x="20571" y="3342"/>
                  <a:pt x="20633" y="3071"/>
                </a:cubicBezTo>
                <a:lnTo>
                  <a:pt x="20280" y="3003"/>
                </a:lnTo>
                <a:cubicBezTo>
                  <a:pt x="20218" y="3276"/>
                  <a:pt x="19925" y="3450"/>
                  <a:pt x="19629" y="3394"/>
                </a:cubicBezTo>
                <a:cubicBezTo>
                  <a:pt x="19330" y="3337"/>
                  <a:pt x="19140" y="3069"/>
                  <a:pt x="19202" y="2798"/>
                </a:cubicBezTo>
                <a:lnTo>
                  <a:pt x="18849" y="2730"/>
                </a:lnTo>
                <a:cubicBezTo>
                  <a:pt x="18787" y="3003"/>
                  <a:pt x="18494" y="3177"/>
                  <a:pt x="18198" y="3121"/>
                </a:cubicBezTo>
                <a:cubicBezTo>
                  <a:pt x="17899" y="3064"/>
                  <a:pt x="17709" y="2796"/>
                  <a:pt x="17771" y="2525"/>
                </a:cubicBezTo>
                <a:lnTo>
                  <a:pt x="17418" y="2457"/>
                </a:lnTo>
                <a:cubicBezTo>
                  <a:pt x="17356" y="2730"/>
                  <a:pt x="17063" y="2904"/>
                  <a:pt x="16767" y="2847"/>
                </a:cubicBezTo>
                <a:cubicBezTo>
                  <a:pt x="16468" y="2791"/>
                  <a:pt x="16278" y="2523"/>
                  <a:pt x="16340" y="2252"/>
                </a:cubicBezTo>
                <a:lnTo>
                  <a:pt x="15987" y="2184"/>
                </a:lnTo>
                <a:cubicBezTo>
                  <a:pt x="15926" y="2457"/>
                  <a:pt x="15632" y="2631"/>
                  <a:pt x="15336" y="2574"/>
                </a:cubicBezTo>
                <a:cubicBezTo>
                  <a:pt x="15037" y="2518"/>
                  <a:pt x="14847" y="2250"/>
                  <a:pt x="14909" y="1979"/>
                </a:cubicBezTo>
                <a:lnTo>
                  <a:pt x="14556" y="1911"/>
                </a:lnTo>
                <a:cubicBezTo>
                  <a:pt x="14495" y="2184"/>
                  <a:pt x="14201" y="2358"/>
                  <a:pt x="13905" y="2301"/>
                </a:cubicBezTo>
                <a:cubicBezTo>
                  <a:pt x="13606" y="2245"/>
                  <a:pt x="13416" y="1977"/>
                  <a:pt x="13478" y="1706"/>
                </a:cubicBezTo>
                <a:lnTo>
                  <a:pt x="13125" y="1638"/>
                </a:lnTo>
                <a:cubicBezTo>
                  <a:pt x="13064" y="1911"/>
                  <a:pt x="12770" y="2085"/>
                  <a:pt x="12474" y="2028"/>
                </a:cubicBezTo>
                <a:cubicBezTo>
                  <a:pt x="12175" y="1972"/>
                  <a:pt x="11985" y="1704"/>
                  <a:pt x="12047" y="1433"/>
                </a:cubicBezTo>
                <a:lnTo>
                  <a:pt x="11694" y="1365"/>
                </a:lnTo>
                <a:cubicBezTo>
                  <a:pt x="11633" y="1638"/>
                  <a:pt x="11339" y="1812"/>
                  <a:pt x="11043" y="1755"/>
                </a:cubicBezTo>
                <a:cubicBezTo>
                  <a:pt x="10744" y="1699"/>
                  <a:pt x="10554" y="1431"/>
                  <a:pt x="10616" y="1160"/>
                </a:cubicBezTo>
                <a:lnTo>
                  <a:pt x="10263" y="1092"/>
                </a:lnTo>
                <a:cubicBezTo>
                  <a:pt x="10202" y="1365"/>
                  <a:pt x="9908" y="1539"/>
                  <a:pt x="9612" y="1482"/>
                </a:cubicBezTo>
                <a:cubicBezTo>
                  <a:pt x="9314" y="1426"/>
                  <a:pt x="9124" y="1158"/>
                  <a:pt x="9185" y="887"/>
                </a:cubicBezTo>
                <a:lnTo>
                  <a:pt x="8832" y="819"/>
                </a:lnTo>
                <a:cubicBezTo>
                  <a:pt x="8771" y="1092"/>
                  <a:pt x="8477" y="1266"/>
                  <a:pt x="8181" y="1209"/>
                </a:cubicBezTo>
                <a:cubicBezTo>
                  <a:pt x="7883" y="1153"/>
                  <a:pt x="7693" y="884"/>
                  <a:pt x="7754" y="614"/>
                </a:cubicBezTo>
                <a:lnTo>
                  <a:pt x="7401" y="546"/>
                </a:lnTo>
                <a:cubicBezTo>
                  <a:pt x="7340" y="819"/>
                  <a:pt x="7046" y="993"/>
                  <a:pt x="6750" y="936"/>
                </a:cubicBezTo>
                <a:cubicBezTo>
                  <a:pt x="6452" y="880"/>
                  <a:pt x="6262" y="611"/>
                  <a:pt x="6323" y="341"/>
                </a:cubicBezTo>
                <a:lnTo>
                  <a:pt x="5971" y="273"/>
                </a:lnTo>
                <a:cubicBezTo>
                  <a:pt x="5909" y="546"/>
                  <a:pt x="5615" y="720"/>
                  <a:pt x="5319" y="663"/>
                </a:cubicBezTo>
                <a:cubicBezTo>
                  <a:pt x="5021" y="607"/>
                  <a:pt x="4831" y="338"/>
                  <a:pt x="4892" y="68"/>
                </a:cubicBezTo>
                <a:lnTo>
                  <a:pt x="4540" y="0"/>
                </a:lnTo>
                <a:cubicBezTo>
                  <a:pt x="4490" y="212"/>
                  <a:pt x="4303" y="363"/>
                  <a:pt x="4081" y="395"/>
                </a:cubicBezTo>
                <a:lnTo>
                  <a:pt x="0" y="18265"/>
                </a:lnTo>
                <a:lnTo>
                  <a:pt x="17465" y="21600"/>
                </a:lnTo>
                <a:lnTo>
                  <a:pt x="21600" y="3491"/>
                </a:lnTo>
                <a:cubicBezTo>
                  <a:pt x="21474" y="3630"/>
                  <a:pt x="21269" y="3705"/>
                  <a:pt x="21060" y="3667"/>
                </a:cubicBezTo>
                <a:close/>
              </a:path>
            </a:pathLst>
          </a:custGeom>
          <a:solidFill>
            <a:srgbClr val="3D85C6"/>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 name="Google Shape;116;p17"/>
          <p:cNvSpPr/>
          <p:nvPr/>
        </p:nvSpPr>
        <p:spPr>
          <a:xfrm>
            <a:off x="1677371" y="3306557"/>
            <a:ext cx="1340766" cy="1256742"/>
          </a:xfrm>
          <a:custGeom>
            <a:rect b="b" l="l" r="r" t="t"/>
            <a:pathLst>
              <a:path extrusionOk="0" h="21600" w="21600">
                <a:moveTo>
                  <a:pt x="21013" y="2216"/>
                </a:moveTo>
                <a:cubicBezTo>
                  <a:pt x="20681" y="2187"/>
                  <a:pt x="20442" y="1922"/>
                  <a:pt x="20474" y="1626"/>
                </a:cubicBezTo>
                <a:lnTo>
                  <a:pt x="20083" y="1589"/>
                </a:lnTo>
                <a:cubicBezTo>
                  <a:pt x="20051" y="1886"/>
                  <a:pt x="19755" y="2100"/>
                  <a:pt x="19424" y="2071"/>
                </a:cubicBezTo>
                <a:cubicBezTo>
                  <a:pt x="19092" y="2042"/>
                  <a:pt x="18853" y="1777"/>
                  <a:pt x="18885" y="1481"/>
                </a:cubicBezTo>
                <a:lnTo>
                  <a:pt x="18494" y="1445"/>
                </a:lnTo>
                <a:cubicBezTo>
                  <a:pt x="18462" y="1741"/>
                  <a:pt x="18166" y="1956"/>
                  <a:pt x="17834" y="1927"/>
                </a:cubicBezTo>
                <a:cubicBezTo>
                  <a:pt x="17503" y="1898"/>
                  <a:pt x="17263" y="1633"/>
                  <a:pt x="17296" y="1337"/>
                </a:cubicBezTo>
                <a:lnTo>
                  <a:pt x="16905" y="1300"/>
                </a:lnTo>
                <a:cubicBezTo>
                  <a:pt x="16873" y="1597"/>
                  <a:pt x="16576" y="1811"/>
                  <a:pt x="16245" y="1782"/>
                </a:cubicBezTo>
                <a:cubicBezTo>
                  <a:pt x="15914" y="1753"/>
                  <a:pt x="15674" y="1488"/>
                  <a:pt x="15706" y="1192"/>
                </a:cubicBezTo>
                <a:lnTo>
                  <a:pt x="15316" y="1156"/>
                </a:lnTo>
                <a:cubicBezTo>
                  <a:pt x="15283" y="1452"/>
                  <a:pt x="14987" y="1667"/>
                  <a:pt x="14656" y="1638"/>
                </a:cubicBezTo>
                <a:cubicBezTo>
                  <a:pt x="14325" y="1609"/>
                  <a:pt x="14085" y="1344"/>
                  <a:pt x="14117" y="1048"/>
                </a:cubicBezTo>
                <a:lnTo>
                  <a:pt x="13727" y="1011"/>
                </a:lnTo>
                <a:cubicBezTo>
                  <a:pt x="13694" y="1308"/>
                  <a:pt x="13398" y="1522"/>
                  <a:pt x="13067" y="1493"/>
                </a:cubicBezTo>
                <a:cubicBezTo>
                  <a:pt x="12735" y="1464"/>
                  <a:pt x="12496" y="1199"/>
                  <a:pt x="12528" y="903"/>
                </a:cubicBezTo>
                <a:lnTo>
                  <a:pt x="12137" y="867"/>
                </a:lnTo>
                <a:cubicBezTo>
                  <a:pt x="12105" y="1163"/>
                  <a:pt x="11809" y="1378"/>
                  <a:pt x="11477" y="1349"/>
                </a:cubicBezTo>
                <a:cubicBezTo>
                  <a:pt x="11146" y="1320"/>
                  <a:pt x="10906" y="1055"/>
                  <a:pt x="10939" y="759"/>
                </a:cubicBezTo>
                <a:lnTo>
                  <a:pt x="10548" y="722"/>
                </a:lnTo>
                <a:cubicBezTo>
                  <a:pt x="10516" y="1019"/>
                  <a:pt x="10220" y="1233"/>
                  <a:pt x="9888" y="1204"/>
                </a:cubicBezTo>
                <a:cubicBezTo>
                  <a:pt x="9557" y="1175"/>
                  <a:pt x="9317" y="910"/>
                  <a:pt x="9349" y="614"/>
                </a:cubicBezTo>
                <a:lnTo>
                  <a:pt x="8959" y="578"/>
                </a:lnTo>
                <a:cubicBezTo>
                  <a:pt x="8927" y="874"/>
                  <a:pt x="8630" y="1089"/>
                  <a:pt x="8299" y="1060"/>
                </a:cubicBezTo>
                <a:cubicBezTo>
                  <a:pt x="7968" y="1031"/>
                  <a:pt x="7728" y="766"/>
                  <a:pt x="7760" y="470"/>
                </a:cubicBezTo>
                <a:lnTo>
                  <a:pt x="7370" y="433"/>
                </a:lnTo>
                <a:cubicBezTo>
                  <a:pt x="7337" y="730"/>
                  <a:pt x="7041" y="944"/>
                  <a:pt x="6710" y="915"/>
                </a:cubicBezTo>
                <a:cubicBezTo>
                  <a:pt x="6378" y="886"/>
                  <a:pt x="6139" y="621"/>
                  <a:pt x="6171" y="325"/>
                </a:cubicBezTo>
                <a:lnTo>
                  <a:pt x="5780" y="289"/>
                </a:lnTo>
                <a:cubicBezTo>
                  <a:pt x="5748" y="585"/>
                  <a:pt x="5452" y="800"/>
                  <a:pt x="5121" y="771"/>
                </a:cubicBezTo>
                <a:cubicBezTo>
                  <a:pt x="4789" y="742"/>
                  <a:pt x="4549" y="477"/>
                  <a:pt x="4582" y="181"/>
                </a:cubicBezTo>
                <a:lnTo>
                  <a:pt x="4191" y="144"/>
                </a:lnTo>
                <a:cubicBezTo>
                  <a:pt x="4159" y="441"/>
                  <a:pt x="3863" y="655"/>
                  <a:pt x="3531" y="626"/>
                </a:cubicBezTo>
                <a:cubicBezTo>
                  <a:pt x="3200" y="597"/>
                  <a:pt x="2960" y="332"/>
                  <a:pt x="2993" y="36"/>
                </a:cubicBezTo>
                <a:lnTo>
                  <a:pt x="2602" y="0"/>
                </a:lnTo>
                <a:cubicBezTo>
                  <a:pt x="2578" y="222"/>
                  <a:pt x="2405" y="397"/>
                  <a:pt x="2185" y="460"/>
                </a:cubicBezTo>
                <a:lnTo>
                  <a:pt x="0" y="19856"/>
                </a:lnTo>
                <a:lnTo>
                  <a:pt x="19380" y="21600"/>
                </a:lnTo>
                <a:lnTo>
                  <a:pt x="21600" y="1888"/>
                </a:lnTo>
                <a:cubicBezTo>
                  <a:pt x="21511" y="2110"/>
                  <a:pt x="21274" y="2240"/>
                  <a:pt x="21013" y="2216"/>
                </a:cubicBezTo>
                <a:close/>
              </a:path>
            </a:pathLst>
          </a:custGeom>
          <a:solidFill>
            <a:srgbClr val="6D9EEB"/>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 name="Google Shape;117;p17"/>
          <p:cNvSpPr/>
          <p:nvPr/>
        </p:nvSpPr>
        <p:spPr>
          <a:xfrm>
            <a:off x="7325669" y="3263075"/>
            <a:ext cx="1480906" cy="1401192"/>
          </a:xfrm>
          <a:custGeom>
            <a:rect b="b" l="l" r="r" t="t"/>
            <a:pathLst>
              <a:path extrusionOk="0" h="21600" w="21180">
                <a:moveTo>
                  <a:pt x="16064" y="613"/>
                </a:moveTo>
                <a:cubicBezTo>
                  <a:pt x="15782" y="689"/>
                  <a:pt x="15483" y="542"/>
                  <a:pt x="15402" y="287"/>
                </a:cubicBezTo>
                <a:lnTo>
                  <a:pt x="15067" y="376"/>
                </a:lnTo>
                <a:cubicBezTo>
                  <a:pt x="15151" y="631"/>
                  <a:pt x="14988" y="900"/>
                  <a:pt x="14706" y="974"/>
                </a:cubicBezTo>
                <a:cubicBezTo>
                  <a:pt x="14424" y="1047"/>
                  <a:pt x="14125" y="903"/>
                  <a:pt x="14044" y="648"/>
                </a:cubicBezTo>
                <a:lnTo>
                  <a:pt x="13709" y="736"/>
                </a:lnTo>
                <a:cubicBezTo>
                  <a:pt x="13793" y="991"/>
                  <a:pt x="13630" y="1261"/>
                  <a:pt x="13348" y="1334"/>
                </a:cubicBezTo>
                <a:cubicBezTo>
                  <a:pt x="13066" y="1408"/>
                  <a:pt x="12767" y="1263"/>
                  <a:pt x="12685" y="1008"/>
                </a:cubicBezTo>
                <a:lnTo>
                  <a:pt x="12351" y="1097"/>
                </a:lnTo>
                <a:cubicBezTo>
                  <a:pt x="12434" y="1352"/>
                  <a:pt x="12272" y="1622"/>
                  <a:pt x="11990" y="1695"/>
                </a:cubicBezTo>
                <a:cubicBezTo>
                  <a:pt x="11707" y="1771"/>
                  <a:pt x="11409" y="1624"/>
                  <a:pt x="11327" y="1369"/>
                </a:cubicBezTo>
                <a:lnTo>
                  <a:pt x="10992" y="1457"/>
                </a:lnTo>
                <a:cubicBezTo>
                  <a:pt x="11076" y="1712"/>
                  <a:pt x="10914" y="1982"/>
                  <a:pt x="10631" y="2056"/>
                </a:cubicBezTo>
                <a:cubicBezTo>
                  <a:pt x="10349" y="2131"/>
                  <a:pt x="10050" y="1984"/>
                  <a:pt x="9969" y="1729"/>
                </a:cubicBezTo>
                <a:lnTo>
                  <a:pt x="9634" y="1818"/>
                </a:lnTo>
                <a:cubicBezTo>
                  <a:pt x="9718" y="2073"/>
                  <a:pt x="9555" y="2343"/>
                  <a:pt x="9273" y="2416"/>
                </a:cubicBezTo>
                <a:cubicBezTo>
                  <a:pt x="8991" y="2492"/>
                  <a:pt x="8692" y="2345"/>
                  <a:pt x="8611" y="2090"/>
                </a:cubicBezTo>
                <a:lnTo>
                  <a:pt x="8276" y="2179"/>
                </a:lnTo>
                <a:cubicBezTo>
                  <a:pt x="8360" y="2433"/>
                  <a:pt x="8197" y="2703"/>
                  <a:pt x="7915" y="2777"/>
                </a:cubicBezTo>
                <a:cubicBezTo>
                  <a:pt x="7633" y="2852"/>
                  <a:pt x="7334" y="2705"/>
                  <a:pt x="7253" y="2451"/>
                </a:cubicBezTo>
                <a:lnTo>
                  <a:pt x="6918" y="2539"/>
                </a:lnTo>
                <a:cubicBezTo>
                  <a:pt x="7002" y="2794"/>
                  <a:pt x="6839" y="3064"/>
                  <a:pt x="6557" y="3137"/>
                </a:cubicBezTo>
                <a:cubicBezTo>
                  <a:pt x="6275" y="3213"/>
                  <a:pt x="5976" y="3066"/>
                  <a:pt x="5894" y="2811"/>
                </a:cubicBezTo>
                <a:lnTo>
                  <a:pt x="5560" y="2900"/>
                </a:lnTo>
                <a:cubicBezTo>
                  <a:pt x="5643" y="3155"/>
                  <a:pt x="5481" y="3424"/>
                  <a:pt x="5199" y="3498"/>
                </a:cubicBezTo>
                <a:cubicBezTo>
                  <a:pt x="4916" y="3573"/>
                  <a:pt x="4617" y="3427"/>
                  <a:pt x="4536" y="3172"/>
                </a:cubicBezTo>
                <a:lnTo>
                  <a:pt x="4201" y="3260"/>
                </a:lnTo>
                <a:cubicBezTo>
                  <a:pt x="4285" y="3515"/>
                  <a:pt x="4122" y="3785"/>
                  <a:pt x="3840" y="3858"/>
                </a:cubicBezTo>
                <a:cubicBezTo>
                  <a:pt x="3558" y="3934"/>
                  <a:pt x="3259" y="3787"/>
                  <a:pt x="3178" y="3532"/>
                </a:cubicBezTo>
                <a:lnTo>
                  <a:pt x="2843" y="3621"/>
                </a:lnTo>
                <a:cubicBezTo>
                  <a:pt x="2927" y="3876"/>
                  <a:pt x="2764" y="4146"/>
                  <a:pt x="2482" y="4219"/>
                </a:cubicBezTo>
                <a:cubicBezTo>
                  <a:pt x="2200" y="4295"/>
                  <a:pt x="1901" y="4148"/>
                  <a:pt x="1820" y="3893"/>
                </a:cubicBezTo>
                <a:lnTo>
                  <a:pt x="1485" y="3981"/>
                </a:lnTo>
                <a:cubicBezTo>
                  <a:pt x="1569" y="4236"/>
                  <a:pt x="1406" y="4506"/>
                  <a:pt x="1124" y="4580"/>
                </a:cubicBezTo>
                <a:cubicBezTo>
                  <a:pt x="842" y="4655"/>
                  <a:pt x="543" y="4508"/>
                  <a:pt x="462" y="4254"/>
                </a:cubicBezTo>
                <a:lnTo>
                  <a:pt x="127" y="4342"/>
                </a:lnTo>
                <a:cubicBezTo>
                  <a:pt x="182" y="4513"/>
                  <a:pt x="127" y="4690"/>
                  <a:pt x="0" y="4808"/>
                </a:cubicBezTo>
                <a:lnTo>
                  <a:pt x="5474" y="21600"/>
                </a:lnTo>
                <a:lnTo>
                  <a:pt x="18556" y="18124"/>
                </a:lnTo>
                <a:cubicBezTo>
                  <a:pt x="20493" y="17610"/>
                  <a:pt x="21600" y="15775"/>
                  <a:pt x="21031" y="14026"/>
                </a:cubicBezTo>
                <a:lnTo>
                  <a:pt x="16459" y="0"/>
                </a:lnTo>
                <a:lnTo>
                  <a:pt x="16437" y="6"/>
                </a:lnTo>
                <a:cubicBezTo>
                  <a:pt x="16511" y="270"/>
                  <a:pt x="16349" y="538"/>
                  <a:pt x="16064" y="613"/>
                </a:cubicBezTo>
                <a:close/>
              </a:path>
            </a:pathLst>
          </a:custGeom>
          <a:solidFill>
            <a:srgbClr val="062B4D"/>
          </a:solidFill>
          <a:ln>
            <a:noFill/>
          </a:ln>
        </p:spPr>
        <p:txBody>
          <a:bodyPr anchorCtr="0" anchor="t" bIns="28575" lIns="28575" spcFirstLastPara="1" rIns="28575" wrap="square" tIns="28575">
            <a:noAutofit/>
          </a:bodyPr>
          <a:lstStyle/>
          <a:p>
            <a:pPr indent="0" lvl="0" marL="0" marR="0" rtl="0" algn="ctr">
              <a:lnSpc>
                <a:spcPct val="100000"/>
              </a:lnSpc>
              <a:spcBef>
                <a:spcPts val="0"/>
              </a:spcBef>
              <a:spcAft>
                <a:spcPts val="0"/>
              </a:spcAft>
              <a:buNone/>
            </a:pPr>
            <a:r>
              <a:t/>
            </a:r>
            <a:endParaRPr b="1" sz="2700">
              <a:solidFill>
                <a:schemeClr val="lt1"/>
              </a:solidFill>
              <a:latin typeface="Calibri"/>
              <a:ea typeface="Calibri"/>
              <a:cs typeface="Calibri"/>
              <a:sym typeface="Calibri"/>
            </a:endParaRPr>
          </a:p>
        </p:txBody>
      </p:sp>
      <p:sp>
        <p:nvSpPr>
          <p:cNvPr id="118" name="Google Shape;118;p17"/>
          <p:cNvSpPr/>
          <p:nvPr/>
        </p:nvSpPr>
        <p:spPr>
          <a:xfrm flipH="1" rot="10800000">
            <a:off x="4533629" y="3290975"/>
            <a:ext cx="1208770" cy="1175085"/>
          </a:xfrm>
          <a:custGeom>
            <a:rect b="b" l="l" r="r" t="t"/>
            <a:pathLst>
              <a:path extrusionOk="0" h="1199066" w="1033137">
                <a:moveTo>
                  <a:pt x="20137" y="1199066"/>
                </a:moveTo>
                <a:lnTo>
                  <a:pt x="40991" y="1199066"/>
                </a:lnTo>
                <a:cubicBezTo>
                  <a:pt x="40991" y="1181529"/>
                  <a:pt x="55292" y="1167181"/>
                  <a:pt x="72846" y="1167181"/>
                </a:cubicBezTo>
                <a:cubicBezTo>
                  <a:pt x="90448" y="1167181"/>
                  <a:pt x="104701" y="1181529"/>
                  <a:pt x="104701" y="1199066"/>
                </a:cubicBezTo>
                <a:lnTo>
                  <a:pt x="125555" y="1199066"/>
                </a:lnTo>
                <a:cubicBezTo>
                  <a:pt x="125555" y="1181529"/>
                  <a:pt x="139856" y="1167181"/>
                  <a:pt x="157410" y="1167181"/>
                </a:cubicBezTo>
                <a:cubicBezTo>
                  <a:pt x="175012" y="1167181"/>
                  <a:pt x="189265" y="1181529"/>
                  <a:pt x="189265" y="1199066"/>
                </a:cubicBezTo>
                <a:lnTo>
                  <a:pt x="210119" y="1199066"/>
                </a:lnTo>
                <a:cubicBezTo>
                  <a:pt x="210119" y="1181529"/>
                  <a:pt x="224421" y="1167181"/>
                  <a:pt x="241974" y="1167181"/>
                </a:cubicBezTo>
                <a:cubicBezTo>
                  <a:pt x="259576" y="1167181"/>
                  <a:pt x="273877" y="1181529"/>
                  <a:pt x="273877" y="1199066"/>
                </a:cubicBezTo>
                <a:lnTo>
                  <a:pt x="294731" y="1199066"/>
                </a:lnTo>
                <a:cubicBezTo>
                  <a:pt x="294731" y="1181529"/>
                  <a:pt x="308985" y="1167181"/>
                  <a:pt x="326586" y="1167181"/>
                </a:cubicBezTo>
                <a:cubicBezTo>
                  <a:pt x="344140" y="1167181"/>
                  <a:pt x="358441" y="1181529"/>
                  <a:pt x="358441" y="1199066"/>
                </a:cubicBezTo>
                <a:lnTo>
                  <a:pt x="379295" y="1199066"/>
                </a:lnTo>
                <a:cubicBezTo>
                  <a:pt x="379295" y="1181529"/>
                  <a:pt x="393549" y="1167181"/>
                  <a:pt x="411150" y="1167181"/>
                </a:cubicBezTo>
                <a:cubicBezTo>
                  <a:pt x="428704" y="1167181"/>
                  <a:pt x="443006" y="1181529"/>
                  <a:pt x="443006" y="1199066"/>
                </a:cubicBezTo>
                <a:lnTo>
                  <a:pt x="463860" y="1199066"/>
                </a:lnTo>
                <a:cubicBezTo>
                  <a:pt x="463860" y="1181529"/>
                  <a:pt x="478161" y="1167181"/>
                  <a:pt x="495715" y="1167181"/>
                </a:cubicBezTo>
                <a:cubicBezTo>
                  <a:pt x="513268" y="1167181"/>
                  <a:pt x="527570" y="1181529"/>
                  <a:pt x="527570" y="1199066"/>
                </a:cubicBezTo>
                <a:lnTo>
                  <a:pt x="548424" y="1199066"/>
                </a:lnTo>
                <a:cubicBezTo>
                  <a:pt x="548424" y="1181529"/>
                  <a:pt x="562725" y="1167181"/>
                  <a:pt x="580279" y="1167181"/>
                </a:cubicBezTo>
                <a:cubicBezTo>
                  <a:pt x="597833" y="1167181"/>
                  <a:pt x="612134" y="1181529"/>
                  <a:pt x="612134" y="1199066"/>
                </a:cubicBezTo>
                <a:lnTo>
                  <a:pt x="632988" y="1199066"/>
                </a:lnTo>
                <a:cubicBezTo>
                  <a:pt x="632988" y="1181529"/>
                  <a:pt x="647289" y="1167181"/>
                  <a:pt x="664843" y="1167181"/>
                </a:cubicBezTo>
                <a:cubicBezTo>
                  <a:pt x="682445" y="1167181"/>
                  <a:pt x="696698" y="1181529"/>
                  <a:pt x="696698" y="1199066"/>
                </a:cubicBezTo>
                <a:lnTo>
                  <a:pt x="717552" y="1199066"/>
                </a:lnTo>
                <a:cubicBezTo>
                  <a:pt x="717552" y="1181529"/>
                  <a:pt x="731853" y="1167181"/>
                  <a:pt x="749407" y="1167181"/>
                </a:cubicBezTo>
                <a:cubicBezTo>
                  <a:pt x="767009" y="1167181"/>
                  <a:pt x="781262" y="1181529"/>
                  <a:pt x="781262" y="1199066"/>
                </a:cubicBezTo>
                <a:lnTo>
                  <a:pt x="802116" y="1199066"/>
                </a:lnTo>
                <a:cubicBezTo>
                  <a:pt x="802116" y="1181529"/>
                  <a:pt x="816418" y="1167181"/>
                  <a:pt x="833971" y="1167181"/>
                </a:cubicBezTo>
                <a:cubicBezTo>
                  <a:pt x="851573" y="1167181"/>
                  <a:pt x="865874" y="1181529"/>
                  <a:pt x="865874" y="1199066"/>
                </a:cubicBezTo>
                <a:lnTo>
                  <a:pt x="886728" y="1199066"/>
                </a:lnTo>
                <a:cubicBezTo>
                  <a:pt x="886728" y="1181529"/>
                  <a:pt x="900982" y="1167181"/>
                  <a:pt x="918583" y="1167181"/>
                </a:cubicBezTo>
                <a:cubicBezTo>
                  <a:pt x="936137" y="1167181"/>
                  <a:pt x="950438" y="1181529"/>
                  <a:pt x="950438" y="1199066"/>
                </a:cubicBezTo>
                <a:lnTo>
                  <a:pt x="971292" y="1199066"/>
                </a:lnTo>
                <a:cubicBezTo>
                  <a:pt x="971292" y="1181529"/>
                  <a:pt x="985546" y="1167181"/>
                  <a:pt x="1003148" y="1167181"/>
                </a:cubicBezTo>
                <a:cubicBezTo>
                  <a:pt x="1017114" y="1167181"/>
                  <a:pt x="1028832" y="1176215"/>
                  <a:pt x="1033137" y="1188703"/>
                </a:cubicBezTo>
                <a:lnTo>
                  <a:pt x="1033137" y="0"/>
                </a:lnTo>
                <a:lnTo>
                  <a:pt x="0" y="0"/>
                </a:lnTo>
                <a:lnTo>
                  <a:pt x="0" y="1169838"/>
                </a:lnTo>
                <a:cubicBezTo>
                  <a:pt x="12293" y="1174621"/>
                  <a:pt x="20137" y="1185913"/>
                  <a:pt x="20137" y="1199066"/>
                </a:cubicBezTo>
                <a:close/>
              </a:path>
            </a:pathLst>
          </a:custGeom>
          <a:solidFill>
            <a:srgbClr val="0B5394"/>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 name="Google Shape;119;p17"/>
          <p:cNvSpPr/>
          <p:nvPr/>
        </p:nvSpPr>
        <p:spPr>
          <a:xfrm flipH="1" rot="10800000">
            <a:off x="5898990" y="3290975"/>
            <a:ext cx="1208770" cy="1175085"/>
          </a:xfrm>
          <a:custGeom>
            <a:rect b="b" l="l" r="r" t="t"/>
            <a:pathLst>
              <a:path extrusionOk="0" h="1199066" w="1033137">
                <a:moveTo>
                  <a:pt x="20137" y="1199066"/>
                </a:moveTo>
                <a:lnTo>
                  <a:pt x="40991" y="1199066"/>
                </a:lnTo>
                <a:cubicBezTo>
                  <a:pt x="40991" y="1181529"/>
                  <a:pt x="55292" y="1167181"/>
                  <a:pt x="72846" y="1167181"/>
                </a:cubicBezTo>
                <a:cubicBezTo>
                  <a:pt x="90448" y="1167181"/>
                  <a:pt x="104701" y="1181529"/>
                  <a:pt x="104701" y="1199066"/>
                </a:cubicBezTo>
                <a:lnTo>
                  <a:pt x="125555" y="1199066"/>
                </a:lnTo>
                <a:cubicBezTo>
                  <a:pt x="125555" y="1181529"/>
                  <a:pt x="139856" y="1167181"/>
                  <a:pt x="157410" y="1167181"/>
                </a:cubicBezTo>
                <a:cubicBezTo>
                  <a:pt x="175012" y="1167181"/>
                  <a:pt x="189265" y="1181529"/>
                  <a:pt x="189265" y="1199066"/>
                </a:cubicBezTo>
                <a:lnTo>
                  <a:pt x="210119" y="1199066"/>
                </a:lnTo>
                <a:cubicBezTo>
                  <a:pt x="210119" y="1181529"/>
                  <a:pt x="224421" y="1167181"/>
                  <a:pt x="241974" y="1167181"/>
                </a:cubicBezTo>
                <a:cubicBezTo>
                  <a:pt x="259576" y="1167181"/>
                  <a:pt x="273877" y="1181529"/>
                  <a:pt x="273877" y="1199066"/>
                </a:cubicBezTo>
                <a:lnTo>
                  <a:pt x="294731" y="1199066"/>
                </a:lnTo>
                <a:cubicBezTo>
                  <a:pt x="294731" y="1181529"/>
                  <a:pt x="308985" y="1167181"/>
                  <a:pt x="326586" y="1167181"/>
                </a:cubicBezTo>
                <a:cubicBezTo>
                  <a:pt x="344140" y="1167181"/>
                  <a:pt x="358441" y="1181529"/>
                  <a:pt x="358441" y="1199066"/>
                </a:cubicBezTo>
                <a:lnTo>
                  <a:pt x="379295" y="1199066"/>
                </a:lnTo>
                <a:cubicBezTo>
                  <a:pt x="379295" y="1181529"/>
                  <a:pt x="393549" y="1167181"/>
                  <a:pt x="411150" y="1167181"/>
                </a:cubicBezTo>
                <a:cubicBezTo>
                  <a:pt x="428704" y="1167181"/>
                  <a:pt x="443006" y="1181529"/>
                  <a:pt x="443006" y="1199066"/>
                </a:cubicBezTo>
                <a:lnTo>
                  <a:pt x="463860" y="1199066"/>
                </a:lnTo>
                <a:cubicBezTo>
                  <a:pt x="463860" y="1181529"/>
                  <a:pt x="478161" y="1167181"/>
                  <a:pt x="495715" y="1167181"/>
                </a:cubicBezTo>
                <a:cubicBezTo>
                  <a:pt x="513268" y="1167181"/>
                  <a:pt x="527570" y="1181529"/>
                  <a:pt x="527570" y="1199066"/>
                </a:cubicBezTo>
                <a:lnTo>
                  <a:pt x="548424" y="1199066"/>
                </a:lnTo>
                <a:cubicBezTo>
                  <a:pt x="548424" y="1181529"/>
                  <a:pt x="562725" y="1167181"/>
                  <a:pt x="580279" y="1167181"/>
                </a:cubicBezTo>
                <a:cubicBezTo>
                  <a:pt x="597833" y="1167181"/>
                  <a:pt x="612134" y="1181529"/>
                  <a:pt x="612134" y="1199066"/>
                </a:cubicBezTo>
                <a:lnTo>
                  <a:pt x="632988" y="1199066"/>
                </a:lnTo>
                <a:cubicBezTo>
                  <a:pt x="632988" y="1181529"/>
                  <a:pt x="647289" y="1167181"/>
                  <a:pt x="664843" y="1167181"/>
                </a:cubicBezTo>
                <a:cubicBezTo>
                  <a:pt x="682445" y="1167181"/>
                  <a:pt x="696698" y="1181529"/>
                  <a:pt x="696698" y="1199066"/>
                </a:cubicBezTo>
                <a:lnTo>
                  <a:pt x="717552" y="1199066"/>
                </a:lnTo>
                <a:cubicBezTo>
                  <a:pt x="717552" y="1181529"/>
                  <a:pt x="731853" y="1167181"/>
                  <a:pt x="749407" y="1167181"/>
                </a:cubicBezTo>
                <a:cubicBezTo>
                  <a:pt x="767009" y="1167181"/>
                  <a:pt x="781262" y="1181529"/>
                  <a:pt x="781262" y="1199066"/>
                </a:cubicBezTo>
                <a:lnTo>
                  <a:pt x="802116" y="1199066"/>
                </a:lnTo>
                <a:cubicBezTo>
                  <a:pt x="802116" y="1181529"/>
                  <a:pt x="816418" y="1167181"/>
                  <a:pt x="833971" y="1167181"/>
                </a:cubicBezTo>
                <a:cubicBezTo>
                  <a:pt x="851573" y="1167181"/>
                  <a:pt x="865874" y="1181529"/>
                  <a:pt x="865874" y="1199066"/>
                </a:cubicBezTo>
                <a:lnTo>
                  <a:pt x="886728" y="1199066"/>
                </a:lnTo>
                <a:cubicBezTo>
                  <a:pt x="886728" y="1181529"/>
                  <a:pt x="900982" y="1167181"/>
                  <a:pt x="918583" y="1167181"/>
                </a:cubicBezTo>
                <a:cubicBezTo>
                  <a:pt x="936137" y="1167181"/>
                  <a:pt x="950438" y="1181529"/>
                  <a:pt x="950438" y="1199066"/>
                </a:cubicBezTo>
                <a:lnTo>
                  <a:pt x="971292" y="1199066"/>
                </a:lnTo>
                <a:cubicBezTo>
                  <a:pt x="971292" y="1181529"/>
                  <a:pt x="985546" y="1167181"/>
                  <a:pt x="1003148" y="1167181"/>
                </a:cubicBezTo>
                <a:cubicBezTo>
                  <a:pt x="1017114" y="1167181"/>
                  <a:pt x="1028832" y="1176215"/>
                  <a:pt x="1033137" y="1188703"/>
                </a:cubicBezTo>
                <a:lnTo>
                  <a:pt x="1033137" y="0"/>
                </a:lnTo>
                <a:lnTo>
                  <a:pt x="0" y="0"/>
                </a:lnTo>
                <a:lnTo>
                  <a:pt x="0" y="1169838"/>
                </a:lnTo>
                <a:cubicBezTo>
                  <a:pt x="12293" y="1174621"/>
                  <a:pt x="20137" y="1185913"/>
                  <a:pt x="20137" y="1199066"/>
                </a:cubicBezTo>
                <a:close/>
              </a:path>
            </a:pathLst>
          </a:custGeom>
          <a:solidFill>
            <a:srgbClr val="073763"/>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 name="Google Shape;120;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Workflow </a:t>
            </a:r>
            <a:endParaRPr sz="2500"/>
          </a:p>
        </p:txBody>
      </p:sp>
      <p:pic>
        <p:nvPicPr>
          <p:cNvPr id="121" name="Google Shape;121;p17"/>
          <p:cNvPicPr preferRelativeResize="0"/>
          <p:nvPr/>
        </p:nvPicPr>
        <p:blipFill>
          <a:blip r:embed="rId3">
            <a:alphaModFix/>
          </a:blip>
          <a:stretch>
            <a:fillRect/>
          </a:stretch>
        </p:blipFill>
        <p:spPr>
          <a:xfrm rot="-1167027">
            <a:off x="7623651" y="3511088"/>
            <a:ext cx="884899" cy="884899"/>
          </a:xfrm>
          <a:prstGeom prst="rect">
            <a:avLst/>
          </a:prstGeom>
          <a:noFill/>
          <a:ln>
            <a:noFill/>
          </a:ln>
        </p:spPr>
      </p:pic>
      <p:pic>
        <p:nvPicPr>
          <p:cNvPr id="122" name="Google Shape;122;p17"/>
          <p:cNvPicPr preferRelativeResize="0"/>
          <p:nvPr/>
        </p:nvPicPr>
        <p:blipFill>
          <a:blip r:embed="rId4">
            <a:alphaModFix/>
          </a:blip>
          <a:stretch>
            <a:fillRect/>
          </a:stretch>
        </p:blipFill>
        <p:spPr>
          <a:xfrm rot="256463">
            <a:off x="1883658" y="3489558"/>
            <a:ext cx="876234" cy="876261"/>
          </a:xfrm>
          <a:prstGeom prst="rect">
            <a:avLst/>
          </a:prstGeom>
          <a:noFill/>
          <a:ln>
            <a:noFill/>
          </a:ln>
        </p:spPr>
      </p:pic>
      <p:pic>
        <p:nvPicPr>
          <p:cNvPr id="123" name="Google Shape;123;p17"/>
          <p:cNvPicPr preferRelativeResize="0"/>
          <p:nvPr/>
        </p:nvPicPr>
        <p:blipFill>
          <a:blip r:embed="rId5">
            <a:alphaModFix/>
          </a:blip>
          <a:stretch>
            <a:fillRect/>
          </a:stretch>
        </p:blipFill>
        <p:spPr>
          <a:xfrm>
            <a:off x="4642963" y="3399225"/>
            <a:ext cx="958575" cy="958575"/>
          </a:xfrm>
          <a:prstGeom prst="rect">
            <a:avLst/>
          </a:prstGeom>
          <a:noFill/>
          <a:ln>
            <a:noFill/>
          </a:ln>
        </p:spPr>
      </p:pic>
      <p:pic>
        <p:nvPicPr>
          <p:cNvPr id="124" name="Google Shape;124;p17"/>
          <p:cNvPicPr preferRelativeResize="0"/>
          <p:nvPr/>
        </p:nvPicPr>
        <p:blipFill>
          <a:blip r:embed="rId6">
            <a:alphaModFix/>
          </a:blip>
          <a:stretch>
            <a:fillRect/>
          </a:stretch>
        </p:blipFill>
        <p:spPr>
          <a:xfrm rot="563395">
            <a:off x="3221398" y="3481049"/>
            <a:ext cx="914400" cy="914400"/>
          </a:xfrm>
          <a:prstGeom prst="rect">
            <a:avLst/>
          </a:prstGeom>
          <a:noFill/>
          <a:ln>
            <a:noFill/>
          </a:ln>
        </p:spPr>
      </p:pic>
      <p:pic>
        <p:nvPicPr>
          <p:cNvPr id="125" name="Google Shape;125;p17"/>
          <p:cNvPicPr preferRelativeResize="0"/>
          <p:nvPr/>
        </p:nvPicPr>
        <p:blipFill>
          <a:blip r:embed="rId7">
            <a:alphaModFix/>
          </a:blip>
          <a:stretch>
            <a:fillRect/>
          </a:stretch>
        </p:blipFill>
        <p:spPr>
          <a:xfrm>
            <a:off x="6054738" y="3399225"/>
            <a:ext cx="958575" cy="958575"/>
          </a:xfrm>
          <a:prstGeom prst="rect">
            <a:avLst/>
          </a:prstGeom>
          <a:noFill/>
          <a:ln>
            <a:noFill/>
          </a:ln>
        </p:spPr>
      </p:pic>
      <p:pic>
        <p:nvPicPr>
          <p:cNvPr id="126" name="Google Shape;126;p17"/>
          <p:cNvPicPr preferRelativeResize="0"/>
          <p:nvPr/>
        </p:nvPicPr>
        <p:blipFill>
          <a:blip r:embed="rId8">
            <a:alphaModFix/>
          </a:blip>
          <a:stretch>
            <a:fillRect/>
          </a:stretch>
        </p:blipFill>
        <p:spPr>
          <a:xfrm rot="673414">
            <a:off x="562745" y="3496795"/>
            <a:ext cx="888335" cy="8883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30" name="Shape 130"/>
        <p:cNvGrpSpPr/>
        <p:nvPr/>
      </p:nvGrpSpPr>
      <p:grpSpPr>
        <a:xfrm>
          <a:off x="0" y="0"/>
          <a:ext cx="0" cy="0"/>
          <a:chOff x="0" y="0"/>
          <a:chExt cx="0" cy="0"/>
        </a:xfrm>
      </p:grpSpPr>
      <p:sp>
        <p:nvSpPr>
          <p:cNvPr id="131" name="Google Shape;131;p18"/>
          <p:cNvSpPr txBox="1"/>
          <p:nvPr>
            <p:ph type="title"/>
          </p:nvPr>
        </p:nvSpPr>
        <p:spPr>
          <a:xfrm>
            <a:off x="0" y="488250"/>
            <a:ext cx="9144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DEMO</a:t>
            </a:r>
            <a:endParaRPr sz="3600">
              <a:solidFill>
                <a:schemeClr val="lt1"/>
              </a:solidFill>
            </a:endParaRPr>
          </a:p>
        </p:txBody>
      </p:sp>
      <p:cxnSp>
        <p:nvCxnSpPr>
          <p:cNvPr id="132" name="Google Shape;132;p18"/>
          <p:cNvCxnSpPr/>
          <p:nvPr/>
        </p:nvCxnSpPr>
        <p:spPr>
          <a:xfrm rot="10800000">
            <a:off x="567225" y="3029550"/>
            <a:ext cx="8147100" cy="0"/>
          </a:xfrm>
          <a:prstGeom prst="straightConnector1">
            <a:avLst/>
          </a:prstGeom>
          <a:noFill/>
          <a:ln cap="flat" cmpd="sng" w="19050">
            <a:solidFill>
              <a:srgbClr val="4FD115"/>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36" name="Shape 136"/>
        <p:cNvGrpSpPr/>
        <p:nvPr/>
      </p:nvGrpSpPr>
      <p:grpSpPr>
        <a:xfrm>
          <a:off x="0" y="0"/>
          <a:ext cx="0" cy="0"/>
          <a:chOff x="0" y="0"/>
          <a:chExt cx="0" cy="0"/>
        </a:xfrm>
      </p:grpSpPr>
      <p:sp>
        <p:nvSpPr>
          <p:cNvPr id="137" name="Google Shape;137;p19"/>
          <p:cNvSpPr txBox="1"/>
          <p:nvPr>
            <p:ph type="title"/>
          </p:nvPr>
        </p:nvSpPr>
        <p:spPr>
          <a:xfrm>
            <a:off x="527850" y="4550250"/>
            <a:ext cx="3651900" cy="4446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600"/>
              </a:spcBef>
              <a:spcAft>
                <a:spcPts val="0"/>
              </a:spcAft>
              <a:buClr>
                <a:schemeClr val="dk2"/>
              </a:buClr>
              <a:buSzPts val="1400"/>
              <a:buFont typeface="Montserrat"/>
              <a:buChar char="➔"/>
            </a:pPr>
            <a:r>
              <a:rPr lang="en" sz="1400">
                <a:solidFill>
                  <a:schemeClr val="dk2"/>
                </a:solidFill>
                <a:latin typeface="Montserrat"/>
                <a:ea typeface="Montserrat"/>
                <a:cs typeface="Montserrat"/>
                <a:sym typeface="Montserrat"/>
              </a:rPr>
              <a:t>New  peer is signed up for an org</a:t>
            </a:r>
            <a:endParaRPr sz="1400">
              <a:solidFill>
                <a:schemeClr val="dk2"/>
              </a:solidFill>
              <a:latin typeface="Montserrat"/>
              <a:ea typeface="Montserrat"/>
              <a:cs typeface="Montserrat"/>
              <a:sym typeface="Montserrat"/>
            </a:endParaRPr>
          </a:p>
        </p:txBody>
      </p:sp>
      <p:sp>
        <p:nvSpPr>
          <p:cNvPr id="138" name="Google Shape;138;p19"/>
          <p:cNvSpPr txBox="1"/>
          <p:nvPr/>
        </p:nvSpPr>
        <p:spPr>
          <a:xfrm>
            <a:off x="237075" y="49650"/>
            <a:ext cx="5453400" cy="569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chemeClr val="lt1"/>
                </a:solidFill>
                <a:latin typeface="Roboto"/>
                <a:ea typeface="Roboto"/>
                <a:cs typeface="Roboto"/>
                <a:sym typeface="Roboto"/>
              </a:rPr>
              <a:t>Registering and Logging a Peer to CA</a:t>
            </a:r>
            <a:endParaRPr>
              <a:solidFill>
                <a:schemeClr val="lt1"/>
              </a:solidFill>
              <a:latin typeface="Roboto"/>
              <a:ea typeface="Roboto"/>
              <a:cs typeface="Roboto"/>
              <a:sym typeface="Roboto"/>
            </a:endParaRPr>
          </a:p>
        </p:txBody>
      </p:sp>
      <p:pic>
        <p:nvPicPr>
          <p:cNvPr id="139" name="Google Shape;139;p19"/>
          <p:cNvPicPr preferRelativeResize="0"/>
          <p:nvPr/>
        </p:nvPicPr>
        <p:blipFill rotWithShape="1">
          <a:blip r:embed="rId3">
            <a:alphaModFix/>
          </a:blip>
          <a:srcRect b="17866" l="0" r="62339" t="5843"/>
          <a:stretch/>
        </p:blipFill>
        <p:spPr>
          <a:xfrm>
            <a:off x="604050" y="819875"/>
            <a:ext cx="3831336" cy="3749040"/>
          </a:xfrm>
          <a:prstGeom prst="rect">
            <a:avLst/>
          </a:prstGeom>
          <a:noFill/>
          <a:ln cap="flat" cmpd="sng" w="19050">
            <a:solidFill>
              <a:schemeClr val="dk2"/>
            </a:solidFill>
            <a:prstDash val="solid"/>
            <a:round/>
            <a:headEnd len="sm" w="sm" type="none"/>
            <a:tailEnd len="sm" w="sm" type="none"/>
          </a:ln>
        </p:spPr>
      </p:pic>
      <p:sp>
        <p:nvSpPr>
          <p:cNvPr id="140" name="Google Shape;140;p19"/>
          <p:cNvSpPr txBox="1"/>
          <p:nvPr>
            <p:ph type="title"/>
          </p:nvPr>
        </p:nvSpPr>
        <p:spPr>
          <a:xfrm>
            <a:off x="4603100" y="4568925"/>
            <a:ext cx="4404600" cy="5694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Montserrat"/>
              <a:buChar char="➔"/>
            </a:pPr>
            <a:r>
              <a:rPr lang="en" sz="1400">
                <a:solidFill>
                  <a:schemeClr val="dk2"/>
                </a:solidFill>
                <a:latin typeface="Montserrat"/>
                <a:ea typeface="Montserrat"/>
                <a:cs typeface="Montserrat"/>
                <a:sym typeface="Montserrat"/>
              </a:rPr>
              <a:t>Logging in using the credentials created</a:t>
            </a:r>
            <a:endParaRPr sz="1400">
              <a:solidFill>
                <a:schemeClr val="dk2"/>
              </a:solidFill>
              <a:latin typeface="Montserrat"/>
              <a:ea typeface="Montserrat"/>
              <a:cs typeface="Montserrat"/>
              <a:sym typeface="Montserrat"/>
            </a:endParaRPr>
          </a:p>
        </p:txBody>
      </p:sp>
      <p:pic>
        <p:nvPicPr>
          <p:cNvPr id="141" name="Google Shape;141;p19"/>
          <p:cNvPicPr preferRelativeResize="0"/>
          <p:nvPr/>
        </p:nvPicPr>
        <p:blipFill rotWithShape="1">
          <a:blip r:embed="rId4">
            <a:alphaModFix/>
          </a:blip>
          <a:srcRect b="14215" l="0" r="61693" t="5333"/>
          <a:stretch/>
        </p:blipFill>
        <p:spPr>
          <a:xfrm>
            <a:off x="4840975" y="819875"/>
            <a:ext cx="3831336" cy="374904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4789250" y="2129075"/>
            <a:ext cx="4181100" cy="12660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400"/>
              </a:spcBef>
              <a:spcAft>
                <a:spcPts val="0"/>
              </a:spcAft>
              <a:buClr>
                <a:schemeClr val="dk2"/>
              </a:buClr>
              <a:buSzPts val="1400"/>
              <a:buFont typeface="Montserrat"/>
              <a:buChar char="➔"/>
            </a:pPr>
            <a:r>
              <a:rPr lang="en" sz="1400">
                <a:solidFill>
                  <a:schemeClr val="dk2"/>
                </a:solidFill>
                <a:latin typeface="Montserrat"/>
                <a:ea typeface="Montserrat"/>
                <a:cs typeface="Montserrat"/>
                <a:sym typeface="Montserrat"/>
              </a:rPr>
              <a:t>fcn:</a:t>
            </a:r>
            <a:r>
              <a:rPr lang="en" sz="1400">
                <a:solidFill>
                  <a:schemeClr val="dk2"/>
                </a:solidFill>
                <a:latin typeface="Montserrat"/>
                <a:ea typeface="Montserrat"/>
                <a:cs typeface="Montserrat"/>
                <a:sym typeface="Montserrat"/>
              </a:rPr>
              <a:t> the function to be invoked</a:t>
            </a:r>
            <a:endParaRPr sz="1400">
              <a:solidFill>
                <a:schemeClr val="dk2"/>
              </a:solidFill>
              <a:latin typeface="Montserrat"/>
              <a:ea typeface="Montserrat"/>
              <a:cs typeface="Montserrat"/>
              <a:sym typeface="Montserrat"/>
            </a:endParaRPr>
          </a:p>
          <a:p>
            <a:pPr indent="-317500" lvl="0" marL="457200" rtl="0" algn="l">
              <a:lnSpc>
                <a:spcPct val="115000"/>
              </a:lnSpc>
              <a:spcBef>
                <a:spcPts val="400"/>
              </a:spcBef>
              <a:spcAft>
                <a:spcPts val="0"/>
              </a:spcAft>
              <a:buClr>
                <a:schemeClr val="dk2"/>
              </a:buClr>
              <a:buSzPts val="1400"/>
              <a:buFont typeface="Montserrat"/>
              <a:buChar char="➔"/>
            </a:pPr>
            <a:r>
              <a:rPr lang="en" sz="1400">
                <a:solidFill>
                  <a:schemeClr val="dk2"/>
                </a:solidFill>
                <a:latin typeface="Montserrat"/>
                <a:ea typeface="Montserrat"/>
                <a:cs typeface="Montserrat"/>
                <a:sym typeface="Montserrat"/>
              </a:rPr>
              <a:t>a</a:t>
            </a:r>
            <a:r>
              <a:rPr lang="en" sz="1400">
                <a:solidFill>
                  <a:schemeClr val="dk2"/>
                </a:solidFill>
                <a:latin typeface="Montserrat"/>
                <a:ea typeface="Montserrat"/>
                <a:cs typeface="Montserrat"/>
                <a:sym typeface="Montserrat"/>
              </a:rPr>
              <a:t>rgs: provide input parameters for the respective args</a:t>
            </a:r>
            <a:endParaRPr sz="1400">
              <a:solidFill>
                <a:schemeClr val="dk2"/>
              </a:solidFill>
              <a:latin typeface="Montserrat"/>
              <a:ea typeface="Montserrat"/>
              <a:cs typeface="Montserrat"/>
              <a:sym typeface="Montserrat"/>
            </a:endParaRPr>
          </a:p>
        </p:txBody>
      </p:sp>
      <p:sp>
        <p:nvSpPr>
          <p:cNvPr id="147" name="Google Shape;147;p20"/>
          <p:cNvSpPr txBox="1"/>
          <p:nvPr/>
        </p:nvSpPr>
        <p:spPr>
          <a:xfrm>
            <a:off x="237075" y="49650"/>
            <a:ext cx="4937400" cy="569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chemeClr val="lt1"/>
                </a:solidFill>
                <a:latin typeface="Roboto"/>
                <a:ea typeface="Roboto"/>
                <a:cs typeface="Roboto"/>
                <a:sym typeface="Roboto"/>
              </a:rPr>
              <a:t>Creating Asset </a:t>
            </a:r>
            <a:endParaRPr>
              <a:solidFill>
                <a:schemeClr val="lt1"/>
              </a:solidFill>
              <a:latin typeface="Roboto"/>
              <a:ea typeface="Roboto"/>
              <a:cs typeface="Roboto"/>
              <a:sym typeface="Roboto"/>
            </a:endParaRPr>
          </a:p>
        </p:txBody>
      </p:sp>
      <p:pic>
        <p:nvPicPr>
          <p:cNvPr id="148" name="Google Shape;148;p20"/>
          <p:cNvPicPr preferRelativeResize="0"/>
          <p:nvPr/>
        </p:nvPicPr>
        <p:blipFill rotWithShape="1">
          <a:blip r:embed="rId3">
            <a:alphaModFix/>
          </a:blip>
          <a:srcRect b="4269" l="0" r="61363" t="5851"/>
          <a:stretch/>
        </p:blipFill>
        <p:spPr>
          <a:xfrm>
            <a:off x="621450" y="864300"/>
            <a:ext cx="4075000" cy="401127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52" name="Shape 152"/>
        <p:cNvGrpSpPr/>
        <p:nvPr/>
      </p:nvGrpSpPr>
      <p:grpSpPr>
        <a:xfrm>
          <a:off x="0" y="0"/>
          <a:ext cx="0" cy="0"/>
          <a:chOff x="0" y="0"/>
          <a:chExt cx="0" cy="0"/>
        </a:xfrm>
      </p:grpSpPr>
      <p:sp>
        <p:nvSpPr>
          <p:cNvPr id="153" name="Google Shape;153;p21"/>
          <p:cNvSpPr txBox="1"/>
          <p:nvPr/>
        </p:nvSpPr>
        <p:spPr>
          <a:xfrm>
            <a:off x="237075" y="49650"/>
            <a:ext cx="4937400" cy="569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chemeClr val="lt1"/>
                </a:solidFill>
                <a:latin typeface="Roboto"/>
                <a:ea typeface="Roboto"/>
                <a:cs typeface="Roboto"/>
                <a:sym typeface="Roboto"/>
              </a:rPr>
              <a:t>Query and Update Asset</a:t>
            </a:r>
            <a:endParaRPr>
              <a:solidFill>
                <a:schemeClr val="lt1"/>
              </a:solidFill>
              <a:latin typeface="Roboto"/>
              <a:ea typeface="Roboto"/>
              <a:cs typeface="Roboto"/>
              <a:sym typeface="Roboto"/>
            </a:endParaRPr>
          </a:p>
        </p:txBody>
      </p:sp>
      <p:pic>
        <p:nvPicPr>
          <p:cNvPr id="154" name="Google Shape;154;p21"/>
          <p:cNvPicPr preferRelativeResize="0"/>
          <p:nvPr/>
        </p:nvPicPr>
        <p:blipFill rotWithShape="1">
          <a:blip r:embed="rId3">
            <a:alphaModFix/>
          </a:blip>
          <a:srcRect b="5734" l="0" r="62020" t="5902"/>
          <a:stretch/>
        </p:blipFill>
        <p:spPr>
          <a:xfrm>
            <a:off x="513250" y="846825"/>
            <a:ext cx="3833139" cy="4028750"/>
          </a:xfrm>
          <a:prstGeom prst="rect">
            <a:avLst/>
          </a:prstGeom>
          <a:noFill/>
          <a:ln cap="flat" cmpd="sng" w="19050">
            <a:solidFill>
              <a:srgbClr val="000000"/>
            </a:solidFill>
            <a:prstDash val="solid"/>
            <a:round/>
            <a:headEnd len="sm" w="sm" type="none"/>
            <a:tailEnd len="sm" w="sm" type="none"/>
          </a:ln>
        </p:spPr>
      </p:pic>
      <p:pic>
        <p:nvPicPr>
          <p:cNvPr id="155" name="Google Shape;155;p21"/>
          <p:cNvPicPr preferRelativeResize="0"/>
          <p:nvPr/>
        </p:nvPicPr>
        <p:blipFill rotWithShape="1">
          <a:blip r:embed="rId4">
            <a:alphaModFix/>
          </a:blip>
          <a:srcRect b="9890" l="0" r="61476" t="5863"/>
          <a:stretch/>
        </p:blipFill>
        <p:spPr>
          <a:xfrm>
            <a:off x="4823185" y="847771"/>
            <a:ext cx="3833139" cy="4026859"/>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