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71205FC-959A-47EA-9F7A-F2876A7FB1E5}"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3444969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1205FC-959A-47EA-9F7A-F2876A7FB1E5}"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1603542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1205FC-959A-47EA-9F7A-F2876A7FB1E5}"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806F67-E64B-4478-9D35-A166163C915D}"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140000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1205FC-959A-47EA-9F7A-F2876A7FB1E5}"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243233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1205FC-959A-47EA-9F7A-F2876A7FB1E5}"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806F67-E64B-4478-9D35-A166163C915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473605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1205FC-959A-47EA-9F7A-F2876A7FB1E5}"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34347785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1205FC-959A-47EA-9F7A-F2876A7FB1E5}"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1590970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1205FC-959A-47EA-9F7A-F2876A7FB1E5}"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265499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71205FC-959A-47EA-9F7A-F2876A7FB1E5}"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92736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71205FC-959A-47EA-9F7A-F2876A7FB1E5}" type="datetimeFigureOut">
              <a:rPr lang="en-IN" smtClean="0"/>
              <a:t>12-03-2025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1381763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71205FC-959A-47EA-9F7A-F2876A7FB1E5}" type="datetimeFigureOut">
              <a:rPr lang="en-IN" smtClean="0"/>
              <a:t>12-03-2025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1371314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71205FC-959A-47EA-9F7A-F2876A7FB1E5}" type="datetimeFigureOut">
              <a:rPr lang="en-IN" smtClean="0"/>
              <a:t>12-03-2025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2197721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F71205FC-959A-47EA-9F7A-F2876A7FB1E5}" type="datetimeFigureOut">
              <a:rPr lang="en-IN" smtClean="0"/>
              <a:t>12-03-2025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15095476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1205FC-959A-47EA-9F7A-F2876A7FB1E5}" type="datetimeFigureOut">
              <a:rPr lang="en-IN" smtClean="0"/>
              <a:t>12-03-2025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4239687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71205FC-959A-47EA-9F7A-F2876A7FB1E5}" type="datetimeFigureOut">
              <a:rPr lang="en-IN" smtClean="0"/>
              <a:t>12-03-2025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13670235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71205FC-959A-47EA-9F7A-F2876A7FB1E5}" type="datetimeFigureOut">
              <a:rPr lang="en-IN" smtClean="0"/>
              <a:t>12-03-2025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E806F67-E64B-4478-9D35-A166163C915D}" type="slidenum">
              <a:rPr lang="en-IN" smtClean="0"/>
              <a:t>‹#›</a:t>
            </a:fld>
            <a:endParaRPr lang="en-IN"/>
          </a:p>
        </p:txBody>
      </p:sp>
    </p:spTree>
    <p:extLst>
      <p:ext uri="{BB962C8B-B14F-4D97-AF65-F5344CB8AC3E}">
        <p14:creationId xmlns:p14="http://schemas.microsoft.com/office/powerpoint/2010/main" val="23186116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F71205FC-959A-47EA-9F7A-F2876A7FB1E5}" type="datetimeFigureOut">
              <a:rPr lang="en-IN" smtClean="0"/>
              <a:t>12-03-2025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E806F67-E64B-4478-9D35-A166163C915D}" type="slidenum">
              <a:rPr lang="en-IN" smtClean="0"/>
              <a:t>‹#›</a:t>
            </a:fld>
            <a:endParaRPr lang="en-IN"/>
          </a:p>
        </p:txBody>
      </p:sp>
    </p:spTree>
    <p:extLst>
      <p:ext uri="{BB962C8B-B14F-4D97-AF65-F5344CB8AC3E}">
        <p14:creationId xmlns:p14="http://schemas.microsoft.com/office/powerpoint/2010/main" val="418257725"/>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982E3-98E2-EEF0-EFA0-F92A9F3B67A9}"/>
              </a:ext>
            </a:extLst>
          </p:cNvPr>
          <p:cNvSpPr>
            <a:spLocks noGrp="1"/>
          </p:cNvSpPr>
          <p:nvPr>
            <p:ph type="ctrTitle"/>
          </p:nvPr>
        </p:nvSpPr>
        <p:spPr/>
        <p:txBody>
          <a:bodyPr/>
          <a:lstStyle/>
          <a:p>
            <a:r>
              <a:rPr lang="en-US" dirty="0">
                <a:latin typeface="Cambria" panose="02040503050406030204" pitchFamily="18" charset="0"/>
                <a:ea typeface="Cambria" panose="02040503050406030204" pitchFamily="18" charset="0"/>
              </a:rPr>
              <a:t>7  SOFTWARE TESTING PRINCIPAL</a:t>
            </a:r>
            <a:endParaRPr lang="en-IN"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6C7C244A-4C59-2CE1-7634-6091326C8A7D}"/>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91158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DB65-EDCF-D478-AB30-2363D013C7FC}"/>
              </a:ext>
            </a:extLst>
          </p:cNvPr>
          <p:cNvSpPr>
            <a:spLocks noGrp="1"/>
          </p:cNvSpPr>
          <p:nvPr>
            <p:ph type="title"/>
          </p:nvPr>
        </p:nvSpPr>
        <p:spPr>
          <a:xfrm>
            <a:off x="953379" y="618226"/>
            <a:ext cx="8596668" cy="1320800"/>
          </a:xfrm>
        </p:spPr>
        <p:txBody>
          <a:bodyPr>
            <a:normAutofit fontScale="90000"/>
          </a:bodyPr>
          <a:lstStyle/>
          <a:p>
            <a:r>
              <a:rPr lang="en-US" dirty="0">
                <a:latin typeface="Cambria" panose="02040503050406030204" pitchFamily="18" charset="0"/>
                <a:ea typeface="Cambria" panose="02040503050406030204" pitchFamily="18" charset="0"/>
              </a:rPr>
              <a:t>1 TESTING SHOWS THE PRESENCE OF DEFECT.</a:t>
            </a:r>
            <a:br>
              <a:rPr lang="en-IN" dirty="0">
                <a:latin typeface="Cambria" panose="02040503050406030204" pitchFamily="18" charset="0"/>
                <a:ea typeface="Cambria" panose="02040503050406030204" pitchFamily="18" charset="0"/>
              </a:rPr>
            </a:br>
            <a:endParaRPr lang="en-IN"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3755F08E-F7BC-5C8F-F46E-81016CAF0A55}"/>
              </a:ext>
            </a:extLst>
          </p:cNvPr>
          <p:cNvSpPr>
            <a:spLocks noGrp="1"/>
          </p:cNvSpPr>
          <p:nvPr>
            <p:ph idx="1"/>
          </p:nvPr>
        </p:nvSpPr>
        <p:spPr>
          <a:xfrm>
            <a:off x="884368" y="1824159"/>
            <a:ext cx="9010130" cy="3880773"/>
          </a:xfrm>
        </p:spPr>
        <p:txBody>
          <a:bodyPr>
            <a:normAutofit/>
          </a:bodyPr>
          <a:lstStyle/>
          <a:p>
            <a:pPr>
              <a:buFont typeface="Wingdings" panose="05000000000000000000" pitchFamily="2" charset="2"/>
              <a:buChar char="Ø"/>
            </a:pPr>
            <a:r>
              <a:rPr lang="en-US" sz="2000" dirty="0">
                <a:latin typeface="Cambria" panose="02040503050406030204" pitchFamily="18" charset="0"/>
                <a:ea typeface="Cambria" panose="02040503050406030204" pitchFamily="18" charset="0"/>
              </a:rPr>
              <a:t>A lot of people think that testing can prove that there are no defect within the software under test</a:t>
            </a:r>
          </a:p>
          <a:p>
            <a:pPr>
              <a:buFont typeface="Wingdings" panose="05000000000000000000" pitchFamily="2" charset="2"/>
              <a:buChar char="Ø"/>
            </a:pPr>
            <a:r>
              <a:rPr lang="en-IN" sz="2000" dirty="0">
                <a:latin typeface="Cambria" panose="02040503050406030204" pitchFamily="18" charset="0"/>
                <a:ea typeface="Cambria" panose="02040503050406030204" pitchFamily="18" charset="0"/>
              </a:rPr>
              <a:t>Objective of software testing is to show that defect are present </a:t>
            </a:r>
          </a:p>
          <a:p>
            <a:pPr>
              <a:buFont typeface="Wingdings" panose="05000000000000000000" pitchFamily="2" charset="2"/>
              <a:buChar char="Ø"/>
            </a:pPr>
            <a:r>
              <a:rPr lang="en-IN" sz="2000" dirty="0">
                <a:latin typeface="Cambria" panose="02040503050406030204" pitchFamily="18" charset="0"/>
                <a:ea typeface="Cambria" panose="02040503050406030204" pitchFamily="18" charset="0"/>
              </a:rPr>
              <a:t>Software for which no defect are found with testing activities is not bug free.</a:t>
            </a:r>
          </a:p>
        </p:txBody>
      </p:sp>
    </p:spTree>
    <p:extLst>
      <p:ext uri="{BB962C8B-B14F-4D97-AF65-F5344CB8AC3E}">
        <p14:creationId xmlns:p14="http://schemas.microsoft.com/office/powerpoint/2010/main" val="1359876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EBBC7-6A11-B95E-F85F-7F9C478091EF}"/>
              </a:ext>
            </a:extLst>
          </p:cNvPr>
          <p:cNvSpPr>
            <a:spLocks noGrp="1"/>
          </p:cNvSpPr>
          <p:nvPr>
            <p:ph type="title"/>
          </p:nvPr>
        </p:nvSpPr>
        <p:spPr>
          <a:xfrm>
            <a:off x="504806" y="247291"/>
            <a:ext cx="8596668" cy="1320800"/>
          </a:xfrm>
        </p:spPr>
        <p:txBody>
          <a:bodyPr>
            <a:normAutofit/>
          </a:bodyPr>
          <a:lstStyle/>
          <a:p>
            <a:r>
              <a:rPr lang="en-US" sz="3200" dirty="0">
                <a:latin typeface="Cambria" panose="02040503050406030204" pitchFamily="18" charset="0"/>
                <a:ea typeface="Cambria" panose="02040503050406030204" pitchFamily="18" charset="0"/>
              </a:rPr>
              <a:t>2 EXHAUSTIVE TESTING IS IMPOSSIBLE</a:t>
            </a:r>
            <a:endParaRPr lang="en-IN" sz="32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DE52D231-C558-57F0-753F-CADFEB697C54}"/>
              </a:ext>
            </a:extLst>
          </p:cNvPr>
          <p:cNvSpPr>
            <a:spLocks noGrp="1"/>
          </p:cNvSpPr>
          <p:nvPr>
            <p:ph idx="1"/>
          </p:nvPr>
        </p:nvSpPr>
        <p:spPr>
          <a:xfrm>
            <a:off x="504806" y="1712015"/>
            <a:ext cx="8596668" cy="3880773"/>
          </a:xfrm>
        </p:spPr>
        <p:txBody>
          <a:bodyPr>
            <a:normAutofit/>
          </a:bodyPr>
          <a:lstStyle/>
          <a:p>
            <a:r>
              <a:rPr lang="en-US" sz="2000" dirty="0">
                <a:latin typeface="Cambria" panose="02040503050406030204" pitchFamily="18" charset="0"/>
                <a:ea typeface="Cambria" panose="02040503050406030204" pitchFamily="18" charset="0"/>
              </a:rPr>
              <a:t>Test everything is for survey very expansive both in time and money terms</a:t>
            </a:r>
            <a:r>
              <a:rPr lang="en-IN" sz="2000" dirty="0">
                <a:latin typeface="Cambria" panose="02040503050406030204" pitchFamily="18" charset="0"/>
                <a:ea typeface="Cambria" panose="02040503050406030204" pitchFamily="18" charset="0"/>
              </a:rPr>
              <a:t>.</a:t>
            </a:r>
          </a:p>
          <a:p>
            <a:r>
              <a:rPr lang="en-IN" sz="2000" dirty="0">
                <a:latin typeface="Cambria" panose="02040503050406030204" pitchFamily="18" charset="0"/>
                <a:ea typeface="Cambria" panose="02040503050406030204" pitchFamily="18" charset="0"/>
              </a:rPr>
              <a:t>Just in exception case can be possible to test everything, otherwise test execution is affected from time, budget, risk analysis, testing techniques and priorities.</a:t>
            </a: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179430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089E6-8306-FDBD-C7D4-A01C91C14D16}"/>
              </a:ext>
            </a:extLst>
          </p:cNvPr>
          <p:cNvSpPr>
            <a:spLocks noGrp="1"/>
          </p:cNvSpPr>
          <p:nvPr>
            <p:ph type="ctrTitle"/>
          </p:nvPr>
        </p:nvSpPr>
        <p:spPr>
          <a:xfrm>
            <a:off x="1110251" y="-390424"/>
            <a:ext cx="7766936" cy="1646302"/>
          </a:xfrm>
        </p:spPr>
        <p:txBody>
          <a:bodyPr/>
          <a:lstStyle/>
          <a:p>
            <a:pPr algn="l"/>
            <a:r>
              <a:rPr lang="en-US" sz="3200" dirty="0">
                <a:latin typeface="Cambria" panose="02040503050406030204" pitchFamily="18" charset="0"/>
                <a:ea typeface="Cambria" panose="02040503050406030204" pitchFamily="18" charset="0"/>
              </a:rPr>
              <a:t>3 EARLY TESTING </a:t>
            </a:r>
            <a:endParaRPr lang="en-IN" sz="32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B655A220-03DC-2842-9C5C-815FA4407B90}"/>
              </a:ext>
            </a:extLst>
          </p:cNvPr>
          <p:cNvSpPr>
            <a:spLocks noGrp="1"/>
          </p:cNvSpPr>
          <p:nvPr>
            <p:ph type="subTitle" idx="1"/>
          </p:nvPr>
        </p:nvSpPr>
        <p:spPr>
          <a:xfrm>
            <a:off x="773820" y="1549172"/>
            <a:ext cx="7766936" cy="3859590"/>
          </a:xfrm>
        </p:spPr>
        <p:txBody>
          <a:bodyPr>
            <a:normAutofit/>
          </a:bodyPr>
          <a:lstStyle/>
          <a:p>
            <a:pPr marL="285750" indent="-285750" algn="l">
              <a:buFont typeface="Wingdings" panose="05000000000000000000" pitchFamily="2" charset="2"/>
              <a:buChar char="Ø"/>
            </a:pPr>
            <a:r>
              <a:rPr lang="en-US" sz="2000" dirty="0">
                <a:solidFill>
                  <a:schemeClr val="tx1"/>
                </a:solidFill>
                <a:latin typeface="Cambria" panose="02040503050406030204" pitchFamily="18" charset="0"/>
                <a:ea typeface="Cambria" panose="02040503050406030204" pitchFamily="18" charset="0"/>
              </a:rPr>
              <a:t>Test activities should start as soon as possible over a software lifecycle </a:t>
            </a:r>
          </a:p>
          <a:p>
            <a:pPr marL="285750" indent="-285750" algn="just">
              <a:buFont typeface="Wingdings" panose="05000000000000000000" pitchFamily="2" charset="2"/>
              <a:buChar char="Ø"/>
            </a:pPr>
            <a:r>
              <a:rPr lang="en-US" sz="2000" dirty="0">
                <a:solidFill>
                  <a:schemeClr val="tx1"/>
                </a:solidFill>
                <a:latin typeface="Cambria" panose="02040503050406030204" pitchFamily="18" charset="0"/>
                <a:ea typeface="Cambria" panose="02040503050406030204" pitchFamily="18" charset="0"/>
              </a:rPr>
              <a:t>Errores or defect, if not detected can propagate from a phase to another(e.g. From analysis design and to the implementation)becoming more harmful and difficult to fix back in every development product affected.</a:t>
            </a:r>
          </a:p>
          <a:p>
            <a:pPr marL="285750" indent="-285750" algn="just">
              <a:buFont typeface="Wingdings" panose="05000000000000000000" pitchFamily="2" charset="2"/>
              <a:buChar char="Ø"/>
            </a:pPr>
            <a:r>
              <a:rPr lang="en-US" sz="2000" dirty="0">
                <a:solidFill>
                  <a:schemeClr val="tx1"/>
                </a:solidFill>
                <a:latin typeface="Cambria" panose="02040503050406030204" pitchFamily="18" charset="0"/>
                <a:ea typeface="Cambria" panose="02040503050406030204" pitchFamily="18" charset="0"/>
              </a:rPr>
              <a:t>It’s easier fix defect in the early phases of the project, so the propagation can be avoided.</a:t>
            </a:r>
          </a:p>
          <a:p>
            <a:pPr marL="285750" indent="-285750" algn="just">
              <a:buFont typeface="Wingdings" panose="05000000000000000000" pitchFamily="2" charset="2"/>
              <a:buChar char="Ø"/>
            </a:pPr>
            <a:endParaRPr lang="en-IN" dirty="0">
              <a:solidFill>
                <a:schemeClr val="tx1"/>
              </a:solidFill>
            </a:endParaRPr>
          </a:p>
        </p:txBody>
      </p:sp>
    </p:spTree>
    <p:extLst>
      <p:ext uri="{BB962C8B-B14F-4D97-AF65-F5344CB8AC3E}">
        <p14:creationId xmlns:p14="http://schemas.microsoft.com/office/powerpoint/2010/main" val="3991406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3CC1D3-83CF-A178-4EAB-A05010DEE8E9}"/>
              </a:ext>
            </a:extLst>
          </p:cNvPr>
          <p:cNvSpPr>
            <a:spLocks noGrp="1"/>
          </p:cNvSpPr>
          <p:nvPr>
            <p:ph type="title"/>
          </p:nvPr>
        </p:nvSpPr>
        <p:spPr/>
        <p:txBody>
          <a:bodyPr>
            <a:normAutofit/>
          </a:bodyPr>
          <a:lstStyle/>
          <a:p>
            <a:r>
              <a:rPr lang="en-US" sz="3200" dirty="0">
                <a:latin typeface="Cambria" panose="02040503050406030204" pitchFamily="18" charset="0"/>
                <a:ea typeface="Cambria" panose="02040503050406030204" pitchFamily="18" charset="0"/>
              </a:rPr>
              <a:t>4 DEFECT CLUSTERING </a:t>
            </a:r>
            <a:endParaRPr lang="en-IN" sz="32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5C62C561-60A8-2F77-9658-81CAD82EFBCE}"/>
              </a:ext>
            </a:extLst>
          </p:cNvPr>
          <p:cNvSpPr>
            <a:spLocks noGrp="1"/>
          </p:cNvSpPr>
          <p:nvPr>
            <p:ph idx="1"/>
          </p:nvPr>
        </p:nvSpPr>
        <p:spPr>
          <a:xfrm>
            <a:off x="677334" y="1337095"/>
            <a:ext cx="8596668" cy="3295290"/>
          </a:xfrm>
        </p:spPr>
        <p:txBody>
          <a:bodyPr>
            <a:normAutofit/>
          </a:bodyPr>
          <a:lstStyle/>
          <a:p>
            <a:endParaRPr lang="en-US" sz="2000" dirty="0">
              <a:latin typeface="Cambria" panose="02040503050406030204" pitchFamily="18" charset="0"/>
              <a:ea typeface="Cambria" panose="02040503050406030204" pitchFamily="18" charset="0"/>
            </a:endParaRPr>
          </a:p>
          <a:p>
            <a:pPr algn="just"/>
            <a:r>
              <a:rPr lang="en-US" sz="2000" dirty="0">
                <a:latin typeface="Cambria" panose="02040503050406030204" pitchFamily="18" charset="0"/>
                <a:ea typeface="Cambria" panose="02040503050406030204" pitchFamily="18" charset="0"/>
              </a:rPr>
              <a:t>Most of the defect are contained within small number of modules</a:t>
            </a:r>
          </a:p>
          <a:p>
            <a:pPr algn="just"/>
            <a:r>
              <a:rPr lang="en-US" sz="2000" dirty="0">
                <a:latin typeface="Cambria" panose="02040503050406030204" pitchFamily="18" charset="0"/>
                <a:ea typeface="Cambria" panose="02040503050406030204" pitchFamily="18" charset="0"/>
              </a:rPr>
              <a:t>Pre-release testing can help identifying these defect and then module more affected </a:t>
            </a:r>
          </a:p>
          <a:p>
            <a:pPr algn="just"/>
            <a:r>
              <a:rPr lang="en-US" sz="2000" dirty="0">
                <a:latin typeface="Cambria" panose="02040503050406030204" pitchFamily="18" charset="0"/>
                <a:ea typeface="Cambria" panose="02040503050406030204" pitchFamily="18" charset="0"/>
              </a:rPr>
              <a:t>Predicted defect cluster (based on the static testing mainly) together with actual observed defect cluster, are important input for the risk  analysis and the subsequent estimation of the effort needed to conduct test activities  </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27536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0D468-D82C-0635-0E9B-82B6749CE9BA}"/>
              </a:ext>
            </a:extLst>
          </p:cNvPr>
          <p:cNvSpPr>
            <a:spLocks noGrp="1"/>
          </p:cNvSpPr>
          <p:nvPr>
            <p:ph type="ctrTitle"/>
          </p:nvPr>
        </p:nvSpPr>
        <p:spPr>
          <a:xfrm>
            <a:off x="1015362" y="222051"/>
            <a:ext cx="7766936" cy="769987"/>
          </a:xfrm>
        </p:spPr>
        <p:txBody>
          <a:bodyPr/>
          <a:lstStyle/>
          <a:p>
            <a:pPr algn="l"/>
            <a:r>
              <a:rPr lang="en-US" sz="3200" dirty="0">
                <a:latin typeface="Cambria" panose="02040503050406030204" pitchFamily="18" charset="0"/>
                <a:ea typeface="Cambria" panose="02040503050406030204" pitchFamily="18" charset="0"/>
              </a:rPr>
              <a:t>5 THE PESTICIDE PARADOX</a:t>
            </a:r>
            <a:endParaRPr lang="en-IN" sz="32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A6322529-F448-03FF-F375-70AE27BAF2AA}"/>
              </a:ext>
            </a:extLst>
          </p:cNvPr>
          <p:cNvSpPr>
            <a:spLocks noGrp="1"/>
          </p:cNvSpPr>
          <p:nvPr>
            <p:ph type="subTitle" idx="1"/>
          </p:nvPr>
        </p:nvSpPr>
        <p:spPr>
          <a:xfrm>
            <a:off x="1015362" y="1138687"/>
            <a:ext cx="7766936" cy="3735238"/>
          </a:xfrm>
        </p:spPr>
        <p:txBody>
          <a:bodyPr>
            <a:normAutofit/>
          </a:bodyPr>
          <a:lstStyle/>
          <a:p>
            <a:pPr marL="285750" indent="-285750" algn="l">
              <a:buFont typeface="Wingdings" panose="05000000000000000000" pitchFamily="2" charset="2"/>
              <a:buChar char="Ø"/>
            </a:pPr>
            <a:endParaRPr lang="en-US" sz="2000" dirty="0">
              <a:latin typeface="Cambria" panose="02040503050406030204" pitchFamily="18" charset="0"/>
              <a:ea typeface="Cambria" panose="02040503050406030204" pitchFamily="18" charset="0"/>
            </a:endParaRPr>
          </a:p>
          <a:p>
            <a:pPr marL="285750" indent="-285750" algn="l">
              <a:buFont typeface="Wingdings" panose="05000000000000000000" pitchFamily="2" charset="2"/>
              <a:buChar char="Ø"/>
            </a:pPr>
            <a:r>
              <a:rPr lang="en-US" sz="2000" dirty="0">
                <a:latin typeface="Cambria" panose="02040503050406030204" pitchFamily="18" charset="0"/>
                <a:ea typeface="Cambria" panose="02040503050406030204" pitchFamily="18" charset="0"/>
              </a:rPr>
              <a:t>When the same test are repeated over and over the risk is that they are not eventually discovering other issues anymore, like </a:t>
            </a:r>
            <a:r>
              <a:rPr lang="en-US" sz="2000" dirty="0" err="1">
                <a:latin typeface="Cambria" panose="02040503050406030204" pitchFamily="18" charset="0"/>
                <a:ea typeface="Cambria" panose="02040503050406030204" pitchFamily="18" charset="0"/>
              </a:rPr>
              <a:t>apesticide</a:t>
            </a:r>
            <a:endParaRPr lang="en-US" sz="2000" dirty="0">
              <a:latin typeface="Cambria" panose="02040503050406030204" pitchFamily="18" charset="0"/>
              <a:ea typeface="Cambria" panose="02040503050406030204" pitchFamily="18" charset="0"/>
            </a:endParaRPr>
          </a:p>
          <a:p>
            <a:pPr marL="285750" indent="-285750" algn="l">
              <a:buFont typeface="Wingdings" panose="05000000000000000000" pitchFamily="2" charset="2"/>
              <a:buChar char="Ø"/>
            </a:pPr>
            <a:r>
              <a:rPr lang="en-US" sz="2000" dirty="0">
                <a:latin typeface="Cambria" panose="02040503050406030204" pitchFamily="18" charset="0"/>
                <a:ea typeface="Cambria" panose="02040503050406030204" pitchFamily="18" charset="0"/>
              </a:rPr>
              <a:t>Test cases should be uploaded </a:t>
            </a:r>
          </a:p>
          <a:p>
            <a:pPr marL="285750" indent="-285750" algn="l">
              <a:buFont typeface="Wingdings" panose="05000000000000000000" pitchFamily="2" charset="2"/>
              <a:buChar char="Ø"/>
            </a:pPr>
            <a:r>
              <a:rPr lang="en-US" sz="2000" dirty="0">
                <a:latin typeface="Cambria" panose="02040503050406030204" pitchFamily="18" charset="0"/>
                <a:ea typeface="Cambria" panose="02040503050406030204" pitchFamily="18" charset="0"/>
              </a:rPr>
              <a:t>Test data should be updated    </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49658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3B978-27AB-93CB-0B7F-BC5D14339A9D}"/>
              </a:ext>
            </a:extLst>
          </p:cNvPr>
          <p:cNvSpPr>
            <a:spLocks noGrp="1"/>
          </p:cNvSpPr>
          <p:nvPr>
            <p:ph type="ctrTitle"/>
          </p:nvPr>
        </p:nvSpPr>
        <p:spPr>
          <a:xfrm>
            <a:off x="1205141" y="370936"/>
            <a:ext cx="7766937" cy="646981"/>
          </a:xfrm>
        </p:spPr>
        <p:txBody>
          <a:bodyPr/>
          <a:lstStyle/>
          <a:p>
            <a:pPr algn="l"/>
            <a:r>
              <a:rPr lang="en-US" sz="3200" dirty="0">
                <a:latin typeface="Cambria" panose="02040503050406030204" pitchFamily="18" charset="0"/>
                <a:ea typeface="Cambria" panose="02040503050406030204" pitchFamily="18" charset="0"/>
              </a:rPr>
              <a:t>6 TESTING IS CONTEXT DEPENDENT </a:t>
            </a:r>
            <a:endParaRPr lang="en-IN" sz="3200" dirty="0">
              <a:latin typeface="Cambria" panose="02040503050406030204" pitchFamily="18" charset="0"/>
              <a:ea typeface="Cambria" panose="02040503050406030204" pitchFamily="18" charset="0"/>
            </a:endParaRPr>
          </a:p>
        </p:txBody>
      </p:sp>
      <p:sp>
        <p:nvSpPr>
          <p:cNvPr id="3" name="Subtitle 2">
            <a:extLst>
              <a:ext uri="{FF2B5EF4-FFF2-40B4-BE49-F238E27FC236}">
                <a16:creationId xmlns:a16="http://schemas.microsoft.com/office/drawing/2014/main" id="{BAD71EB6-0F4C-0E52-9B05-51B549303A41}"/>
              </a:ext>
            </a:extLst>
          </p:cNvPr>
          <p:cNvSpPr>
            <a:spLocks noGrp="1"/>
          </p:cNvSpPr>
          <p:nvPr>
            <p:ph type="subTitle" idx="1"/>
          </p:nvPr>
        </p:nvSpPr>
        <p:spPr>
          <a:xfrm>
            <a:off x="1205142" y="1699403"/>
            <a:ext cx="7766936" cy="2518913"/>
          </a:xfrm>
        </p:spPr>
        <p:txBody>
          <a:bodyPr>
            <a:normAutofit/>
          </a:bodyPr>
          <a:lstStyle/>
          <a:p>
            <a:pPr marL="285750" indent="-285750" algn="l">
              <a:buFont typeface="Wingdings" panose="05000000000000000000" pitchFamily="2" charset="2"/>
              <a:buChar char="Ø"/>
            </a:pPr>
            <a:r>
              <a:rPr lang="en-US" sz="2000" dirty="0">
                <a:latin typeface="Cambria" panose="02040503050406030204" pitchFamily="18" charset="0"/>
                <a:ea typeface="Cambria" panose="02040503050406030204" pitchFamily="18" charset="0"/>
              </a:rPr>
              <a:t>Testing is done differently in different contexts</a:t>
            </a:r>
          </a:p>
          <a:p>
            <a:pPr marL="285750" indent="-285750" algn="l">
              <a:buFont typeface="Wingdings" panose="05000000000000000000" pitchFamily="2" charset="2"/>
              <a:buChar char="Ø"/>
            </a:pPr>
            <a:r>
              <a:rPr lang="en-US" sz="2000" dirty="0">
                <a:latin typeface="Cambria" panose="02040503050406030204" pitchFamily="18" charset="0"/>
                <a:ea typeface="Cambria" panose="02040503050406030204" pitchFamily="18" charset="0"/>
              </a:rPr>
              <a:t>Software for mobile application is not safety critical for example, so the rest will be conduct in a different way safety – critical control software </a:t>
            </a:r>
            <a:endParaRPr lang="en-IN"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35401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2AD6-4343-0A21-EC86-9F70D3E72C00}"/>
              </a:ext>
            </a:extLst>
          </p:cNvPr>
          <p:cNvSpPr>
            <a:spLocks noGrp="1"/>
          </p:cNvSpPr>
          <p:nvPr>
            <p:ph type="title"/>
          </p:nvPr>
        </p:nvSpPr>
        <p:spPr>
          <a:xfrm>
            <a:off x="677334" y="609600"/>
            <a:ext cx="8596668" cy="658483"/>
          </a:xfrm>
        </p:spPr>
        <p:txBody>
          <a:bodyPr>
            <a:normAutofit/>
          </a:bodyPr>
          <a:lstStyle/>
          <a:p>
            <a:r>
              <a:rPr lang="en-US" sz="3200" dirty="0">
                <a:latin typeface="Cambria" panose="02040503050406030204" pitchFamily="18" charset="0"/>
                <a:ea typeface="Cambria" panose="02040503050406030204" pitchFamily="18" charset="0"/>
              </a:rPr>
              <a:t>7 ABSENCE OF EROORES FALLACY </a:t>
            </a:r>
            <a:endParaRPr lang="en-IN" sz="3200" dirty="0">
              <a:latin typeface="Cambria" panose="02040503050406030204" pitchFamily="18" charset="0"/>
              <a:ea typeface="Cambria" panose="02040503050406030204" pitchFamily="18" charset="0"/>
            </a:endParaRPr>
          </a:p>
        </p:txBody>
      </p:sp>
      <p:sp>
        <p:nvSpPr>
          <p:cNvPr id="3" name="Content Placeholder 2">
            <a:extLst>
              <a:ext uri="{FF2B5EF4-FFF2-40B4-BE49-F238E27FC236}">
                <a16:creationId xmlns:a16="http://schemas.microsoft.com/office/drawing/2014/main" id="{8F63CECC-B893-1004-E325-7525EC96626D}"/>
              </a:ext>
            </a:extLst>
          </p:cNvPr>
          <p:cNvSpPr>
            <a:spLocks noGrp="1"/>
          </p:cNvSpPr>
          <p:nvPr>
            <p:ph idx="1"/>
          </p:nvPr>
        </p:nvSpPr>
        <p:spPr>
          <a:xfrm>
            <a:off x="591070" y="1297947"/>
            <a:ext cx="8596668" cy="3880773"/>
          </a:xfrm>
        </p:spPr>
        <p:txBody>
          <a:bodyPr/>
          <a:lstStyle/>
          <a:p>
            <a:r>
              <a:rPr lang="en-US" dirty="0"/>
              <a:t>As a consequence of principles 1 and 2, test everything and find every existing defect is not possible</a:t>
            </a:r>
          </a:p>
          <a:p>
            <a:r>
              <a:rPr lang="en-US" dirty="0"/>
              <a:t>It is a fallacy to expect that a large number if test cases and finding a lot of issues then fixed can guarantee quality of the software under test</a:t>
            </a:r>
          </a:p>
          <a:p>
            <a:r>
              <a:rPr lang="en-US" dirty="0"/>
              <a:t>User experience and performance are also part of the good quality of a software product (non – functional aspect) </a:t>
            </a:r>
            <a:endParaRPr lang="en-IN" dirty="0"/>
          </a:p>
        </p:txBody>
      </p:sp>
    </p:spTree>
    <p:extLst>
      <p:ext uri="{BB962C8B-B14F-4D97-AF65-F5344CB8AC3E}">
        <p14:creationId xmlns:p14="http://schemas.microsoft.com/office/powerpoint/2010/main" val="2813334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F53982A-5152-7CB2-11C9-3B47620611D5}"/>
              </a:ext>
            </a:extLst>
          </p:cNvPr>
          <p:cNvSpPr>
            <a:spLocks noGrp="1"/>
          </p:cNvSpPr>
          <p:nvPr>
            <p:ph idx="1"/>
          </p:nvPr>
        </p:nvSpPr>
        <p:spPr>
          <a:xfrm>
            <a:off x="591070" y="2493034"/>
            <a:ext cx="8596668" cy="935966"/>
          </a:xfrm>
        </p:spPr>
        <p:txBody>
          <a:bodyPr>
            <a:normAutofit/>
          </a:bodyPr>
          <a:lstStyle/>
          <a:p>
            <a:pPr marL="0" indent="0" algn="ctr">
              <a:buNone/>
            </a:pPr>
            <a:r>
              <a:rPr lang="en-US" sz="3500" dirty="0"/>
              <a:t>THANK YOU </a:t>
            </a:r>
            <a:endParaRPr lang="en-IN" sz="3500" dirty="0"/>
          </a:p>
        </p:txBody>
      </p:sp>
    </p:spTree>
    <p:extLst>
      <p:ext uri="{BB962C8B-B14F-4D97-AF65-F5344CB8AC3E}">
        <p14:creationId xmlns:p14="http://schemas.microsoft.com/office/powerpoint/2010/main" val="340024383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82</TotalTime>
  <Words>396</Words>
  <Application>Microsoft Office PowerPoint</Application>
  <PresentationFormat>Widescreen</PresentationFormat>
  <Paragraphs>30</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vt:lpstr>
      <vt:lpstr>Trebuchet MS</vt:lpstr>
      <vt:lpstr>Wingdings</vt:lpstr>
      <vt:lpstr>Wingdings 3</vt:lpstr>
      <vt:lpstr>Facet</vt:lpstr>
      <vt:lpstr>7  SOFTWARE TESTING PRINCIPAL</vt:lpstr>
      <vt:lpstr>1 TESTING SHOWS THE PRESENCE OF DEFECT. </vt:lpstr>
      <vt:lpstr>2 EXHAUSTIVE TESTING IS IMPOSSIBLE</vt:lpstr>
      <vt:lpstr>3 EARLY TESTING </vt:lpstr>
      <vt:lpstr>4 DEFECT CLUSTERING </vt:lpstr>
      <vt:lpstr>5 THE PESTICIDE PARADOX</vt:lpstr>
      <vt:lpstr>6 TESTING IS CONTEXT DEPENDENT </vt:lpstr>
      <vt:lpstr>7 ABSENCE OF EROORES FALLACY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akshada patil</dc:creator>
  <cp:lastModifiedBy>akshada patil</cp:lastModifiedBy>
  <cp:revision>2</cp:revision>
  <dcterms:created xsi:type="dcterms:W3CDTF">2025-03-11T14:22:09Z</dcterms:created>
  <dcterms:modified xsi:type="dcterms:W3CDTF">2025-03-12T02:49:35Z</dcterms:modified>
</cp:coreProperties>
</file>