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Inter"/>
      <p:bold r:id="rId14"/>
    </p:embeddedFont>
    <p:embeddedFont>
      <p:font typeface="Alatsi"/>
      <p:regular r:id="rId15"/>
    </p:embeddedFont>
    <p:embeddedFont>
      <p:font typeface="Open Sans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atsi-regular.fntdata"/><Relationship Id="rId14" Type="http://schemas.openxmlformats.org/officeDocument/2006/relationships/font" Target="fonts/Inter-bold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241693" y="2281384"/>
            <a:ext cx="8534002" cy="2143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1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CGAS MINI PROJECT </a:t>
            </a:r>
            <a:endParaRPr/>
          </a:p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201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1" u="none" cap="none" strike="noStrike">
                <a:solidFill>
                  <a:srgbClr val="C3803D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b="0" i="0" lang="en-US" sz="5201" u="none" cap="none" strike="noStrike">
                <a:solidFill>
                  <a:srgbClr val="231F20"/>
                </a:solidFill>
                <a:latin typeface="Alatsi"/>
                <a:ea typeface="Alatsi"/>
                <a:cs typeface="Alatsi"/>
                <a:sym typeface="Alatsi"/>
              </a:rPr>
              <a:t>FoodBert</a:t>
            </a:r>
            <a:endParaRPr/>
          </a:p>
          <a:p>
            <a:pPr indent="0" lvl="0" marL="0" marR="0" rtl="0" algn="ctr">
              <a:lnSpc>
                <a:spcPct val="96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2" u="none" cap="none" strike="noStrike">
                <a:solidFill>
                  <a:srgbClr val="6B6869"/>
                </a:solidFill>
                <a:latin typeface="Alatsi"/>
                <a:ea typeface="Alatsi"/>
                <a:cs typeface="Alatsi"/>
                <a:sym typeface="Alatsi"/>
              </a:rPr>
              <a:t>under supervisor : Ganesh Bagler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2646898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 txBox="1"/>
          <p:nvPr/>
        </p:nvSpPr>
        <p:spPr>
          <a:xfrm>
            <a:off x="4208013" y="7531101"/>
            <a:ext cx="12625348" cy="17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Gunjan Panda (MT22099)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Shubhangi Agrawal (MT22126)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Hardik Kumar (2020506)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8" name="Google Shape;88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9" name="Google Shape;89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90" name="Google Shape;90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91" name="Google Shape;91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3918390" y="942975"/>
            <a:ext cx="10451219" cy="68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 STATEMENT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2118525" y="1868175"/>
            <a:ext cx="140331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Creating Bert embeddings to capture the culinary knowledge</a:t>
            </a:r>
            <a:r>
              <a:rPr lang="en-US" sz="800"/>
              <a:t>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encapsulated in recipe instructions and the ingredients section.</a:t>
            </a:r>
            <a:endParaRPr sz="800"/>
          </a:p>
        </p:txBody>
      </p:sp>
      <p:sp>
        <p:nvSpPr>
          <p:cNvPr id="104" name="Google Shape;104;p14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CGAS Mini Project : FoodBert</a:t>
            </a: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p14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08" name="Google Shape;108;p1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09" name="Google Shape;109;p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111;p14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>
            <a:off x="7512165" y="-1553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4"/>
          <p:cNvSpPr txBox="1"/>
          <p:nvPr/>
        </p:nvSpPr>
        <p:spPr>
          <a:xfrm>
            <a:off x="2055300" y="3204200"/>
            <a:ext cx="2516700" cy="689100"/>
          </a:xfrm>
          <a:prstGeom prst="rect">
            <a:avLst/>
          </a:prstGeom>
          <a:solidFill>
            <a:srgbClr val="9FC3D0"/>
          </a:solidFill>
          <a:ln>
            <a:noFill/>
          </a:ln>
        </p:spPr>
        <p:txBody>
          <a:bodyPr anchorCtr="0" anchor="ctr" bIns="49225" lIns="49225" spcFirstLastPara="1" rIns="49225" wrap="square" tIns="49225">
            <a:noAutofit/>
          </a:bodyPr>
          <a:lstStyle/>
          <a:p>
            <a:pPr indent="0" lvl="0" marL="0" marR="0" rtl="0" algn="ctr">
              <a:lnSpc>
                <a:spcPct val="14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979100" y="5642600"/>
            <a:ext cx="2516700" cy="689100"/>
          </a:xfrm>
          <a:prstGeom prst="rect">
            <a:avLst/>
          </a:prstGeom>
          <a:solidFill>
            <a:srgbClr val="9FC3D0"/>
          </a:solidFill>
          <a:ln>
            <a:noFill/>
          </a:ln>
        </p:spPr>
        <p:txBody>
          <a:bodyPr anchorCtr="0" anchor="ctr" bIns="49225" lIns="49225" spcFirstLastPara="1" rIns="49225" wrap="square" tIns="49225">
            <a:noAutofit/>
          </a:bodyPr>
          <a:lstStyle/>
          <a:p>
            <a:pPr indent="0" lvl="0" marL="0" marR="0" rtl="0" algn="ctr">
              <a:lnSpc>
                <a:spcPct val="14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979100" y="7700000"/>
            <a:ext cx="2516700" cy="689100"/>
          </a:xfrm>
          <a:prstGeom prst="rect">
            <a:avLst/>
          </a:prstGeom>
          <a:solidFill>
            <a:srgbClr val="9FC3D0"/>
          </a:solidFill>
          <a:ln>
            <a:noFill/>
          </a:ln>
        </p:spPr>
        <p:txBody>
          <a:bodyPr anchorCtr="0" anchor="ctr" bIns="49225" lIns="49225" spcFirstLastPara="1" rIns="49225" wrap="square" tIns="49225">
            <a:noAutofit/>
          </a:bodyPr>
          <a:lstStyle/>
          <a:p>
            <a:pPr indent="0" lvl="0" marL="0" marR="0" rtl="0" algn="ctr">
              <a:lnSpc>
                <a:spcPct val="14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4"/>
          <p:cNvGrpSpPr/>
          <p:nvPr/>
        </p:nvGrpSpPr>
        <p:grpSpPr>
          <a:xfrm>
            <a:off x="2248714" y="3304638"/>
            <a:ext cx="13306210" cy="6230222"/>
            <a:chOff x="0" y="-158750"/>
            <a:chExt cx="17741613" cy="8306964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645945" y="212578"/>
              <a:ext cx="17095540" cy="1954077"/>
              <a:chOff x="0" y="-38100"/>
              <a:chExt cx="3483754" cy="398205"/>
            </a:xfrm>
          </p:grpSpPr>
          <p:sp>
            <p:nvSpPr>
              <p:cNvPr id="118" name="Google Shape;118;p14"/>
              <p:cNvSpPr/>
              <p:nvPr/>
            </p:nvSpPr>
            <p:spPr>
              <a:xfrm>
                <a:off x="0" y="0"/>
                <a:ext cx="3483754" cy="360105"/>
              </a:xfrm>
              <a:custGeom>
                <a:rect b="b" l="l" r="r" t="t"/>
                <a:pathLst>
                  <a:path extrusionOk="0" h="360105" w="3483754">
                    <a:moveTo>
                      <a:pt x="30795" y="0"/>
                    </a:moveTo>
                    <a:lnTo>
                      <a:pt x="3452960" y="0"/>
                    </a:lnTo>
                    <a:cubicBezTo>
                      <a:pt x="3461127" y="0"/>
                      <a:pt x="3468960" y="3244"/>
                      <a:pt x="3474735" y="9020"/>
                    </a:cubicBezTo>
                    <a:cubicBezTo>
                      <a:pt x="3480510" y="14795"/>
                      <a:pt x="3483754" y="22627"/>
                      <a:pt x="3483754" y="30795"/>
                    </a:cubicBezTo>
                    <a:lnTo>
                      <a:pt x="3483754" y="329310"/>
                    </a:lnTo>
                    <a:cubicBezTo>
                      <a:pt x="3483754" y="346317"/>
                      <a:pt x="3469967" y="360105"/>
                      <a:pt x="3452960" y="360105"/>
                    </a:cubicBezTo>
                    <a:lnTo>
                      <a:pt x="30795" y="360105"/>
                    </a:lnTo>
                    <a:cubicBezTo>
                      <a:pt x="22627" y="360105"/>
                      <a:pt x="14795" y="356860"/>
                      <a:pt x="9020" y="351085"/>
                    </a:cubicBezTo>
                    <a:cubicBezTo>
                      <a:pt x="3244" y="345310"/>
                      <a:pt x="0" y="337477"/>
                      <a:pt x="0" y="329310"/>
                    </a:cubicBezTo>
                    <a:lnTo>
                      <a:pt x="0" y="30795"/>
                    </a:lnTo>
                    <a:cubicBezTo>
                      <a:pt x="0" y="22627"/>
                      <a:pt x="3244" y="14795"/>
                      <a:pt x="9020" y="9020"/>
                    </a:cubicBezTo>
                    <a:cubicBezTo>
                      <a:pt x="14795" y="3244"/>
                      <a:pt x="22627" y="0"/>
                      <a:pt x="30795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 txBox="1"/>
              <p:nvPr/>
            </p:nvSpPr>
            <p:spPr>
              <a:xfrm>
                <a:off x="0" y="-38100"/>
                <a:ext cx="3483754" cy="39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9225" lIns="49225" spcFirstLastPara="1" rIns="49225" wrap="square" tIns="49225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" name="Google Shape;120;p14"/>
            <p:cNvSpPr txBox="1"/>
            <p:nvPr/>
          </p:nvSpPr>
          <p:spPr>
            <a:xfrm>
              <a:off x="1320213" y="679450"/>
              <a:ext cx="16421400" cy="12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603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Creating average Bert Embeddings for all the ingredients in the Recipe</a:t>
              </a:r>
              <a:endParaRPr sz="1000"/>
            </a:p>
            <a:p>
              <a:pPr indent="0" lvl="0" marL="0" marR="0" rtl="0" algn="just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603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Instructions &amp; Ingredients Section.</a:t>
              </a:r>
              <a:endParaRPr sz="1000"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0" y="-158750"/>
              <a:ext cx="5247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OBJECTIVE-1</a:t>
              </a:r>
              <a:endParaRPr sz="1100"/>
            </a:p>
          </p:txBody>
        </p:sp>
        <p:grpSp>
          <p:nvGrpSpPr>
            <p:cNvPr id="122" name="Google Shape;122;p14"/>
            <p:cNvGrpSpPr/>
            <p:nvPr/>
          </p:nvGrpSpPr>
          <p:grpSpPr>
            <a:xfrm>
              <a:off x="645945" y="3488030"/>
              <a:ext cx="17095540" cy="1355318"/>
              <a:chOff x="0" y="-38100"/>
              <a:chExt cx="3483754" cy="276189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0" y="0"/>
                <a:ext cx="3483754" cy="238089"/>
              </a:xfrm>
              <a:custGeom>
                <a:rect b="b" l="l" r="r" t="t"/>
                <a:pathLst>
                  <a:path extrusionOk="0" h="238089" w="3483754">
                    <a:moveTo>
                      <a:pt x="30795" y="0"/>
                    </a:moveTo>
                    <a:lnTo>
                      <a:pt x="3452960" y="0"/>
                    </a:lnTo>
                    <a:cubicBezTo>
                      <a:pt x="3461127" y="0"/>
                      <a:pt x="3468960" y="3244"/>
                      <a:pt x="3474735" y="9020"/>
                    </a:cubicBezTo>
                    <a:cubicBezTo>
                      <a:pt x="3480510" y="14795"/>
                      <a:pt x="3483754" y="22627"/>
                      <a:pt x="3483754" y="30795"/>
                    </a:cubicBezTo>
                    <a:lnTo>
                      <a:pt x="3483754" y="207294"/>
                    </a:lnTo>
                    <a:cubicBezTo>
                      <a:pt x="3483754" y="215461"/>
                      <a:pt x="3480510" y="223294"/>
                      <a:pt x="3474735" y="229069"/>
                    </a:cubicBezTo>
                    <a:cubicBezTo>
                      <a:pt x="3468960" y="234844"/>
                      <a:pt x="3461127" y="238089"/>
                      <a:pt x="3452960" y="238089"/>
                    </a:cubicBezTo>
                    <a:lnTo>
                      <a:pt x="30795" y="238089"/>
                    </a:lnTo>
                    <a:cubicBezTo>
                      <a:pt x="13787" y="238089"/>
                      <a:pt x="0" y="224302"/>
                      <a:pt x="0" y="207294"/>
                    </a:cubicBezTo>
                    <a:lnTo>
                      <a:pt x="0" y="30795"/>
                    </a:lnTo>
                    <a:cubicBezTo>
                      <a:pt x="0" y="22627"/>
                      <a:pt x="3244" y="14795"/>
                      <a:pt x="9020" y="9020"/>
                    </a:cubicBezTo>
                    <a:cubicBezTo>
                      <a:pt x="14795" y="3244"/>
                      <a:pt x="22627" y="0"/>
                      <a:pt x="30795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0" y="-38100"/>
                <a:ext cx="3483754" cy="27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9225" lIns="49225" spcFirstLastPara="1" rIns="49225" wrap="square" tIns="49225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p14"/>
            <p:cNvSpPr txBox="1"/>
            <p:nvPr/>
          </p:nvSpPr>
          <p:spPr>
            <a:xfrm>
              <a:off x="1320213" y="3897278"/>
              <a:ext cx="16421400" cy="5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603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Finding the cosine similarity among all pairs of ingredients.</a:t>
              </a:r>
              <a:endParaRPr sz="1000"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0" y="3104002"/>
              <a:ext cx="52470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OBJECTIVE-2</a:t>
              </a:r>
              <a:endParaRPr sz="1000"/>
            </a:p>
          </p:txBody>
        </p:sp>
        <p:grpSp>
          <p:nvGrpSpPr>
            <p:cNvPr id="127" name="Google Shape;127;p14"/>
            <p:cNvGrpSpPr/>
            <p:nvPr/>
          </p:nvGrpSpPr>
          <p:grpSpPr>
            <a:xfrm>
              <a:off x="645945" y="6194137"/>
              <a:ext cx="17095540" cy="1954077"/>
              <a:chOff x="0" y="-38100"/>
              <a:chExt cx="3483754" cy="398205"/>
            </a:xfrm>
          </p:grpSpPr>
          <p:sp>
            <p:nvSpPr>
              <p:cNvPr id="128" name="Google Shape;128;p14"/>
              <p:cNvSpPr/>
              <p:nvPr/>
            </p:nvSpPr>
            <p:spPr>
              <a:xfrm>
                <a:off x="0" y="0"/>
                <a:ext cx="3483754" cy="360105"/>
              </a:xfrm>
              <a:custGeom>
                <a:rect b="b" l="l" r="r" t="t"/>
                <a:pathLst>
                  <a:path extrusionOk="0" h="360105" w="3483754">
                    <a:moveTo>
                      <a:pt x="30795" y="0"/>
                    </a:moveTo>
                    <a:lnTo>
                      <a:pt x="3452960" y="0"/>
                    </a:lnTo>
                    <a:cubicBezTo>
                      <a:pt x="3461127" y="0"/>
                      <a:pt x="3468960" y="3244"/>
                      <a:pt x="3474735" y="9020"/>
                    </a:cubicBezTo>
                    <a:cubicBezTo>
                      <a:pt x="3480510" y="14795"/>
                      <a:pt x="3483754" y="22627"/>
                      <a:pt x="3483754" y="30795"/>
                    </a:cubicBezTo>
                    <a:lnTo>
                      <a:pt x="3483754" y="329310"/>
                    </a:lnTo>
                    <a:cubicBezTo>
                      <a:pt x="3483754" y="346317"/>
                      <a:pt x="3469967" y="360105"/>
                      <a:pt x="3452960" y="360105"/>
                    </a:cubicBezTo>
                    <a:lnTo>
                      <a:pt x="30795" y="360105"/>
                    </a:lnTo>
                    <a:cubicBezTo>
                      <a:pt x="22627" y="360105"/>
                      <a:pt x="14795" y="356860"/>
                      <a:pt x="9020" y="351085"/>
                    </a:cubicBezTo>
                    <a:cubicBezTo>
                      <a:pt x="3244" y="345310"/>
                      <a:pt x="0" y="337477"/>
                      <a:pt x="0" y="329310"/>
                    </a:cubicBezTo>
                    <a:lnTo>
                      <a:pt x="0" y="30795"/>
                    </a:lnTo>
                    <a:cubicBezTo>
                      <a:pt x="0" y="22627"/>
                      <a:pt x="3244" y="14795"/>
                      <a:pt x="9020" y="9020"/>
                    </a:cubicBezTo>
                    <a:cubicBezTo>
                      <a:pt x="14795" y="3244"/>
                      <a:pt x="22627" y="0"/>
                      <a:pt x="30795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 txBox="1"/>
              <p:nvPr/>
            </p:nvSpPr>
            <p:spPr>
              <a:xfrm>
                <a:off x="0" y="-38100"/>
                <a:ext cx="3483754" cy="398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9225" lIns="49225" spcFirstLastPara="1" rIns="49225" wrap="square" tIns="49225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14"/>
            <p:cNvSpPr txBox="1"/>
            <p:nvPr/>
          </p:nvSpPr>
          <p:spPr>
            <a:xfrm>
              <a:off x="1320213" y="6568543"/>
              <a:ext cx="16421400" cy="13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603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Manually evaluating ingredient pairs with Top X &amp; Bottom X pairs of</a:t>
              </a:r>
              <a:endParaRPr sz="1100"/>
            </a:p>
            <a:p>
              <a:pPr indent="0" lvl="0" marL="0" marR="0" rtl="0" algn="just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703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ingredients based on a reproducible protocol.</a:t>
              </a:r>
              <a:endParaRPr sz="1100"/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0" y="5789498"/>
              <a:ext cx="52470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OBJECTIVE-3</a:t>
              </a:r>
              <a:endParaRPr sz="10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/>
        </p:nvSpPr>
        <p:spPr>
          <a:xfrm>
            <a:off x="1028700" y="703263"/>
            <a:ext cx="16230600" cy="68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38" name="Google Shape;138;p15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" name="Google Shape;141;p15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42" name="Google Shape;142;p15"/>
          <p:cNvSpPr/>
          <p:nvPr/>
        </p:nvSpPr>
        <p:spPr>
          <a:xfrm>
            <a:off x="1564423" y="-164117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5"/>
          <p:cNvSpPr/>
          <p:nvPr/>
        </p:nvSpPr>
        <p:spPr>
          <a:xfrm>
            <a:off x="10709180" y="922602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15"/>
          <p:cNvSpPr/>
          <p:nvPr/>
        </p:nvSpPr>
        <p:spPr>
          <a:xfrm>
            <a:off x="5800315" y="3655170"/>
            <a:ext cx="342646" cy="256343"/>
          </a:xfrm>
          <a:custGeom>
            <a:rect b="b" l="l" r="r" t="t"/>
            <a:pathLst>
              <a:path extrusionOk="0" h="1297940" w="1930400">
                <a:moveTo>
                  <a:pt x="0" y="0"/>
                </a:moveTo>
                <a:lnTo>
                  <a:pt x="965200" y="1297940"/>
                </a:lnTo>
                <a:lnTo>
                  <a:pt x="1930400" y="0"/>
                </a:lnTo>
                <a:close/>
              </a:path>
            </a:pathLst>
          </a:custGeom>
          <a:solidFill>
            <a:srgbClr val="43D1A1"/>
          </a:solidFill>
          <a:ln>
            <a:noFill/>
          </a:ln>
        </p:spPr>
      </p:sp>
      <p:sp>
        <p:nvSpPr>
          <p:cNvPr id="145" name="Google Shape;145;p15"/>
          <p:cNvSpPr/>
          <p:nvPr/>
        </p:nvSpPr>
        <p:spPr>
          <a:xfrm>
            <a:off x="8655803" y="3655170"/>
            <a:ext cx="342646" cy="256343"/>
          </a:xfrm>
          <a:custGeom>
            <a:rect b="b" l="l" r="r" t="t"/>
            <a:pathLst>
              <a:path extrusionOk="0" h="1297940" w="1930400">
                <a:moveTo>
                  <a:pt x="0" y="0"/>
                </a:moveTo>
                <a:lnTo>
                  <a:pt x="965200" y="1297940"/>
                </a:lnTo>
                <a:lnTo>
                  <a:pt x="1930400" y="0"/>
                </a:lnTo>
                <a:close/>
              </a:path>
            </a:pathLst>
          </a:custGeom>
          <a:solidFill>
            <a:srgbClr val="40D4E2"/>
          </a:solidFill>
          <a:ln>
            <a:noFill/>
          </a:ln>
        </p:spPr>
      </p:sp>
      <p:sp>
        <p:nvSpPr>
          <p:cNvPr id="146" name="Google Shape;146;p15"/>
          <p:cNvSpPr/>
          <p:nvPr/>
        </p:nvSpPr>
        <p:spPr>
          <a:xfrm>
            <a:off x="11511291" y="3655170"/>
            <a:ext cx="342646" cy="256343"/>
          </a:xfrm>
          <a:custGeom>
            <a:rect b="b" l="l" r="r" t="t"/>
            <a:pathLst>
              <a:path extrusionOk="0" h="1297940" w="1930400">
                <a:moveTo>
                  <a:pt x="0" y="0"/>
                </a:moveTo>
                <a:lnTo>
                  <a:pt x="965200" y="1297940"/>
                </a:lnTo>
                <a:lnTo>
                  <a:pt x="1930400" y="0"/>
                </a:lnTo>
                <a:close/>
              </a:path>
            </a:pathLst>
          </a:custGeom>
          <a:solidFill>
            <a:srgbClr val="40A7E1"/>
          </a:solidFill>
          <a:ln>
            <a:noFill/>
          </a:ln>
        </p:spPr>
      </p:sp>
      <p:cxnSp>
        <p:nvCxnSpPr>
          <p:cNvPr id="147" name="Google Shape;147;p15"/>
          <p:cNvCxnSpPr/>
          <p:nvPr/>
        </p:nvCxnSpPr>
        <p:spPr>
          <a:xfrm>
            <a:off x="11683262" y="8833463"/>
            <a:ext cx="0" cy="588900"/>
          </a:xfrm>
          <a:prstGeom prst="straightConnector1">
            <a:avLst/>
          </a:prstGeom>
          <a:noFill/>
          <a:ln cap="flat" cmpd="sng" w="50800">
            <a:solidFill>
              <a:srgbClr val="40A7E1"/>
            </a:solidFill>
            <a:prstDash val="solid"/>
            <a:round/>
            <a:headEnd len="sm" w="sm" type="none"/>
            <a:tailEnd len="lg" w="lg" type="oval"/>
          </a:ln>
        </p:spPr>
      </p:cxnSp>
      <p:grpSp>
        <p:nvGrpSpPr>
          <p:cNvPr id="148" name="Google Shape;148;p15"/>
          <p:cNvGrpSpPr/>
          <p:nvPr/>
        </p:nvGrpSpPr>
        <p:grpSpPr>
          <a:xfrm>
            <a:off x="2154350" y="1921050"/>
            <a:ext cx="1924954" cy="1771254"/>
            <a:chOff x="0" y="0"/>
            <a:chExt cx="812800" cy="812800"/>
          </a:xfrm>
        </p:grpSpPr>
        <p:sp>
          <p:nvSpPr>
            <p:cNvPr id="149" name="Google Shape;149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D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64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2399575" y="2126738"/>
            <a:ext cx="1434429" cy="1293084"/>
            <a:chOff x="0" y="0"/>
            <a:chExt cx="812800" cy="812800"/>
          </a:xfrm>
        </p:grpSpPr>
        <p:sp>
          <p:nvSpPr>
            <p:cNvPr id="152" name="Google Shape;152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/>
            </a:p>
          </p:txBody>
        </p:sp>
      </p:grpSp>
      <p:sp>
        <p:nvSpPr>
          <p:cNvPr id="154" name="Google Shape;154;p15"/>
          <p:cNvSpPr/>
          <p:nvPr/>
        </p:nvSpPr>
        <p:spPr>
          <a:xfrm>
            <a:off x="2944827" y="3655170"/>
            <a:ext cx="342646" cy="256343"/>
          </a:xfrm>
          <a:custGeom>
            <a:rect b="b" l="l" r="r" t="t"/>
            <a:pathLst>
              <a:path extrusionOk="0" h="1297940" w="1930400">
                <a:moveTo>
                  <a:pt x="0" y="0"/>
                </a:moveTo>
                <a:lnTo>
                  <a:pt x="965200" y="1297940"/>
                </a:lnTo>
                <a:lnTo>
                  <a:pt x="1930400" y="0"/>
                </a:lnTo>
                <a:close/>
              </a:path>
            </a:pathLst>
          </a:custGeom>
          <a:solidFill>
            <a:srgbClr val="9ED442"/>
          </a:solidFill>
          <a:ln>
            <a:noFill/>
          </a:ln>
        </p:spPr>
      </p:sp>
      <p:sp>
        <p:nvSpPr>
          <p:cNvPr id="155" name="Google Shape;155;p15"/>
          <p:cNvSpPr/>
          <p:nvPr/>
        </p:nvSpPr>
        <p:spPr>
          <a:xfrm>
            <a:off x="4380308" y="2476136"/>
            <a:ext cx="319498" cy="293628"/>
          </a:xfrm>
          <a:custGeom>
            <a:rect b="b" l="l" r="r" t="t"/>
            <a:pathLst>
              <a:path extrusionOk="0" h="352706" w="425997">
                <a:moveTo>
                  <a:pt x="0" y="0"/>
                </a:moveTo>
                <a:lnTo>
                  <a:pt x="425996" y="0"/>
                </a:lnTo>
                <a:lnTo>
                  <a:pt x="425996" y="352705"/>
                </a:lnTo>
                <a:lnTo>
                  <a:pt x="0" y="352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62053" r="0" t="0"/>
            </a:stretch>
          </a:blipFill>
          <a:ln>
            <a:noFill/>
          </a:ln>
        </p:spPr>
      </p:sp>
      <p:sp>
        <p:nvSpPr>
          <p:cNvPr id="156" name="Google Shape;156;p15"/>
          <p:cNvSpPr/>
          <p:nvPr/>
        </p:nvSpPr>
        <p:spPr>
          <a:xfrm>
            <a:off x="1850650" y="4298969"/>
            <a:ext cx="2528989" cy="4540983"/>
          </a:xfrm>
          <a:custGeom>
            <a:rect b="b" l="l" r="r" t="t"/>
            <a:pathLst>
              <a:path extrusionOk="0" h="19743404" w="12187900">
                <a:moveTo>
                  <a:pt x="11325570" y="0"/>
                </a:moveTo>
                <a:lnTo>
                  <a:pt x="862330" y="0"/>
                </a:lnTo>
                <a:cubicBezTo>
                  <a:pt x="389890" y="0"/>
                  <a:pt x="0" y="389890"/>
                  <a:pt x="0" y="862330"/>
                </a:cubicBezTo>
                <a:lnTo>
                  <a:pt x="0" y="18881074"/>
                </a:lnTo>
                <a:cubicBezTo>
                  <a:pt x="0" y="19353515"/>
                  <a:pt x="389890" y="19743404"/>
                  <a:pt x="862330" y="19743404"/>
                </a:cubicBezTo>
                <a:lnTo>
                  <a:pt x="11325570" y="19743404"/>
                </a:lnTo>
                <a:cubicBezTo>
                  <a:pt x="11798010" y="19743404"/>
                  <a:pt x="12187900" y="19353515"/>
                  <a:pt x="12187900" y="18881074"/>
                </a:cubicBezTo>
                <a:lnTo>
                  <a:pt x="12187900" y="862330"/>
                </a:lnTo>
                <a:cubicBezTo>
                  <a:pt x="12187900" y="389890"/>
                  <a:pt x="11798010" y="0"/>
                  <a:pt x="11325570" y="0"/>
                </a:cubicBezTo>
                <a:close/>
                <a:moveTo>
                  <a:pt x="11997400" y="927100"/>
                </a:moveTo>
                <a:lnTo>
                  <a:pt x="11997400" y="18881074"/>
                </a:lnTo>
                <a:cubicBezTo>
                  <a:pt x="11997400" y="19248104"/>
                  <a:pt x="11692600" y="19552904"/>
                  <a:pt x="11325570" y="19552904"/>
                </a:cubicBezTo>
                <a:lnTo>
                  <a:pt x="862330" y="19552904"/>
                </a:lnTo>
                <a:cubicBezTo>
                  <a:pt x="495300" y="19552904"/>
                  <a:pt x="190500" y="19248104"/>
                  <a:pt x="190500" y="18881074"/>
                </a:cubicBezTo>
                <a:lnTo>
                  <a:pt x="190500" y="862330"/>
                </a:lnTo>
                <a:cubicBezTo>
                  <a:pt x="190500" y="495300"/>
                  <a:pt x="495300" y="190500"/>
                  <a:pt x="862330" y="190500"/>
                </a:cubicBezTo>
                <a:lnTo>
                  <a:pt x="11325570" y="190500"/>
                </a:lnTo>
                <a:cubicBezTo>
                  <a:pt x="11692600" y="190500"/>
                  <a:pt x="11997400" y="495300"/>
                  <a:pt x="11997400" y="862330"/>
                </a:cubicBezTo>
                <a:lnTo>
                  <a:pt x="11997400" y="927100"/>
                </a:lnTo>
                <a:close/>
              </a:path>
            </a:pathLst>
          </a:custGeom>
          <a:solidFill>
            <a:srgbClr val="A8D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5"/>
          <p:cNvCxnSpPr/>
          <p:nvPr/>
        </p:nvCxnSpPr>
        <p:spPr>
          <a:xfrm>
            <a:off x="1853289" y="5110983"/>
            <a:ext cx="2526900" cy="0"/>
          </a:xfrm>
          <a:prstGeom prst="straightConnector1">
            <a:avLst/>
          </a:prstGeom>
          <a:noFill/>
          <a:ln cap="flat" cmpd="sng" w="50800">
            <a:solidFill>
              <a:srgbClr val="9ED4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5"/>
          <p:cNvCxnSpPr/>
          <p:nvPr/>
        </p:nvCxnSpPr>
        <p:spPr>
          <a:xfrm>
            <a:off x="3116798" y="8853212"/>
            <a:ext cx="0" cy="588900"/>
          </a:xfrm>
          <a:prstGeom prst="straightConnector1">
            <a:avLst/>
          </a:prstGeom>
          <a:noFill/>
          <a:ln cap="flat" cmpd="sng" w="50800">
            <a:solidFill>
              <a:srgbClr val="9ED442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159" name="Google Shape;159;p15"/>
          <p:cNvSpPr txBox="1"/>
          <p:nvPr/>
        </p:nvSpPr>
        <p:spPr>
          <a:xfrm>
            <a:off x="2203025" y="5328638"/>
            <a:ext cx="18771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Combine data for ‘South-American’ Cuisine based on common field ‘Recipe-ID’ field. getting ‘RecipeID’, ’Ingredients’ and ‘Recipe Instructions’ as final set of features.</a:t>
            </a:r>
            <a:endParaRPr sz="1500"/>
          </a:p>
        </p:txBody>
      </p:sp>
      <p:sp>
        <p:nvSpPr>
          <p:cNvPr id="160" name="Google Shape;160;p15"/>
          <p:cNvSpPr txBox="1"/>
          <p:nvPr/>
        </p:nvSpPr>
        <p:spPr>
          <a:xfrm>
            <a:off x="1960683" y="4563451"/>
            <a:ext cx="23124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7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DATASET COMPILATION</a:t>
            </a:r>
            <a:endParaRPr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5255052" y="1826273"/>
            <a:ext cx="1434429" cy="1593576"/>
            <a:chOff x="0" y="0"/>
            <a:chExt cx="812800" cy="812800"/>
          </a:xfrm>
        </p:grpSpPr>
        <p:sp>
          <p:nvSpPr>
            <p:cNvPr id="162" name="Google Shape;162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/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5009825" y="1921075"/>
            <a:ext cx="1924954" cy="1771254"/>
            <a:chOff x="0" y="0"/>
            <a:chExt cx="812800" cy="812800"/>
          </a:xfrm>
        </p:grpSpPr>
        <p:sp>
          <p:nvSpPr>
            <p:cNvPr id="165" name="Google Shape;165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64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15"/>
          <p:cNvSpPr/>
          <p:nvPr/>
        </p:nvSpPr>
        <p:spPr>
          <a:xfrm>
            <a:off x="7235508" y="2476136"/>
            <a:ext cx="319498" cy="293628"/>
          </a:xfrm>
          <a:custGeom>
            <a:rect b="b" l="l" r="r" t="t"/>
            <a:pathLst>
              <a:path extrusionOk="0" h="352706" w="425997">
                <a:moveTo>
                  <a:pt x="0" y="0"/>
                </a:moveTo>
                <a:lnTo>
                  <a:pt x="425996" y="0"/>
                </a:lnTo>
                <a:lnTo>
                  <a:pt x="425996" y="352705"/>
                </a:lnTo>
                <a:lnTo>
                  <a:pt x="0" y="352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62053" r="0" t="0"/>
            </a:stretch>
          </a:blipFill>
          <a:ln>
            <a:noFill/>
          </a:ln>
        </p:spPr>
      </p:sp>
      <p:sp>
        <p:nvSpPr>
          <p:cNvPr id="168" name="Google Shape;168;p15"/>
          <p:cNvSpPr/>
          <p:nvPr/>
        </p:nvSpPr>
        <p:spPr>
          <a:xfrm>
            <a:off x="4706138" y="4298969"/>
            <a:ext cx="2528989" cy="4540983"/>
          </a:xfrm>
          <a:custGeom>
            <a:rect b="b" l="l" r="r" t="t"/>
            <a:pathLst>
              <a:path extrusionOk="0" h="19743404" w="12187900">
                <a:moveTo>
                  <a:pt x="11325570" y="0"/>
                </a:moveTo>
                <a:lnTo>
                  <a:pt x="862330" y="0"/>
                </a:lnTo>
                <a:cubicBezTo>
                  <a:pt x="389890" y="0"/>
                  <a:pt x="0" y="389890"/>
                  <a:pt x="0" y="862330"/>
                </a:cubicBezTo>
                <a:lnTo>
                  <a:pt x="0" y="18881074"/>
                </a:lnTo>
                <a:cubicBezTo>
                  <a:pt x="0" y="19353515"/>
                  <a:pt x="389890" y="19743404"/>
                  <a:pt x="862330" y="19743404"/>
                </a:cubicBezTo>
                <a:lnTo>
                  <a:pt x="11325570" y="19743404"/>
                </a:lnTo>
                <a:cubicBezTo>
                  <a:pt x="11798010" y="19743404"/>
                  <a:pt x="12187900" y="19353515"/>
                  <a:pt x="12187900" y="18881074"/>
                </a:cubicBezTo>
                <a:lnTo>
                  <a:pt x="12187900" y="862330"/>
                </a:lnTo>
                <a:cubicBezTo>
                  <a:pt x="12187900" y="389890"/>
                  <a:pt x="11798010" y="0"/>
                  <a:pt x="11325570" y="0"/>
                </a:cubicBezTo>
                <a:close/>
                <a:moveTo>
                  <a:pt x="11997400" y="927100"/>
                </a:moveTo>
                <a:lnTo>
                  <a:pt x="11997400" y="18881074"/>
                </a:lnTo>
                <a:cubicBezTo>
                  <a:pt x="11997400" y="19248104"/>
                  <a:pt x="11692600" y="19552904"/>
                  <a:pt x="11325570" y="19552904"/>
                </a:cubicBezTo>
                <a:lnTo>
                  <a:pt x="862330" y="19552904"/>
                </a:lnTo>
                <a:cubicBezTo>
                  <a:pt x="495300" y="19552904"/>
                  <a:pt x="190500" y="19248104"/>
                  <a:pt x="190500" y="18881074"/>
                </a:cubicBezTo>
                <a:lnTo>
                  <a:pt x="190500" y="862330"/>
                </a:lnTo>
                <a:cubicBezTo>
                  <a:pt x="190500" y="495300"/>
                  <a:pt x="495300" y="190500"/>
                  <a:pt x="862330" y="190500"/>
                </a:cubicBezTo>
                <a:lnTo>
                  <a:pt x="11325570" y="190500"/>
                </a:lnTo>
                <a:cubicBezTo>
                  <a:pt x="11692600" y="190500"/>
                  <a:pt x="11997400" y="495300"/>
                  <a:pt x="11997400" y="862330"/>
                </a:cubicBezTo>
                <a:lnTo>
                  <a:pt x="11997400" y="927100"/>
                </a:lnTo>
                <a:close/>
              </a:path>
            </a:pathLst>
          </a:custGeom>
          <a:solidFill>
            <a:srgbClr val="43D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15"/>
          <p:cNvCxnSpPr/>
          <p:nvPr/>
        </p:nvCxnSpPr>
        <p:spPr>
          <a:xfrm>
            <a:off x="4708776" y="5110983"/>
            <a:ext cx="2526900" cy="0"/>
          </a:xfrm>
          <a:prstGeom prst="straightConnector1">
            <a:avLst/>
          </a:prstGeom>
          <a:noFill/>
          <a:ln cap="flat" cmpd="sng" w="50800">
            <a:solidFill>
              <a:srgbClr val="43D1A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5"/>
          <p:cNvCxnSpPr/>
          <p:nvPr/>
        </p:nvCxnSpPr>
        <p:spPr>
          <a:xfrm>
            <a:off x="5972286" y="8833463"/>
            <a:ext cx="0" cy="588900"/>
          </a:xfrm>
          <a:prstGeom prst="straightConnector1">
            <a:avLst/>
          </a:prstGeom>
          <a:noFill/>
          <a:ln cap="flat" cmpd="sng" w="50800">
            <a:solidFill>
              <a:srgbClr val="43D1A1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171" name="Google Shape;171;p15"/>
          <p:cNvSpPr txBox="1"/>
          <p:nvPr/>
        </p:nvSpPr>
        <p:spPr>
          <a:xfrm>
            <a:off x="4804751" y="5158750"/>
            <a:ext cx="23124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Clean Ingredients by converting multi-word ingredient into single word.</a:t>
            </a:r>
            <a:endParaRPr sz="1500"/>
          </a:p>
          <a:p>
            <a:pPr indent="0" lvl="0" marL="0" marR="0" rtl="0" algn="l">
              <a:lnSpc>
                <a:spcPct val="14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Clean Recipe Instructions by removing digits, extra spaces and punctuations.</a:t>
            </a:r>
            <a:endParaRPr sz="1500"/>
          </a:p>
        </p:txBody>
      </p:sp>
      <p:sp>
        <p:nvSpPr>
          <p:cNvPr id="172" name="Google Shape;172;p15"/>
          <p:cNvSpPr txBox="1"/>
          <p:nvPr/>
        </p:nvSpPr>
        <p:spPr>
          <a:xfrm>
            <a:off x="4816171" y="4563451"/>
            <a:ext cx="23124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7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PRE-PROCESSING</a:t>
            </a:r>
            <a:endParaRPr/>
          </a:p>
        </p:txBody>
      </p:sp>
      <p:grpSp>
        <p:nvGrpSpPr>
          <p:cNvPr id="173" name="Google Shape;173;p15"/>
          <p:cNvGrpSpPr/>
          <p:nvPr/>
        </p:nvGrpSpPr>
        <p:grpSpPr>
          <a:xfrm>
            <a:off x="5242725" y="2126775"/>
            <a:ext cx="1434429" cy="1293084"/>
            <a:chOff x="0" y="0"/>
            <a:chExt cx="812800" cy="812800"/>
          </a:xfrm>
        </p:grpSpPr>
        <p:sp>
          <p:nvSpPr>
            <p:cNvPr id="174" name="Google Shape;174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/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8110540" y="1826273"/>
            <a:ext cx="1434429" cy="1593576"/>
            <a:chOff x="0" y="0"/>
            <a:chExt cx="812800" cy="812800"/>
          </a:xfrm>
        </p:grpSpPr>
        <p:sp>
          <p:nvSpPr>
            <p:cNvPr id="177" name="Google Shape;17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/>
            </a:p>
          </p:txBody>
        </p:sp>
      </p:grpSp>
      <p:grpSp>
        <p:nvGrpSpPr>
          <p:cNvPr id="179" name="Google Shape;179;p15"/>
          <p:cNvGrpSpPr/>
          <p:nvPr/>
        </p:nvGrpSpPr>
        <p:grpSpPr>
          <a:xfrm>
            <a:off x="7865325" y="1921075"/>
            <a:ext cx="1924954" cy="1771254"/>
            <a:chOff x="0" y="0"/>
            <a:chExt cx="812800" cy="812800"/>
          </a:xfrm>
        </p:grpSpPr>
        <p:sp>
          <p:nvSpPr>
            <p:cNvPr id="180" name="Google Shape;180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D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64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5"/>
          <p:cNvSpPr/>
          <p:nvPr/>
        </p:nvSpPr>
        <p:spPr>
          <a:xfrm>
            <a:off x="10090995" y="2476136"/>
            <a:ext cx="319498" cy="293628"/>
          </a:xfrm>
          <a:custGeom>
            <a:rect b="b" l="l" r="r" t="t"/>
            <a:pathLst>
              <a:path extrusionOk="0" h="352706" w="425997">
                <a:moveTo>
                  <a:pt x="0" y="0"/>
                </a:moveTo>
                <a:lnTo>
                  <a:pt x="425997" y="0"/>
                </a:lnTo>
                <a:lnTo>
                  <a:pt x="425997" y="352705"/>
                </a:lnTo>
                <a:lnTo>
                  <a:pt x="0" y="352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62053" r="0" t="0"/>
            </a:stretch>
          </a:blipFill>
          <a:ln>
            <a:noFill/>
          </a:ln>
        </p:spPr>
      </p:sp>
      <p:sp>
        <p:nvSpPr>
          <p:cNvPr id="183" name="Google Shape;183;p15"/>
          <p:cNvSpPr/>
          <p:nvPr/>
        </p:nvSpPr>
        <p:spPr>
          <a:xfrm>
            <a:off x="7561626" y="4298969"/>
            <a:ext cx="2528989" cy="4540983"/>
          </a:xfrm>
          <a:custGeom>
            <a:rect b="b" l="l" r="r" t="t"/>
            <a:pathLst>
              <a:path extrusionOk="0" h="19743404" w="12187900">
                <a:moveTo>
                  <a:pt x="11325570" y="0"/>
                </a:moveTo>
                <a:lnTo>
                  <a:pt x="862330" y="0"/>
                </a:lnTo>
                <a:cubicBezTo>
                  <a:pt x="389890" y="0"/>
                  <a:pt x="0" y="389890"/>
                  <a:pt x="0" y="862330"/>
                </a:cubicBezTo>
                <a:lnTo>
                  <a:pt x="0" y="18881074"/>
                </a:lnTo>
                <a:cubicBezTo>
                  <a:pt x="0" y="19353515"/>
                  <a:pt x="389890" y="19743404"/>
                  <a:pt x="862330" y="19743404"/>
                </a:cubicBezTo>
                <a:lnTo>
                  <a:pt x="11325570" y="19743404"/>
                </a:lnTo>
                <a:cubicBezTo>
                  <a:pt x="11798010" y="19743404"/>
                  <a:pt x="12187900" y="19353515"/>
                  <a:pt x="12187900" y="18881074"/>
                </a:cubicBezTo>
                <a:lnTo>
                  <a:pt x="12187900" y="862330"/>
                </a:lnTo>
                <a:cubicBezTo>
                  <a:pt x="12187900" y="389890"/>
                  <a:pt x="11798010" y="0"/>
                  <a:pt x="11325570" y="0"/>
                </a:cubicBezTo>
                <a:close/>
                <a:moveTo>
                  <a:pt x="11997400" y="927100"/>
                </a:moveTo>
                <a:lnTo>
                  <a:pt x="11997400" y="18881074"/>
                </a:lnTo>
                <a:cubicBezTo>
                  <a:pt x="11997400" y="19248104"/>
                  <a:pt x="11692600" y="19552904"/>
                  <a:pt x="11325570" y="19552904"/>
                </a:cubicBezTo>
                <a:lnTo>
                  <a:pt x="862330" y="19552904"/>
                </a:lnTo>
                <a:cubicBezTo>
                  <a:pt x="495300" y="19552904"/>
                  <a:pt x="190500" y="19248104"/>
                  <a:pt x="190500" y="18881074"/>
                </a:cubicBezTo>
                <a:lnTo>
                  <a:pt x="190500" y="862330"/>
                </a:lnTo>
                <a:cubicBezTo>
                  <a:pt x="190500" y="495300"/>
                  <a:pt x="495300" y="190500"/>
                  <a:pt x="862330" y="190500"/>
                </a:cubicBezTo>
                <a:lnTo>
                  <a:pt x="11325570" y="190500"/>
                </a:lnTo>
                <a:cubicBezTo>
                  <a:pt x="11692600" y="190500"/>
                  <a:pt x="11997400" y="495300"/>
                  <a:pt x="11997400" y="862330"/>
                </a:cubicBezTo>
                <a:lnTo>
                  <a:pt x="11997400" y="927100"/>
                </a:lnTo>
                <a:close/>
              </a:path>
            </a:pathLst>
          </a:custGeom>
          <a:solidFill>
            <a:srgbClr val="40D4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5"/>
          <p:cNvCxnSpPr/>
          <p:nvPr/>
        </p:nvCxnSpPr>
        <p:spPr>
          <a:xfrm>
            <a:off x="7564265" y="5339583"/>
            <a:ext cx="2526900" cy="0"/>
          </a:xfrm>
          <a:prstGeom prst="straightConnector1">
            <a:avLst/>
          </a:prstGeom>
          <a:noFill/>
          <a:ln cap="flat" cmpd="sng" w="50800">
            <a:solidFill>
              <a:srgbClr val="40D4E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5"/>
          <p:cNvCxnSpPr/>
          <p:nvPr/>
        </p:nvCxnSpPr>
        <p:spPr>
          <a:xfrm>
            <a:off x="8827774" y="8853212"/>
            <a:ext cx="0" cy="588900"/>
          </a:xfrm>
          <a:prstGeom prst="straightConnector1">
            <a:avLst/>
          </a:prstGeom>
          <a:noFill/>
          <a:ln cap="flat" cmpd="sng" w="50800">
            <a:solidFill>
              <a:srgbClr val="40D4E2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186" name="Google Shape;186;p15"/>
          <p:cNvSpPr txBox="1"/>
          <p:nvPr/>
        </p:nvSpPr>
        <p:spPr>
          <a:xfrm>
            <a:off x="7864446" y="5490372"/>
            <a:ext cx="20946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Tally occurrences of unique ingredients in all recipes, </a:t>
            </a:r>
            <a:endParaRPr sz="1500"/>
          </a:p>
          <a:p>
            <a:pPr indent="0" lvl="0" marL="0" marR="0" rtl="0" algn="l">
              <a:lnSpc>
                <a:spcPct val="14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creating a dictionary with ingredients as keys and counts as values. Use this dictionary to calculate bert embeddings.</a:t>
            </a:r>
            <a:endParaRPr sz="1500"/>
          </a:p>
        </p:txBody>
      </p:sp>
      <p:sp>
        <p:nvSpPr>
          <p:cNvPr id="187" name="Google Shape;187;p15"/>
          <p:cNvSpPr txBox="1"/>
          <p:nvPr/>
        </p:nvSpPr>
        <p:spPr>
          <a:xfrm>
            <a:off x="7671659" y="4481267"/>
            <a:ext cx="23124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7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COUNT INGREDIENT OCCURENCES PER RECIPE INSTRUCTION</a:t>
            </a:r>
            <a:endParaRPr/>
          </a:p>
        </p:txBody>
      </p:sp>
      <p:grpSp>
        <p:nvGrpSpPr>
          <p:cNvPr id="188" name="Google Shape;188;p15"/>
          <p:cNvGrpSpPr/>
          <p:nvPr/>
        </p:nvGrpSpPr>
        <p:grpSpPr>
          <a:xfrm>
            <a:off x="8110550" y="2126775"/>
            <a:ext cx="1434429" cy="1293084"/>
            <a:chOff x="0" y="0"/>
            <a:chExt cx="812800" cy="812800"/>
          </a:xfrm>
        </p:grpSpPr>
        <p:sp>
          <p:nvSpPr>
            <p:cNvPr id="189" name="Google Shape;189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/>
            </a:p>
          </p:txBody>
        </p:sp>
      </p:grpSp>
      <p:grpSp>
        <p:nvGrpSpPr>
          <p:cNvPr id="191" name="Google Shape;191;p15"/>
          <p:cNvGrpSpPr/>
          <p:nvPr/>
        </p:nvGrpSpPr>
        <p:grpSpPr>
          <a:xfrm>
            <a:off x="10720800" y="1921075"/>
            <a:ext cx="1924954" cy="1771254"/>
            <a:chOff x="0" y="0"/>
            <a:chExt cx="812800" cy="812800"/>
          </a:xfrm>
        </p:grpSpPr>
        <p:sp>
          <p:nvSpPr>
            <p:cNvPr id="192" name="Google Shape;192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A7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64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5"/>
          <p:cNvGrpSpPr/>
          <p:nvPr/>
        </p:nvGrpSpPr>
        <p:grpSpPr>
          <a:xfrm>
            <a:off x="10966025" y="2126775"/>
            <a:ext cx="1434429" cy="1293084"/>
            <a:chOff x="0" y="0"/>
            <a:chExt cx="812800" cy="812800"/>
          </a:xfrm>
        </p:grpSpPr>
        <p:sp>
          <p:nvSpPr>
            <p:cNvPr id="195" name="Google Shape;195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>
            <a:off x="10417114" y="4298969"/>
            <a:ext cx="2528989" cy="4540983"/>
          </a:xfrm>
          <a:custGeom>
            <a:rect b="b" l="l" r="r" t="t"/>
            <a:pathLst>
              <a:path extrusionOk="0" h="19743404" w="12187900">
                <a:moveTo>
                  <a:pt x="11325570" y="0"/>
                </a:moveTo>
                <a:lnTo>
                  <a:pt x="862330" y="0"/>
                </a:lnTo>
                <a:cubicBezTo>
                  <a:pt x="389890" y="0"/>
                  <a:pt x="0" y="389890"/>
                  <a:pt x="0" y="862330"/>
                </a:cubicBezTo>
                <a:lnTo>
                  <a:pt x="0" y="18881074"/>
                </a:lnTo>
                <a:cubicBezTo>
                  <a:pt x="0" y="19353515"/>
                  <a:pt x="389890" y="19743404"/>
                  <a:pt x="862330" y="19743404"/>
                </a:cubicBezTo>
                <a:lnTo>
                  <a:pt x="11325570" y="19743404"/>
                </a:lnTo>
                <a:cubicBezTo>
                  <a:pt x="11798010" y="19743404"/>
                  <a:pt x="12187900" y="19353515"/>
                  <a:pt x="12187900" y="18881074"/>
                </a:cubicBezTo>
                <a:lnTo>
                  <a:pt x="12187900" y="862330"/>
                </a:lnTo>
                <a:cubicBezTo>
                  <a:pt x="12187900" y="389890"/>
                  <a:pt x="11798010" y="0"/>
                  <a:pt x="11325570" y="0"/>
                </a:cubicBezTo>
                <a:close/>
                <a:moveTo>
                  <a:pt x="11997400" y="927100"/>
                </a:moveTo>
                <a:lnTo>
                  <a:pt x="11997400" y="18881074"/>
                </a:lnTo>
                <a:cubicBezTo>
                  <a:pt x="11997400" y="19248104"/>
                  <a:pt x="11692600" y="19552904"/>
                  <a:pt x="11325570" y="19552904"/>
                </a:cubicBezTo>
                <a:lnTo>
                  <a:pt x="862330" y="19552904"/>
                </a:lnTo>
                <a:cubicBezTo>
                  <a:pt x="495300" y="19552904"/>
                  <a:pt x="190500" y="19248104"/>
                  <a:pt x="190500" y="18881074"/>
                </a:cubicBezTo>
                <a:lnTo>
                  <a:pt x="190500" y="862330"/>
                </a:lnTo>
                <a:cubicBezTo>
                  <a:pt x="190500" y="495300"/>
                  <a:pt x="495300" y="190500"/>
                  <a:pt x="862330" y="190500"/>
                </a:cubicBezTo>
                <a:lnTo>
                  <a:pt x="11325570" y="190500"/>
                </a:lnTo>
                <a:cubicBezTo>
                  <a:pt x="11692600" y="190500"/>
                  <a:pt x="11997400" y="495300"/>
                  <a:pt x="11997400" y="862330"/>
                </a:cubicBezTo>
                <a:lnTo>
                  <a:pt x="11997400" y="927100"/>
                </a:lnTo>
                <a:close/>
              </a:path>
            </a:pathLst>
          </a:custGeom>
          <a:solidFill>
            <a:srgbClr val="40A7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15"/>
          <p:cNvCxnSpPr/>
          <p:nvPr/>
        </p:nvCxnSpPr>
        <p:spPr>
          <a:xfrm>
            <a:off x="10419753" y="5339583"/>
            <a:ext cx="2526900" cy="0"/>
          </a:xfrm>
          <a:prstGeom prst="straightConnector1">
            <a:avLst/>
          </a:prstGeom>
          <a:noFill/>
          <a:ln cap="flat" cmpd="sng" w="50800">
            <a:solidFill>
              <a:srgbClr val="40A7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5"/>
          <p:cNvSpPr/>
          <p:nvPr/>
        </p:nvSpPr>
        <p:spPr>
          <a:xfrm>
            <a:off x="12946772" y="2476136"/>
            <a:ext cx="319498" cy="293628"/>
          </a:xfrm>
          <a:custGeom>
            <a:rect b="b" l="l" r="r" t="t"/>
            <a:pathLst>
              <a:path extrusionOk="0" h="352706" w="425997">
                <a:moveTo>
                  <a:pt x="0" y="0"/>
                </a:moveTo>
                <a:lnTo>
                  <a:pt x="425996" y="0"/>
                </a:lnTo>
                <a:lnTo>
                  <a:pt x="425996" y="352705"/>
                </a:lnTo>
                <a:lnTo>
                  <a:pt x="0" y="352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62053" r="0" t="0"/>
            </a:stretch>
          </a:blipFill>
          <a:ln>
            <a:noFill/>
          </a:ln>
        </p:spPr>
      </p:sp>
      <p:sp>
        <p:nvSpPr>
          <p:cNvPr id="200" name="Google Shape;200;p15"/>
          <p:cNvSpPr txBox="1"/>
          <p:nvPr/>
        </p:nvSpPr>
        <p:spPr>
          <a:xfrm>
            <a:off x="10568524" y="5433075"/>
            <a:ext cx="20946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As Bert has high computation power, randomly sample 100 recipes for ingredients with over 100</a:t>
            </a:r>
            <a:r>
              <a:rPr lang="en-US" sz="1500">
                <a:latin typeface="Inter"/>
                <a:ea typeface="Inter"/>
                <a:cs typeface="Inter"/>
                <a:sym typeface="Inter"/>
              </a:rPr>
              <a:t> o</a:t>
            </a: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ccurrences. </a:t>
            </a:r>
            <a:endParaRPr b="0" i="0" sz="15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Calculate average Bert embeddings for each ingredient. </a:t>
            </a:r>
            <a:endParaRPr sz="1500"/>
          </a:p>
        </p:txBody>
      </p:sp>
      <p:sp>
        <p:nvSpPr>
          <p:cNvPr id="201" name="Google Shape;201;p15"/>
          <p:cNvSpPr txBox="1"/>
          <p:nvPr/>
        </p:nvSpPr>
        <p:spPr>
          <a:xfrm>
            <a:off x="10527147" y="4563451"/>
            <a:ext cx="231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7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CALCULATE BERT EMBEDDINGS</a:t>
            </a:r>
            <a:endParaRPr/>
          </a:p>
        </p:txBody>
      </p:sp>
      <p:grpSp>
        <p:nvGrpSpPr>
          <p:cNvPr id="202" name="Google Shape;202;p15"/>
          <p:cNvGrpSpPr/>
          <p:nvPr/>
        </p:nvGrpSpPr>
        <p:grpSpPr>
          <a:xfrm>
            <a:off x="13576300" y="1921075"/>
            <a:ext cx="1924954" cy="1771254"/>
            <a:chOff x="0" y="0"/>
            <a:chExt cx="812800" cy="812800"/>
          </a:xfrm>
        </p:grpSpPr>
        <p:sp>
          <p:nvSpPr>
            <p:cNvPr id="203" name="Google Shape;203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83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64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15"/>
          <p:cNvGrpSpPr/>
          <p:nvPr/>
        </p:nvGrpSpPr>
        <p:grpSpPr>
          <a:xfrm>
            <a:off x="13821525" y="2126775"/>
            <a:ext cx="1434429" cy="1293084"/>
            <a:chOff x="0" y="0"/>
            <a:chExt cx="812800" cy="812800"/>
          </a:xfrm>
        </p:grpSpPr>
        <p:sp>
          <p:nvSpPr>
            <p:cNvPr id="206" name="Google Shape;206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9100" lIns="89100" spcFirstLastPara="1" rIns="89100" wrap="square" tIns="891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5</a:t>
              </a:r>
              <a:endParaRPr/>
            </a:p>
          </p:txBody>
        </p:sp>
      </p:grpSp>
      <p:sp>
        <p:nvSpPr>
          <p:cNvPr id="208" name="Google Shape;208;p15"/>
          <p:cNvSpPr/>
          <p:nvPr/>
        </p:nvSpPr>
        <p:spPr>
          <a:xfrm>
            <a:off x="14366779" y="3655170"/>
            <a:ext cx="342646" cy="256343"/>
          </a:xfrm>
          <a:custGeom>
            <a:rect b="b" l="l" r="r" t="t"/>
            <a:pathLst>
              <a:path extrusionOk="0" h="1297940" w="1930400">
                <a:moveTo>
                  <a:pt x="0" y="0"/>
                </a:moveTo>
                <a:lnTo>
                  <a:pt x="965200" y="1297940"/>
                </a:lnTo>
                <a:lnTo>
                  <a:pt x="1930400" y="0"/>
                </a:lnTo>
                <a:close/>
              </a:path>
            </a:pathLst>
          </a:custGeom>
          <a:solidFill>
            <a:srgbClr val="4383DD"/>
          </a:solidFill>
          <a:ln>
            <a:noFill/>
          </a:ln>
        </p:spPr>
      </p:sp>
      <p:sp>
        <p:nvSpPr>
          <p:cNvPr id="209" name="Google Shape;209;p15"/>
          <p:cNvSpPr/>
          <p:nvPr/>
        </p:nvSpPr>
        <p:spPr>
          <a:xfrm>
            <a:off x="13272602" y="4298969"/>
            <a:ext cx="2528989" cy="4540983"/>
          </a:xfrm>
          <a:custGeom>
            <a:rect b="b" l="l" r="r" t="t"/>
            <a:pathLst>
              <a:path extrusionOk="0" h="19743404" w="12187900">
                <a:moveTo>
                  <a:pt x="11325570" y="0"/>
                </a:moveTo>
                <a:lnTo>
                  <a:pt x="862330" y="0"/>
                </a:lnTo>
                <a:cubicBezTo>
                  <a:pt x="389890" y="0"/>
                  <a:pt x="0" y="389890"/>
                  <a:pt x="0" y="862330"/>
                </a:cubicBezTo>
                <a:lnTo>
                  <a:pt x="0" y="18881074"/>
                </a:lnTo>
                <a:cubicBezTo>
                  <a:pt x="0" y="19353515"/>
                  <a:pt x="389890" y="19743404"/>
                  <a:pt x="862330" y="19743404"/>
                </a:cubicBezTo>
                <a:lnTo>
                  <a:pt x="11325570" y="19743404"/>
                </a:lnTo>
                <a:cubicBezTo>
                  <a:pt x="11798010" y="19743404"/>
                  <a:pt x="12187900" y="19353515"/>
                  <a:pt x="12187900" y="18881074"/>
                </a:cubicBezTo>
                <a:lnTo>
                  <a:pt x="12187900" y="862330"/>
                </a:lnTo>
                <a:cubicBezTo>
                  <a:pt x="12187900" y="389890"/>
                  <a:pt x="11798010" y="0"/>
                  <a:pt x="11325570" y="0"/>
                </a:cubicBezTo>
                <a:close/>
                <a:moveTo>
                  <a:pt x="11997400" y="927100"/>
                </a:moveTo>
                <a:lnTo>
                  <a:pt x="11997400" y="18881074"/>
                </a:lnTo>
                <a:cubicBezTo>
                  <a:pt x="11997400" y="19248104"/>
                  <a:pt x="11692600" y="19552904"/>
                  <a:pt x="11325570" y="19552904"/>
                </a:cubicBezTo>
                <a:lnTo>
                  <a:pt x="862330" y="19552904"/>
                </a:lnTo>
                <a:cubicBezTo>
                  <a:pt x="495300" y="19552904"/>
                  <a:pt x="190500" y="19248104"/>
                  <a:pt x="190500" y="18881074"/>
                </a:cubicBezTo>
                <a:lnTo>
                  <a:pt x="190500" y="862330"/>
                </a:lnTo>
                <a:cubicBezTo>
                  <a:pt x="190500" y="495300"/>
                  <a:pt x="495300" y="190500"/>
                  <a:pt x="862330" y="190500"/>
                </a:cubicBezTo>
                <a:lnTo>
                  <a:pt x="11325570" y="190500"/>
                </a:lnTo>
                <a:cubicBezTo>
                  <a:pt x="11692600" y="190500"/>
                  <a:pt x="11997400" y="495300"/>
                  <a:pt x="11997400" y="862330"/>
                </a:cubicBezTo>
                <a:lnTo>
                  <a:pt x="11997400" y="927100"/>
                </a:lnTo>
                <a:close/>
              </a:path>
            </a:pathLst>
          </a:custGeom>
          <a:solidFill>
            <a:srgbClr val="4383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13275240" y="5339583"/>
            <a:ext cx="2526900" cy="0"/>
          </a:xfrm>
          <a:prstGeom prst="straightConnector1">
            <a:avLst/>
          </a:prstGeom>
          <a:noFill/>
          <a:ln cap="flat" cmpd="sng" w="50800">
            <a:solidFill>
              <a:srgbClr val="4383D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15"/>
          <p:cNvCxnSpPr/>
          <p:nvPr/>
        </p:nvCxnSpPr>
        <p:spPr>
          <a:xfrm>
            <a:off x="14538750" y="8853212"/>
            <a:ext cx="0" cy="588900"/>
          </a:xfrm>
          <a:prstGeom prst="straightConnector1">
            <a:avLst/>
          </a:prstGeom>
          <a:noFill/>
          <a:ln cap="flat" cmpd="sng" w="50800">
            <a:solidFill>
              <a:srgbClr val="4383DD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212" name="Google Shape;212;p15"/>
          <p:cNvSpPr txBox="1"/>
          <p:nvPr/>
        </p:nvSpPr>
        <p:spPr>
          <a:xfrm>
            <a:off x="13575424" y="5442934"/>
            <a:ext cx="1877100" cy="3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 the Bert Embeddings generated for each ingredient to get the most similar ingredient based on Cosine Similarity score. Manually verify the similar ingredient pairs.</a:t>
            </a:r>
            <a:endParaRPr sz="1500"/>
          </a:p>
        </p:txBody>
      </p:sp>
      <p:sp>
        <p:nvSpPr>
          <p:cNvPr id="213" name="Google Shape;213;p15"/>
          <p:cNvSpPr txBox="1"/>
          <p:nvPr/>
        </p:nvSpPr>
        <p:spPr>
          <a:xfrm>
            <a:off x="13382635" y="4602955"/>
            <a:ext cx="23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78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MANUAL VERIFICATION OF BERT EMBEDDINGS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/>
        </p:nvSpPr>
        <p:spPr>
          <a:xfrm>
            <a:off x="1028700" y="269244"/>
            <a:ext cx="16230600" cy="68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PRE-PROCESSING</a:t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13417488" y="614217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0" name="Google Shape;220;p16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221" name="Google Shape;221;p16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22" name="Google Shape;222;p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1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225" name="Google Shape;225;p16"/>
          <p:cNvSpPr/>
          <p:nvPr/>
        </p:nvSpPr>
        <p:spPr>
          <a:xfrm>
            <a:off x="-2243137" y="-40227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6" name="Google Shape;226;p16"/>
          <p:cNvCxnSpPr/>
          <p:nvPr/>
        </p:nvCxnSpPr>
        <p:spPr>
          <a:xfrm>
            <a:off x="1028700" y="5899013"/>
            <a:ext cx="13873388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27" name="Google Shape;227;p16"/>
          <p:cNvCxnSpPr/>
          <p:nvPr/>
        </p:nvCxnSpPr>
        <p:spPr>
          <a:xfrm>
            <a:off x="2342373" y="5879963"/>
            <a:ext cx="819971" cy="0"/>
          </a:xfrm>
          <a:prstGeom prst="straightConnector1">
            <a:avLst/>
          </a:prstGeom>
          <a:noFill/>
          <a:ln cap="flat" cmpd="sng" w="209550">
            <a:solidFill>
              <a:srgbClr val="7ED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16"/>
          <p:cNvCxnSpPr/>
          <p:nvPr/>
        </p:nvCxnSpPr>
        <p:spPr>
          <a:xfrm>
            <a:off x="5494227" y="5766772"/>
            <a:ext cx="819971" cy="0"/>
          </a:xfrm>
          <a:prstGeom prst="straightConnector1">
            <a:avLst/>
          </a:prstGeom>
          <a:noFill/>
          <a:ln cap="flat" cmpd="sng" w="209550">
            <a:solidFill>
              <a:srgbClr val="C9E2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6"/>
          <p:cNvCxnSpPr/>
          <p:nvPr/>
        </p:nvCxnSpPr>
        <p:spPr>
          <a:xfrm>
            <a:off x="9020175" y="5870438"/>
            <a:ext cx="819971" cy="0"/>
          </a:xfrm>
          <a:prstGeom prst="straightConnector1">
            <a:avLst/>
          </a:prstGeom>
          <a:noFill/>
          <a:ln cap="flat" cmpd="sng" w="209550">
            <a:solidFill>
              <a:srgbClr val="FFDE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16"/>
          <p:cNvCxnSpPr/>
          <p:nvPr/>
        </p:nvCxnSpPr>
        <p:spPr>
          <a:xfrm>
            <a:off x="11797936" y="5766772"/>
            <a:ext cx="819971" cy="0"/>
          </a:xfrm>
          <a:prstGeom prst="straightConnector1">
            <a:avLst/>
          </a:prstGeom>
          <a:noFill/>
          <a:ln cap="flat" cmpd="sng" w="209550">
            <a:solidFill>
              <a:srgbClr val="FFBD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1" name="Google Shape;231;p16"/>
          <p:cNvGrpSpPr/>
          <p:nvPr/>
        </p:nvGrpSpPr>
        <p:grpSpPr>
          <a:xfrm>
            <a:off x="8118988" y="3165939"/>
            <a:ext cx="5737554" cy="2404638"/>
            <a:chOff x="0" y="-57150"/>
            <a:chExt cx="7650071" cy="3206183"/>
          </a:xfrm>
        </p:grpSpPr>
        <p:cxnSp>
          <p:nvCxnSpPr>
            <p:cNvPr id="232" name="Google Shape;232;p16"/>
            <p:cNvCxnSpPr/>
            <p:nvPr/>
          </p:nvCxnSpPr>
          <p:spPr>
            <a:xfrm rot="10800000">
              <a:off x="1735858" y="1796649"/>
              <a:ext cx="0" cy="1352384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3" name="Google Shape;233;p16"/>
            <p:cNvSpPr txBox="1"/>
            <p:nvPr/>
          </p:nvSpPr>
          <p:spPr>
            <a:xfrm>
              <a:off x="0" y="-57150"/>
              <a:ext cx="7064666" cy="372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74" u="none" cap="none" strike="noStrike">
                  <a:solidFill>
                    <a:srgbClr val="6B6869"/>
                  </a:solidFill>
                  <a:latin typeface="Ultra"/>
                  <a:ea typeface="Ultra"/>
                  <a:cs typeface="Ultra"/>
                  <a:sym typeface="Ultra"/>
                </a:rPr>
                <a:t>CLEANING INSTRUCTIONS</a:t>
              </a:r>
              <a:endParaRPr/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213084" y="384821"/>
              <a:ext cx="7436987" cy="1132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74" u="none" cap="none" strike="noStrike">
                  <a:solidFill>
                    <a:srgbClr val="414B3B"/>
                  </a:solidFill>
                  <a:latin typeface="Arial"/>
                  <a:ea typeface="Arial"/>
                  <a:cs typeface="Arial"/>
                  <a:sym typeface="Arial"/>
                </a:rPr>
                <a:t>Cleaning ingredient phrases by removing digits, extra spaces and punctuations.</a:t>
              </a:r>
              <a:endParaRPr/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10159449" y="6204853"/>
            <a:ext cx="5610312" cy="2691711"/>
            <a:chOff x="-148249" y="0"/>
            <a:chExt cx="7480416" cy="3588948"/>
          </a:xfrm>
        </p:grpSpPr>
        <p:cxnSp>
          <p:nvCxnSpPr>
            <p:cNvPr id="236" name="Google Shape;236;p16"/>
            <p:cNvCxnSpPr/>
            <p:nvPr/>
          </p:nvCxnSpPr>
          <p:spPr>
            <a:xfrm rot="10800000">
              <a:off x="2570482" y="0"/>
              <a:ext cx="0" cy="1352384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37" name="Google Shape;237;p16"/>
            <p:cNvSpPr txBox="1"/>
            <p:nvPr/>
          </p:nvSpPr>
          <p:spPr>
            <a:xfrm>
              <a:off x="-148249" y="1608163"/>
              <a:ext cx="6471000" cy="77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45720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74">
                  <a:solidFill>
                    <a:srgbClr val="6B6869"/>
                  </a:solidFill>
                  <a:latin typeface="Ultra"/>
                  <a:ea typeface="Ultra"/>
                  <a:cs typeface="Ultra"/>
                  <a:sym typeface="Ultra"/>
                </a:rPr>
                <a:t>CONVERTING MULTI-WORDS IN </a:t>
              </a:r>
              <a:r>
                <a:rPr b="1" i="0" lang="en-US" sz="1574" u="none" cap="none" strike="noStrike">
                  <a:solidFill>
                    <a:srgbClr val="6B6869"/>
                  </a:solidFill>
                  <a:latin typeface="Ultra"/>
                  <a:ea typeface="Ultra"/>
                  <a:cs typeface="Ultra"/>
                  <a:sym typeface="Ultra"/>
                </a:rPr>
                <a:t>INSTRUCTIONS</a:t>
              </a:r>
              <a:endParaRPr/>
            </a:p>
          </p:txBody>
        </p:sp>
        <p:sp>
          <p:nvSpPr>
            <p:cNvPr id="238" name="Google Shape;238;p16"/>
            <p:cNvSpPr txBox="1"/>
            <p:nvPr/>
          </p:nvSpPr>
          <p:spPr>
            <a:xfrm>
              <a:off x="0" y="2456520"/>
              <a:ext cx="7332167" cy="1132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74" u="none" cap="none" strike="noStrike">
                  <a:solidFill>
                    <a:srgbClr val="414B3B"/>
                  </a:solidFill>
                  <a:latin typeface="Arial"/>
                  <a:ea typeface="Arial"/>
                  <a:cs typeface="Arial"/>
                  <a:sym typeface="Arial"/>
                </a:rPr>
                <a:t>Ex: ‘mozzarella cheese’ gets replaced with ‘mozzarella_cheese’</a:t>
              </a:r>
              <a:endParaRPr/>
            </a:p>
          </p:txBody>
        </p:sp>
      </p:grpSp>
      <p:grpSp>
        <p:nvGrpSpPr>
          <p:cNvPr id="239" name="Google Shape;239;p16"/>
          <p:cNvGrpSpPr/>
          <p:nvPr/>
        </p:nvGrpSpPr>
        <p:grpSpPr>
          <a:xfrm>
            <a:off x="1028700" y="6185803"/>
            <a:ext cx="8115300" cy="3148911"/>
            <a:chOff x="0" y="0"/>
            <a:chExt cx="10820400" cy="4198548"/>
          </a:xfrm>
        </p:grpSpPr>
        <p:cxnSp>
          <p:nvCxnSpPr>
            <p:cNvPr id="240" name="Google Shape;240;p16"/>
            <p:cNvCxnSpPr/>
            <p:nvPr/>
          </p:nvCxnSpPr>
          <p:spPr>
            <a:xfrm rot="10800000">
              <a:off x="6513249" y="0"/>
              <a:ext cx="0" cy="1352384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41" name="Google Shape;241;p16"/>
            <p:cNvSpPr txBox="1"/>
            <p:nvPr/>
          </p:nvSpPr>
          <p:spPr>
            <a:xfrm>
              <a:off x="689038" y="1483442"/>
              <a:ext cx="8032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74" u="none" cap="none" strike="noStrike">
                  <a:solidFill>
                    <a:srgbClr val="6B6869"/>
                  </a:solidFill>
                  <a:latin typeface="Ultra"/>
                  <a:ea typeface="Ultra"/>
                  <a:cs typeface="Ultra"/>
                  <a:sym typeface="Ultra"/>
                </a:rPr>
                <a:t>MEANINGFUL INGREDIENT SENTENCES</a:t>
              </a:r>
              <a:endParaRPr b="1"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>
              <a:off x="0" y="1948520"/>
              <a:ext cx="10820400" cy="2250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74" u="none" cap="none" strike="noStrike">
                  <a:solidFill>
                    <a:srgbClr val="414B3B"/>
                  </a:solidFill>
                  <a:latin typeface="Arial"/>
                  <a:ea typeface="Arial"/>
                  <a:cs typeface="Arial"/>
                  <a:sym typeface="Arial"/>
                </a:rPr>
                <a:t>Converting ingredients of each recipe into meaningful sentences making it easier for BERT to capture context against each ingredient.</a:t>
              </a:r>
              <a:endParaRPr/>
            </a:p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74" u="none" cap="none" strike="noStrike">
                  <a:solidFill>
                    <a:srgbClr val="414B3B"/>
                  </a:solidFill>
                  <a:latin typeface="Arial"/>
                  <a:ea typeface="Arial"/>
                  <a:cs typeface="Arial"/>
                  <a:sym typeface="Arial"/>
                </a:rPr>
                <a:t>Ex: This recipe contains egg milk as ingredients.</a:t>
              </a: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537258" y="2756373"/>
            <a:ext cx="6745950" cy="2814204"/>
            <a:chOff x="0" y="349261"/>
            <a:chExt cx="8994600" cy="3752272"/>
          </a:xfrm>
        </p:grpSpPr>
        <p:cxnSp>
          <p:nvCxnSpPr>
            <p:cNvPr id="244" name="Google Shape;244;p16"/>
            <p:cNvCxnSpPr/>
            <p:nvPr/>
          </p:nvCxnSpPr>
          <p:spPr>
            <a:xfrm rot="10800000">
              <a:off x="2940903" y="2749149"/>
              <a:ext cx="0" cy="1352384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5" name="Google Shape;245;p16"/>
            <p:cNvSpPr txBox="1"/>
            <p:nvPr/>
          </p:nvSpPr>
          <p:spPr>
            <a:xfrm>
              <a:off x="0" y="778521"/>
              <a:ext cx="8994600" cy="18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74" u="none" cap="none" strike="noStrike">
                  <a:solidFill>
                    <a:srgbClr val="414B3B"/>
                  </a:solidFill>
                  <a:latin typeface="Arial"/>
                  <a:ea typeface="Arial"/>
                  <a:cs typeface="Arial"/>
                  <a:sym typeface="Arial"/>
                </a:rPr>
                <a:t>Ex: </a:t>
              </a:r>
              <a:r>
                <a:rPr lang="en-US" sz="2374">
                  <a:solidFill>
                    <a:srgbClr val="414B3B"/>
                  </a:solidFill>
                </a:rPr>
                <a:t>mozzarella cheese</a:t>
              </a:r>
              <a:r>
                <a:rPr b="0" i="0" lang="en-US" sz="2374" u="none" cap="none" strike="noStrike">
                  <a:solidFill>
                    <a:srgbClr val="414B3B"/>
                  </a:solidFill>
                  <a:latin typeface="Arial"/>
                  <a:ea typeface="Arial"/>
                  <a:cs typeface="Arial"/>
                  <a:sym typeface="Arial"/>
                </a:rPr>
                <a:t> gets replaced with </a:t>
              </a:r>
              <a:r>
                <a:rPr lang="en-US" sz="2374">
                  <a:solidFill>
                    <a:srgbClr val="414B3B"/>
                  </a:solidFill>
                </a:rPr>
                <a:t>mozzarella_cheese</a:t>
              </a:r>
              <a:r>
                <a:rPr b="0" i="0" lang="en-US" sz="2374" u="none" cap="none" strike="noStrike">
                  <a:solidFill>
                    <a:srgbClr val="414B3B"/>
                  </a:solidFill>
                  <a:latin typeface="Arial"/>
                  <a:ea typeface="Arial"/>
                  <a:cs typeface="Arial"/>
                  <a:sym typeface="Arial"/>
                </a:rPr>
                <a:t> converting it from a multi-word ingredient to a single word ingredient.</a:t>
              </a:r>
              <a:endParaRPr/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203589" y="349261"/>
              <a:ext cx="659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74" u="none" cap="none" strike="noStrike">
                  <a:solidFill>
                    <a:srgbClr val="6B6869"/>
                  </a:solidFill>
                  <a:latin typeface="Ultra"/>
                  <a:ea typeface="Ultra"/>
                  <a:cs typeface="Ultra"/>
                  <a:sym typeface="Ultra"/>
                </a:rPr>
                <a:t>CONVERT MULTI-WORD INGREDIENTS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2553980" y="411167"/>
            <a:ext cx="13180039" cy="68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CALCULATE BERT EMBEDDINGS</a:t>
            </a:r>
            <a:endParaRPr/>
          </a:p>
        </p:txBody>
      </p:sp>
      <p:grpSp>
        <p:nvGrpSpPr>
          <p:cNvPr id="252" name="Google Shape;252;p17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253" name="Google Shape;253;p17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6" name="Google Shape;256;p17"/>
            <p:cNvSpPr txBox="1"/>
            <p:nvPr/>
          </p:nvSpPr>
          <p:spPr>
            <a:xfrm>
              <a:off x="0" y="437582"/>
              <a:ext cx="2083482" cy="1246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sp>
        <p:nvSpPr>
          <p:cNvPr id="257" name="Google Shape;257;p17"/>
          <p:cNvSpPr/>
          <p:nvPr/>
        </p:nvSpPr>
        <p:spPr>
          <a:xfrm>
            <a:off x="1072122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17"/>
          <p:cNvSpPr txBox="1"/>
          <p:nvPr/>
        </p:nvSpPr>
        <p:spPr>
          <a:xfrm>
            <a:off x="1472503" y="2680487"/>
            <a:ext cx="159483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1244" lvl="1" marL="442488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9"/>
              <a:buFont typeface="Arial"/>
              <a:buChar char="•"/>
            </a:pPr>
            <a:r>
              <a:rPr b="1" i="0" lang="en-US" sz="204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ingredients having occurrence more than 100, randomly sample any 100 recipe instructions to calculate Bert Embeddings from.</a:t>
            </a:r>
            <a:endParaRPr/>
          </a:p>
          <a:p>
            <a:pPr indent="-221244" lvl="1" marL="442488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9"/>
              <a:buFont typeface="Arial"/>
              <a:buChar char="•"/>
            </a:pPr>
            <a:r>
              <a:rPr b="1" i="0" lang="en-US" sz="204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ingredients having occurrence less than 100, consider all recipe instructions using the ingredient to calculate the Bert Embeddings.</a:t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914379" y="2166621"/>
            <a:ext cx="15948374" cy="331391"/>
          </a:xfrm>
          <a:custGeom>
            <a:rect b="b" l="l" r="r" t="t"/>
            <a:pathLst>
              <a:path extrusionOk="0" h="441855" w="21264498">
                <a:moveTo>
                  <a:pt x="0" y="0"/>
                </a:moveTo>
                <a:lnTo>
                  <a:pt x="21264498" y="0"/>
                </a:lnTo>
                <a:lnTo>
                  <a:pt x="21264498" y="441854"/>
                </a:lnTo>
                <a:lnTo>
                  <a:pt x="0" y="4418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303665"/>
            </a:stretch>
          </a:blipFill>
          <a:ln>
            <a:noFill/>
          </a:ln>
        </p:spPr>
      </p:sp>
      <p:sp>
        <p:nvSpPr>
          <p:cNvPr id="260" name="Google Shape;260;p17"/>
          <p:cNvSpPr txBox="1"/>
          <p:nvPr/>
        </p:nvSpPr>
        <p:spPr>
          <a:xfrm>
            <a:off x="1758126" y="1676342"/>
            <a:ext cx="1618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COUNT INGREDIENT OCCURENCES PER RECIPE INSTRUCTION</a:t>
            </a:r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>
            <a:off x="1546800" y="3741676"/>
            <a:ext cx="15316231" cy="5476492"/>
            <a:chOff x="0" y="-78187"/>
            <a:chExt cx="20421641" cy="7301989"/>
          </a:xfrm>
        </p:grpSpPr>
        <p:grpSp>
          <p:nvGrpSpPr>
            <p:cNvPr id="262" name="Google Shape;262;p17"/>
            <p:cNvGrpSpPr/>
            <p:nvPr/>
          </p:nvGrpSpPr>
          <p:grpSpPr>
            <a:xfrm>
              <a:off x="0" y="1950647"/>
              <a:ext cx="20259202" cy="1466557"/>
              <a:chOff x="0" y="-28575"/>
              <a:chExt cx="7405057" cy="536050"/>
            </a:xfrm>
          </p:grpSpPr>
          <p:sp>
            <p:nvSpPr>
              <p:cNvPr id="263" name="Google Shape;263;p17"/>
              <p:cNvSpPr/>
              <p:nvPr/>
            </p:nvSpPr>
            <p:spPr>
              <a:xfrm>
                <a:off x="0" y="0"/>
                <a:ext cx="7405057" cy="507475"/>
              </a:xfrm>
              <a:custGeom>
                <a:rect b="b" l="l" r="r" t="t"/>
                <a:pathLst>
                  <a:path extrusionOk="0" h="507475" w="7405057">
                    <a:moveTo>
                      <a:pt x="50952" y="0"/>
                    </a:moveTo>
                    <a:lnTo>
                      <a:pt x="7354104" y="0"/>
                    </a:lnTo>
                    <a:cubicBezTo>
                      <a:pt x="7382244" y="0"/>
                      <a:pt x="7405057" y="22812"/>
                      <a:pt x="7405057" y="50952"/>
                    </a:cubicBezTo>
                    <a:lnTo>
                      <a:pt x="7405057" y="456522"/>
                    </a:lnTo>
                    <a:cubicBezTo>
                      <a:pt x="7405057" y="484662"/>
                      <a:pt x="7382244" y="507475"/>
                      <a:pt x="7354104" y="507475"/>
                    </a:cubicBezTo>
                    <a:lnTo>
                      <a:pt x="50952" y="507475"/>
                    </a:lnTo>
                    <a:cubicBezTo>
                      <a:pt x="22812" y="507475"/>
                      <a:pt x="0" y="484662"/>
                      <a:pt x="0" y="456522"/>
                    </a:cubicBezTo>
                    <a:lnTo>
                      <a:pt x="0" y="50952"/>
                    </a:lnTo>
                    <a:cubicBezTo>
                      <a:pt x="0" y="22812"/>
                      <a:pt x="22812" y="0"/>
                      <a:pt x="50952" y="0"/>
                    </a:cubicBezTo>
                    <a:close/>
                  </a:path>
                </a:pathLst>
              </a:custGeom>
              <a:solidFill>
                <a:srgbClr val="F6C9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 txBox="1"/>
              <p:nvPr/>
            </p:nvSpPr>
            <p:spPr>
              <a:xfrm>
                <a:off x="0" y="-28575"/>
                <a:ext cx="7405056" cy="536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4375" lIns="104375" spcFirstLastPara="1" rIns="104375" wrap="square" tIns="104375">
                <a:noAutofit/>
              </a:bodyPr>
              <a:lstStyle/>
              <a:p>
                <a:pPr indent="0" lvl="0" marL="0" marR="0" rtl="0" algn="ctr">
                  <a:lnSpc>
                    <a:spcPct val="144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17"/>
            <p:cNvSpPr/>
            <p:nvPr/>
          </p:nvSpPr>
          <p:spPr>
            <a:xfrm>
              <a:off x="573515" y="2371468"/>
              <a:ext cx="769392" cy="769392"/>
            </a:xfrm>
            <a:custGeom>
              <a:rect b="b" l="l" r="r" t="t"/>
              <a:pathLst>
                <a:path extrusionOk="0" h="769392" w="769392">
                  <a:moveTo>
                    <a:pt x="0" y="0"/>
                  </a:moveTo>
                  <a:lnTo>
                    <a:pt x="769392" y="0"/>
                  </a:lnTo>
                  <a:lnTo>
                    <a:pt x="769392" y="769392"/>
                  </a:lnTo>
                  <a:lnTo>
                    <a:pt x="0" y="7693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6" name="Google Shape;266;p17"/>
            <p:cNvSpPr txBox="1"/>
            <p:nvPr/>
          </p:nvSpPr>
          <p:spPr>
            <a:xfrm>
              <a:off x="1476653" y="2444868"/>
              <a:ext cx="17492187" cy="72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The final embedding is obtained by averaging out the BERT embeddings and is saved in a dictionary containing all ingredients along with their respective average BERT embeddings.</a:t>
              </a:r>
              <a:endParaRPr/>
            </a:p>
          </p:txBody>
        </p:sp>
        <p:grpSp>
          <p:nvGrpSpPr>
            <p:cNvPr id="267" name="Google Shape;267;p17"/>
            <p:cNvGrpSpPr/>
            <p:nvPr/>
          </p:nvGrpSpPr>
          <p:grpSpPr>
            <a:xfrm>
              <a:off x="93572" y="3989362"/>
              <a:ext cx="20271899" cy="1279534"/>
              <a:chOff x="0" y="-28575"/>
              <a:chExt cx="7668152" cy="484003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0" y="0"/>
                <a:ext cx="7668152" cy="455428"/>
              </a:xfrm>
              <a:custGeom>
                <a:rect b="b" l="l" r="r" t="t"/>
                <a:pathLst>
                  <a:path extrusionOk="0" h="455428" w="7668152">
                    <a:moveTo>
                      <a:pt x="50921" y="0"/>
                    </a:moveTo>
                    <a:lnTo>
                      <a:pt x="7617232" y="0"/>
                    </a:lnTo>
                    <a:cubicBezTo>
                      <a:pt x="7630737" y="0"/>
                      <a:pt x="7643688" y="5365"/>
                      <a:pt x="7653238" y="14914"/>
                    </a:cubicBezTo>
                    <a:cubicBezTo>
                      <a:pt x="7662787" y="24464"/>
                      <a:pt x="7668152" y="37416"/>
                      <a:pt x="7668152" y="50921"/>
                    </a:cubicBezTo>
                    <a:lnTo>
                      <a:pt x="7668152" y="404508"/>
                    </a:lnTo>
                    <a:cubicBezTo>
                      <a:pt x="7668152" y="418013"/>
                      <a:pt x="7662787" y="430964"/>
                      <a:pt x="7653238" y="440514"/>
                    </a:cubicBezTo>
                    <a:cubicBezTo>
                      <a:pt x="7643688" y="450063"/>
                      <a:pt x="7630737" y="455428"/>
                      <a:pt x="7617232" y="455428"/>
                    </a:cubicBezTo>
                    <a:lnTo>
                      <a:pt x="50921" y="455428"/>
                    </a:lnTo>
                    <a:cubicBezTo>
                      <a:pt x="37416" y="455428"/>
                      <a:pt x="24464" y="450063"/>
                      <a:pt x="14914" y="440514"/>
                    </a:cubicBezTo>
                    <a:cubicBezTo>
                      <a:pt x="5365" y="430964"/>
                      <a:pt x="0" y="418013"/>
                      <a:pt x="0" y="404508"/>
                    </a:cubicBezTo>
                    <a:lnTo>
                      <a:pt x="0" y="50921"/>
                    </a:lnTo>
                    <a:cubicBezTo>
                      <a:pt x="0" y="37416"/>
                      <a:pt x="5365" y="24464"/>
                      <a:pt x="14914" y="14914"/>
                    </a:cubicBezTo>
                    <a:cubicBezTo>
                      <a:pt x="24464" y="5365"/>
                      <a:pt x="37416" y="0"/>
                      <a:pt x="50921" y="0"/>
                    </a:cubicBezTo>
                    <a:close/>
                  </a:path>
                </a:pathLst>
              </a:custGeom>
              <a:solidFill>
                <a:srgbClr val="B2C9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 txBox="1"/>
              <p:nvPr/>
            </p:nvSpPr>
            <p:spPr>
              <a:xfrm>
                <a:off x="0" y="-28575"/>
                <a:ext cx="7668152" cy="4840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1850" lIns="81850" spcFirstLastPara="1" rIns="81850" wrap="square" tIns="81850">
                <a:noAutofit/>
              </a:bodyPr>
              <a:lstStyle/>
              <a:p>
                <a:pPr indent="0" lvl="0" marL="0" marR="0" rtl="0" algn="ctr">
                  <a:lnSpc>
                    <a:spcPct val="144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Google Shape;270;p17"/>
            <p:cNvSpPr txBox="1"/>
            <p:nvPr/>
          </p:nvSpPr>
          <p:spPr>
            <a:xfrm>
              <a:off x="1684524" y="4347046"/>
              <a:ext cx="17492187" cy="72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Cosine Similarity to determine the similarity between all pairs of ingredients based on their embeddings. Store the most similar ingredient pairs together.</a:t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79787" y="4324446"/>
              <a:ext cx="769392" cy="769392"/>
            </a:xfrm>
            <a:custGeom>
              <a:rect b="b" l="l" r="r" t="t"/>
              <a:pathLst>
                <a:path extrusionOk="0" h="769392" w="769392">
                  <a:moveTo>
                    <a:pt x="0" y="0"/>
                  </a:moveTo>
                  <a:lnTo>
                    <a:pt x="769392" y="0"/>
                  </a:lnTo>
                  <a:lnTo>
                    <a:pt x="769392" y="769392"/>
                  </a:lnTo>
                  <a:lnTo>
                    <a:pt x="0" y="7693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72" name="Google Shape;272;p17"/>
            <p:cNvGrpSpPr/>
            <p:nvPr/>
          </p:nvGrpSpPr>
          <p:grpSpPr>
            <a:xfrm>
              <a:off x="93572" y="5853754"/>
              <a:ext cx="20328069" cy="1370048"/>
              <a:chOff x="0" y="-28575"/>
              <a:chExt cx="7689399" cy="518242"/>
            </a:xfrm>
          </p:grpSpPr>
          <p:sp>
            <p:nvSpPr>
              <p:cNvPr id="273" name="Google Shape;273;p17"/>
              <p:cNvSpPr/>
              <p:nvPr/>
            </p:nvSpPr>
            <p:spPr>
              <a:xfrm>
                <a:off x="0" y="0"/>
                <a:ext cx="7689399" cy="489667"/>
              </a:xfrm>
              <a:custGeom>
                <a:rect b="b" l="l" r="r" t="t"/>
                <a:pathLst>
                  <a:path extrusionOk="0" h="489667" w="7689399">
                    <a:moveTo>
                      <a:pt x="50780" y="0"/>
                    </a:moveTo>
                    <a:lnTo>
                      <a:pt x="7638619" y="0"/>
                    </a:lnTo>
                    <a:cubicBezTo>
                      <a:pt x="7666664" y="0"/>
                      <a:pt x="7689399" y="22735"/>
                      <a:pt x="7689399" y="50780"/>
                    </a:cubicBezTo>
                    <a:lnTo>
                      <a:pt x="7689399" y="438887"/>
                    </a:lnTo>
                    <a:cubicBezTo>
                      <a:pt x="7689399" y="466932"/>
                      <a:pt x="7666664" y="489667"/>
                      <a:pt x="7638619" y="489667"/>
                    </a:cubicBezTo>
                    <a:lnTo>
                      <a:pt x="50780" y="489667"/>
                    </a:lnTo>
                    <a:cubicBezTo>
                      <a:pt x="22735" y="489667"/>
                      <a:pt x="0" y="466932"/>
                      <a:pt x="0" y="438887"/>
                    </a:cubicBezTo>
                    <a:lnTo>
                      <a:pt x="0" y="50780"/>
                    </a:lnTo>
                    <a:cubicBezTo>
                      <a:pt x="0" y="22735"/>
                      <a:pt x="22735" y="0"/>
                      <a:pt x="50780" y="0"/>
                    </a:cubicBezTo>
                    <a:close/>
                  </a:path>
                </a:pathLst>
              </a:custGeom>
              <a:solidFill>
                <a:srgbClr val="EFC3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 txBox="1"/>
              <p:nvPr/>
            </p:nvSpPr>
            <p:spPr>
              <a:xfrm>
                <a:off x="0" y="-28575"/>
                <a:ext cx="7689399" cy="518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1850" lIns="81850" spcFirstLastPara="1" rIns="81850" wrap="square" tIns="81850">
                <a:noAutofit/>
              </a:bodyPr>
              <a:lstStyle/>
              <a:p>
                <a:pPr indent="0" lvl="0" marL="0" marR="0" rtl="0" algn="ctr">
                  <a:lnSpc>
                    <a:spcPct val="144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17"/>
            <p:cNvSpPr txBox="1"/>
            <p:nvPr/>
          </p:nvSpPr>
          <p:spPr>
            <a:xfrm>
              <a:off x="1807502" y="6196803"/>
              <a:ext cx="17492187" cy="72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Following the generation of similarity, conducted Manual Verification based on four reproducible protocols, as discussed later, for both the Top-200 and Bottom-200 Ingredient Pairs.</a:t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735956" y="6175010"/>
              <a:ext cx="769392" cy="769392"/>
            </a:xfrm>
            <a:custGeom>
              <a:rect b="b" l="l" r="r" t="t"/>
              <a:pathLst>
                <a:path extrusionOk="0" h="769392" w="769392">
                  <a:moveTo>
                    <a:pt x="0" y="0"/>
                  </a:moveTo>
                  <a:lnTo>
                    <a:pt x="769392" y="0"/>
                  </a:lnTo>
                  <a:lnTo>
                    <a:pt x="769392" y="769392"/>
                  </a:lnTo>
                  <a:lnTo>
                    <a:pt x="0" y="7693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77" name="Google Shape;277;p17"/>
            <p:cNvGrpSpPr/>
            <p:nvPr/>
          </p:nvGrpSpPr>
          <p:grpSpPr>
            <a:xfrm>
              <a:off x="93569" y="-78187"/>
              <a:ext cx="20259591" cy="1433911"/>
              <a:chOff x="-68790" y="-28579"/>
              <a:chExt cx="7405200" cy="524117"/>
            </a:xfrm>
          </p:grpSpPr>
          <p:sp>
            <p:nvSpPr>
              <p:cNvPr id="278" name="Google Shape;278;p17"/>
              <p:cNvSpPr/>
              <p:nvPr/>
            </p:nvSpPr>
            <p:spPr>
              <a:xfrm>
                <a:off x="0" y="0"/>
                <a:ext cx="7336268" cy="495538"/>
              </a:xfrm>
              <a:custGeom>
                <a:rect b="b" l="l" r="r" t="t"/>
                <a:pathLst>
                  <a:path extrusionOk="0" h="495538" w="7336268">
                    <a:moveTo>
                      <a:pt x="51430" y="0"/>
                    </a:moveTo>
                    <a:lnTo>
                      <a:pt x="7284838" y="0"/>
                    </a:lnTo>
                    <a:cubicBezTo>
                      <a:pt x="7313242" y="0"/>
                      <a:pt x="7336268" y="23026"/>
                      <a:pt x="7336268" y="51430"/>
                    </a:cubicBezTo>
                    <a:lnTo>
                      <a:pt x="7336268" y="444108"/>
                    </a:lnTo>
                    <a:cubicBezTo>
                      <a:pt x="7336268" y="457748"/>
                      <a:pt x="7330849" y="470830"/>
                      <a:pt x="7321204" y="480475"/>
                    </a:cubicBezTo>
                    <a:cubicBezTo>
                      <a:pt x="7311559" y="490120"/>
                      <a:pt x="7298478" y="495538"/>
                      <a:pt x="7284838" y="495538"/>
                    </a:cubicBezTo>
                    <a:lnTo>
                      <a:pt x="51430" y="495538"/>
                    </a:lnTo>
                    <a:cubicBezTo>
                      <a:pt x="23026" y="495538"/>
                      <a:pt x="0" y="472512"/>
                      <a:pt x="0" y="444108"/>
                    </a:cubicBezTo>
                    <a:lnTo>
                      <a:pt x="0" y="51430"/>
                    </a:lnTo>
                    <a:cubicBezTo>
                      <a:pt x="0" y="23026"/>
                      <a:pt x="23026" y="0"/>
                      <a:pt x="51430" y="0"/>
                    </a:cubicBezTo>
                    <a:close/>
                  </a:path>
                </a:pathLst>
              </a:custGeom>
              <a:solidFill>
                <a:srgbClr val="D7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 txBox="1"/>
              <p:nvPr/>
            </p:nvSpPr>
            <p:spPr>
              <a:xfrm>
                <a:off x="-68790" y="-28579"/>
                <a:ext cx="7405200" cy="5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4375" lIns="104375" spcFirstLastPara="1" rIns="104375" wrap="square" tIns="104375">
                <a:noAutofit/>
              </a:bodyPr>
              <a:lstStyle/>
              <a:p>
                <a:pPr indent="0" lvl="0" marL="0" marR="0" rtl="0" algn="ctr">
                  <a:lnSpc>
                    <a:spcPct val="144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0" name="Google Shape;280;p17"/>
            <p:cNvSpPr txBox="1"/>
            <p:nvPr/>
          </p:nvSpPr>
          <p:spPr>
            <a:xfrm>
              <a:off x="1793443" y="274411"/>
              <a:ext cx="17479500" cy="8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Calculate BERT Embeddings using the </a:t>
              </a:r>
              <a:r>
                <a:rPr lang="en-US" sz="1574">
                  <a:solidFill>
                    <a:srgbClr val="343539"/>
                  </a:solidFill>
                </a:rPr>
                <a:t>embedding4bert python l</a:t>
              </a: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ibrary for each key (i.e., 'Ingredient') in the generated dictionary. Multiple embeddings are computed for each ingredient, taking into account its corresponding context from the sampled instructions. </a:t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801405" y="197747"/>
              <a:ext cx="769392" cy="769392"/>
            </a:xfrm>
            <a:custGeom>
              <a:rect b="b" l="l" r="r" t="t"/>
              <a:pathLst>
                <a:path extrusionOk="0" h="769392" w="769392">
                  <a:moveTo>
                    <a:pt x="0" y="0"/>
                  </a:moveTo>
                  <a:lnTo>
                    <a:pt x="769392" y="0"/>
                  </a:lnTo>
                  <a:lnTo>
                    <a:pt x="769392" y="769392"/>
                  </a:lnTo>
                  <a:lnTo>
                    <a:pt x="0" y="7693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/>
        </p:nvSpPr>
        <p:spPr>
          <a:xfrm>
            <a:off x="2553980" y="339733"/>
            <a:ext cx="13180039" cy="68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MANUAL VERIFICATION OF BERT EMBEDDINGS</a:t>
            </a:r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288" name="Google Shape;288;p18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89" name="Google Shape;289;p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1" name="Google Shape;291;p18"/>
            <p:cNvSpPr txBox="1"/>
            <p:nvPr/>
          </p:nvSpPr>
          <p:spPr>
            <a:xfrm>
              <a:off x="0" y="437582"/>
              <a:ext cx="2083482" cy="1246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sp>
        <p:nvSpPr>
          <p:cNvPr id="292" name="Google Shape;292;p18"/>
          <p:cNvSpPr/>
          <p:nvPr/>
        </p:nvSpPr>
        <p:spPr>
          <a:xfrm>
            <a:off x="-4215184" y="-51181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18"/>
          <p:cNvSpPr/>
          <p:nvPr/>
        </p:nvSpPr>
        <p:spPr>
          <a:xfrm>
            <a:off x="11804788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18"/>
          <p:cNvSpPr txBox="1"/>
          <p:nvPr/>
        </p:nvSpPr>
        <p:spPr>
          <a:xfrm>
            <a:off x="5312089" y="933450"/>
            <a:ext cx="8982310" cy="873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74" u="none" cap="none" strike="noStrike">
                <a:solidFill>
                  <a:srgbClr val="414B3B"/>
                </a:solidFill>
                <a:latin typeface="Arial"/>
                <a:ea typeface="Arial"/>
                <a:cs typeface="Arial"/>
                <a:sym typeface="Arial"/>
              </a:rPr>
              <a:t>(Analysing the Top 200 and Bottom 200 ingredient pairs manually)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74" u="none" cap="none" strike="noStrike">
              <a:solidFill>
                <a:srgbClr val="414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18"/>
          <p:cNvGrpSpPr/>
          <p:nvPr/>
        </p:nvGrpSpPr>
        <p:grpSpPr>
          <a:xfrm>
            <a:off x="1446062" y="2254099"/>
            <a:ext cx="15295139" cy="7004201"/>
            <a:chOff x="0" y="-78177"/>
            <a:chExt cx="20393520" cy="9338934"/>
          </a:xfrm>
        </p:grpSpPr>
        <p:grpSp>
          <p:nvGrpSpPr>
            <p:cNvPr id="296" name="Google Shape;296;p18"/>
            <p:cNvGrpSpPr/>
            <p:nvPr/>
          </p:nvGrpSpPr>
          <p:grpSpPr>
            <a:xfrm>
              <a:off x="134318" y="2497243"/>
              <a:ext cx="20259202" cy="2038057"/>
              <a:chOff x="0" y="-28575"/>
              <a:chExt cx="7405057" cy="744942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0" y="0"/>
                <a:ext cx="7405057" cy="716367"/>
              </a:xfrm>
              <a:custGeom>
                <a:rect b="b" l="l" r="r" t="t"/>
                <a:pathLst>
                  <a:path extrusionOk="0" h="716367" w="7405057">
                    <a:moveTo>
                      <a:pt x="50952" y="0"/>
                    </a:moveTo>
                    <a:lnTo>
                      <a:pt x="7354104" y="0"/>
                    </a:lnTo>
                    <a:cubicBezTo>
                      <a:pt x="7382244" y="0"/>
                      <a:pt x="7405057" y="22812"/>
                      <a:pt x="7405057" y="50952"/>
                    </a:cubicBezTo>
                    <a:lnTo>
                      <a:pt x="7405057" y="665414"/>
                    </a:lnTo>
                    <a:cubicBezTo>
                      <a:pt x="7405057" y="693555"/>
                      <a:pt x="7382244" y="716367"/>
                      <a:pt x="7354104" y="716367"/>
                    </a:cubicBezTo>
                    <a:lnTo>
                      <a:pt x="50952" y="716367"/>
                    </a:lnTo>
                    <a:cubicBezTo>
                      <a:pt x="22812" y="716367"/>
                      <a:pt x="0" y="693555"/>
                      <a:pt x="0" y="665414"/>
                    </a:cubicBezTo>
                    <a:lnTo>
                      <a:pt x="0" y="50952"/>
                    </a:lnTo>
                    <a:cubicBezTo>
                      <a:pt x="0" y="22812"/>
                      <a:pt x="22812" y="0"/>
                      <a:pt x="50952" y="0"/>
                    </a:cubicBezTo>
                    <a:close/>
                  </a:path>
                </a:pathLst>
              </a:custGeom>
              <a:solidFill>
                <a:srgbClr val="F6C9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8"/>
              <p:cNvSpPr txBox="1"/>
              <p:nvPr/>
            </p:nvSpPr>
            <p:spPr>
              <a:xfrm>
                <a:off x="0" y="-28575"/>
                <a:ext cx="7405056" cy="744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4375" lIns="104375" spcFirstLastPara="1" rIns="104375" wrap="square" tIns="104375">
                <a:noAutofit/>
              </a:bodyPr>
              <a:lstStyle/>
              <a:p>
                <a:pPr indent="0" lvl="0" marL="0" marR="0" rtl="0" algn="ctr">
                  <a:lnSpc>
                    <a:spcPct val="144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99;p18"/>
            <p:cNvSpPr/>
            <p:nvPr/>
          </p:nvSpPr>
          <p:spPr>
            <a:xfrm>
              <a:off x="707833" y="3093892"/>
              <a:ext cx="769392" cy="769392"/>
            </a:xfrm>
            <a:custGeom>
              <a:rect b="b" l="l" r="r" t="t"/>
              <a:pathLst>
                <a:path extrusionOk="0" h="769392" w="769392">
                  <a:moveTo>
                    <a:pt x="0" y="0"/>
                  </a:moveTo>
                  <a:lnTo>
                    <a:pt x="769392" y="0"/>
                  </a:lnTo>
                  <a:lnTo>
                    <a:pt x="769392" y="769392"/>
                  </a:lnTo>
                  <a:lnTo>
                    <a:pt x="0" y="7693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0" name="Google Shape;300;p18"/>
            <p:cNvSpPr txBox="1"/>
            <p:nvPr/>
          </p:nvSpPr>
          <p:spPr>
            <a:xfrm>
              <a:off x="2084179" y="2991464"/>
              <a:ext cx="17492187" cy="1089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Many ingredients were listed in its processed or derivative form and FlavorDB does not consist of such exhaustive list of ingredients due to which their respective generic ingredients were considered. </a:t>
              </a:r>
              <a:endParaRPr/>
            </a:p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Eg: Brown Sugar-&gt;Sugar, TomatoPuree-&gt;Tomato, OnionPowder-&gt;Onion, Chuck Roast-&gt;Beef Processed.</a:t>
              </a:r>
              <a:endParaRPr/>
            </a:p>
          </p:txBody>
        </p:sp>
        <p:grpSp>
          <p:nvGrpSpPr>
            <p:cNvPr id="301" name="Google Shape;301;p18"/>
            <p:cNvGrpSpPr/>
            <p:nvPr/>
          </p:nvGrpSpPr>
          <p:grpSpPr>
            <a:xfrm>
              <a:off x="121618" y="4916958"/>
              <a:ext cx="20271899" cy="1939934"/>
              <a:chOff x="0" y="-28575"/>
              <a:chExt cx="7668152" cy="733809"/>
            </a:xfrm>
          </p:grpSpPr>
          <p:sp>
            <p:nvSpPr>
              <p:cNvPr id="302" name="Google Shape;302;p18"/>
              <p:cNvSpPr/>
              <p:nvPr/>
            </p:nvSpPr>
            <p:spPr>
              <a:xfrm>
                <a:off x="0" y="0"/>
                <a:ext cx="7668152" cy="705234"/>
              </a:xfrm>
              <a:custGeom>
                <a:rect b="b" l="l" r="r" t="t"/>
                <a:pathLst>
                  <a:path extrusionOk="0" h="705234" w="7668152">
                    <a:moveTo>
                      <a:pt x="50921" y="0"/>
                    </a:moveTo>
                    <a:lnTo>
                      <a:pt x="7617232" y="0"/>
                    </a:lnTo>
                    <a:cubicBezTo>
                      <a:pt x="7630737" y="0"/>
                      <a:pt x="7643688" y="5365"/>
                      <a:pt x="7653238" y="14914"/>
                    </a:cubicBezTo>
                    <a:cubicBezTo>
                      <a:pt x="7662787" y="24464"/>
                      <a:pt x="7668152" y="37416"/>
                      <a:pt x="7668152" y="50921"/>
                    </a:cubicBezTo>
                    <a:lnTo>
                      <a:pt x="7668152" y="654314"/>
                    </a:lnTo>
                    <a:cubicBezTo>
                      <a:pt x="7668152" y="667819"/>
                      <a:pt x="7662787" y="680771"/>
                      <a:pt x="7653238" y="690320"/>
                    </a:cubicBezTo>
                    <a:cubicBezTo>
                      <a:pt x="7643688" y="699870"/>
                      <a:pt x="7630737" y="705234"/>
                      <a:pt x="7617232" y="705234"/>
                    </a:cubicBezTo>
                    <a:lnTo>
                      <a:pt x="50921" y="705234"/>
                    </a:lnTo>
                    <a:cubicBezTo>
                      <a:pt x="37416" y="705234"/>
                      <a:pt x="24464" y="699870"/>
                      <a:pt x="14914" y="690320"/>
                    </a:cubicBezTo>
                    <a:cubicBezTo>
                      <a:pt x="5365" y="680771"/>
                      <a:pt x="0" y="667819"/>
                      <a:pt x="0" y="654314"/>
                    </a:cubicBezTo>
                    <a:lnTo>
                      <a:pt x="0" y="50921"/>
                    </a:lnTo>
                    <a:cubicBezTo>
                      <a:pt x="0" y="37416"/>
                      <a:pt x="5365" y="24464"/>
                      <a:pt x="14914" y="14914"/>
                    </a:cubicBezTo>
                    <a:cubicBezTo>
                      <a:pt x="24464" y="5365"/>
                      <a:pt x="37416" y="0"/>
                      <a:pt x="50921" y="0"/>
                    </a:cubicBezTo>
                    <a:close/>
                  </a:path>
                </a:pathLst>
              </a:custGeom>
              <a:solidFill>
                <a:srgbClr val="B2C9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8"/>
              <p:cNvSpPr txBox="1"/>
              <p:nvPr/>
            </p:nvSpPr>
            <p:spPr>
              <a:xfrm>
                <a:off x="0" y="-28575"/>
                <a:ext cx="7668152" cy="733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1850" lIns="81850" spcFirstLastPara="1" rIns="81850" wrap="square" tIns="81850">
                <a:noAutofit/>
              </a:bodyPr>
              <a:lstStyle/>
              <a:p>
                <a:pPr indent="0" lvl="0" marL="0" marR="0" rtl="0" algn="ctr">
                  <a:lnSpc>
                    <a:spcPct val="144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Google Shape;304;p18"/>
            <p:cNvSpPr txBox="1"/>
            <p:nvPr/>
          </p:nvSpPr>
          <p:spPr>
            <a:xfrm>
              <a:off x="2084179" y="5411600"/>
              <a:ext cx="17492187" cy="72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Online resources were also referred to look for substitutes or other names for an ingredient.</a:t>
              </a:r>
              <a:endParaRPr/>
            </a:p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Eg: (Kumara-&gt;Sweet Potato), (Lime Juice, Rice Vinegar).</a:t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07833" y="5489200"/>
              <a:ext cx="769392" cy="769392"/>
            </a:xfrm>
            <a:custGeom>
              <a:rect b="b" l="l" r="r" t="t"/>
              <a:pathLst>
                <a:path extrusionOk="0" h="769392" w="769392">
                  <a:moveTo>
                    <a:pt x="0" y="0"/>
                  </a:moveTo>
                  <a:lnTo>
                    <a:pt x="769392" y="0"/>
                  </a:lnTo>
                  <a:lnTo>
                    <a:pt x="769392" y="769392"/>
                  </a:lnTo>
                  <a:lnTo>
                    <a:pt x="0" y="7693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306" name="Google Shape;306;p18"/>
            <p:cNvGrpSpPr/>
            <p:nvPr/>
          </p:nvGrpSpPr>
          <p:grpSpPr>
            <a:xfrm>
              <a:off x="65449" y="7284936"/>
              <a:ext cx="20328069" cy="1975821"/>
              <a:chOff x="0" y="-28575"/>
              <a:chExt cx="7689399" cy="747384"/>
            </a:xfrm>
          </p:grpSpPr>
          <p:sp>
            <p:nvSpPr>
              <p:cNvPr id="307" name="Google Shape;307;p18"/>
              <p:cNvSpPr/>
              <p:nvPr/>
            </p:nvSpPr>
            <p:spPr>
              <a:xfrm>
                <a:off x="0" y="0"/>
                <a:ext cx="7689399" cy="718809"/>
              </a:xfrm>
              <a:custGeom>
                <a:rect b="b" l="l" r="r" t="t"/>
                <a:pathLst>
                  <a:path extrusionOk="0" h="718809" w="7689399">
                    <a:moveTo>
                      <a:pt x="50780" y="0"/>
                    </a:moveTo>
                    <a:lnTo>
                      <a:pt x="7638619" y="0"/>
                    </a:lnTo>
                    <a:cubicBezTo>
                      <a:pt x="7666664" y="0"/>
                      <a:pt x="7689399" y="22735"/>
                      <a:pt x="7689399" y="50780"/>
                    </a:cubicBezTo>
                    <a:lnTo>
                      <a:pt x="7689399" y="668030"/>
                    </a:lnTo>
                    <a:cubicBezTo>
                      <a:pt x="7689399" y="696074"/>
                      <a:pt x="7666664" y="718809"/>
                      <a:pt x="7638619" y="718809"/>
                    </a:cubicBezTo>
                    <a:lnTo>
                      <a:pt x="50780" y="718809"/>
                    </a:lnTo>
                    <a:cubicBezTo>
                      <a:pt x="22735" y="718809"/>
                      <a:pt x="0" y="696074"/>
                      <a:pt x="0" y="668030"/>
                    </a:cubicBezTo>
                    <a:lnTo>
                      <a:pt x="0" y="50780"/>
                    </a:lnTo>
                    <a:cubicBezTo>
                      <a:pt x="0" y="22735"/>
                      <a:pt x="22735" y="0"/>
                      <a:pt x="50780" y="0"/>
                    </a:cubicBezTo>
                    <a:close/>
                  </a:path>
                </a:pathLst>
              </a:custGeom>
              <a:solidFill>
                <a:srgbClr val="EFC3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 txBox="1"/>
              <p:nvPr/>
            </p:nvSpPr>
            <p:spPr>
              <a:xfrm>
                <a:off x="0" y="-28575"/>
                <a:ext cx="7689399" cy="747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81850" lIns="81850" spcFirstLastPara="1" rIns="81850" wrap="square" tIns="81850">
                <a:noAutofit/>
              </a:bodyPr>
              <a:lstStyle/>
              <a:p>
                <a:pPr indent="0" lvl="0" marL="0" marR="0" rtl="0" algn="ctr">
                  <a:lnSpc>
                    <a:spcPct val="144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Google Shape;309;p18"/>
            <p:cNvSpPr txBox="1"/>
            <p:nvPr/>
          </p:nvSpPr>
          <p:spPr>
            <a:xfrm>
              <a:off x="2084179" y="7847492"/>
              <a:ext cx="17492187" cy="72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Also, ingredient pairs belonging to the same category were considered valid for the</a:t>
              </a:r>
              <a:endParaRPr/>
            </a:p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experiment. Eg: (Stewing Lamb, Beef Bacon): Meat, (Champagne, Vermouth): Beverage.</a:t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707833" y="7885592"/>
              <a:ext cx="769392" cy="769392"/>
            </a:xfrm>
            <a:custGeom>
              <a:rect b="b" l="l" r="r" t="t"/>
              <a:pathLst>
                <a:path extrusionOk="0" h="769392" w="769392">
                  <a:moveTo>
                    <a:pt x="0" y="0"/>
                  </a:moveTo>
                  <a:lnTo>
                    <a:pt x="769392" y="0"/>
                  </a:lnTo>
                  <a:lnTo>
                    <a:pt x="769392" y="769392"/>
                  </a:lnTo>
                  <a:lnTo>
                    <a:pt x="0" y="7693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311" name="Google Shape;311;p18"/>
            <p:cNvGrpSpPr/>
            <p:nvPr/>
          </p:nvGrpSpPr>
          <p:grpSpPr>
            <a:xfrm>
              <a:off x="0" y="-78177"/>
              <a:ext cx="20259202" cy="2191248"/>
              <a:chOff x="0" y="-28575"/>
              <a:chExt cx="7405057" cy="800936"/>
            </a:xfrm>
          </p:grpSpPr>
          <p:sp>
            <p:nvSpPr>
              <p:cNvPr id="312" name="Google Shape;312;p18"/>
              <p:cNvSpPr/>
              <p:nvPr/>
            </p:nvSpPr>
            <p:spPr>
              <a:xfrm>
                <a:off x="0" y="0"/>
                <a:ext cx="7405057" cy="772361"/>
              </a:xfrm>
              <a:custGeom>
                <a:rect b="b" l="l" r="r" t="t"/>
                <a:pathLst>
                  <a:path extrusionOk="0" h="772361" w="7405057">
                    <a:moveTo>
                      <a:pt x="50952" y="0"/>
                    </a:moveTo>
                    <a:lnTo>
                      <a:pt x="7354104" y="0"/>
                    </a:lnTo>
                    <a:cubicBezTo>
                      <a:pt x="7382244" y="0"/>
                      <a:pt x="7405057" y="22812"/>
                      <a:pt x="7405057" y="50952"/>
                    </a:cubicBezTo>
                    <a:lnTo>
                      <a:pt x="7405057" y="721408"/>
                    </a:lnTo>
                    <a:cubicBezTo>
                      <a:pt x="7405057" y="749549"/>
                      <a:pt x="7382244" y="772361"/>
                      <a:pt x="7354104" y="772361"/>
                    </a:cubicBezTo>
                    <a:lnTo>
                      <a:pt x="50952" y="772361"/>
                    </a:lnTo>
                    <a:cubicBezTo>
                      <a:pt x="22812" y="772361"/>
                      <a:pt x="0" y="749549"/>
                      <a:pt x="0" y="721408"/>
                    </a:cubicBezTo>
                    <a:lnTo>
                      <a:pt x="0" y="50952"/>
                    </a:lnTo>
                    <a:cubicBezTo>
                      <a:pt x="0" y="22812"/>
                      <a:pt x="22812" y="0"/>
                      <a:pt x="50952" y="0"/>
                    </a:cubicBezTo>
                    <a:close/>
                  </a:path>
                </a:pathLst>
              </a:custGeom>
              <a:solidFill>
                <a:srgbClr val="D7AC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 txBox="1"/>
              <p:nvPr/>
            </p:nvSpPr>
            <p:spPr>
              <a:xfrm>
                <a:off x="0" y="-28575"/>
                <a:ext cx="7405056" cy="800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04375" lIns="104375" spcFirstLastPara="1" rIns="104375" wrap="square" tIns="104375">
                <a:noAutofit/>
              </a:bodyPr>
              <a:lstStyle/>
              <a:p>
                <a:pPr indent="0" lvl="0" marL="0" marR="0" rtl="0" algn="ctr">
                  <a:lnSpc>
                    <a:spcPct val="144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18"/>
            <p:cNvSpPr txBox="1"/>
            <p:nvPr/>
          </p:nvSpPr>
          <p:spPr>
            <a:xfrm>
              <a:off x="2096879" y="363808"/>
              <a:ext cx="17479500" cy="14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The South American cuisine so studied follows a Positive Food Pairing due to which apart from consciously mapping ingredients, their flavor pairing was also checked on FlavorDB to see if a pair of ingredient shares good amount of flavor molecules or not (for our experiment, a count&gt;=90 was randomly chosen to qualify this). </a:t>
              </a:r>
              <a:endParaRPr/>
            </a:p>
            <a:p>
              <a:pPr indent="0" lvl="0" marL="0" marR="0" rtl="0" algn="just">
                <a:lnSpc>
                  <a:spcPct val="13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74" u="none" cap="none" strike="noStrike">
                  <a:solidFill>
                    <a:srgbClr val="343539"/>
                  </a:solidFill>
                  <a:latin typeface="Arial"/>
                  <a:ea typeface="Arial"/>
                  <a:cs typeface="Arial"/>
                  <a:sym typeface="Arial"/>
                </a:rPr>
                <a:t>Ex: (Oregano, Marjoram): 151, (Red Grape, Great Northern Bean): 138, (Coconut Milk, Canola Oil): 100.</a:t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707833" y="727158"/>
              <a:ext cx="769392" cy="769392"/>
            </a:xfrm>
            <a:custGeom>
              <a:rect b="b" l="l" r="r" t="t"/>
              <a:pathLst>
                <a:path extrusionOk="0" h="769392" w="769392">
                  <a:moveTo>
                    <a:pt x="0" y="0"/>
                  </a:moveTo>
                  <a:lnTo>
                    <a:pt x="769392" y="0"/>
                  </a:lnTo>
                  <a:lnTo>
                    <a:pt x="769392" y="769392"/>
                  </a:lnTo>
                  <a:lnTo>
                    <a:pt x="0" y="7693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2553980" y="339733"/>
            <a:ext cx="13180039" cy="688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MANUAL VERIFICATION OF BERT EMBEDDINGS</a:t>
            </a:r>
            <a:endParaRPr/>
          </a:p>
        </p:txBody>
      </p:sp>
      <p:grpSp>
        <p:nvGrpSpPr>
          <p:cNvPr id="321" name="Google Shape;321;p19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322" name="Google Shape;322;p19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323" name="Google Shape;323;p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" name="Google Shape;325;p1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/>
            </a:p>
          </p:txBody>
        </p:sp>
      </p:grpSp>
      <p:sp>
        <p:nvSpPr>
          <p:cNvPr id="326" name="Google Shape;326;p19"/>
          <p:cNvSpPr/>
          <p:nvPr/>
        </p:nvSpPr>
        <p:spPr>
          <a:xfrm>
            <a:off x="-4215184" y="-51181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p19"/>
          <p:cNvSpPr/>
          <p:nvPr/>
        </p:nvSpPr>
        <p:spPr>
          <a:xfrm>
            <a:off x="11804788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8" name="Google Shape;328;p19"/>
          <p:cNvGrpSpPr/>
          <p:nvPr/>
        </p:nvGrpSpPr>
        <p:grpSpPr>
          <a:xfrm>
            <a:off x="1742927" y="3435477"/>
            <a:ext cx="14897534" cy="4130733"/>
            <a:chOff x="0" y="0"/>
            <a:chExt cx="19863379" cy="5507643"/>
          </a:xfrm>
        </p:grpSpPr>
        <p:sp>
          <p:nvSpPr>
            <p:cNvPr id="329" name="Google Shape;329;p19"/>
            <p:cNvSpPr/>
            <p:nvPr/>
          </p:nvSpPr>
          <p:spPr>
            <a:xfrm>
              <a:off x="0" y="0"/>
              <a:ext cx="5873915" cy="5507643"/>
            </a:xfrm>
            <a:custGeom>
              <a:rect b="b" l="l" r="r" t="t"/>
              <a:pathLst>
                <a:path extrusionOk="0" h="5507643" w="5873915">
                  <a:moveTo>
                    <a:pt x="0" y="0"/>
                  </a:moveTo>
                  <a:lnTo>
                    <a:pt x="5873915" y="0"/>
                  </a:lnTo>
                  <a:lnTo>
                    <a:pt x="5873915" y="5507643"/>
                  </a:lnTo>
                  <a:lnTo>
                    <a:pt x="0" y="55076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0" name="Google Shape;330;p19"/>
            <p:cNvSpPr/>
            <p:nvPr/>
          </p:nvSpPr>
          <p:spPr>
            <a:xfrm>
              <a:off x="6937922" y="0"/>
              <a:ext cx="5860350" cy="5507643"/>
            </a:xfrm>
            <a:custGeom>
              <a:rect b="b" l="l" r="r" t="t"/>
              <a:pathLst>
                <a:path extrusionOk="0" h="5507643" w="5860350">
                  <a:moveTo>
                    <a:pt x="0" y="0"/>
                  </a:moveTo>
                  <a:lnTo>
                    <a:pt x="5860350" y="0"/>
                  </a:lnTo>
                  <a:lnTo>
                    <a:pt x="5860350" y="5507643"/>
                  </a:lnTo>
                  <a:lnTo>
                    <a:pt x="0" y="55076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1" name="Google Shape;331;p19"/>
            <p:cNvSpPr/>
            <p:nvPr/>
          </p:nvSpPr>
          <p:spPr>
            <a:xfrm>
              <a:off x="13994397" y="85107"/>
              <a:ext cx="5868982" cy="5421692"/>
            </a:xfrm>
            <a:custGeom>
              <a:rect b="b" l="l" r="r" t="t"/>
              <a:pathLst>
                <a:path extrusionOk="0" h="5421692" w="5868982">
                  <a:moveTo>
                    <a:pt x="0" y="0"/>
                  </a:moveTo>
                  <a:lnTo>
                    <a:pt x="5868982" y="0"/>
                  </a:lnTo>
                  <a:lnTo>
                    <a:pt x="5868982" y="5421693"/>
                  </a:lnTo>
                  <a:lnTo>
                    <a:pt x="0" y="542169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332" name="Google Shape;332;p19"/>
          <p:cNvSpPr txBox="1"/>
          <p:nvPr/>
        </p:nvSpPr>
        <p:spPr>
          <a:xfrm>
            <a:off x="5312089" y="933450"/>
            <a:ext cx="8982310" cy="873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74" u="none" cap="none" strike="noStrike">
                <a:solidFill>
                  <a:srgbClr val="414B3B"/>
                </a:solidFill>
                <a:latin typeface="Arial"/>
                <a:ea typeface="Arial"/>
                <a:cs typeface="Arial"/>
                <a:sym typeface="Arial"/>
              </a:rPr>
              <a:t>(Analysing the Top 200 and Bottom 200 ingredient pairs manually)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74" u="none" cap="none" strike="noStrike">
              <a:solidFill>
                <a:srgbClr val="414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/>
        </p:nvSpPr>
        <p:spPr>
          <a:xfrm>
            <a:off x="4572002" y="4681810"/>
            <a:ext cx="116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YOU!</a:t>
            </a:r>
            <a:endParaRPr sz="6000"/>
          </a:p>
        </p:txBody>
      </p:sp>
      <p:grpSp>
        <p:nvGrpSpPr>
          <p:cNvPr id="338" name="Google Shape;338;p20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339" name="Google Shape;339;p20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340" name="Google Shape;340;p2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341" name="Google Shape;341;p2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20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344" name="Google Shape;344;p2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" name="Google Shape;345;p20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347" name="Google Shape;347;p2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8" name="Google Shape;348;p20"/>
          <p:cNvSpPr/>
          <p:nvPr/>
        </p:nvSpPr>
        <p:spPr>
          <a:xfrm>
            <a:off x="12412831" y="802621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p20"/>
          <p:cNvSpPr/>
          <p:nvPr/>
        </p:nvSpPr>
        <p:spPr>
          <a:xfrm>
            <a:off x="11413653" y="-57369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