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69" r:id="rId2"/>
    <p:sldId id="270" r:id="rId3"/>
    <p:sldId id="271" r:id="rId4"/>
    <p:sldId id="272" r:id="rId5"/>
    <p:sldId id="273" r:id="rId6"/>
    <p:sldId id="263" r:id="rId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69" d="100"/>
          <a:sy n="69" d="100"/>
        </p:scale>
        <p:origin x="696" y="66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5/25/2020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5/25/2020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24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picture of one of the geographic features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92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dirty="0"/>
              <a:t>Insert a picture illustrating a season in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94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dirty="0"/>
              <a:t>Insert a picture of an animal and or plant found in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140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A181B6-B371-4031-9CBE-ED0985B01CB6}" type="slidenum">
              <a:rPr lang="en-US"/>
              <a:pPr/>
              <a:t>6</a:t>
            </a:fld>
            <a:endParaRPr 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 key points in the history of your country to the timeline.</a:t>
            </a:r>
          </a:p>
        </p:txBody>
      </p:sp>
    </p:spTree>
    <p:extLst>
      <p:ext uri="{BB962C8B-B14F-4D97-AF65-F5344CB8AC3E}">
        <p14:creationId xmlns:p14="http://schemas.microsoft.com/office/powerpoint/2010/main" val="2229052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5/25/2020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7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5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1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5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2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5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0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6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78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8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4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9000">
              <a:schemeClr val="bg1"/>
            </a:gs>
            <a:gs pos="40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2">
                <a:lumMod val="9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ltGray">
          <a:xfrm>
            <a:off x="146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5/25/2020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16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74520" indent="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cityoftoronto.can/City-Government/Borough-Boundaries/tqmj-j8z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cl.us/new_york_dataset%22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" y="2564904"/>
            <a:ext cx="12188824" cy="871736"/>
          </a:xfrm>
        </p:spPr>
        <p:txBody>
          <a:bodyPr/>
          <a:lstStyle/>
          <a:p>
            <a:pPr algn="ctr"/>
            <a:r>
              <a:rPr lang="en-IN" b="1" dirty="0"/>
              <a:t>The Battle of Neighbourhoods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262764" y="5733256"/>
            <a:ext cx="2644550" cy="63204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By,</a:t>
            </a:r>
          </a:p>
          <a:p>
            <a:r>
              <a:rPr lang="en-US" dirty="0"/>
              <a:t>Hardik P Mesvania</a:t>
            </a:r>
          </a:p>
        </p:txBody>
      </p:sp>
    </p:spTree>
    <p:extLst>
      <p:ext uri="{BB962C8B-B14F-4D97-AF65-F5344CB8AC3E}">
        <p14:creationId xmlns:p14="http://schemas.microsoft.com/office/powerpoint/2010/main" val="28870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3772" y="260648"/>
            <a:ext cx="11593288" cy="691480"/>
          </a:xfrm>
        </p:spPr>
        <p:txBody>
          <a:bodyPr/>
          <a:lstStyle/>
          <a:p>
            <a:pPr algn="ctr"/>
            <a:r>
              <a:rPr lang="en-IN" b="1" dirty="0"/>
              <a:t>Introduction: 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77788" y="1196752"/>
            <a:ext cx="11305256" cy="4853136"/>
          </a:xfrm>
        </p:spPr>
        <p:txBody>
          <a:bodyPr>
            <a:normAutofit/>
          </a:bodyPr>
          <a:lstStyle/>
          <a:p>
            <a:pPr algn="l"/>
            <a:r>
              <a:rPr lang="en-US" sz="1800" b="0" i="0" u="none" strike="noStrike" baseline="0" dirty="0">
                <a:latin typeface="TrebuchetMS"/>
              </a:rPr>
              <a:t>This is a capstone project for IBM Data Science Professional Certificate. In this project, I am creating a hypothetical scenario for a concept that there may not be enough Indian Restaurants in Toronto Area. Therefore it might be a great opportunity for an entrepreneur who is based in Canada.</a:t>
            </a:r>
          </a:p>
          <a:p>
            <a:pPr algn="l"/>
            <a:endParaRPr lang="en-US" sz="1800" b="0" i="0" u="none" strike="noStrike" baseline="0" dirty="0">
              <a:latin typeface="TrebuchetMS"/>
            </a:endParaRPr>
          </a:p>
          <a:p>
            <a:pPr algn="l"/>
            <a:r>
              <a:rPr lang="en-US" sz="1800" b="0" i="0" u="none" strike="noStrike" baseline="0" dirty="0">
                <a:latin typeface="TrebuchetMS"/>
              </a:rPr>
              <a:t>As Indian food is popular among the Asian community, so this entrepreneur might think of opening its business in areas where the Asian community resides. </a:t>
            </a:r>
          </a:p>
          <a:p>
            <a:pPr marL="45720" indent="0" algn="l">
              <a:buNone/>
            </a:pPr>
            <a:endParaRPr lang="en-US" sz="1800" dirty="0">
              <a:latin typeface="TrebuchetMS"/>
            </a:endParaRPr>
          </a:p>
          <a:p>
            <a:pPr algn="l"/>
            <a:r>
              <a:rPr lang="en-US" sz="1800" b="0" i="0" u="none" strike="noStrike" baseline="0" dirty="0">
                <a:latin typeface="TrebuchetMS"/>
              </a:rPr>
              <a:t>With the purpose in mind, finding the location to open such a restaurant is one of the most important decisions for this entrepreneur and I am designing this project to help him find the most suitable location.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695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9756" y="260648"/>
            <a:ext cx="11737304" cy="691480"/>
          </a:xfrm>
        </p:spPr>
        <p:txBody>
          <a:bodyPr/>
          <a:lstStyle/>
          <a:p>
            <a:pPr algn="ctr"/>
            <a:r>
              <a:rPr lang="en-IN" b="1" dirty="0"/>
              <a:t>Problem: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621804" y="1628800"/>
            <a:ext cx="10729192" cy="4343400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To find the answers to the following questions: </a:t>
            </a:r>
          </a:p>
          <a:p>
            <a:pPr algn="just"/>
            <a:r>
              <a:rPr lang="en-IN" dirty="0"/>
              <a:t>Q1) List and visualize all major parts of Toronto City that has great Indian restaurants.</a:t>
            </a:r>
          </a:p>
          <a:p>
            <a:pPr algn="just"/>
            <a:r>
              <a:rPr lang="en-IN" dirty="0"/>
              <a:t>Q2) What is best location in Toronto City for Indian Cuisine?</a:t>
            </a:r>
          </a:p>
          <a:p>
            <a:pPr algn="just"/>
            <a:r>
              <a:rPr lang="en-IN" dirty="0"/>
              <a:t>Q3) Which areas have potential Indian Restaurant Market?</a:t>
            </a:r>
          </a:p>
          <a:p>
            <a:pPr algn="just"/>
            <a:r>
              <a:rPr lang="en-IN" dirty="0"/>
              <a:t>Q4) Which all areas lack Indian Restaurants?</a:t>
            </a:r>
          </a:p>
          <a:p>
            <a:pPr algn="just"/>
            <a:r>
              <a:rPr lang="en-IN" dirty="0"/>
              <a:t>Q5) Which is the best place to stay if you prefer Indian Cuisine?</a:t>
            </a:r>
          </a:p>
        </p:txBody>
      </p:sp>
    </p:spTree>
    <p:extLst>
      <p:ext uri="{BB962C8B-B14F-4D97-AF65-F5344CB8AC3E}">
        <p14:creationId xmlns:p14="http://schemas.microsoft.com/office/powerpoint/2010/main" val="119226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9756" y="260648"/>
            <a:ext cx="11809312" cy="691480"/>
          </a:xfrm>
        </p:spPr>
        <p:txBody>
          <a:bodyPr/>
          <a:lstStyle/>
          <a:p>
            <a:pPr algn="ctr"/>
            <a:r>
              <a:rPr lang="en-IN" b="1" dirty="0"/>
              <a:t>Data Section: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sz="half" idx="1"/>
          </p:nvPr>
        </p:nvSpPr>
        <p:spPr>
          <a:xfrm>
            <a:off x="172688" y="1196752"/>
            <a:ext cx="11809312" cy="5400600"/>
          </a:xfrm>
        </p:spPr>
        <p:txBody>
          <a:bodyPr>
            <a:normAutofit/>
          </a:bodyPr>
          <a:lstStyle/>
          <a:p>
            <a:pPr marL="45720" indent="0" algn="just">
              <a:buNone/>
            </a:pPr>
            <a:r>
              <a:rPr lang="en-IN" dirty="0"/>
              <a:t>For this project we need the following data:</a:t>
            </a:r>
          </a:p>
          <a:p>
            <a:pPr marL="502920" indent="-457200" algn="just">
              <a:buFont typeface="+mj-lt"/>
              <a:buAutoNum type="arabicPeriod"/>
            </a:pPr>
            <a:r>
              <a:rPr lang="en-IN" sz="2000" dirty="0"/>
              <a:t>Toronto City data that contains list Boroughs, Neighbourhoods along with their latitude and longitude.</a:t>
            </a:r>
          </a:p>
          <a:p>
            <a:pPr lvl="1" algn="just"/>
            <a:r>
              <a:rPr lang="en-IN" sz="1800" dirty="0"/>
              <a:t>Data source : </a:t>
            </a:r>
            <a:r>
              <a:rPr lang="en-US" sz="1800" b="0" i="0" u="none" strike="noStrike" baseline="0" dirty="0">
                <a:solidFill>
                  <a:srgbClr val="1155CD"/>
                </a:solidFill>
                <a:latin typeface="TrebuchetMS"/>
              </a:rPr>
              <a:t>https://en.wikipedia.org/wiki/List_of_postal_codes_of_Canada:_M </a:t>
            </a:r>
          </a:p>
          <a:p>
            <a:pPr lvl="1" algn="just"/>
            <a:r>
              <a:rPr lang="en-IN" sz="1800" dirty="0"/>
              <a:t>Description: This data set contains the required information. And we will use this data set to explore various neighbourhoods of Toronto City</a:t>
            </a:r>
            <a:r>
              <a:rPr lang="en-IN" dirty="0"/>
              <a:t>.</a:t>
            </a:r>
          </a:p>
          <a:p>
            <a:pPr marL="502920" indent="-457200" algn="just">
              <a:buFont typeface="+mj-lt"/>
              <a:buAutoNum type="arabicPeriod"/>
            </a:pPr>
            <a:r>
              <a:rPr lang="en-IN" sz="2000" dirty="0"/>
              <a:t>Indian restaurants in each neighbourhood of Toronto City.</a:t>
            </a:r>
          </a:p>
          <a:p>
            <a:pPr lvl="1" algn="just"/>
            <a:r>
              <a:rPr lang="en-IN" sz="1800" dirty="0"/>
              <a:t>Data source : Foursquare API</a:t>
            </a:r>
          </a:p>
          <a:p>
            <a:pPr lvl="1" algn="just"/>
            <a:r>
              <a:rPr lang="en-IN" sz="1800" dirty="0"/>
              <a:t>Description: By using this API we will get all the venues in each neighbourhood. We can filter these venues to get only Indian restaurants.</a:t>
            </a:r>
          </a:p>
          <a:p>
            <a:pPr marL="502920" indent="-457200" algn="just">
              <a:buFont typeface="+mj-lt"/>
              <a:buAutoNum type="arabicPeriod"/>
            </a:pPr>
            <a:r>
              <a:rPr lang="en-IN" sz="2000" dirty="0"/>
              <a:t>GeoSpace data</a:t>
            </a:r>
          </a:p>
          <a:p>
            <a:pPr lvl="1" algn="just"/>
            <a:r>
              <a:rPr lang="en-IN" sz="1800" dirty="0"/>
              <a:t>Data source : </a:t>
            </a:r>
            <a:r>
              <a:rPr lang="en-IN" sz="1800" u="sng" dirty="0">
                <a:hlinkClick r:id="rId3"/>
              </a:rPr>
              <a:t>https://data.cityoftoronto.can/City-Government/Borough-Boundaries/tqmj-j8zm</a:t>
            </a:r>
            <a:endParaRPr lang="en-IN" sz="1800" dirty="0"/>
          </a:p>
          <a:p>
            <a:pPr lvl="1" algn="just"/>
            <a:r>
              <a:rPr lang="en-IN" sz="1800" dirty="0"/>
              <a:t>Description: By using this geo space data we will get the New York Borough boundaries that will help us visualize choropleth map.</a:t>
            </a:r>
          </a:p>
        </p:txBody>
      </p:sp>
    </p:spTree>
    <p:extLst>
      <p:ext uri="{BB962C8B-B14F-4D97-AF65-F5344CB8AC3E}">
        <p14:creationId xmlns:p14="http://schemas.microsoft.com/office/powerpoint/2010/main" val="883091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9756" y="260648"/>
            <a:ext cx="11809312" cy="691480"/>
          </a:xfrm>
        </p:spPr>
        <p:txBody>
          <a:bodyPr/>
          <a:lstStyle/>
          <a:p>
            <a:pPr algn="ctr"/>
            <a:r>
              <a:rPr lang="en-IN" b="1" dirty="0"/>
              <a:t>Methodology: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89756" y="1268760"/>
            <a:ext cx="11809312" cy="5400600"/>
          </a:xfrm>
        </p:spPr>
        <p:txBody>
          <a:bodyPr>
            <a:normAutofit fontScale="92500" lnSpcReduction="10000"/>
          </a:bodyPr>
          <a:lstStyle/>
          <a:p>
            <a:pPr marL="502920" lvl="0" indent="-457200" algn="just">
              <a:buFont typeface="+mj-lt"/>
              <a:buAutoNum type="arabicPeriod"/>
            </a:pPr>
            <a:r>
              <a:rPr lang="en-IN" dirty="0"/>
              <a:t>We begin by collecting the New York city data from the following link "</a:t>
            </a:r>
            <a:r>
              <a:rPr lang="en-US" sz="2400" b="0" i="0" u="none" strike="noStrike" baseline="0" dirty="0">
                <a:solidFill>
                  <a:srgbClr val="1155CD"/>
                </a:solidFill>
                <a:latin typeface="TrebuchetMS"/>
              </a:rPr>
              <a:t> https://en.wikipedia.org/wiki/List_of_postal_codes_of_Canada:_M</a:t>
            </a:r>
            <a:r>
              <a:rPr lang="en-IN" dirty="0">
                <a:hlinkClick r:id="rId3"/>
              </a:rPr>
              <a:t>“</a:t>
            </a:r>
            <a:endParaRPr lang="en-IN" dirty="0"/>
          </a:p>
          <a:p>
            <a:pPr marL="502920" lvl="0" indent="-457200" algn="just">
              <a:buFont typeface="+mj-lt"/>
              <a:buAutoNum type="arabicPeriod"/>
            </a:pPr>
            <a:r>
              <a:rPr lang="en-IN" dirty="0"/>
              <a:t>We will find all venues for each neighbourhood using Foursquare API.</a:t>
            </a:r>
          </a:p>
          <a:p>
            <a:pPr marL="502920" lvl="0" indent="-457200" algn="just">
              <a:buFont typeface="+mj-lt"/>
              <a:buAutoNum type="arabicPeriod"/>
            </a:pPr>
            <a:r>
              <a:rPr lang="en-IN" dirty="0"/>
              <a:t>We will then filter out all venues with Indian restaurant for further analysis.</a:t>
            </a:r>
          </a:p>
          <a:p>
            <a:pPr marL="502920" indent="-457200" algn="just">
              <a:buFont typeface="+mj-lt"/>
              <a:buAutoNum type="arabicPeriod"/>
            </a:pPr>
            <a:r>
              <a:rPr lang="en-IN" dirty="0"/>
              <a:t>Next using Foursquare API, we will find the Ratings, Tips, and Number of Likes for all the Indian Restaurants.</a:t>
            </a:r>
          </a:p>
          <a:p>
            <a:pPr marL="502920" indent="-457200" algn="just">
              <a:buFont typeface="+mj-lt"/>
              <a:buAutoNum type="arabicPeriod"/>
            </a:pPr>
            <a:r>
              <a:rPr lang="en-IN" dirty="0"/>
              <a:t>We will then sort Neighbourhoods and Borough the data keeping Ratings as the constraint.</a:t>
            </a:r>
          </a:p>
          <a:p>
            <a:pPr marL="502920" indent="-457200" algn="just">
              <a:buFont typeface="+mj-lt"/>
              <a:buAutoNum type="arabicPeriod"/>
            </a:pPr>
            <a:r>
              <a:rPr lang="en-IN" dirty="0"/>
              <a:t>Next we will consider all the neighbourhoods with average rating greater or equal 9.0 to visualize on map.</a:t>
            </a:r>
          </a:p>
          <a:p>
            <a:pPr marL="502920" indent="-457200" algn="just">
              <a:buFont typeface="+mj-lt"/>
              <a:buAutoNum type="arabicPeriod"/>
            </a:pPr>
            <a:r>
              <a:rPr lang="en-IN" dirty="0"/>
              <a:t>We will join this dataset to original Toronto data to get longitude and latitude.</a:t>
            </a:r>
          </a:p>
          <a:p>
            <a:pPr marL="502920" indent="-457200" algn="just">
              <a:buFont typeface="+mj-lt"/>
              <a:buAutoNum type="arabicPeriod"/>
            </a:pPr>
            <a:r>
              <a:rPr lang="en-IN" dirty="0"/>
              <a:t>Finally, we will visualize the Neighbourhoods and Borough based on average            Rating using python’s Folium library.</a:t>
            </a:r>
          </a:p>
        </p:txBody>
      </p:sp>
    </p:spTree>
    <p:extLst>
      <p:ext uri="{BB962C8B-B14F-4D97-AF65-F5344CB8AC3E}">
        <p14:creationId xmlns:p14="http://schemas.microsoft.com/office/powerpoint/2010/main" val="48973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61764" y="332656"/>
            <a:ext cx="11737304" cy="691480"/>
          </a:xfrm>
        </p:spPr>
        <p:txBody>
          <a:bodyPr/>
          <a:lstStyle/>
          <a:p>
            <a:pPr algn="ctr"/>
            <a:r>
              <a:rPr lang="en-IN" b="1" dirty="0"/>
              <a:t>Conclusion: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61764" y="1196752"/>
            <a:ext cx="11737304" cy="5328592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IN" dirty="0"/>
              <a:t>So now we can answer the questions asked above in the Questions section:</a:t>
            </a:r>
          </a:p>
          <a:p>
            <a:pPr marL="45720" indent="0">
              <a:buNone/>
            </a:pPr>
            <a:endParaRPr lang="en-IN" dirty="0"/>
          </a:p>
          <a:p>
            <a:pPr marL="45720" indent="0">
              <a:buNone/>
            </a:pPr>
            <a:r>
              <a:rPr lang="en-IN" dirty="0"/>
              <a:t>The location in Toronto  City has great Indian restaurants.</a:t>
            </a:r>
          </a:p>
          <a:p>
            <a:pPr marL="274320" lvl="1" indent="0">
              <a:buNone/>
            </a:pPr>
            <a:endParaRPr lang="en-IN" dirty="0"/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94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orld country report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lnSpc>
            <a:spcPct val="90000"/>
          </a:lnSpc>
          <a:defRPr sz="2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country report presentation.potx" id="{FF082492-D6CE-444E-B3E8-FB131EDFAC53}" vid="{71BD5CC8-96B3-46A6-8835-37741E8965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76</TotalTime>
  <Words>611</Words>
  <Application>Microsoft Office PowerPoint</Application>
  <PresentationFormat>Custom</PresentationFormat>
  <Paragraphs>50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TrebuchetMS</vt:lpstr>
      <vt:lpstr>World country report presentation</vt:lpstr>
      <vt:lpstr>The Battle of Neighbourhoods</vt:lpstr>
      <vt:lpstr>Introduction: </vt:lpstr>
      <vt:lpstr>Problem:</vt:lpstr>
      <vt:lpstr>Data Section:</vt:lpstr>
      <vt:lpstr>Methodology:</vt:lpstr>
      <vt:lpstr>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 of Neighbourhoods</dc:title>
  <dc:creator>Mohit Tejsinghani</dc:creator>
  <cp:lastModifiedBy>hardik mesvania</cp:lastModifiedBy>
  <cp:revision>10</cp:revision>
  <dcterms:created xsi:type="dcterms:W3CDTF">2020-01-05T08:05:09Z</dcterms:created>
  <dcterms:modified xsi:type="dcterms:W3CDTF">2020-05-25T12:53:07Z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