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notesSlides/notesSlide9.xml" ContentType="application/vnd.openxmlformats-officedocument.presentationml.notesSlide+xml"/>
  <Override PartName="/docProps/app.xml" ContentType="application/vnd.openxmlformats-officedocument.extended-properties+xml"/>
  <Override PartName="/ppt/slides/slide5.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Default Extension="fntdata" ContentType="application/x-fontdata"/>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3.xml" ContentType="application/vnd.openxmlformats-officedocument.presentationml.notesSlide+xml"/>
  <Default Extension="bin" ContentType="application/vnd.openxmlformats-officedocument.presentationml.printerSettings"/>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Default Extension="png" ContentType="image/png"/>
  <Override PartName="/docProps/core.xml" ContentType="application/vnd.openxmlformats-package.core-properties+xml"/>
  <Override PartName="/ppt/handoutMasters/handoutMaster1.xml" ContentType="application/vnd.openxmlformats-officedocument.presentationml.handoutMaster+xml"/>
  <Default Extension="rels" ContentType="application/vnd.openxmlformats-package.relationships+xml"/>
  <Override PartName="/ppt/slides/slide6.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embedTrueTypeFonts="1" saveSubsetFonts="1">
  <p:sldMasterIdLst>
    <p:sldMasterId id="2147483649" r:id="rId1"/>
  </p:sldMasterIdLst>
  <p:notesMasterIdLst>
    <p:notesMasterId r:id="rId11"/>
  </p:notesMasterIdLst>
  <p:handoutMasterIdLst>
    <p:handoutMasterId r:id="rId12"/>
  </p:handoutMasterIdLst>
  <p:sldIdLst>
    <p:sldId id="274" r:id="rId2"/>
    <p:sldId id="258" r:id="rId3"/>
    <p:sldId id="264" r:id="rId4"/>
    <p:sldId id="275" r:id="rId5"/>
    <p:sldId id="276" r:id="rId6"/>
    <p:sldId id="278" r:id="rId7"/>
    <p:sldId id="279" r:id="rId8"/>
    <p:sldId id="277" r:id="rId9"/>
    <p:sldId id="263" r:id="rId10"/>
  </p:sldIdLst>
  <p:sldSz cx="9144000" cy="6858000" type="screen4x3"/>
  <p:notesSz cx="6858000" cy="9144000"/>
  <p:embeddedFontLst>
    <p:embeddedFont>
      <p:font typeface="TheSansCorrespondence"/>
      <p:regular r:id="rId13"/>
      <p:bold r:id="rId14"/>
      <p:italic r:id="rId15"/>
      <p:boldItalic r:id="rId16"/>
    </p:embeddedFont>
    <p:embeddedFont>
      <p:font typeface="MS Mincho"/>
      <p:regular r:id="rId17"/>
    </p:embeddedFont>
  </p:embeddedFontLst>
  <p:defaultTextStyle>
    <a:defPPr>
      <a:defRPr lang="es-ES"/>
    </a:defPPr>
    <a:lvl1pPr algn="l" rtl="0" fontAlgn="base">
      <a:spcBef>
        <a:spcPct val="0"/>
      </a:spcBef>
      <a:spcAft>
        <a:spcPct val="0"/>
      </a:spcAft>
      <a:defRPr b="1" kern="1200">
        <a:solidFill>
          <a:schemeClr val="tx1"/>
        </a:solidFill>
        <a:latin typeface="TheSansCorrespondence" pitchFamily="34" charset="0"/>
        <a:ea typeface="+mn-ea"/>
        <a:cs typeface="+mn-cs"/>
      </a:defRPr>
    </a:lvl1pPr>
    <a:lvl2pPr marL="457200" algn="l" rtl="0" fontAlgn="base">
      <a:spcBef>
        <a:spcPct val="0"/>
      </a:spcBef>
      <a:spcAft>
        <a:spcPct val="0"/>
      </a:spcAft>
      <a:defRPr b="1" kern="1200">
        <a:solidFill>
          <a:schemeClr val="tx1"/>
        </a:solidFill>
        <a:latin typeface="TheSansCorrespondence" pitchFamily="34" charset="0"/>
        <a:ea typeface="+mn-ea"/>
        <a:cs typeface="+mn-cs"/>
      </a:defRPr>
    </a:lvl2pPr>
    <a:lvl3pPr marL="914400" algn="l" rtl="0" fontAlgn="base">
      <a:spcBef>
        <a:spcPct val="0"/>
      </a:spcBef>
      <a:spcAft>
        <a:spcPct val="0"/>
      </a:spcAft>
      <a:defRPr b="1" kern="1200">
        <a:solidFill>
          <a:schemeClr val="tx1"/>
        </a:solidFill>
        <a:latin typeface="TheSansCorrespondence" pitchFamily="34" charset="0"/>
        <a:ea typeface="+mn-ea"/>
        <a:cs typeface="+mn-cs"/>
      </a:defRPr>
    </a:lvl3pPr>
    <a:lvl4pPr marL="1371600" algn="l" rtl="0" fontAlgn="base">
      <a:spcBef>
        <a:spcPct val="0"/>
      </a:spcBef>
      <a:spcAft>
        <a:spcPct val="0"/>
      </a:spcAft>
      <a:defRPr b="1" kern="1200">
        <a:solidFill>
          <a:schemeClr val="tx1"/>
        </a:solidFill>
        <a:latin typeface="TheSansCorrespondence" pitchFamily="34" charset="0"/>
        <a:ea typeface="+mn-ea"/>
        <a:cs typeface="+mn-cs"/>
      </a:defRPr>
    </a:lvl4pPr>
    <a:lvl5pPr marL="1828800" algn="l" rtl="0" fontAlgn="base">
      <a:spcBef>
        <a:spcPct val="0"/>
      </a:spcBef>
      <a:spcAft>
        <a:spcPct val="0"/>
      </a:spcAft>
      <a:defRPr b="1" kern="1200">
        <a:solidFill>
          <a:schemeClr val="tx1"/>
        </a:solidFill>
        <a:latin typeface="TheSansCorrespondence" pitchFamily="34" charset="0"/>
        <a:ea typeface="+mn-ea"/>
        <a:cs typeface="+mn-cs"/>
      </a:defRPr>
    </a:lvl5pPr>
    <a:lvl6pPr marL="2286000" algn="l" defTabSz="914400" rtl="0" eaLnBrk="1" latinLnBrk="0" hangingPunct="1">
      <a:defRPr b="1" kern="1200">
        <a:solidFill>
          <a:schemeClr val="tx1"/>
        </a:solidFill>
        <a:latin typeface="TheSansCorrespondence" pitchFamily="34" charset="0"/>
        <a:ea typeface="+mn-ea"/>
        <a:cs typeface="+mn-cs"/>
      </a:defRPr>
    </a:lvl6pPr>
    <a:lvl7pPr marL="2743200" algn="l" defTabSz="914400" rtl="0" eaLnBrk="1" latinLnBrk="0" hangingPunct="1">
      <a:defRPr b="1" kern="1200">
        <a:solidFill>
          <a:schemeClr val="tx1"/>
        </a:solidFill>
        <a:latin typeface="TheSansCorrespondence" pitchFamily="34" charset="0"/>
        <a:ea typeface="+mn-ea"/>
        <a:cs typeface="+mn-cs"/>
      </a:defRPr>
    </a:lvl7pPr>
    <a:lvl8pPr marL="3200400" algn="l" defTabSz="914400" rtl="0" eaLnBrk="1" latinLnBrk="0" hangingPunct="1">
      <a:defRPr b="1" kern="1200">
        <a:solidFill>
          <a:schemeClr val="tx1"/>
        </a:solidFill>
        <a:latin typeface="TheSansCorrespondence" pitchFamily="34" charset="0"/>
        <a:ea typeface="+mn-ea"/>
        <a:cs typeface="+mn-cs"/>
      </a:defRPr>
    </a:lvl8pPr>
    <a:lvl9pPr marL="3657600" algn="l" defTabSz="914400" rtl="0" eaLnBrk="1" latinLnBrk="0" hangingPunct="1">
      <a:defRPr b="1" kern="1200">
        <a:solidFill>
          <a:schemeClr val="tx1"/>
        </a:solidFill>
        <a:latin typeface="TheSansCorrespondence"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986"/>
    <a:srgbClr val="808080"/>
    <a:srgbClr val="DDDDDD"/>
    <a:srgbClr val="B2B2B2"/>
    <a:srgbClr val="F8F8F8"/>
    <a:srgbClr val="EAEAEA"/>
    <a:srgbClr val="000000"/>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horzBarState="maximized">
    <p:restoredLeft sz="15605" autoAdjust="0"/>
    <p:restoredTop sz="94663" autoAdjust="0"/>
  </p:normalViewPr>
  <p:slideViewPr>
    <p:cSldViewPr snapToGrid="0" showGuides="1">
      <p:cViewPr varScale="1">
        <p:scale>
          <a:sx n="133" d="100"/>
          <a:sy n="133" d="100"/>
        </p:scale>
        <p:origin x="-808" y="-104"/>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font" Target="fonts/font2.fntdata"/><Relationship Id="rId20" Type="http://schemas.openxmlformats.org/officeDocument/2006/relationships/viewProps" Target="viewProps.xml"/><Relationship Id="rId4" Type="http://schemas.openxmlformats.org/officeDocument/2006/relationships/slide" Target="slides/slide3.xml"/><Relationship Id="rId21" Type="http://schemas.openxmlformats.org/officeDocument/2006/relationships/theme" Target="theme/theme1.xml"/><Relationship Id="rId22" Type="http://schemas.openxmlformats.org/officeDocument/2006/relationships/tableStyles" Target="tableStyles.xml"/><Relationship Id="rId7" Type="http://schemas.openxmlformats.org/officeDocument/2006/relationships/slide" Target="slides/slide6.xml"/><Relationship Id="rId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font" Target="fonts/font4.fntdata"/><Relationship Id="rId8" Type="http://schemas.openxmlformats.org/officeDocument/2006/relationships/slide" Target="slides/slide7.xml"/><Relationship Id="rId13" Type="http://schemas.openxmlformats.org/officeDocument/2006/relationships/font" Target="fonts/font1.fntdata"/><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font" Target="fonts/font3.fntdata"/><Relationship Id="rId12" Type="http://schemas.openxmlformats.org/officeDocument/2006/relationships/handoutMaster" Target="handoutMasters/handoutMaster1.xml"/><Relationship Id="rId17" Type="http://schemas.openxmlformats.org/officeDocument/2006/relationships/font" Target="fonts/font5.fntdata"/><Relationship Id="rId19" Type="http://schemas.openxmlformats.org/officeDocument/2006/relationships/presProps" Target="presProp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s-ES"/>
          </a:p>
        </p:txBody>
      </p:sp>
      <p:sp>
        <p:nvSpPr>
          <p:cNvPr id="119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s-ES"/>
          </a:p>
        </p:txBody>
      </p:sp>
      <p:sp>
        <p:nvSpPr>
          <p:cNvPr id="119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s-ES"/>
          </a:p>
        </p:txBody>
      </p:sp>
      <p:sp>
        <p:nvSpPr>
          <p:cNvPr id="119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5EA4C2A-D919-4C28-A225-F93079B29563}" type="slidenum">
              <a:rPr lang="es-ES"/>
              <a:pPr/>
              <a:t>‹#›</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s-E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s-E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s-E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F949794-9D3B-4453-8909-4B109B57D3B2}" type="slidenum">
              <a:rPr lang="es-ES"/>
              <a:pPr/>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heSansCorrespondence"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heSansCorrespondence"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heSansCorrespondence"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heSansCorrespondence"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heSansCorrespondenc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7877EFA-E1D0-4522-9E96-7357AC0BDCDC}" type="slidenum">
              <a:rPr lang="es-ES"/>
              <a:pPr/>
              <a:t>1</a:t>
            </a:fld>
            <a:endParaRPr lang="es-E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s-ES_tradn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42AB5DA-5D40-4218-BC3F-B66A5DD91112}" type="slidenum">
              <a:rPr lang="es-ES"/>
              <a:pPr/>
              <a:t>2</a:t>
            </a:fld>
            <a:endParaRPr lang="es-E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3</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4</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5</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6</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7</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961193-D3FE-4A31-86B4-CFC719D813B3}" type="slidenum">
              <a:rPr lang="es-ES"/>
              <a:pPr/>
              <a:t>8</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E3CD8B1-69D2-4C49-B9B9-483BAA86F113}" type="slidenum">
              <a:rPr lang="es-ES"/>
              <a:pPr/>
              <a:t>9</a:t>
            </a:fld>
            <a:endParaRPr lang="es-E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_tradn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GB"/>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GB"/>
          </a:p>
        </p:txBody>
      </p:sp>
      <p:sp>
        <p:nvSpPr>
          <p:cNvPr id="4" name="3 Marcador de número de diapositiva"/>
          <p:cNvSpPr>
            <a:spLocks noGrp="1"/>
          </p:cNvSpPr>
          <p:nvPr>
            <p:ph type="sldNum" sz="quarter" idx="10"/>
          </p:nvPr>
        </p:nvSpPr>
        <p:spPr/>
        <p:txBody>
          <a:bodyPr/>
          <a:lstStyle>
            <a:lvl1pPr>
              <a:defRPr/>
            </a:lvl1pPr>
          </a:lstStyle>
          <a:p>
            <a:pPr>
              <a:defRPr/>
            </a:pPr>
            <a:fld id="{D9C65721-61E5-4756-B7A2-D0B2123731BC}" type="slidenum">
              <a:rPr lang="es-ES_tradnl"/>
              <a:pPr>
                <a:defRPr/>
              </a:pPr>
              <a:t>‹#›</a:t>
            </a:fld>
            <a:endParaRPr lang="es-ES_tradnl">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x" preserve="1">
  <p:cSld name="Título y texto vertical">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5" name="Picture 6"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6"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7" name="Picture 8"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8"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9" name="Rectangle 20"/>
          <p:cNvSpPr>
            <a:spLocks noChangeArrowheads="1"/>
          </p:cNvSpPr>
          <p:nvPr userDrawn="1"/>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10" name="3 Marcador de número de diapositiva"/>
          <p:cNvSpPr>
            <a:spLocks noGrp="1"/>
          </p:cNvSpPr>
          <p:nvPr>
            <p:ph type="sldNum" sz="quarter" idx="10"/>
          </p:nvPr>
        </p:nvSpPr>
        <p:spPr/>
        <p:txBody>
          <a:bodyPr/>
          <a:lstStyle>
            <a:lvl1pPr>
              <a:defRPr/>
            </a:lvl1pPr>
          </a:lstStyle>
          <a:p>
            <a:pPr>
              <a:defRPr/>
            </a:pPr>
            <a:fld id="{4B95F8B2-0C99-444D-9C80-6E710EB9DB8D}" type="slidenum">
              <a:rPr lang="es-ES_tradnl"/>
              <a:pPr>
                <a:defRPr/>
              </a:pPr>
              <a:t>‹#›</a:t>
            </a:fld>
            <a:endParaRPr lang="es-ES_tradnl">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Título vertical y texto">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5" name="Picture 6"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6"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7" name="Picture 8"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8"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9" name="Rectangle 20"/>
          <p:cNvSpPr>
            <a:spLocks noChangeArrowheads="1"/>
          </p:cNvSpPr>
          <p:nvPr userDrawn="1"/>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
        <p:nvSpPr>
          <p:cNvPr id="2" name="1 Título vertical"/>
          <p:cNvSpPr>
            <a:spLocks noGrp="1"/>
          </p:cNvSpPr>
          <p:nvPr>
            <p:ph type="title" orient="vert"/>
          </p:nvPr>
        </p:nvSpPr>
        <p:spPr>
          <a:xfrm>
            <a:off x="6724650" y="217488"/>
            <a:ext cx="2114550" cy="5573712"/>
          </a:xfrm>
        </p:spPr>
        <p:txBody>
          <a:bodyPr vert="eaVert"/>
          <a:lstStyle/>
          <a:p>
            <a:r>
              <a:rPr lang="es-ES" smtClean="0"/>
              <a:t>Haga clic para modificar el estilo de título del patrón</a:t>
            </a:r>
            <a:endParaRPr lang="en-GB"/>
          </a:p>
        </p:txBody>
      </p:sp>
      <p:sp>
        <p:nvSpPr>
          <p:cNvPr id="3" name="2 Marcador de texto vertical"/>
          <p:cNvSpPr>
            <a:spLocks noGrp="1"/>
          </p:cNvSpPr>
          <p:nvPr>
            <p:ph type="body" orient="vert" idx="1"/>
          </p:nvPr>
        </p:nvSpPr>
        <p:spPr>
          <a:xfrm>
            <a:off x="381000" y="217488"/>
            <a:ext cx="6191250" cy="55737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10" name="3 Marcador de número de diapositiva"/>
          <p:cNvSpPr>
            <a:spLocks noGrp="1"/>
          </p:cNvSpPr>
          <p:nvPr>
            <p:ph type="sldNum" sz="quarter" idx="10"/>
          </p:nvPr>
        </p:nvSpPr>
        <p:spPr/>
        <p:txBody>
          <a:bodyPr/>
          <a:lstStyle>
            <a:lvl1pPr>
              <a:defRPr/>
            </a:lvl1pPr>
          </a:lstStyle>
          <a:p>
            <a:pPr>
              <a:defRPr/>
            </a:pPr>
            <a:fld id="{5F4463FF-21B6-492A-8B82-542BBB0CDEBB}" type="slidenum">
              <a:rPr lang="es-ES_tradnl"/>
              <a:pPr>
                <a:defRPr/>
              </a:pPr>
              <a:t>‹#›</a:t>
            </a:fld>
            <a:endParaRPr lang="es-ES_tradnl">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número de diapositiva"/>
          <p:cNvSpPr>
            <a:spLocks noGrp="1"/>
          </p:cNvSpPr>
          <p:nvPr>
            <p:ph type="sldNum" sz="quarter" idx="10"/>
          </p:nvPr>
        </p:nvSpPr>
        <p:spPr/>
        <p:txBody>
          <a:bodyPr/>
          <a:lstStyle>
            <a:lvl1pPr>
              <a:defRPr/>
            </a:lvl1pPr>
          </a:lstStyle>
          <a:p>
            <a:pPr>
              <a:defRPr/>
            </a:pPr>
            <a:fld id="{E5025AE5-ACB9-442D-A1AF-4FC96092D34E}" type="slidenum">
              <a:rPr lang="es-ES_tradnl"/>
              <a:pPr>
                <a:defRPr/>
              </a:pPr>
              <a:t>‹#›</a:t>
            </a:fld>
            <a:endParaRPr lang="es-ES_tradnl">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1200" b="1" cap="all">
                <a:latin typeface="+mn-lt"/>
              </a:defRPr>
            </a:lvl1pPr>
          </a:lstStyle>
          <a:p>
            <a:r>
              <a:rPr lang="es-ES" smtClean="0"/>
              <a:t>Haga clic para modificar el estilo de título del patrón</a:t>
            </a:r>
            <a:endParaRPr lang="en-GB"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pPr>
              <a:defRPr/>
            </a:pPr>
            <a:fld id="{2351A0BA-4969-4B9D-B25B-BAD71F40EBFE}" type="slidenum">
              <a:rPr lang="es-ES_tradnl"/>
              <a:pPr>
                <a:defRPr/>
              </a:pPr>
              <a:t>‹#›</a:t>
            </a:fld>
            <a:endParaRPr lang="es-ES_tradnl">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contenido"/>
          <p:cNvSpPr>
            <a:spLocks noGrp="1"/>
          </p:cNvSpPr>
          <p:nvPr>
            <p:ph sz="half" idx="1"/>
          </p:nvPr>
        </p:nvSpPr>
        <p:spPr>
          <a:xfrm>
            <a:off x="381000" y="1143000"/>
            <a:ext cx="4152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contenido"/>
          <p:cNvSpPr>
            <a:spLocks noGrp="1"/>
          </p:cNvSpPr>
          <p:nvPr>
            <p:ph sz="half" idx="2"/>
          </p:nvPr>
        </p:nvSpPr>
        <p:spPr>
          <a:xfrm>
            <a:off x="4686300" y="1143000"/>
            <a:ext cx="4152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4 Marcador de número de diapositiva"/>
          <p:cNvSpPr>
            <a:spLocks noGrp="1"/>
          </p:cNvSpPr>
          <p:nvPr>
            <p:ph type="sldNum" sz="quarter" idx="10"/>
          </p:nvPr>
        </p:nvSpPr>
        <p:spPr/>
        <p:txBody>
          <a:bodyPr/>
          <a:lstStyle>
            <a:lvl1pPr>
              <a:defRPr/>
            </a:lvl1pPr>
          </a:lstStyle>
          <a:p>
            <a:pPr>
              <a:defRPr/>
            </a:pPr>
            <a:fld id="{0266F560-3177-4F9A-AEC4-74E866F23929}" type="slidenum">
              <a:rPr lang="es-ES_tradnl"/>
              <a:pPr>
                <a:defRPr/>
              </a:pPr>
              <a:t>‹#›</a:t>
            </a:fld>
            <a:endParaRPr lang="es-ES_tradnl">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6 Marcador de número de diapositiva"/>
          <p:cNvSpPr>
            <a:spLocks noGrp="1"/>
          </p:cNvSpPr>
          <p:nvPr>
            <p:ph type="sldNum" sz="quarter" idx="10"/>
          </p:nvPr>
        </p:nvSpPr>
        <p:spPr/>
        <p:txBody>
          <a:bodyPr/>
          <a:lstStyle>
            <a:lvl1pPr>
              <a:defRPr/>
            </a:lvl1pPr>
          </a:lstStyle>
          <a:p>
            <a:pPr>
              <a:defRPr/>
            </a:pPr>
            <a:fld id="{508C7B80-E638-4B17-A49F-00D29845DA75}" type="slidenum">
              <a:rPr lang="es-ES_tradnl"/>
              <a:pPr>
                <a:defRPr/>
              </a:pPr>
              <a:t>‹#›</a:t>
            </a:fld>
            <a:endParaRPr lang="es-ES_tradnl">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GB"/>
          </a:p>
        </p:txBody>
      </p:sp>
      <p:sp>
        <p:nvSpPr>
          <p:cNvPr id="3" name="2 Marcador de número de diapositiva"/>
          <p:cNvSpPr>
            <a:spLocks noGrp="1"/>
          </p:cNvSpPr>
          <p:nvPr>
            <p:ph type="sldNum" sz="quarter" idx="10"/>
          </p:nvPr>
        </p:nvSpPr>
        <p:spPr/>
        <p:txBody>
          <a:bodyPr/>
          <a:lstStyle>
            <a:lvl1pPr>
              <a:defRPr/>
            </a:lvl1pPr>
          </a:lstStyle>
          <a:p>
            <a:pPr>
              <a:defRPr/>
            </a:pPr>
            <a:fld id="{948B316C-FEDE-40B0-A87A-ABDBB2A9D49C}" type="slidenum">
              <a:rPr lang="es-ES_tradnl"/>
              <a:pPr>
                <a:defRPr/>
              </a:pPr>
              <a:t>‹#›</a:t>
            </a:fld>
            <a:endParaRPr lang="es-ES_tradnl">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En blanco">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3" name="Picture 6"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4"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5" name="Picture 8"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6"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7" name="Rectangle 20"/>
          <p:cNvSpPr>
            <a:spLocks noChangeArrowheads="1"/>
          </p:cNvSpPr>
          <p:nvPr userDrawn="1"/>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
        <p:nvSpPr>
          <p:cNvPr id="8" name="1 Marcador de número de diapositiva"/>
          <p:cNvSpPr>
            <a:spLocks noGrp="1"/>
          </p:cNvSpPr>
          <p:nvPr>
            <p:ph type="sldNum" sz="quarter" idx="10"/>
          </p:nvPr>
        </p:nvSpPr>
        <p:spPr/>
        <p:txBody>
          <a:bodyPr/>
          <a:lstStyle>
            <a:lvl1pPr>
              <a:defRPr/>
            </a:lvl1pPr>
          </a:lstStyle>
          <a:p>
            <a:pPr>
              <a:defRPr/>
            </a:pPr>
            <a:fld id="{BE73EDA4-FB0F-4F43-A5B2-D51ADAA22C00}" type="slidenum">
              <a:rPr lang="es-ES_tradnl"/>
              <a:pPr>
                <a:defRPr/>
              </a:pPr>
              <a:t>‹#›</a:t>
            </a:fld>
            <a:endParaRPr lang="es-ES_tradnl">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ido con título">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6" name="Picture 6"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7"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8" name="Picture 8"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9"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10" name="Rectangle 20"/>
          <p:cNvSpPr>
            <a:spLocks noChangeArrowheads="1"/>
          </p:cNvSpPr>
          <p:nvPr userDrawn="1"/>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GB"/>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4 Marcador de número de diapositiva"/>
          <p:cNvSpPr>
            <a:spLocks noGrp="1"/>
          </p:cNvSpPr>
          <p:nvPr>
            <p:ph type="sldNum" sz="quarter" idx="10"/>
          </p:nvPr>
        </p:nvSpPr>
        <p:spPr/>
        <p:txBody>
          <a:bodyPr/>
          <a:lstStyle>
            <a:lvl1pPr>
              <a:defRPr/>
            </a:lvl1pPr>
          </a:lstStyle>
          <a:p>
            <a:pPr>
              <a:defRPr/>
            </a:pPr>
            <a:fld id="{A3A414AA-AD40-4C8A-938A-02D54D75D9FB}" type="slidenum">
              <a:rPr lang="es-ES_tradnl"/>
              <a:pPr>
                <a:defRPr/>
              </a:pPr>
              <a:t>‹#›</a:t>
            </a:fld>
            <a:endParaRPr lang="es-ES_tradnl">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Imagen con título">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6" name="Picture 6"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7"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8" name="Picture 8" descr="Sin título-1"/>
          <p:cNvPicPr>
            <a:picLocks noChangeAspect="1" noChangeArrowheads="1"/>
          </p:cNvPicPr>
          <p:nvPr/>
        </p:nvPicPr>
        <p:blipFill>
          <a:blip r:embed="rId2"/>
          <a:srcRect/>
          <a:stretch>
            <a:fillRect/>
          </a:stretch>
        </p:blipFill>
        <p:spPr bwMode="auto">
          <a:xfrm>
            <a:off x="7942263" y="6323013"/>
            <a:ext cx="914400" cy="381000"/>
          </a:xfrm>
          <a:prstGeom prst="rect">
            <a:avLst/>
          </a:prstGeom>
          <a:noFill/>
          <a:ln w="9525">
            <a:noFill/>
            <a:miter lim="800000"/>
            <a:headEnd/>
            <a:tailEnd/>
          </a:ln>
        </p:spPr>
      </p:pic>
      <p:sp>
        <p:nvSpPr>
          <p:cNvPr id="9"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10" name="Rectangle 20"/>
          <p:cNvSpPr>
            <a:spLocks noChangeArrowheads="1"/>
          </p:cNvSpPr>
          <p:nvPr userDrawn="1"/>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GB"/>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4 Marcador de número de diapositiva"/>
          <p:cNvSpPr>
            <a:spLocks noGrp="1"/>
          </p:cNvSpPr>
          <p:nvPr>
            <p:ph type="sldNum" sz="quarter" idx="10"/>
          </p:nvPr>
        </p:nvSpPr>
        <p:spPr/>
        <p:txBody>
          <a:bodyPr/>
          <a:lstStyle>
            <a:lvl1pPr>
              <a:defRPr/>
            </a:lvl1pPr>
          </a:lstStyle>
          <a:p>
            <a:pPr>
              <a:defRPr/>
            </a:pPr>
            <a:fld id="{C0D34498-CC43-4049-9612-9A3BA5242784}" type="slidenum">
              <a:rPr lang="es-ES_tradnl"/>
              <a:pPr>
                <a:defRPr/>
              </a:pPr>
              <a:t>‹#›</a:t>
            </a:fld>
            <a:endParaRPr lang="es-ES_tradnl">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81000" y="1143000"/>
            <a:ext cx="8458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27" name="Rectangle 3"/>
          <p:cNvSpPr>
            <a:spLocks noGrp="1" noChangeArrowheads="1"/>
          </p:cNvSpPr>
          <p:nvPr>
            <p:ph type="title"/>
          </p:nvPr>
        </p:nvSpPr>
        <p:spPr bwMode="auto">
          <a:xfrm>
            <a:off x="974725" y="217488"/>
            <a:ext cx="6138863" cy="925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Clic para editar estilo título patrón</a:t>
            </a:r>
          </a:p>
        </p:txBody>
      </p:sp>
      <p:sp>
        <p:nvSpPr>
          <p:cNvPr id="168964" name="Rectangle 4"/>
          <p:cNvSpPr>
            <a:spLocks noGrp="1" noChangeArrowheads="1"/>
          </p:cNvSpPr>
          <p:nvPr>
            <p:ph type="sldNum" sz="quarter" idx="4"/>
          </p:nvPr>
        </p:nvSpPr>
        <p:spPr bwMode="auto">
          <a:xfrm>
            <a:off x="4343400" y="6453188"/>
            <a:ext cx="457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solidFill>
                  <a:srgbClr val="000096"/>
                </a:solidFill>
                <a:latin typeface="TheSansCorrespondence" pitchFamily="-92" charset="0"/>
              </a:defRPr>
            </a:lvl1pPr>
          </a:lstStyle>
          <a:p>
            <a:pPr>
              <a:defRPr/>
            </a:pPr>
            <a:fld id="{4810D936-B3D4-404E-B0EB-633063180204}" type="slidenum">
              <a:rPr lang="es-ES_tradnl"/>
              <a:pPr>
                <a:defRPr/>
              </a:pPr>
              <a:t>‹#›</a:t>
            </a:fld>
            <a:endParaRPr lang="es-ES_tradnl"/>
          </a:p>
        </p:txBody>
      </p:sp>
      <p:sp>
        <p:nvSpPr>
          <p:cNvPr id="168965" name="Text Box 5"/>
          <p:cNvSpPr txBox="1">
            <a:spLocks noChangeArrowheads="1"/>
          </p:cNvSpPr>
          <p:nvPr/>
        </p:nvSpPr>
        <p:spPr bwMode="auto">
          <a:xfrm>
            <a:off x="303213" y="6321425"/>
            <a:ext cx="1095375" cy="244475"/>
          </a:xfrm>
          <a:prstGeom prst="rect">
            <a:avLst/>
          </a:prstGeom>
          <a:noFill/>
          <a:ln w="9525">
            <a:noFill/>
            <a:miter lim="800000"/>
            <a:headEnd/>
            <a:tailEnd/>
          </a:ln>
          <a:effectLst/>
        </p:spPr>
        <p:txBody>
          <a:bodyPr wrap="none">
            <a:spAutoFit/>
          </a:bodyPr>
          <a:lstStyle/>
          <a:p>
            <a:pPr eaLnBrk="0" hangingPunct="0">
              <a:defRPr/>
            </a:pPr>
            <a:r>
              <a:rPr lang="es-ES_tradnl" sz="1000">
                <a:solidFill>
                  <a:srgbClr val="000096"/>
                </a:solidFill>
                <a:latin typeface="TheSansCorrespondence" pitchFamily="-92" charset="0"/>
              </a:rPr>
              <a:t>TELEFÓNICA I+D </a:t>
            </a:r>
          </a:p>
        </p:txBody>
      </p:sp>
      <p:pic>
        <p:nvPicPr>
          <p:cNvPr id="1030" name="Picture 6" descr="Sin título-1"/>
          <p:cNvPicPr>
            <a:picLocks noChangeAspect="1" noChangeArrowheads="1"/>
          </p:cNvPicPr>
          <p:nvPr/>
        </p:nvPicPr>
        <p:blipFill>
          <a:blip r:embed="rId13"/>
          <a:srcRect/>
          <a:stretch>
            <a:fillRect/>
          </a:stretch>
        </p:blipFill>
        <p:spPr bwMode="auto">
          <a:xfrm>
            <a:off x="7942263" y="6323013"/>
            <a:ext cx="914400" cy="381000"/>
          </a:xfrm>
          <a:prstGeom prst="rect">
            <a:avLst/>
          </a:prstGeom>
          <a:noFill/>
          <a:ln w="9525">
            <a:noFill/>
            <a:miter lim="800000"/>
            <a:headEnd/>
            <a:tailEnd/>
          </a:ln>
        </p:spPr>
      </p:pic>
      <p:sp>
        <p:nvSpPr>
          <p:cNvPr id="168967" name="Line 7"/>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pic>
        <p:nvPicPr>
          <p:cNvPr id="1032" name="Picture 8" descr="Sin título-1"/>
          <p:cNvPicPr>
            <a:picLocks noChangeAspect="1" noChangeArrowheads="1"/>
          </p:cNvPicPr>
          <p:nvPr/>
        </p:nvPicPr>
        <p:blipFill>
          <a:blip r:embed="rId13"/>
          <a:srcRect/>
          <a:stretch>
            <a:fillRect/>
          </a:stretch>
        </p:blipFill>
        <p:spPr bwMode="auto">
          <a:xfrm>
            <a:off x="7942263" y="6323013"/>
            <a:ext cx="914400" cy="381000"/>
          </a:xfrm>
          <a:prstGeom prst="rect">
            <a:avLst/>
          </a:prstGeom>
          <a:noFill/>
          <a:ln w="9525">
            <a:noFill/>
            <a:miter lim="800000"/>
            <a:headEnd/>
            <a:tailEnd/>
          </a:ln>
        </p:spPr>
      </p:pic>
      <p:sp>
        <p:nvSpPr>
          <p:cNvPr id="168969" name="Line 9"/>
          <p:cNvSpPr>
            <a:spLocks noChangeShapeType="1"/>
          </p:cNvSpPr>
          <p:nvPr/>
        </p:nvSpPr>
        <p:spPr bwMode="auto">
          <a:xfrm>
            <a:off x="382588" y="6297613"/>
            <a:ext cx="8456612" cy="0"/>
          </a:xfrm>
          <a:prstGeom prst="line">
            <a:avLst/>
          </a:prstGeom>
          <a:noFill/>
          <a:ln w="6350">
            <a:solidFill>
              <a:schemeClr val="bg2"/>
            </a:solidFill>
            <a:round/>
            <a:headEnd/>
            <a:tailEnd/>
          </a:ln>
          <a:effectLst/>
        </p:spPr>
        <p:txBody>
          <a:bodyPr/>
          <a:lstStyle/>
          <a:p>
            <a:pPr>
              <a:defRPr/>
            </a:pPr>
            <a:endParaRPr lang="en-GB">
              <a:latin typeface="TheSansCorrespondence" pitchFamily="-92" charset="0"/>
            </a:endParaRPr>
          </a:p>
        </p:txBody>
      </p:sp>
      <p:sp>
        <p:nvSpPr>
          <p:cNvPr id="168971" name="Rectangle 11"/>
          <p:cNvSpPr>
            <a:spLocks noChangeArrowheads="1"/>
          </p:cNvSpPr>
          <p:nvPr/>
        </p:nvSpPr>
        <p:spPr bwMode="auto">
          <a:xfrm>
            <a:off x="295275" y="6673850"/>
            <a:ext cx="2667000" cy="184150"/>
          </a:xfrm>
          <a:prstGeom prst="rect">
            <a:avLst/>
          </a:prstGeom>
          <a:noFill/>
          <a:ln w="9525">
            <a:noFill/>
            <a:miter lim="800000"/>
            <a:headEnd/>
            <a:tailEnd/>
          </a:ln>
          <a:effectLst/>
        </p:spPr>
        <p:txBody>
          <a:bodyPr>
            <a:spAutoFit/>
          </a:bodyPr>
          <a:lstStyle/>
          <a:p>
            <a:pPr>
              <a:defRPr/>
            </a:pPr>
            <a:r>
              <a:rPr lang="es-ES_tradnl" sz="600" b="0" dirty="0">
                <a:latin typeface="TheSansCorrespondence" pitchFamily="-92" charset="0"/>
                <a:cs typeface="Times New Roman" pitchFamily="-92" charset="0"/>
              </a:rPr>
              <a:t>© </a:t>
            </a:r>
            <a:r>
              <a:rPr lang="es-ES_tradnl" sz="600" b="0" dirty="0" smtClean="0">
                <a:latin typeface="TheSansCorrespondence" pitchFamily="-92" charset="0"/>
                <a:cs typeface="Times New Roman" pitchFamily="-92" charset="0"/>
              </a:rPr>
              <a:t>2009 </a:t>
            </a:r>
            <a:r>
              <a:rPr lang="es-ES_tradnl" sz="600" b="0" dirty="0">
                <a:latin typeface="TheSansCorrespondence" pitchFamily="-92" charset="0"/>
                <a:cs typeface="Times New Roman" pitchFamily="-92" charset="0"/>
              </a:rPr>
              <a:t>Telefónica Investigación y Desarrollo, S.A. Unipersonal</a:t>
            </a:r>
            <a:endParaRPr lang="en-GB" sz="1400" b="0" dirty="0">
              <a:latin typeface="TheSansCorrespondence" pitchFamily="-92" charset="0"/>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1" fontAlgn="base" hangingPunct="1">
        <a:spcBef>
          <a:spcPct val="0"/>
        </a:spcBef>
        <a:spcAft>
          <a:spcPct val="0"/>
        </a:spcAft>
        <a:defRPr sz="2400" b="1">
          <a:solidFill>
            <a:srgbClr val="000096"/>
          </a:solidFill>
          <a:latin typeface="Arial" charset="0"/>
          <a:ea typeface="+mj-ea"/>
          <a:cs typeface="+mj-cs"/>
        </a:defRPr>
      </a:lvl1pPr>
      <a:lvl2pPr algn="l" rtl="0" eaLnBrk="1" fontAlgn="base" hangingPunct="1">
        <a:spcBef>
          <a:spcPct val="0"/>
        </a:spcBef>
        <a:spcAft>
          <a:spcPct val="0"/>
        </a:spcAft>
        <a:defRPr sz="2400" b="1">
          <a:solidFill>
            <a:srgbClr val="000096"/>
          </a:solidFill>
          <a:latin typeface="Arial" charset="0"/>
        </a:defRPr>
      </a:lvl2pPr>
      <a:lvl3pPr algn="l" rtl="0" eaLnBrk="1" fontAlgn="base" hangingPunct="1">
        <a:spcBef>
          <a:spcPct val="0"/>
        </a:spcBef>
        <a:spcAft>
          <a:spcPct val="0"/>
        </a:spcAft>
        <a:defRPr sz="2400" b="1">
          <a:solidFill>
            <a:srgbClr val="000096"/>
          </a:solidFill>
          <a:latin typeface="Arial" charset="0"/>
        </a:defRPr>
      </a:lvl3pPr>
      <a:lvl4pPr algn="l" rtl="0" eaLnBrk="1" fontAlgn="base" hangingPunct="1">
        <a:spcBef>
          <a:spcPct val="0"/>
        </a:spcBef>
        <a:spcAft>
          <a:spcPct val="0"/>
        </a:spcAft>
        <a:defRPr sz="2400" b="1">
          <a:solidFill>
            <a:srgbClr val="000096"/>
          </a:solidFill>
          <a:latin typeface="Arial" charset="0"/>
        </a:defRPr>
      </a:lvl4pPr>
      <a:lvl5pPr algn="l" rtl="0" eaLnBrk="1" fontAlgn="base" hangingPunct="1">
        <a:spcBef>
          <a:spcPct val="0"/>
        </a:spcBef>
        <a:spcAft>
          <a:spcPct val="0"/>
        </a:spcAft>
        <a:defRPr sz="2400" b="1">
          <a:solidFill>
            <a:srgbClr val="000096"/>
          </a:solidFill>
          <a:latin typeface="Arial" charset="0"/>
        </a:defRPr>
      </a:lvl5pPr>
      <a:lvl6pPr marL="457200" algn="l" rtl="0" eaLnBrk="1" fontAlgn="base" hangingPunct="1">
        <a:spcBef>
          <a:spcPct val="0"/>
        </a:spcBef>
        <a:spcAft>
          <a:spcPct val="0"/>
        </a:spcAft>
        <a:defRPr sz="2400" b="1">
          <a:solidFill>
            <a:srgbClr val="000096"/>
          </a:solidFill>
          <a:latin typeface="TheSansCorrespondence" pitchFamily="-92" charset="0"/>
        </a:defRPr>
      </a:lvl6pPr>
      <a:lvl7pPr marL="914400" algn="l" rtl="0" eaLnBrk="1" fontAlgn="base" hangingPunct="1">
        <a:spcBef>
          <a:spcPct val="0"/>
        </a:spcBef>
        <a:spcAft>
          <a:spcPct val="0"/>
        </a:spcAft>
        <a:defRPr sz="2400" b="1">
          <a:solidFill>
            <a:srgbClr val="000096"/>
          </a:solidFill>
          <a:latin typeface="TheSansCorrespondence" pitchFamily="-92" charset="0"/>
        </a:defRPr>
      </a:lvl7pPr>
      <a:lvl8pPr marL="1371600" algn="l" rtl="0" eaLnBrk="1" fontAlgn="base" hangingPunct="1">
        <a:spcBef>
          <a:spcPct val="0"/>
        </a:spcBef>
        <a:spcAft>
          <a:spcPct val="0"/>
        </a:spcAft>
        <a:defRPr sz="2400" b="1">
          <a:solidFill>
            <a:srgbClr val="000096"/>
          </a:solidFill>
          <a:latin typeface="TheSansCorrespondence" pitchFamily="-92" charset="0"/>
        </a:defRPr>
      </a:lvl8pPr>
      <a:lvl9pPr marL="1828800" algn="l" rtl="0" eaLnBrk="1" fontAlgn="base" hangingPunct="1">
        <a:spcBef>
          <a:spcPct val="0"/>
        </a:spcBef>
        <a:spcAft>
          <a:spcPct val="0"/>
        </a:spcAft>
        <a:defRPr sz="2400" b="1">
          <a:solidFill>
            <a:srgbClr val="000096"/>
          </a:solidFill>
          <a:latin typeface="TheSansCorrespondence" pitchFamily="-92" charset="0"/>
        </a:defRPr>
      </a:lvl9pPr>
    </p:titleStyle>
    <p:bodyStyle>
      <a:lvl1pPr marL="342900" indent="-342900" algn="l" rtl="0" eaLnBrk="1" fontAlgn="base" hangingPunct="1">
        <a:spcBef>
          <a:spcPct val="50000"/>
        </a:spcBef>
        <a:spcAft>
          <a:spcPct val="0"/>
        </a:spcAft>
        <a:buClr>
          <a:srgbClr val="D0F500"/>
        </a:buClr>
        <a:buSzPct val="80000"/>
        <a:buFont typeface="Wingdings" pitchFamily="2" charset="2"/>
        <a:buChar char="n"/>
        <a:defRPr sz="2200">
          <a:solidFill>
            <a:schemeClr val="tx1"/>
          </a:solidFill>
          <a:latin typeface="Arial" charset="0"/>
          <a:ea typeface="+mn-ea"/>
          <a:cs typeface="+mn-cs"/>
        </a:defRPr>
      </a:lvl1pPr>
      <a:lvl2pPr marL="742950" indent="-285750" algn="l" rtl="0" eaLnBrk="1" fontAlgn="base" hangingPunct="1">
        <a:spcBef>
          <a:spcPct val="50000"/>
        </a:spcBef>
        <a:spcAft>
          <a:spcPct val="0"/>
        </a:spcAft>
        <a:buClr>
          <a:srgbClr val="D0F500"/>
        </a:buClr>
        <a:buSzPct val="80000"/>
        <a:buFont typeface="TheSansCorrespondence" pitchFamily="34" charset="0"/>
        <a:buChar char="—"/>
        <a:defRPr sz="2000">
          <a:solidFill>
            <a:schemeClr val="tx1"/>
          </a:solidFill>
          <a:latin typeface="Arial" charset="0"/>
        </a:defRPr>
      </a:lvl2pPr>
      <a:lvl3pPr marL="1143000" indent="-228600" algn="l" rtl="0" eaLnBrk="1" fontAlgn="base" hangingPunct="1">
        <a:spcBef>
          <a:spcPct val="50000"/>
        </a:spcBef>
        <a:spcAft>
          <a:spcPct val="0"/>
        </a:spcAft>
        <a:buClr>
          <a:srgbClr val="D0F500"/>
        </a:buClr>
        <a:buSzPct val="80000"/>
        <a:buFont typeface="TheSansCorrespondence" pitchFamily="34" charset="0"/>
        <a:buChar char="–"/>
        <a:defRPr>
          <a:solidFill>
            <a:schemeClr val="tx1"/>
          </a:solidFill>
          <a:latin typeface="Arial" charset="0"/>
        </a:defRPr>
      </a:lvl3pPr>
      <a:lvl4pPr marL="1600200" indent="-228600" algn="l" rtl="0" eaLnBrk="1" fontAlgn="base" hangingPunct="1">
        <a:spcBef>
          <a:spcPct val="50000"/>
        </a:spcBef>
        <a:spcAft>
          <a:spcPct val="0"/>
        </a:spcAft>
        <a:buClr>
          <a:srgbClr val="D0F500"/>
        </a:buClr>
        <a:buSzPct val="80000"/>
        <a:buFont typeface="TheSansCorrespondence" pitchFamily="34" charset="0"/>
        <a:buChar char="–"/>
        <a:defRPr>
          <a:solidFill>
            <a:schemeClr val="tx1"/>
          </a:solidFill>
          <a:latin typeface="Arial" charset="0"/>
        </a:defRPr>
      </a:lvl4pPr>
      <a:lvl5pPr marL="2057400" indent="-228600" algn="l" rtl="0" eaLnBrk="1" fontAlgn="base" hangingPunct="1">
        <a:spcBef>
          <a:spcPct val="50000"/>
        </a:spcBef>
        <a:spcAft>
          <a:spcPct val="0"/>
        </a:spcAft>
        <a:buClr>
          <a:srgbClr val="D0F500"/>
        </a:buClr>
        <a:buSzPct val="80000"/>
        <a:buFont typeface="TheSansCorrespondence" pitchFamily="34" charset="0"/>
        <a:buChar char="–"/>
        <a:defRPr>
          <a:solidFill>
            <a:schemeClr val="tx1"/>
          </a:solidFill>
          <a:latin typeface="Arial" charset="0"/>
        </a:defRPr>
      </a:lvl5pPr>
      <a:lvl6pPr marL="2514600" indent="-228600" algn="l" rtl="0" eaLnBrk="1" fontAlgn="base" hangingPunct="1">
        <a:spcBef>
          <a:spcPct val="50000"/>
        </a:spcBef>
        <a:spcAft>
          <a:spcPct val="0"/>
        </a:spcAft>
        <a:buClr>
          <a:srgbClr val="D0F500"/>
        </a:buClr>
        <a:buSzPct val="80000"/>
        <a:buFont typeface="Arial" charset="0"/>
        <a:buChar char="–"/>
        <a:defRPr>
          <a:solidFill>
            <a:schemeClr val="tx1"/>
          </a:solidFill>
          <a:latin typeface="+mn-lt"/>
        </a:defRPr>
      </a:lvl6pPr>
      <a:lvl7pPr marL="2971800" indent="-228600" algn="l" rtl="0" eaLnBrk="1" fontAlgn="base" hangingPunct="1">
        <a:spcBef>
          <a:spcPct val="50000"/>
        </a:spcBef>
        <a:spcAft>
          <a:spcPct val="0"/>
        </a:spcAft>
        <a:buClr>
          <a:srgbClr val="D0F500"/>
        </a:buClr>
        <a:buSzPct val="80000"/>
        <a:buFont typeface="Arial" charset="0"/>
        <a:buChar char="–"/>
        <a:defRPr>
          <a:solidFill>
            <a:schemeClr val="tx1"/>
          </a:solidFill>
          <a:latin typeface="+mn-lt"/>
        </a:defRPr>
      </a:lvl7pPr>
      <a:lvl8pPr marL="3429000" indent="-228600" algn="l" rtl="0" eaLnBrk="1" fontAlgn="base" hangingPunct="1">
        <a:spcBef>
          <a:spcPct val="50000"/>
        </a:spcBef>
        <a:spcAft>
          <a:spcPct val="0"/>
        </a:spcAft>
        <a:buClr>
          <a:srgbClr val="D0F500"/>
        </a:buClr>
        <a:buSzPct val="80000"/>
        <a:buFont typeface="Arial" charset="0"/>
        <a:buChar char="–"/>
        <a:defRPr>
          <a:solidFill>
            <a:schemeClr val="tx1"/>
          </a:solidFill>
          <a:latin typeface="+mn-lt"/>
        </a:defRPr>
      </a:lvl8pPr>
      <a:lvl9pPr marL="3886200" indent="-228600" algn="l" rtl="0" eaLnBrk="1" fontAlgn="base" hangingPunct="1">
        <a:spcBef>
          <a:spcPct val="50000"/>
        </a:spcBef>
        <a:spcAft>
          <a:spcPct val="0"/>
        </a:spcAft>
        <a:buClr>
          <a:srgbClr val="D0F500"/>
        </a:buClr>
        <a:buSzPct val="80000"/>
        <a:buFont typeface="Arial" charset="0"/>
        <a:buChar char="–"/>
        <a:defRPr>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hyperlink" Target="http://developer.apple.com/iphone/library/documentation/iPhone/Conceptual/iPhoneOSProgrammingGuide/index.html%23//apple_ref/doc/uid/TP40007072"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eveloper.apple.com/iphone/library/documentation/Cocoa/Conceptual/CocoaFundamentals/index.html%23//apple_ref/doc/uid/TP40002974" TargetMode="External"/><Relationship Id="rId5" Type="http://schemas.openxmlformats.org/officeDocument/2006/relationships/hyperlink" Target="http://developer.apple.com/iphone/library/documentation/Cocoa/Conceptual/CocoaFundamentals/Introduction/Introduction.html" TargetMode="External"/></Relationships>
</file>

<file path=ppt/slides/_rels/slide5.xml.rels><?xml version="1.0" encoding="UTF-8" standalone="yes"?>
<Relationships xmlns="http://schemas.openxmlformats.org/package/2006/relationships"><Relationship Id="rId4" Type="http://schemas.openxmlformats.org/officeDocument/2006/relationships/hyperlink" Target="http://developer.apple.com/iphone/library/referencelibrary/GettingStarted/Creating_an_iPhone_App/index.html%23//apple_ref/doc/uid/TP40007595"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eveloper.apple.com/iphone/library/documentation/iPhone/Conceptual/iPhoneOSProgrammingGuide/Introduction/Introduction.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304800" y="393700"/>
            <a:ext cx="5464175" cy="386068"/>
          </a:xfrm>
          <a:prstGeom prst="rect">
            <a:avLst/>
          </a:prstGeom>
          <a:noFill/>
          <a:ln w="9525">
            <a:noFill/>
            <a:miter lim="800000"/>
            <a:headEnd/>
            <a:tailEnd/>
          </a:ln>
        </p:spPr>
        <p:txBody>
          <a:bodyPr>
            <a:spAutoFit/>
          </a:bodyPr>
          <a:lstStyle/>
          <a:p>
            <a:pPr eaLnBrk="0" hangingPunct="0">
              <a:lnSpc>
                <a:spcPct val="60000"/>
              </a:lnSpc>
              <a:spcBef>
                <a:spcPct val="50000"/>
              </a:spcBef>
            </a:pPr>
            <a:r>
              <a:rPr lang="es-ES_tradnl" sz="2800" b="0" dirty="0" smtClean="0">
                <a:solidFill>
                  <a:schemeClr val="tx2"/>
                </a:solidFill>
              </a:rPr>
              <a:t>Programación para </a:t>
            </a:r>
            <a:r>
              <a:rPr lang="es-ES_tradnl" sz="2800" b="0" dirty="0" err="1" smtClean="0">
                <a:solidFill>
                  <a:schemeClr val="tx2"/>
                </a:solidFill>
              </a:rPr>
              <a:t>iPHONE</a:t>
            </a:r>
            <a:endParaRPr lang="es-ES_tradnl" altLang="ja-JP" sz="2800" b="0" dirty="0">
              <a:solidFill>
                <a:schemeClr val="tx2"/>
              </a:solidFill>
              <a:ea typeface="MS Mincho" pitchFamily="49" charset="-128"/>
            </a:endParaRPr>
          </a:p>
        </p:txBody>
      </p:sp>
      <p:sp>
        <p:nvSpPr>
          <p:cNvPr id="13315" name="Text Box 9"/>
          <p:cNvSpPr txBox="1">
            <a:spLocks noChangeArrowheads="1"/>
          </p:cNvSpPr>
          <p:nvPr/>
        </p:nvSpPr>
        <p:spPr bwMode="auto">
          <a:xfrm>
            <a:off x="304800" y="2566988"/>
            <a:ext cx="1066800" cy="457200"/>
          </a:xfrm>
          <a:prstGeom prst="rect">
            <a:avLst/>
          </a:prstGeom>
          <a:noFill/>
          <a:ln w="9525">
            <a:noFill/>
            <a:miter lim="800000"/>
            <a:headEnd/>
            <a:tailEnd/>
          </a:ln>
        </p:spPr>
        <p:txBody>
          <a:bodyPr wrap="none">
            <a:spAutoFit/>
          </a:bodyPr>
          <a:lstStyle/>
          <a:p>
            <a:pPr eaLnBrk="0" hangingPunct="0">
              <a:lnSpc>
                <a:spcPct val="120000"/>
              </a:lnSpc>
            </a:pPr>
            <a:r>
              <a:rPr lang="es-ES_tradnl" sz="1000"/>
              <a:t>TELEFÓNICA I+D</a:t>
            </a:r>
            <a:endParaRPr lang="es-ES_tradnl" altLang="ja-JP" sz="1000" b="0">
              <a:ea typeface="MS Mincho" pitchFamily="49" charset="-128"/>
            </a:endParaRPr>
          </a:p>
          <a:p>
            <a:pPr eaLnBrk="0" hangingPunct="0">
              <a:lnSpc>
                <a:spcPct val="120000"/>
              </a:lnSpc>
            </a:pPr>
            <a:r>
              <a:rPr lang="es-ES_tradnl" sz="1000" b="0"/>
              <a:t>Fecha:</a:t>
            </a:r>
          </a:p>
        </p:txBody>
      </p:sp>
      <p:grpSp>
        <p:nvGrpSpPr>
          <p:cNvPr id="13316" name="Group 32"/>
          <p:cNvGrpSpPr>
            <a:grpSpLocks/>
          </p:cNvGrpSpPr>
          <p:nvPr/>
        </p:nvGrpSpPr>
        <p:grpSpPr bwMode="auto">
          <a:xfrm>
            <a:off x="304800" y="3309938"/>
            <a:ext cx="8535988" cy="3325812"/>
            <a:chOff x="192" y="2085"/>
            <a:chExt cx="5377" cy="2095"/>
          </a:xfrm>
        </p:grpSpPr>
        <p:pic>
          <p:nvPicPr>
            <p:cNvPr id="13318" name="Picture 29" descr="Imagen1 ppt 08"/>
            <p:cNvPicPr>
              <a:picLocks noChangeAspect="1" noChangeArrowheads="1"/>
            </p:cNvPicPr>
            <p:nvPr/>
          </p:nvPicPr>
          <p:blipFill>
            <a:blip r:embed="rId3"/>
            <a:srcRect/>
            <a:stretch>
              <a:fillRect/>
            </a:stretch>
          </p:blipFill>
          <p:spPr bwMode="auto">
            <a:xfrm>
              <a:off x="192" y="2085"/>
              <a:ext cx="5377" cy="1916"/>
            </a:xfrm>
            <a:prstGeom prst="rect">
              <a:avLst/>
            </a:prstGeom>
            <a:noFill/>
            <a:ln w="9525">
              <a:noFill/>
              <a:miter lim="800000"/>
              <a:headEnd/>
              <a:tailEnd/>
            </a:ln>
          </p:spPr>
        </p:pic>
        <p:pic>
          <p:nvPicPr>
            <p:cNvPr id="13319" name="Picture 30" descr="Firma compacta Telefonica"/>
            <p:cNvPicPr>
              <a:picLocks noChangeAspect="1" noChangeArrowheads="1"/>
            </p:cNvPicPr>
            <p:nvPr/>
          </p:nvPicPr>
          <p:blipFill>
            <a:blip r:embed="rId4" cstate="print"/>
            <a:srcRect/>
            <a:stretch>
              <a:fillRect/>
            </a:stretch>
          </p:blipFill>
          <p:spPr bwMode="auto">
            <a:xfrm>
              <a:off x="4493" y="3267"/>
              <a:ext cx="913" cy="913"/>
            </a:xfrm>
            <a:prstGeom prst="rect">
              <a:avLst/>
            </a:prstGeom>
            <a:noFill/>
            <a:ln w="9525">
              <a:noFill/>
              <a:miter lim="800000"/>
              <a:headEnd/>
              <a:tailEnd/>
            </a:ln>
          </p:spPr>
        </p:pic>
      </p:grpSp>
      <p:sp>
        <p:nvSpPr>
          <p:cNvPr id="13321" name="Rectangle 20"/>
          <p:cNvSpPr>
            <a:spLocks noChangeArrowheads="1"/>
          </p:cNvSpPr>
          <p:nvPr/>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3 Marcador de número de diapositiva"/>
          <p:cNvSpPr>
            <a:spLocks noGrp="1"/>
          </p:cNvSpPr>
          <p:nvPr>
            <p:ph type="sldNum" sz="quarter" idx="10"/>
          </p:nvPr>
        </p:nvSpPr>
        <p:spPr>
          <a:noFill/>
        </p:spPr>
        <p:txBody>
          <a:bodyPr/>
          <a:lstStyle/>
          <a:p>
            <a:fld id="{6D349E8E-9618-4942-B885-8746B9794051}" type="slidenum">
              <a:rPr lang="es-ES_tradnl" smtClean="0">
                <a:latin typeface="TheSansCorrespondence" pitchFamily="34" charset="0"/>
              </a:rPr>
              <a:pPr/>
              <a:t>2</a:t>
            </a:fld>
            <a:endParaRPr lang="es-ES_tradnl" smtClean="0">
              <a:solidFill>
                <a:schemeClr val="tx1"/>
              </a:solidFill>
              <a:latin typeface="TheSansCorrespondence" pitchFamily="34" charset="0"/>
            </a:endParaRPr>
          </a:p>
        </p:txBody>
      </p:sp>
      <p:sp>
        <p:nvSpPr>
          <p:cNvPr id="19459" name="Rectangle 2"/>
          <p:cNvSpPr>
            <a:spLocks noGrp="1" noChangeArrowheads="1"/>
          </p:cNvSpPr>
          <p:nvPr>
            <p:ph type="body" idx="1"/>
          </p:nvPr>
        </p:nvSpPr>
        <p:spPr>
          <a:xfrm>
            <a:off x="0" y="723900"/>
            <a:ext cx="8674100" cy="5575300"/>
          </a:xfrm>
          <a:noFill/>
        </p:spPr>
        <p:txBody>
          <a:bodyPr/>
          <a:lstStyle/>
          <a:p>
            <a:pPr marL="715963" indent="-715963" eaLnBrk="1" hangingPunct="1">
              <a:spcBef>
                <a:spcPct val="30000"/>
              </a:spcBef>
              <a:buFont typeface="Wingdings" pitchFamily="2" charset="2"/>
              <a:buNone/>
            </a:pPr>
            <a:r>
              <a:rPr lang="es-ES_tradnl" sz="2000" dirty="0" smtClean="0">
                <a:solidFill>
                  <a:srgbClr val="B2B2B2"/>
                </a:solidFill>
              </a:rPr>
              <a:t>01</a:t>
            </a:r>
            <a:r>
              <a:rPr lang="es-ES_tradnl" sz="2000" dirty="0" smtClean="0">
                <a:solidFill>
                  <a:schemeClr val="folHlink"/>
                </a:solidFill>
              </a:rPr>
              <a:t>	</a:t>
            </a:r>
            <a:r>
              <a:rPr lang="es-ES_tradnl" sz="1400" b="1" dirty="0" smtClean="0"/>
              <a:t>Introducción</a:t>
            </a:r>
          </a:p>
          <a:p>
            <a:pPr marL="715963" indent="-715963" eaLnBrk="1" hangingPunct="1">
              <a:spcBef>
                <a:spcPct val="30000"/>
              </a:spcBef>
              <a:buFont typeface="Wingdings" pitchFamily="2" charset="2"/>
              <a:buNone/>
            </a:pPr>
            <a:r>
              <a:rPr lang="es-ES_tradnl" sz="1400" dirty="0" smtClean="0"/>
              <a:t>	- Requerimientos SW</a:t>
            </a:r>
          </a:p>
          <a:p>
            <a:pPr marL="715963" indent="-715963" eaLnBrk="1" hangingPunct="1">
              <a:spcBef>
                <a:spcPct val="30000"/>
              </a:spcBef>
              <a:buFont typeface="Wingdings" pitchFamily="2" charset="2"/>
              <a:buNone/>
            </a:pPr>
            <a:r>
              <a:rPr lang="es-ES_tradnl" sz="1400" dirty="0" smtClean="0"/>
              <a:t>	- </a:t>
            </a:r>
            <a:r>
              <a:rPr lang="es-ES_tradnl" sz="1400" dirty="0" err="1" smtClean="0"/>
              <a:t>Crackeo</a:t>
            </a:r>
            <a:endParaRPr lang="es-ES_tradnl" sz="1600" dirty="0" smtClean="0"/>
          </a:p>
          <a:p>
            <a:pPr marL="715963" indent="-715963" eaLnBrk="1" hangingPunct="1">
              <a:spcBef>
                <a:spcPct val="30000"/>
              </a:spcBef>
              <a:buFont typeface="Wingdings" pitchFamily="2" charset="2"/>
              <a:buNone/>
            </a:pPr>
            <a:r>
              <a:rPr lang="es-ES_tradnl" sz="2000" dirty="0" smtClean="0">
                <a:solidFill>
                  <a:srgbClr val="B2B2B2"/>
                </a:solidFill>
              </a:rPr>
              <a:t>04</a:t>
            </a:r>
            <a:r>
              <a:rPr lang="es-ES_tradnl" sz="2000" dirty="0" smtClean="0">
                <a:solidFill>
                  <a:schemeClr val="folHlink"/>
                </a:solidFill>
              </a:rPr>
              <a:t>	</a:t>
            </a:r>
            <a:r>
              <a:rPr lang="es-ES_tradnl" sz="1400" b="1" dirty="0" smtClean="0"/>
              <a:t>Creación un proyecto</a:t>
            </a:r>
          </a:p>
          <a:p>
            <a:pPr marL="715963" indent="-715963" eaLnBrk="1" hangingPunct="1">
              <a:spcBef>
                <a:spcPct val="30000"/>
              </a:spcBef>
              <a:buFont typeface="Wingdings" pitchFamily="2" charset="2"/>
              <a:buNone/>
            </a:pPr>
            <a:r>
              <a:rPr lang="es-ES_tradnl" sz="1400" dirty="0" smtClean="0"/>
              <a:t>	- Ejemplo: </a:t>
            </a:r>
            <a:r>
              <a:rPr lang="es-ES_tradnl" sz="1400" dirty="0" err="1" smtClean="0"/>
              <a:t>Hello</a:t>
            </a:r>
            <a:r>
              <a:rPr lang="es-ES_tradnl" sz="1400" dirty="0" smtClean="0"/>
              <a:t> </a:t>
            </a:r>
            <a:r>
              <a:rPr lang="es-ES_tradnl" sz="1400" dirty="0" err="1" smtClean="0"/>
              <a:t>World</a:t>
            </a:r>
            <a:r>
              <a:rPr lang="es-ES_tradnl" sz="1400" dirty="0" smtClean="0"/>
              <a:t>!</a:t>
            </a:r>
          </a:p>
          <a:p>
            <a:pPr marL="715963" indent="-715963" eaLnBrk="1" hangingPunct="1">
              <a:spcBef>
                <a:spcPct val="30000"/>
              </a:spcBef>
              <a:buFont typeface="Wingdings" pitchFamily="2" charset="2"/>
              <a:buNone/>
            </a:pPr>
            <a:r>
              <a:rPr lang="es-ES_tradnl" sz="1400" dirty="0" smtClean="0"/>
              <a:t>	- Despliegue de la aplicación</a:t>
            </a:r>
          </a:p>
          <a:p>
            <a:pPr marL="715963" indent="-715963">
              <a:spcBef>
                <a:spcPct val="30000"/>
              </a:spcBef>
              <a:buNone/>
            </a:pPr>
            <a:r>
              <a:rPr lang="es-ES_tradnl" sz="2000" dirty="0" smtClean="0">
                <a:solidFill>
                  <a:srgbClr val="B2B2B2"/>
                </a:solidFill>
              </a:rPr>
              <a:t>04</a:t>
            </a:r>
            <a:r>
              <a:rPr lang="es-ES_tradnl" sz="2000" dirty="0" smtClean="0">
                <a:solidFill>
                  <a:schemeClr val="folHlink"/>
                </a:solidFill>
              </a:rPr>
              <a:t>	</a:t>
            </a:r>
            <a:r>
              <a:rPr lang="es-ES_tradnl" sz="1400" b="1" dirty="0" smtClean="0"/>
              <a:t>Introducción al lenguaje </a:t>
            </a:r>
          </a:p>
          <a:p>
            <a:pPr marL="715963" indent="-715963">
              <a:spcBef>
                <a:spcPct val="30000"/>
              </a:spcBef>
              <a:buNone/>
            </a:pPr>
            <a:r>
              <a:rPr lang="es-ES_tradnl" sz="1400" dirty="0" smtClean="0"/>
              <a:t>	- </a:t>
            </a:r>
            <a:r>
              <a:rPr lang="es-ES_tradnl" sz="1400" dirty="0" err="1" smtClean="0"/>
              <a:t>Objective</a:t>
            </a:r>
            <a:r>
              <a:rPr lang="es-ES_tradnl" sz="1400" dirty="0" smtClean="0"/>
              <a:t> C</a:t>
            </a:r>
          </a:p>
          <a:p>
            <a:pPr marL="715963" indent="-715963">
              <a:spcBef>
                <a:spcPct val="30000"/>
              </a:spcBef>
              <a:buNone/>
            </a:pPr>
            <a:r>
              <a:rPr lang="es-ES_tradnl" sz="1400" dirty="0" smtClean="0"/>
              <a:t>	- Entorno gráfico UIKIT</a:t>
            </a:r>
          </a:p>
          <a:p>
            <a:pPr marL="715963" indent="-715963">
              <a:spcBef>
                <a:spcPct val="30000"/>
              </a:spcBef>
              <a:buNone/>
            </a:pPr>
            <a:r>
              <a:rPr lang="es-ES_tradnl" sz="2000" dirty="0" smtClean="0">
                <a:solidFill>
                  <a:srgbClr val="B2B2B2"/>
                </a:solidFill>
              </a:rPr>
              <a:t>03</a:t>
            </a:r>
            <a:r>
              <a:rPr lang="es-ES_tradnl" sz="2000" dirty="0" smtClean="0">
                <a:solidFill>
                  <a:schemeClr val="folHlink"/>
                </a:solidFill>
              </a:rPr>
              <a:t>	</a:t>
            </a:r>
            <a:r>
              <a:rPr lang="es-ES_tradnl" sz="1400" b="1" dirty="0" smtClean="0"/>
              <a:t>Características de la programación en </a:t>
            </a:r>
            <a:r>
              <a:rPr lang="es-ES_tradnl" sz="1400" b="1" dirty="0" err="1" smtClean="0"/>
              <a:t>iPHONE</a:t>
            </a:r>
            <a:endParaRPr lang="es-ES_tradnl" sz="1400" b="1" dirty="0" smtClean="0"/>
          </a:p>
          <a:p>
            <a:pPr marL="715963" indent="-715963">
              <a:spcBef>
                <a:spcPct val="30000"/>
              </a:spcBef>
              <a:buNone/>
            </a:pPr>
            <a:r>
              <a:rPr lang="es-ES_tradnl" sz="1400" dirty="0" smtClean="0"/>
              <a:t>	- Limitaciones. ¿Qué podemos y que no podemos hacer?</a:t>
            </a:r>
            <a:endParaRPr lang="es-ES_tradnl" sz="1600" dirty="0" smtClean="0"/>
          </a:p>
          <a:p>
            <a:pPr marL="715963" indent="-715963">
              <a:spcBef>
                <a:spcPct val="30000"/>
              </a:spcBef>
              <a:buNone/>
            </a:pPr>
            <a:r>
              <a:rPr lang="es-ES_tradnl" sz="2000" dirty="0" smtClean="0">
                <a:solidFill>
                  <a:srgbClr val="B2B2B2"/>
                </a:solidFill>
              </a:rPr>
              <a:t>03</a:t>
            </a:r>
            <a:r>
              <a:rPr lang="es-ES_tradnl" sz="2000" dirty="0" smtClean="0">
                <a:solidFill>
                  <a:schemeClr val="folHlink"/>
                </a:solidFill>
              </a:rPr>
              <a:t>	</a:t>
            </a:r>
            <a:r>
              <a:rPr lang="es-ES_tradnl" sz="1400" b="1" dirty="0" smtClean="0"/>
              <a:t>Recursos en </a:t>
            </a:r>
            <a:r>
              <a:rPr lang="es-ES_tradnl" sz="1400" b="1" dirty="0" err="1" smtClean="0"/>
              <a:t>iPHONE</a:t>
            </a:r>
            <a:endParaRPr lang="es-ES_tradnl" sz="1400" b="1" dirty="0" smtClean="0"/>
          </a:p>
          <a:p>
            <a:pPr marL="715963" indent="-715963">
              <a:spcBef>
                <a:spcPct val="30000"/>
              </a:spcBef>
              <a:buNone/>
            </a:pPr>
            <a:r>
              <a:rPr lang="es-ES_tradnl" sz="1400" dirty="0" smtClean="0"/>
              <a:t>	- Establecer una conexión (</a:t>
            </a:r>
            <a:r>
              <a:rPr lang="es-ES_tradnl" sz="1400" dirty="0" err="1" smtClean="0"/>
              <a:t>WiFi</a:t>
            </a:r>
            <a:r>
              <a:rPr lang="es-ES_tradnl" sz="1400" dirty="0" smtClean="0"/>
              <a:t>/3G)</a:t>
            </a:r>
          </a:p>
          <a:p>
            <a:pPr marL="715963" indent="-715963">
              <a:spcBef>
                <a:spcPct val="30000"/>
              </a:spcBef>
              <a:buNone/>
            </a:pPr>
            <a:r>
              <a:rPr lang="es-ES_tradnl" sz="1400" dirty="0" smtClean="0"/>
              <a:t>	- Acceder a información del GPS/Acelerómetro</a:t>
            </a:r>
          </a:p>
          <a:p>
            <a:pPr marL="715963" indent="-715963">
              <a:spcBef>
                <a:spcPct val="30000"/>
              </a:spcBef>
              <a:buNone/>
            </a:pPr>
            <a:r>
              <a:rPr lang="es-ES_tradnl" sz="1400" dirty="0" smtClean="0"/>
              <a:t>	- Mapas </a:t>
            </a:r>
          </a:p>
          <a:p>
            <a:pPr marL="715963" indent="-715963">
              <a:spcBef>
                <a:spcPct val="30000"/>
              </a:spcBef>
              <a:buNone/>
            </a:pPr>
            <a:r>
              <a:rPr lang="es-ES_tradnl" sz="1400" dirty="0" smtClean="0"/>
              <a:t>	- Cámara</a:t>
            </a:r>
            <a:endParaRPr lang="es-ES_tradnl" sz="1600" dirty="0" smtClean="0"/>
          </a:p>
          <a:p>
            <a:pPr marL="715963" indent="-715963">
              <a:spcBef>
                <a:spcPct val="30000"/>
              </a:spcBef>
              <a:buNone/>
            </a:pPr>
            <a:endParaRPr lang="es-ES_tradnl" sz="2000" dirty="0" smtClean="0"/>
          </a:p>
          <a:p>
            <a:pPr marL="715963" indent="-715963" eaLnBrk="1" hangingPunct="1">
              <a:spcBef>
                <a:spcPct val="30000"/>
              </a:spcBef>
              <a:buFont typeface="Wingdings" pitchFamily="2" charset="2"/>
              <a:buNone/>
            </a:pPr>
            <a:endParaRPr lang="es-ES_tradnl" sz="2000" dirty="0" smtClean="0"/>
          </a:p>
        </p:txBody>
      </p:sp>
      <p:sp>
        <p:nvSpPr>
          <p:cNvPr id="19460" name="Rectangle 3"/>
          <p:cNvSpPr>
            <a:spLocks noGrp="1" noChangeArrowheads="1"/>
          </p:cNvSpPr>
          <p:nvPr>
            <p:ph type="title"/>
          </p:nvPr>
        </p:nvSpPr>
        <p:spPr>
          <a:xfrm>
            <a:off x="1733550" y="190500"/>
            <a:ext cx="6084888" cy="914400"/>
          </a:xfrm>
          <a:noFill/>
        </p:spPr>
        <p:txBody>
          <a:bodyPr/>
          <a:lstStyle/>
          <a:p>
            <a:pPr eaLnBrk="1" hangingPunct="1"/>
            <a:r>
              <a:rPr lang="es-ES" smtClean="0"/>
              <a:t>Índice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3</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Subt</a:t>
            </a:r>
            <a:r>
              <a:rPr lang="es-ES_tradnl" altLang="ja-JP" sz="2000" b="0" dirty="0" smtClean="0">
                <a:solidFill>
                  <a:schemeClr val="folHlink"/>
                </a:solidFill>
                <a:ea typeface="ＭＳ Ｐゴシック" pitchFamily="-92" charset="-128"/>
                <a:cs typeface="Times New Roman" pitchFamily="18" charset="0"/>
              </a:rPr>
              <a:t>ítulo máximo</a:t>
            </a:r>
            <a:r>
              <a:rPr lang="es-ES_tradnl" sz="2000" b="0" dirty="0" smtClean="0">
                <a:solidFill>
                  <a:schemeClr val="folHlink"/>
                </a:solidFill>
              </a:rPr>
              <a:t> una l</a:t>
            </a:r>
            <a:r>
              <a:rPr lang="es-ES_tradnl" altLang="ja-JP" sz="2000" b="0" dirty="0" smtClean="0">
                <a:solidFill>
                  <a:schemeClr val="folHlink"/>
                </a:solidFill>
                <a:ea typeface="ＭＳ Ｐゴシック" pitchFamily="-92" charset="-128"/>
                <a:cs typeface="Times New Roman" pitchFamily="18" charset="0"/>
              </a:rPr>
              <a:t>ínea</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4500563"/>
          </a:xfrm>
        </p:spPr>
        <p:txBody>
          <a:bodyPr/>
          <a:lstStyle/>
          <a:p>
            <a:pPr>
              <a:lnSpc>
                <a:spcPct val="120000"/>
              </a:lnSpc>
              <a:spcBef>
                <a:spcPct val="60000"/>
              </a:spcBef>
              <a:buNone/>
            </a:pPr>
            <a:r>
              <a:rPr lang="en-US" sz="1700" dirty="0" smtClean="0"/>
              <a:t>Creating simple applications that run on </a:t>
            </a:r>
            <a:r>
              <a:rPr lang="en-US" sz="1700" dirty="0" err="1" smtClean="0"/>
              <a:t>iPhone</a:t>
            </a:r>
            <a:r>
              <a:rPr lang="en-US" sz="1700" dirty="0" smtClean="0"/>
              <a:t> OS is relatively easy with the built-in project templates provided by </a:t>
            </a:r>
            <a:r>
              <a:rPr lang="en-US" sz="1700" dirty="0" err="1" smtClean="0"/>
              <a:t>Xcode</a:t>
            </a:r>
            <a:r>
              <a:rPr lang="en-US" sz="1700" dirty="0" smtClean="0"/>
              <a:t>, but creating applications that do something useful and look nice requires you to spend some time reading through the available documentation</a:t>
            </a:r>
          </a:p>
          <a:p>
            <a:pPr>
              <a:lnSpc>
                <a:spcPct val="120000"/>
              </a:lnSpc>
              <a:spcBef>
                <a:spcPct val="60000"/>
              </a:spcBef>
              <a:buNone/>
            </a:pPr>
            <a:r>
              <a:rPr lang="en-US" sz="1700" dirty="0" smtClean="0"/>
              <a:t>start with frameworks in the higher-level layers and fall back on the frameworks in the lower layers as needed. The higher-level frameworks make it easy to support standard system behaviors with the least amount of effort on your part. The only time you should fall back to the lower-level frameworks is when you want to implement custom behavior that is not provided at a higher level.</a:t>
            </a:r>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4</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How </a:t>
            </a:r>
            <a:r>
              <a:rPr lang="es-ES_tradnl" sz="2000" b="0" dirty="0" err="1" smtClean="0">
                <a:solidFill>
                  <a:schemeClr val="folHlink"/>
                </a:solidFill>
              </a:rPr>
              <a:t>to</a:t>
            </a:r>
            <a:r>
              <a:rPr lang="es-ES_tradnl" sz="2000" b="0" dirty="0" smtClean="0">
                <a:solidFill>
                  <a:schemeClr val="folHlink"/>
                </a:solidFill>
              </a:rPr>
              <a:t> </a:t>
            </a:r>
            <a:r>
              <a:rPr lang="es-ES_tradnl" sz="2000" b="0" dirty="0" err="1" smtClean="0">
                <a:solidFill>
                  <a:schemeClr val="folHlink"/>
                </a:solidFill>
              </a:rPr>
              <a:t>Start</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4500563"/>
          </a:xfrm>
        </p:spPr>
        <p:txBody>
          <a:bodyPr/>
          <a:lstStyle/>
          <a:p>
            <a:pPr>
              <a:lnSpc>
                <a:spcPct val="120000"/>
              </a:lnSpc>
              <a:spcBef>
                <a:spcPct val="60000"/>
              </a:spcBef>
              <a:buNone/>
            </a:pPr>
            <a:r>
              <a:rPr lang="en-US" sz="1500" dirty="0" smtClean="0"/>
              <a:t>The basic information that every </a:t>
            </a:r>
            <a:r>
              <a:rPr lang="en-US" sz="1500" dirty="0" err="1" smtClean="0"/>
              <a:t>iPhone</a:t>
            </a:r>
            <a:r>
              <a:rPr lang="en-US" sz="1500" dirty="0" smtClean="0"/>
              <a:t> developer needs to know is in </a:t>
            </a:r>
            <a:r>
              <a:rPr lang="en-US" sz="1500" dirty="0" smtClean="0">
                <a:hlinkClick r:id="rId3"/>
              </a:rPr>
              <a:t>Cocoa   Fundamentals Guide. This document covers the basics of the Objective-C language and the programming conventions and design patterns used by UIKit and many other system frameworks</a:t>
            </a:r>
            <a:r>
              <a:rPr lang="en-US" sz="1500" dirty="0" smtClean="0"/>
              <a:t>http://developer.apple.com/iphone/library/documentation/Cocoa/Conceptual/CocoaFundamentals/index.html#//apple_ref/doc/uid/TP40002974</a:t>
            </a:r>
          </a:p>
          <a:p>
            <a:pPr>
              <a:lnSpc>
                <a:spcPct val="120000"/>
              </a:lnSpc>
              <a:spcBef>
                <a:spcPct val="60000"/>
              </a:spcBef>
              <a:buNone/>
            </a:pPr>
            <a:r>
              <a:rPr lang="en-US" sz="1500" dirty="0" smtClean="0"/>
              <a:t>Once you understand the basic conventions you use to create </a:t>
            </a:r>
            <a:r>
              <a:rPr lang="en-US" sz="1500" dirty="0" err="1" smtClean="0"/>
              <a:t>iPhone</a:t>
            </a:r>
            <a:r>
              <a:rPr lang="en-US" sz="1500" dirty="0" smtClean="0"/>
              <a:t> applications, you can refer to </a:t>
            </a:r>
            <a:r>
              <a:rPr lang="en-US" sz="1500" dirty="0" smtClean="0">
                <a:hlinkClick r:id="rId4"/>
              </a:rPr>
              <a:t>iPhone Application Programming Guide for specific details on the development process</a:t>
            </a:r>
            <a:r>
              <a:rPr lang="en-US" sz="1500" dirty="0" smtClean="0"/>
              <a:t>: </a:t>
            </a:r>
            <a:r>
              <a:rPr lang="en-US" sz="1500" dirty="0" smtClean="0">
                <a:hlinkClick r:id="rId4"/>
              </a:rPr>
              <a:t>http://developer.apple.com/iphone/library/documentation/iPhone/Conceptual/iPhoneOSProgrammingGuide/index.html#//apple_ref/doc/uid/TP40007072</a:t>
            </a:r>
            <a:endParaRPr lang="en-US" sz="1500" dirty="0" smtClean="0"/>
          </a:p>
          <a:p>
            <a:pPr>
              <a:lnSpc>
                <a:spcPct val="120000"/>
              </a:lnSpc>
              <a:spcBef>
                <a:spcPct val="60000"/>
              </a:spcBef>
              <a:buNone/>
            </a:pPr>
            <a:endParaRPr lang="en-US" sz="1500" dirty="0" smtClean="0"/>
          </a:p>
          <a:p>
            <a:pPr>
              <a:lnSpc>
                <a:spcPct val="120000"/>
              </a:lnSpc>
              <a:spcBef>
                <a:spcPct val="60000"/>
              </a:spcBef>
              <a:buNone/>
            </a:pPr>
            <a:r>
              <a:rPr lang="en-US" sz="1600" dirty="0" smtClean="0"/>
              <a:t>you should also look through the available sample code.</a:t>
            </a:r>
          </a:p>
          <a:p>
            <a:pPr>
              <a:lnSpc>
                <a:spcPct val="120000"/>
              </a:lnSpc>
              <a:spcBef>
                <a:spcPct val="60000"/>
              </a:spcBef>
              <a:buNone/>
            </a:pPr>
            <a:r>
              <a:rPr lang="en-US" sz="1600" dirty="0" smtClean="0"/>
              <a:t>Cocoa fundamental guide: </a:t>
            </a:r>
            <a:r>
              <a:rPr lang="en-US" sz="1600" dirty="0" smtClean="0">
                <a:hlinkClick r:id="rId5"/>
              </a:rPr>
              <a:t>http://developer.apple.com/iphone/library/documentation/Cocoa/Conceptual/CocoaFundamentals/Introduction/Introduction.html</a:t>
            </a:r>
            <a:endParaRPr lang="en-US" sz="1600" dirty="0" smtClean="0"/>
          </a:p>
          <a:p>
            <a:pPr>
              <a:lnSpc>
                <a:spcPct val="120000"/>
              </a:lnSpc>
              <a:spcBef>
                <a:spcPct val="60000"/>
              </a:spcBef>
              <a:buNone/>
            </a:pPr>
            <a:endParaRPr lang="en-US" sz="1500" dirty="0" smtClean="0"/>
          </a:p>
          <a:p>
            <a:pPr>
              <a:lnSpc>
                <a:spcPct val="120000"/>
              </a:lnSpc>
              <a:spcBef>
                <a:spcPct val="60000"/>
              </a:spcBef>
              <a:buNone/>
            </a:pPr>
            <a:endParaRPr lang="en-US" sz="1800" dirty="0" smtClean="0"/>
          </a:p>
          <a:p>
            <a:pPr>
              <a:lnSpc>
                <a:spcPct val="120000"/>
              </a:lnSpc>
              <a:spcBef>
                <a:spcPct val="60000"/>
              </a:spcBef>
              <a:buNone/>
            </a:pPr>
            <a:endParaRPr lang="en-US" sz="1800" dirty="0" smtClean="0"/>
          </a:p>
          <a:p>
            <a:pPr>
              <a:lnSpc>
                <a:spcPct val="120000"/>
              </a:lnSpc>
              <a:spcBef>
                <a:spcPct val="60000"/>
              </a:spcBef>
              <a:buNone/>
            </a:pPr>
            <a:endParaRPr lang="en-US" sz="1700" dirty="0" smtClean="0"/>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5</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Subt</a:t>
            </a:r>
            <a:r>
              <a:rPr lang="es-ES_tradnl" altLang="ja-JP" sz="2000" b="0" dirty="0" smtClean="0">
                <a:solidFill>
                  <a:schemeClr val="folHlink"/>
                </a:solidFill>
                <a:ea typeface="ＭＳ Ｐゴシック" pitchFamily="-92" charset="-128"/>
                <a:cs typeface="Times New Roman" pitchFamily="18" charset="0"/>
              </a:rPr>
              <a:t>ítulo máximo</a:t>
            </a:r>
            <a:r>
              <a:rPr lang="es-ES_tradnl" sz="2000" b="0" dirty="0" smtClean="0">
                <a:solidFill>
                  <a:schemeClr val="folHlink"/>
                </a:solidFill>
              </a:rPr>
              <a:t> una l</a:t>
            </a:r>
            <a:r>
              <a:rPr lang="es-ES_tradnl" altLang="ja-JP" sz="2000" b="0" dirty="0" smtClean="0">
                <a:solidFill>
                  <a:schemeClr val="folHlink"/>
                </a:solidFill>
                <a:ea typeface="ＭＳ Ｐゴシック" pitchFamily="-92" charset="-128"/>
                <a:cs typeface="Times New Roman" pitchFamily="18" charset="0"/>
              </a:rPr>
              <a:t>ínea</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4500563"/>
          </a:xfrm>
        </p:spPr>
        <p:txBody>
          <a:bodyPr/>
          <a:lstStyle/>
          <a:p>
            <a:pPr>
              <a:lnSpc>
                <a:spcPct val="120000"/>
              </a:lnSpc>
              <a:spcBef>
                <a:spcPct val="60000"/>
              </a:spcBef>
              <a:buNone/>
            </a:pPr>
            <a:r>
              <a:rPr lang="en-US" sz="1700" dirty="0" err="1" smtClean="0"/>
              <a:t>Iphone</a:t>
            </a:r>
            <a:r>
              <a:rPr lang="en-US" sz="1700" dirty="0" smtClean="0"/>
              <a:t> application programming guide: </a:t>
            </a:r>
            <a:r>
              <a:rPr lang="en-US" sz="1700" dirty="0" smtClean="0">
                <a:hlinkClick r:id="rId3"/>
              </a:rPr>
              <a:t>http://developer.apple.com/iphone/library/documentation/iPhone/Conceptual/iPhoneOSProgrammingGuide/Introduction/Introduction.html</a:t>
            </a:r>
            <a:endParaRPr lang="en-US" sz="1700" dirty="0" smtClean="0"/>
          </a:p>
          <a:p>
            <a:pPr>
              <a:lnSpc>
                <a:spcPct val="120000"/>
              </a:lnSpc>
              <a:spcBef>
                <a:spcPct val="60000"/>
              </a:spcBef>
              <a:buNone/>
            </a:pPr>
            <a:endParaRPr lang="en-US" sz="1700" dirty="0" smtClean="0"/>
          </a:p>
          <a:p>
            <a:pPr>
              <a:lnSpc>
                <a:spcPct val="120000"/>
              </a:lnSpc>
              <a:spcBef>
                <a:spcPct val="60000"/>
              </a:spcBef>
              <a:buNone/>
            </a:pPr>
            <a:r>
              <a:rPr lang="en-US" sz="1700" dirty="0" smtClean="0"/>
              <a:t>Creating an </a:t>
            </a:r>
            <a:r>
              <a:rPr lang="en-US" sz="1700" dirty="0" err="1" smtClean="0"/>
              <a:t>iphone</a:t>
            </a:r>
            <a:r>
              <a:rPr lang="en-US" sz="1700" dirty="0" smtClean="0"/>
              <a:t> application</a:t>
            </a:r>
          </a:p>
          <a:p>
            <a:pPr>
              <a:lnSpc>
                <a:spcPct val="120000"/>
              </a:lnSpc>
              <a:spcBef>
                <a:spcPct val="60000"/>
              </a:spcBef>
              <a:buNone/>
            </a:pPr>
            <a:r>
              <a:rPr lang="en-US" sz="1700" dirty="0" smtClean="0">
                <a:hlinkClick r:id="rId4"/>
              </a:rPr>
              <a:t>http://developer.apple.com/iphone/library/referencelibrary/GettingStarted/Creating_an_iPhone_App/index.html#//apple_ref/doc/uid/TP40007595</a:t>
            </a:r>
            <a:endParaRPr lang="en-US" sz="1700" dirty="0" smtClean="0"/>
          </a:p>
          <a:p>
            <a:pPr>
              <a:lnSpc>
                <a:spcPct val="120000"/>
              </a:lnSpc>
              <a:spcBef>
                <a:spcPct val="60000"/>
              </a:spcBef>
              <a:buNone/>
            </a:pPr>
            <a:endParaRPr lang="en-US" sz="1700" dirty="0" smtClean="0"/>
          </a:p>
          <a:p>
            <a:pPr>
              <a:lnSpc>
                <a:spcPct val="120000"/>
              </a:lnSpc>
              <a:spcBef>
                <a:spcPct val="60000"/>
              </a:spcBef>
              <a:buNone/>
            </a:pPr>
            <a:endParaRPr lang="en-US" sz="1700" dirty="0" smtClean="0"/>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6</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Tareas en background</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4500563"/>
          </a:xfrm>
        </p:spPr>
        <p:txBody>
          <a:bodyPr/>
          <a:lstStyle/>
          <a:p>
            <a:pPr>
              <a:lnSpc>
                <a:spcPct val="120000"/>
              </a:lnSpc>
              <a:spcBef>
                <a:spcPct val="60000"/>
              </a:spcBef>
              <a:buNone/>
            </a:pPr>
            <a:endParaRPr lang="en-US" sz="1700" dirty="0" smtClean="0"/>
          </a:p>
          <a:p>
            <a:pPr>
              <a:lnSpc>
                <a:spcPct val="120000"/>
              </a:lnSpc>
              <a:spcBef>
                <a:spcPct val="60000"/>
              </a:spcBef>
              <a:buNone/>
            </a:pPr>
            <a:r>
              <a:rPr lang="en-US" sz="1800" dirty="0" smtClean="0"/>
              <a:t>As great as the </a:t>
            </a:r>
            <a:r>
              <a:rPr lang="en-US" sz="1800" dirty="0" err="1" smtClean="0"/>
              <a:t>iPhone</a:t>
            </a:r>
            <a:r>
              <a:rPr lang="en-US" sz="1800" dirty="0" smtClean="0"/>
              <a:t> is, it has one glaring weakness: The inability to run third-party applications in the background. That badly cripples certain types of apps, such as those that do instant messaging, music streaming and location-based services</a:t>
            </a:r>
            <a:r>
              <a:rPr lang="en-US" sz="1800" dirty="0" smtClean="0"/>
              <a:t>.</a:t>
            </a:r>
          </a:p>
          <a:p>
            <a:pPr>
              <a:lnSpc>
                <a:spcPct val="120000"/>
              </a:lnSpc>
              <a:spcBef>
                <a:spcPct val="60000"/>
              </a:spcBef>
              <a:buNone/>
            </a:pPr>
            <a:r>
              <a:rPr lang="en-US" sz="1800" dirty="0" smtClean="0"/>
              <a:t>The reason Apple is being careful about this is because if it fully opened the </a:t>
            </a:r>
            <a:r>
              <a:rPr lang="en-US" sz="1800" dirty="0" err="1" smtClean="0"/>
              <a:t>iPhone</a:t>
            </a:r>
            <a:r>
              <a:rPr lang="en-US" sz="1800" dirty="0" smtClean="0"/>
              <a:t> to background tasks, the device’s excellent user experience would be threatened on a couple fronts. First, there’s a security concern about third-parties pushing and pulling data constantly to and from the device</a:t>
            </a:r>
            <a:r>
              <a:rPr lang="en-US" sz="1800" dirty="0" smtClean="0"/>
              <a:t>.</a:t>
            </a:r>
          </a:p>
          <a:p>
            <a:pPr>
              <a:lnSpc>
                <a:spcPct val="120000"/>
              </a:lnSpc>
              <a:spcBef>
                <a:spcPct val="60000"/>
              </a:spcBef>
              <a:buNone/>
            </a:pPr>
            <a:r>
              <a:rPr lang="en-US" sz="1800" dirty="0" smtClean="0"/>
              <a:t>The second concern is the </a:t>
            </a:r>
            <a:r>
              <a:rPr lang="en-US" sz="1800" dirty="0" err="1" smtClean="0"/>
              <a:t>iPhone’s</a:t>
            </a:r>
            <a:r>
              <a:rPr lang="en-US" sz="1800" dirty="0" smtClean="0"/>
              <a:t> power and speed. Some users have been bitching about the device’s battery since day one — with third party applications constantly running in the background, the battery life would get much,</a:t>
            </a:r>
            <a:endParaRPr lang="en-US" sz="1700" dirty="0" smtClean="0"/>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7</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Tareas en background </a:t>
            </a:r>
            <a:r>
              <a:rPr lang="en-US" sz="2000" b="0" dirty="0" smtClean="0">
                <a:solidFill>
                  <a:schemeClr val="folHlink"/>
                </a:solidFill>
              </a:rPr>
              <a:t>–</a:t>
            </a:r>
            <a:r>
              <a:rPr lang="es-ES_tradnl" sz="2000" b="0" dirty="0" smtClean="0">
                <a:solidFill>
                  <a:schemeClr val="folHlink"/>
                </a:solidFill>
              </a:rPr>
              <a:t> </a:t>
            </a:r>
            <a:r>
              <a:rPr lang="es-ES_tradnl" sz="2000" b="0" dirty="0" err="1" smtClean="0">
                <a:solidFill>
                  <a:schemeClr val="folHlink"/>
                </a:solidFill>
              </a:rPr>
              <a:t>push</a:t>
            </a:r>
            <a:r>
              <a:rPr lang="es-ES_tradnl" sz="2000" b="0" dirty="0" smtClean="0">
                <a:solidFill>
                  <a:schemeClr val="folHlink"/>
                </a:solidFill>
              </a:rPr>
              <a:t> </a:t>
            </a:r>
            <a:r>
              <a:rPr lang="es-ES_tradnl" sz="2000" b="0" dirty="0" err="1" smtClean="0">
                <a:solidFill>
                  <a:schemeClr val="folHlink"/>
                </a:solidFill>
              </a:rPr>
              <a:t>notification</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5053787"/>
          </a:xfrm>
        </p:spPr>
        <p:txBody>
          <a:bodyPr/>
          <a:lstStyle/>
          <a:p>
            <a:pPr>
              <a:lnSpc>
                <a:spcPct val="120000"/>
              </a:lnSpc>
              <a:spcBef>
                <a:spcPct val="60000"/>
              </a:spcBef>
              <a:buNone/>
            </a:pPr>
            <a:r>
              <a:rPr lang="en-US" sz="1800" dirty="0" smtClean="0"/>
              <a:t>Push Notification is the system by which Apple allows third-party apps to talk to the </a:t>
            </a:r>
            <a:r>
              <a:rPr lang="en-US" sz="1800" dirty="0" err="1" smtClean="0"/>
              <a:t>iPhone</a:t>
            </a:r>
            <a:r>
              <a:rPr lang="en-US" sz="1800" dirty="0" smtClean="0"/>
              <a:t> or iPod touch without those apps actually running in the </a:t>
            </a:r>
            <a:r>
              <a:rPr lang="en-US" sz="1800" dirty="0" smtClean="0"/>
              <a:t>background</a:t>
            </a:r>
          </a:p>
          <a:p>
            <a:pPr>
              <a:lnSpc>
                <a:spcPct val="120000"/>
              </a:lnSpc>
              <a:spcBef>
                <a:spcPct val="60000"/>
              </a:spcBef>
              <a:buNone/>
            </a:pPr>
            <a:r>
              <a:rPr lang="en-US" sz="1800" dirty="0" smtClean="0"/>
              <a:t>Networking -&gt; sockets</a:t>
            </a:r>
          </a:p>
          <a:p>
            <a:pPr>
              <a:lnSpc>
                <a:spcPct val="120000"/>
              </a:lnSpc>
              <a:spcBef>
                <a:spcPct val="60000"/>
              </a:spcBef>
              <a:buNone/>
            </a:pPr>
            <a:r>
              <a:rPr lang="en-US" sz="1800" dirty="0" smtClean="0"/>
              <a:t>Radius</a:t>
            </a:r>
          </a:p>
          <a:p>
            <a:pPr>
              <a:lnSpc>
                <a:spcPct val="120000"/>
              </a:lnSpc>
              <a:spcBef>
                <a:spcPct val="60000"/>
              </a:spcBef>
              <a:buNone/>
            </a:pPr>
            <a:r>
              <a:rPr lang="en-US" sz="1800" dirty="0" err="1" smtClean="0"/>
              <a:t>Cliente</a:t>
            </a:r>
            <a:r>
              <a:rPr lang="en-US" sz="1800" dirty="0" smtClean="0"/>
              <a:t> </a:t>
            </a:r>
            <a:r>
              <a:rPr lang="en-US" sz="1800" dirty="0" err="1" smtClean="0"/>
              <a:t>ims</a:t>
            </a:r>
            <a:endParaRPr lang="en-US" sz="1800" dirty="0" smtClean="0"/>
          </a:p>
          <a:p>
            <a:pPr>
              <a:lnSpc>
                <a:spcPct val="120000"/>
              </a:lnSpc>
              <a:spcBef>
                <a:spcPct val="60000"/>
              </a:spcBef>
              <a:buNone/>
            </a:pPr>
            <a:r>
              <a:rPr lang="en-US" sz="1800" dirty="0" smtClean="0"/>
              <a:t>Base de </a:t>
            </a:r>
            <a:r>
              <a:rPr lang="en-US" sz="1800" dirty="0" err="1" smtClean="0"/>
              <a:t>datos</a:t>
            </a:r>
            <a:r>
              <a:rPr lang="en-US" sz="1800" dirty="0" smtClean="0"/>
              <a:t> local </a:t>
            </a:r>
            <a:r>
              <a:rPr lang="en-US" sz="1800" dirty="0" err="1" smtClean="0"/>
              <a:t>sql</a:t>
            </a:r>
            <a:endParaRPr lang="en-US" sz="1800" dirty="0" smtClean="0"/>
          </a:p>
          <a:p>
            <a:pPr>
              <a:lnSpc>
                <a:spcPct val="120000"/>
              </a:lnSpc>
              <a:spcBef>
                <a:spcPct val="60000"/>
              </a:spcBef>
              <a:buNone/>
            </a:pPr>
            <a:r>
              <a:rPr lang="en-US" sz="1800" dirty="0" err="1" smtClean="0"/>
              <a:t>Protocolos</a:t>
            </a:r>
            <a:r>
              <a:rPr lang="en-US" sz="1800" dirty="0" smtClean="0"/>
              <a:t> de </a:t>
            </a:r>
            <a:r>
              <a:rPr lang="en-US" sz="1800" dirty="0" err="1" smtClean="0"/>
              <a:t>encaminamiento</a:t>
            </a:r>
            <a:endParaRPr lang="en-US" sz="1800" dirty="0" smtClean="0"/>
          </a:p>
          <a:p>
            <a:pPr>
              <a:lnSpc>
                <a:spcPct val="120000"/>
              </a:lnSpc>
              <a:spcBef>
                <a:spcPct val="60000"/>
              </a:spcBef>
              <a:buNone/>
            </a:pPr>
            <a:r>
              <a:rPr lang="en-US" sz="1800" dirty="0" err="1" smtClean="0"/>
              <a:t>Demonios</a:t>
            </a:r>
            <a:endParaRPr lang="en-US" sz="1800" dirty="0" smtClean="0"/>
          </a:p>
          <a:p>
            <a:pPr>
              <a:lnSpc>
                <a:spcPct val="120000"/>
              </a:lnSpc>
              <a:spcBef>
                <a:spcPct val="60000"/>
              </a:spcBef>
              <a:buNone/>
            </a:pPr>
            <a:r>
              <a:rPr lang="en-US" sz="1800" dirty="0" err="1" smtClean="0"/>
              <a:t>Posibilidad</a:t>
            </a:r>
            <a:r>
              <a:rPr lang="en-US" sz="1800" dirty="0" smtClean="0"/>
              <a:t> de </a:t>
            </a:r>
            <a:r>
              <a:rPr lang="en-US" sz="1800" dirty="0" err="1" smtClean="0"/>
              <a:t>diferenciar</a:t>
            </a:r>
            <a:r>
              <a:rPr lang="en-US" sz="1800" dirty="0" smtClean="0"/>
              <a:t> </a:t>
            </a:r>
            <a:r>
              <a:rPr lang="en-US" sz="1800" dirty="0" err="1" smtClean="0"/>
              <a:t>wifi/umts</a:t>
            </a:r>
            <a:endParaRPr lang="en-US" sz="1800" dirty="0" smtClean="0"/>
          </a:p>
          <a:p>
            <a:pPr>
              <a:lnSpc>
                <a:spcPct val="120000"/>
              </a:lnSpc>
              <a:spcBef>
                <a:spcPct val="60000"/>
              </a:spcBef>
              <a:buNone/>
            </a:pPr>
            <a:r>
              <a:rPr lang="en-US" sz="1800" smtClean="0"/>
              <a:t>bluetooth</a:t>
            </a:r>
            <a:endParaRPr lang="en-US" sz="1800" smtClean="0"/>
          </a:p>
          <a:p>
            <a:pPr>
              <a:lnSpc>
                <a:spcPct val="120000"/>
              </a:lnSpc>
              <a:spcBef>
                <a:spcPct val="60000"/>
              </a:spcBef>
              <a:buNone/>
            </a:pPr>
            <a:endParaRPr lang="en-US" sz="1700" dirty="0" smtClean="0"/>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p:spPr>
        <p:txBody>
          <a:bodyPr/>
          <a:lstStyle/>
          <a:p>
            <a:fld id="{D632C9E5-ECD5-43E1-B6B9-33AB7389A57E}" type="slidenum">
              <a:rPr lang="es-ES_tradnl" smtClean="0">
                <a:latin typeface="TheSansCorrespondence" pitchFamily="34" charset="0"/>
              </a:rPr>
              <a:pPr/>
              <a:t>8</a:t>
            </a:fld>
            <a:endParaRPr lang="es-ES_tradnl" smtClean="0">
              <a:solidFill>
                <a:schemeClr val="tx1"/>
              </a:solidFill>
              <a:latin typeface="TheSansCorrespondence" pitchFamily="34" charset="0"/>
            </a:endParaRPr>
          </a:p>
        </p:txBody>
      </p:sp>
      <p:sp>
        <p:nvSpPr>
          <p:cNvPr id="20483" name="Rectangle 2"/>
          <p:cNvSpPr>
            <a:spLocks noGrp="1" noChangeArrowheads="1"/>
          </p:cNvSpPr>
          <p:nvPr>
            <p:ph type="title"/>
          </p:nvPr>
        </p:nvSpPr>
        <p:spPr>
          <a:xfrm>
            <a:off x="976312" y="217488"/>
            <a:ext cx="8167687" cy="925512"/>
          </a:xfrm>
        </p:spPr>
        <p:txBody>
          <a:bodyPr/>
          <a:lstStyle/>
          <a:p>
            <a:pPr eaLnBrk="1" hangingPunct="1"/>
            <a:r>
              <a:rPr lang="es-ES_tradnl" dirty="0" smtClean="0"/>
              <a:t>Características de la programación en </a:t>
            </a:r>
            <a:r>
              <a:rPr lang="es-ES_tradnl" dirty="0" err="1" smtClean="0"/>
              <a:t>iPHONE</a:t>
            </a:r>
            <a:r>
              <a:rPr lang="es-ES_tradnl" dirty="0" smtClean="0"/>
              <a:t/>
            </a:r>
            <a:br>
              <a:rPr lang="es-ES_tradnl" dirty="0" smtClean="0"/>
            </a:br>
            <a:r>
              <a:rPr lang="es-ES_tradnl" sz="2000" b="0" dirty="0" smtClean="0">
                <a:solidFill>
                  <a:schemeClr val="folHlink"/>
                </a:solidFill>
              </a:rPr>
              <a:t>Subt</a:t>
            </a:r>
            <a:r>
              <a:rPr lang="es-ES_tradnl" altLang="ja-JP" sz="2000" b="0" dirty="0" smtClean="0">
                <a:solidFill>
                  <a:schemeClr val="folHlink"/>
                </a:solidFill>
                <a:ea typeface="ＭＳ Ｐゴシック" pitchFamily="-92" charset="-128"/>
                <a:cs typeface="Times New Roman" pitchFamily="18" charset="0"/>
              </a:rPr>
              <a:t>ítulo máximo</a:t>
            </a:r>
            <a:r>
              <a:rPr lang="es-ES_tradnl" sz="2000" b="0" dirty="0" smtClean="0">
                <a:solidFill>
                  <a:schemeClr val="folHlink"/>
                </a:solidFill>
              </a:rPr>
              <a:t> una l</a:t>
            </a:r>
            <a:r>
              <a:rPr lang="es-ES_tradnl" altLang="ja-JP" sz="2000" b="0" dirty="0" smtClean="0">
                <a:solidFill>
                  <a:schemeClr val="folHlink"/>
                </a:solidFill>
                <a:ea typeface="ＭＳ Ｐゴシック" pitchFamily="-92" charset="-128"/>
                <a:cs typeface="Times New Roman" pitchFamily="18" charset="0"/>
              </a:rPr>
              <a:t>ínea</a:t>
            </a:r>
            <a:endParaRPr lang="es-ES" sz="2000" b="0" dirty="0" smtClean="0">
              <a:solidFill>
                <a:schemeClr val="folHlink"/>
              </a:solidFill>
            </a:endParaRPr>
          </a:p>
        </p:txBody>
      </p:sp>
      <p:sp>
        <p:nvSpPr>
          <p:cNvPr id="20484" name="Rectangle 3"/>
          <p:cNvSpPr>
            <a:spLocks noGrp="1" noChangeArrowheads="1"/>
          </p:cNvSpPr>
          <p:nvPr>
            <p:ph type="body" idx="1"/>
          </p:nvPr>
        </p:nvSpPr>
        <p:spPr>
          <a:xfrm>
            <a:off x="381000" y="1143000"/>
            <a:ext cx="8304213" cy="4500563"/>
          </a:xfrm>
        </p:spPr>
        <p:txBody>
          <a:bodyPr/>
          <a:lstStyle/>
          <a:p>
            <a:pPr>
              <a:lnSpc>
                <a:spcPct val="120000"/>
              </a:lnSpc>
              <a:spcBef>
                <a:spcPct val="60000"/>
              </a:spcBef>
              <a:buNone/>
            </a:pPr>
            <a:endParaRPr lang="en-US" sz="1700" dirty="0" smtClean="0"/>
          </a:p>
          <a:p>
            <a:pPr>
              <a:lnSpc>
                <a:spcPct val="120000"/>
              </a:lnSpc>
              <a:spcBef>
                <a:spcPct val="60000"/>
              </a:spcBef>
              <a:buNone/>
            </a:pPr>
            <a:endParaRPr lang="en-US" sz="1700" dirty="0" smtClean="0"/>
          </a:p>
          <a:p>
            <a:pPr>
              <a:lnSpc>
                <a:spcPct val="120000"/>
              </a:lnSpc>
              <a:spcBef>
                <a:spcPct val="60000"/>
              </a:spcBef>
              <a:buNone/>
            </a:pPr>
            <a:endParaRPr lang="en-US" sz="1700" dirty="0" smtClean="0"/>
          </a:p>
          <a:p>
            <a:pPr>
              <a:lnSpc>
                <a:spcPct val="120000"/>
              </a:lnSpc>
              <a:spcBef>
                <a:spcPct val="60000"/>
              </a:spcBef>
              <a:buNone/>
            </a:pPr>
            <a:endParaRPr lang="en-US" sz="1700" dirty="0" smtClean="0"/>
          </a:p>
          <a:p>
            <a:pPr>
              <a:lnSpc>
                <a:spcPct val="120000"/>
              </a:lnSpc>
              <a:spcBef>
                <a:spcPct val="60000"/>
              </a:spcBef>
              <a:buNone/>
            </a:pPr>
            <a:endParaRPr lang="en-US" sz="1700" dirty="0" smtClean="0"/>
          </a:p>
        </p:txBody>
      </p:sp>
      <p:sp>
        <p:nvSpPr>
          <p:cNvPr id="20485" name="Text Box 4"/>
          <p:cNvSpPr txBox="1">
            <a:spLocks noChangeArrowheads="1"/>
          </p:cNvSpPr>
          <p:nvPr/>
        </p:nvSpPr>
        <p:spPr bwMode="auto">
          <a:xfrm>
            <a:off x="381000" y="38100"/>
            <a:ext cx="762000" cy="701675"/>
          </a:xfrm>
          <a:prstGeom prst="rect">
            <a:avLst/>
          </a:prstGeom>
          <a:noFill/>
          <a:ln w="9525">
            <a:noFill/>
            <a:miter lim="800000"/>
            <a:headEnd/>
            <a:tailEnd/>
          </a:ln>
        </p:spPr>
        <p:txBody>
          <a:bodyPr>
            <a:spAutoFit/>
          </a:bodyPr>
          <a:lstStyle/>
          <a:p>
            <a:pPr eaLnBrk="0" hangingPunct="0">
              <a:spcBef>
                <a:spcPct val="50000"/>
              </a:spcBef>
            </a:pPr>
            <a:r>
              <a:rPr lang="es-ES_tradnl" sz="4000" b="0">
                <a:solidFill>
                  <a:srgbClr val="B2B2B2"/>
                </a:solidFill>
              </a:rPr>
              <a:t>01</a:t>
            </a:r>
            <a:endParaRPr lang="es-ES_tradnl" sz="2400" b="0">
              <a:solidFill>
                <a:srgbClr val="B2B2B2"/>
              </a:solidFill>
              <a:latin typeface="MS Mincho" pitchFamily="49" charset="-128"/>
            </a:endParaRPr>
          </a:p>
        </p:txBody>
      </p:sp>
      <p:pic>
        <p:nvPicPr>
          <p:cNvPr id="6" name="Picture 5"/>
          <p:cNvPicPr>
            <a:picLocks noChangeAspect="1"/>
          </p:cNvPicPr>
          <p:nvPr/>
        </p:nvPicPr>
        <p:blipFill>
          <a:blip r:embed="rId3"/>
          <a:stretch>
            <a:fillRect/>
          </a:stretch>
        </p:blipFill>
        <p:spPr>
          <a:xfrm>
            <a:off x="829851" y="1235280"/>
            <a:ext cx="3302000" cy="1943100"/>
          </a:xfrm>
          <a:prstGeom prst="rect">
            <a:avLst/>
          </a:prstGeom>
        </p:spPr>
      </p:pic>
      <p:sp>
        <p:nvSpPr>
          <p:cNvPr id="8" name="Rectangle 3"/>
          <p:cNvSpPr txBox="1">
            <a:spLocks noChangeArrowheads="1"/>
          </p:cNvSpPr>
          <p:nvPr/>
        </p:nvSpPr>
        <p:spPr bwMode="auto">
          <a:xfrm>
            <a:off x="342427" y="3348265"/>
            <a:ext cx="8304213" cy="450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20000"/>
              </a:lnSpc>
              <a:spcBef>
                <a:spcPct val="60000"/>
              </a:spcBef>
              <a:buClr>
                <a:srgbClr val="D0F500"/>
              </a:buClr>
              <a:buSzPct val="80000"/>
            </a:pPr>
            <a:r>
              <a:rPr lang="en-US" sz="800" dirty="0" smtClean="0"/>
              <a:t>his layering gives you choices when it comes to implementing your code. For example, the Core OS and Core Services layers contain the fundamental interfaces for </a:t>
            </a:r>
            <a:r>
              <a:rPr lang="en-US" sz="800" dirty="0" err="1" smtClean="0"/>
              <a:t>iPhone</a:t>
            </a:r>
            <a:r>
              <a:rPr lang="en-US" sz="800" dirty="0" smtClean="0"/>
              <a:t> OS, including those used for accessing files, low-level data types, Bonjour services, network sockets, and so on. These interfaces are mostly C-based and include technologies such as Core Foundation, </a:t>
            </a:r>
            <a:r>
              <a:rPr lang="en-US" sz="800" dirty="0" err="1" smtClean="0"/>
              <a:t>CFNetwork</a:t>
            </a:r>
            <a:r>
              <a:rPr lang="en-US" sz="800" dirty="0" smtClean="0"/>
              <a:t>, </a:t>
            </a:r>
            <a:r>
              <a:rPr lang="en-US" sz="800" dirty="0" err="1" smtClean="0"/>
              <a:t>SQLite</a:t>
            </a:r>
            <a:r>
              <a:rPr lang="en-US" sz="800" dirty="0" smtClean="0"/>
              <a:t>, and access to POSIX threads and UNIX sockets among </a:t>
            </a:r>
            <a:r>
              <a:rPr lang="en-US" sz="800" dirty="0" err="1" smtClean="0"/>
              <a:t>others.As</a:t>
            </a:r>
            <a:r>
              <a:rPr lang="en-US" sz="800" dirty="0" smtClean="0"/>
              <a:t> you move into the upper layers, you find more advanced technologies that use a mixture of C-based and Objective-C based interfaces. For example, the Media layer contains the fundamental technologies used to support 2D and 3D drawing, audio, and video. This layer includes the C-based technologies OpenGL ES, Quartz, and Core Audio. It also contains Core Animation, which is an advanced Objective-C based animation </a:t>
            </a:r>
            <a:r>
              <a:rPr lang="en-US" sz="800" dirty="0" err="1" smtClean="0"/>
              <a:t>engine.In</a:t>
            </a:r>
            <a:r>
              <a:rPr lang="en-US" sz="800" dirty="0" smtClean="0"/>
              <a:t> the Cocoa Touch layer, most of the technologies use Objective-C. The frameworks at these layers provide the fundamental infrastructure used by your application. For example, the Foundation framework provides object-oriented support for collections, file management, network operations, and more. The </a:t>
            </a:r>
            <a:r>
              <a:rPr lang="en-US" sz="800" dirty="0" err="1" smtClean="0"/>
              <a:t>UIKit</a:t>
            </a:r>
            <a:r>
              <a:rPr lang="en-US" sz="800" dirty="0" smtClean="0"/>
              <a:t> framework provides the visual infrastructure for your application, including classes for windows, views, controls, and the controllers that manage those objects. Other frameworks at this level give you access to the user’s contact and photo information and to the accelerometers and other hardware features of the </a:t>
            </a:r>
            <a:r>
              <a:rPr lang="en-US" sz="800" dirty="0" err="1" smtClean="0"/>
              <a:t>device.The</a:t>
            </a:r>
            <a:r>
              <a:rPr lang="en-US" sz="800" dirty="0" smtClean="0"/>
              <a:t> starting point for any new project is the Cocoa Touch layer, and the </a:t>
            </a:r>
            <a:r>
              <a:rPr lang="en-US" sz="800" dirty="0" err="1" smtClean="0"/>
              <a:t>UIKit</a:t>
            </a:r>
            <a:r>
              <a:rPr lang="en-US" sz="800" dirty="0" smtClean="0"/>
              <a:t> framework in particular. When deciding what additional technologies to use, it is recommended that you start with frameworks in the higher-level layers and fall back on the frameworks in the lower layers as needed. The higher-level frameworks make it easy to support standard system behaviors with the least amount of effort on your part.</a:t>
            </a:r>
            <a:endParaRPr kumimoji="0" lang="en-US" sz="800" b="0"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1" fontAlgn="base" latinLnBrk="0" hangingPunct="1">
              <a:lnSpc>
                <a:spcPct val="120000"/>
              </a:lnSpc>
              <a:spcBef>
                <a:spcPct val="60000"/>
              </a:spcBef>
              <a:spcAft>
                <a:spcPct val="0"/>
              </a:spcAft>
              <a:buClr>
                <a:srgbClr val="D0F500"/>
              </a:buClr>
              <a:buSzPct val="80000"/>
              <a:buFont typeface="Wingdings" pitchFamily="2" charset="2"/>
              <a:buNone/>
              <a:tabLst/>
              <a:defRPr/>
            </a:pPr>
            <a:endParaRPr kumimoji="0" lang="en-US" sz="1700" b="0" i="0" u="none" strike="noStrike" kern="0" cap="none" spc="0" normalizeH="0" baseline="0" noProof="0" dirty="0" smtClean="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grpSp>
        <p:nvGrpSpPr>
          <p:cNvPr id="22530" name="Group 18"/>
          <p:cNvGrpSpPr>
            <a:grpSpLocks/>
          </p:cNvGrpSpPr>
          <p:nvPr/>
        </p:nvGrpSpPr>
        <p:grpSpPr bwMode="auto">
          <a:xfrm>
            <a:off x="152400" y="149225"/>
            <a:ext cx="8839200" cy="6553200"/>
            <a:chOff x="96" y="94"/>
            <a:chExt cx="5568" cy="4128"/>
          </a:xfrm>
        </p:grpSpPr>
        <p:sp>
          <p:nvSpPr>
            <p:cNvPr id="22532" name="Rectangle 15"/>
            <p:cNvSpPr>
              <a:spLocks noChangeArrowheads="1"/>
            </p:cNvSpPr>
            <p:nvPr/>
          </p:nvSpPr>
          <p:spPr bwMode="auto">
            <a:xfrm>
              <a:off x="96" y="94"/>
              <a:ext cx="5568" cy="4128"/>
            </a:xfrm>
            <a:prstGeom prst="rect">
              <a:avLst/>
            </a:prstGeom>
            <a:solidFill>
              <a:srgbClr val="000986"/>
            </a:solidFill>
            <a:ln w="9525">
              <a:solidFill>
                <a:schemeClr val="tx1"/>
              </a:solidFill>
              <a:miter lim="800000"/>
              <a:headEnd/>
              <a:tailEnd/>
            </a:ln>
          </p:spPr>
          <p:txBody>
            <a:bodyPr wrap="none" anchor="ctr"/>
            <a:lstStyle/>
            <a:p>
              <a:endParaRPr lang="en-GB"/>
            </a:p>
          </p:txBody>
        </p:sp>
        <p:pic>
          <p:nvPicPr>
            <p:cNvPr id="22533" name="Picture 17" descr="Logo Cierre"/>
            <p:cNvPicPr>
              <a:picLocks noChangeAspect="1" noChangeArrowheads="1"/>
            </p:cNvPicPr>
            <p:nvPr/>
          </p:nvPicPr>
          <p:blipFill>
            <a:blip r:embed="rId3">
              <a:clrChange>
                <a:clrFrom>
                  <a:srgbClr val="002F89"/>
                </a:clrFrom>
                <a:clrTo>
                  <a:srgbClr val="002F89">
                    <a:alpha val="0"/>
                  </a:srgbClr>
                </a:clrTo>
              </a:clrChange>
              <a:lum bright="-6000"/>
            </a:blip>
            <a:srcRect/>
            <a:stretch>
              <a:fillRect/>
            </a:stretch>
          </p:blipFill>
          <p:spPr bwMode="auto">
            <a:xfrm>
              <a:off x="1271" y="1617"/>
              <a:ext cx="3218" cy="1082"/>
            </a:xfrm>
            <a:prstGeom prst="rect">
              <a:avLst/>
            </a:prstGeom>
            <a:solidFill>
              <a:srgbClr val="000986"/>
            </a:solidFill>
            <a:ln w="9525">
              <a:noFill/>
              <a:miter lim="800000"/>
              <a:headEnd/>
              <a:tailEnd/>
            </a:ln>
          </p:spPr>
        </p:pic>
      </p:grpSp>
      <p:sp>
        <p:nvSpPr>
          <p:cNvPr id="22536" name="Rectangle 20"/>
          <p:cNvSpPr>
            <a:spLocks noChangeArrowheads="1"/>
          </p:cNvSpPr>
          <p:nvPr/>
        </p:nvSpPr>
        <p:spPr bwMode="auto">
          <a:xfrm>
            <a:off x="295275" y="6673850"/>
            <a:ext cx="2667000" cy="184150"/>
          </a:xfrm>
          <a:prstGeom prst="rect">
            <a:avLst/>
          </a:prstGeom>
          <a:noFill/>
          <a:ln w="9525">
            <a:noFill/>
            <a:miter lim="800000"/>
            <a:headEnd/>
            <a:tailEnd/>
          </a:ln>
        </p:spPr>
        <p:txBody>
          <a:bodyPr>
            <a:spAutoFit/>
          </a:bodyPr>
          <a:lstStyle/>
          <a:p>
            <a:r>
              <a:rPr lang="pt-BR" sz="600" b="0">
                <a:cs typeface="Times New Roman" pitchFamily="18" charset="0"/>
              </a:rPr>
              <a:t>© 2009 Telefónica Investigación y Desarrollo, S.A. Unipersonal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nt Telefonica I+D 09 Cast">
  <a:themeElements>
    <a:clrScheme name="">
      <a:dk1>
        <a:srgbClr val="003399"/>
      </a:dk1>
      <a:lt1>
        <a:srgbClr val="FFFFFF"/>
      </a:lt1>
      <a:dk2>
        <a:srgbClr val="003399"/>
      </a:dk2>
      <a:lt2>
        <a:srgbClr val="B2B2B2"/>
      </a:lt2>
      <a:accent1>
        <a:srgbClr val="D0F500"/>
      </a:accent1>
      <a:accent2>
        <a:srgbClr val="FFA000"/>
      </a:accent2>
      <a:accent3>
        <a:srgbClr val="FFFFFF"/>
      </a:accent3>
      <a:accent4>
        <a:srgbClr val="002A82"/>
      </a:accent4>
      <a:accent5>
        <a:srgbClr val="E4F9AA"/>
      </a:accent5>
      <a:accent6>
        <a:srgbClr val="E79100"/>
      </a:accent6>
      <a:hlink>
        <a:srgbClr val="D00063"/>
      </a:hlink>
      <a:folHlink>
        <a:srgbClr val="5598C9"/>
      </a:folHlink>
    </a:clrScheme>
    <a:fontScheme name="Diseño predeterminado">
      <a:majorFont>
        <a:latin typeface="TheSansCorrespondence"/>
        <a:ea typeface=""/>
        <a:cs typeface=""/>
      </a:majorFont>
      <a:minorFont>
        <a:latin typeface="TheSansCorresponden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1" i="0" u="none" strike="noStrike" cap="none" normalizeH="0" baseline="0" smtClean="0">
            <a:ln>
              <a:noFill/>
            </a:ln>
            <a:solidFill>
              <a:schemeClr val="tx1"/>
            </a:solidFill>
            <a:effectLst/>
            <a:latin typeface="TheSansCorrespondence" pitchFamily="-9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1" i="0" u="none" strike="noStrike" cap="none" normalizeH="0" baseline="0" smtClean="0">
            <a:ln>
              <a:noFill/>
            </a:ln>
            <a:solidFill>
              <a:schemeClr val="tx1"/>
            </a:solidFill>
            <a:effectLst/>
            <a:latin typeface="TheSansCorrespondence" pitchFamily="-92" charset="0"/>
          </a:defRPr>
        </a:defPPr>
      </a:lstStyle>
    </a:lnDef>
  </a:objectDefaults>
  <a:extraClrSchemeLst>
    <a:extraClrScheme>
      <a:clrScheme name="Diseño predeterminado 1">
        <a:dk1>
          <a:srgbClr val="000096"/>
        </a:dk1>
        <a:lt1>
          <a:srgbClr val="FFFFFF"/>
        </a:lt1>
        <a:dk2>
          <a:srgbClr val="000096"/>
        </a:dk2>
        <a:lt2>
          <a:srgbClr val="B2B2B2"/>
        </a:lt2>
        <a:accent1>
          <a:srgbClr val="FFCC00"/>
        </a:accent1>
        <a:accent2>
          <a:srgbClr val="97CC00"/>
        </a:accent2>
        <a:accent3>
          <a:srgbClr val="FFFFFF"/>
        </a:accent3>
        <a:accent4>
          <a:srgbClr val="00007F"/>
        </a:accent4>
        <a:accent5>
          <a:srgbClr val="FFE2AA"/>
        </a:accent5>
        <a:accent6>
          <a:srgbClr val="88B900"/>
        </a:accent6>
        <a:hlink>
          <a:srgbClr val="FF9900"/>
        </a:hlink>
        <a:folHlink>
          <a:srgbClr val="33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 Telefonica I+D 09 Cast</Template>
  <TotalTime>1647</TotalTime>
  <Words>1132</Words>
  <Application>Microsoft PowerPoint</Application>
  <PresentationFormat>On-screen Show (4:3)</PresentationFormat>
  <Paragraphs>80</Paragraphs>
  <Slides>9</Slides>
  <Notes>9</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9</vt:i4>
      </vt:variant>
    </vt:vector>
  </HeadingPairs>
  <TitlesOfParts>
    <vt:vector size="12" baseType="lpstr">
      <vt:lpstr>TheSansCorrespondence</vt:lpstr>
      <vt:lpstr>MS Mincho</vt:lpstr>
      <vt:lpstr>Plant Telefonica I+D 09 Cast</vt:lpstr>
      <vt:lpstr>Slide 1</vt:lpstr>
      <vt:lpstr>Índice</vt:lpstr>
      <vt:lpstr>Características de la programación en iPHONE Subtítulo máximo una línea</vt:lpstr>
      <vt:lpstr>Características de la programación en iPHONE How to Start</vt:lpstr>
      <vt:lpstr>Características de la programación en iPHONE Subtítulo máximo una línea</vt:lpstr>
      <vt:lpstr>Características de la programación en iPHONE Tareas en background</vt:lpstr>
      <vt:lpstr>Características de la programación en iPHONE Tareas en background – push notification</vt:lpstr>
      <vt:lpstr>Características de la programación en iPHONE Subtítulo máximo una línea</vt:lpstr>
      <vt:lpstr>Slide 9</vt:lpstr>
    </vt:vector>
  </TitlesOfParts>
  <Company>TID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IVAN LEQUERICA ROCA</dc:creator>
  <cp:lastModifiedBy>Ivan L</cp:lastModifiedBy>
  <cp:revision>17</cp:revision>
  <cp:lastPrinted>2006-11-13T12:45:17Z</cp:lastPrinted>
  <dcterms:created xsi:type="dcterms:W3CDTF">2009-09-01T07:43:08Z</dcterms:created>
  <dcterms:modified xsi:type="dcterms:W3CDTF">2009-09-01T08:44:15Z</dcterms:modified>
</cp:coreProperties>
</file>