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8" r:id="rId1"/>
  </p:sldMasterIdLst>
  <p:notesMasterIdLst>
    <p:notesMasterId r:id="rId11"/>
  </p:notesMasterIdLst>
  <p:handoutMasterIdLst>
    <p:handoutMasterId r:id="rId12"/>
  </p:handoutMasterIdLst>
  <p:sldIdLst>
    <p:sldId id="298" r:id="rId2"/>
    <p:sldId id="300" r:id="rId3"/>
    <p:sldId id="299" r:id="rId4"/>
    <p:sldId id="275" r:id="rId5"/>
    <p:sldId id="282" r:id="rId6"/>
    <p:sldId id="286" r:id="rId7"/>
    <p:sldId id="301" r:id="rId8"/>
    <p:sldId id="303" r:id="rId9"/>
    <p:sldId id="302" r:id="rId10"/>
  </p:sldIdLst>
  <p:sldSz cx="9144000" cy="6858000" type="screen4x3"/>
  <p:notesSz cx="6858000" cy="9144000"/>
  <p:embeddedFontLst>
    <p:embeddedFont>
      <p:font typeface="Calibri" panose="020F0502020204030204" pitchFamily="34" charset="0"/>
      <p:regular r:id="rId13"/>
      <p:bold r:id="rId14"/>
      <p:italic r:id="rId15"/>
      <p:boldItalic r:id="rId16"/>
    </p:embeddedFont>
    <p:embeddedFont>
      <p:font typeface="Garamond" panose="02020404030301010803" pitchFamily="18" charset="0"/>
      <p:regular r:id="rId17"/>
      <p:bold r:id="rId18"/>
      <p:italic r:id="rId19"/>
    </p:embeddedFont>
    <p:embeddedFont>
      <p:font typeface="Tuffy" panose="020B0603060100000000" charset="0"/>
      <p:regular r:id="rId20"/>
      <p:bold r:id="rId21"/>
      <p:italic r:id="rId22"/>
      <p:boldItalic r:id="rId23"/>
    </p:embeddedFont>
    <p:embeddedFont>
      <p:font typeface="Twinkl" panose="020B0604020202020204" charset="0"/>
      <p:regular r:id="rId24"/>
      <p:bold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7DFC06-007C-4C48-8AD4-495C5D8A500A}">
          <p14:sldIdLst>
            <p14:sldId id="298"/>
            <p14:sldId id="300"/>
            <p14:sldId id="299"/>
            <p14:sldId id="275"/>
            <p14:sldId id="282"/>
            <p14:sldId id="286"/>
            <p14:sldId id="301"/>
            <p14:sldId id="303"/>
            <p14:sldId id="30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4" pos="340" userDrawn="1">
          <p15:clr>
            <a:srgbClr val="A4A3A4"/>
          </p15:clr>
        </p15:guide>
        <p15:guide id="5" orient="horz" pos="3974" userDrawn="1">
          <p15:clr>
            <a:srgbClr val="A4A3A4"/>
          </p15:clr>
        </p15:guide>
        <p15:guide id="6" pos="5420" userDrawn="1">
          <p15:clr>
            <a:srgbClr val="A4A3A4"/>
          </p15:clr>
        </p15:guide>
        <p15:guide id="7" orient="horz" pos="346" userDrawn="1">
          <p15:clr>
            <a:srgbClr val="A4A3A4"/>
          </p15:clr>
        </p15:guide>
        <p15:guide id="8" pos="476" userDrawn="1">
          <p15:clr>
            <a:srgbClr val="A4A3A4"/>
          </p15:clr>
        </p15:guide>
        <p15:guide id="9" orient="horz" pos="482" userDrawn="1">
          <p15:clr>
            <a:srgbClr val="A4A3A4"/>
          </p15:clr>
        </p15:guide>
        <p15:guide id="10" orient="horz" pos="3838" userDrawn="1">
          <p15:clr>
            <a:srgbClr val="A4A3A4"/>
          </p15:clr>
        </p15:guide>
        <p15:guide id="11" pos="52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BEBC"/>
    <a:srgbClr val="BC0105"/>
    <a:srgbClr val="E84D15"/>
    <a:srgbClr val="F7BC92"/>
    <a:srgbClr val="FEECA9"/>
    <a:srgbClr val="F0864A"/>
    <a:srgbClr val="F08214"/>
    <a:srgbClr val="18A0DB"/>
    <a:srgbClr val="DE1E5A"/>
    <a:srgbClr val="4DB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85" d="100"/>
          <a:sy n="85" d="100"/>
        </p:scale>
        <p:origin x="318" y="-408"/>
      </p:cViewPr>
      <p:guideLst>
        <p:guide orient="horz" pos="2160"/>
        <p:guide pos="2880"/>
        <p:guide pos="340"/>
        <p:guide orient="horz" pos="3974"/>
        <p:guide pos="5420"/>
        <p:guide orient="horz" pos="346"/>
        <p:guide pos="476"/>
        <p:guide orient="horz" pos="482"/>
        <p:guide orient="horz" pos="3838"/>
        <p:guide pos="5284"/>
      </p:guideLst>
    </p:cSldViewPr>
  </p:slideViewPr>
  <p:notesTextViewPr>
    <p:cViewPr>
      <p:scale>
        <a:sx n="3" d="2"/>
        <a:sy n="3" d="2"/>
      </p:scale>
      <p:origin x="0" y="0"/>
    </p:cViewPr>
  </p:notesTextViewPr>
  <p:notesViewPr>
    <p:cSldViewPr snapToGrid="0" showGuides="1">
      <p:cViewPr varScale="1">
        <p:scale>
          <a:sx n="77" d="100"/>
          <a:sy n="77" d="100"/>
        </p:scale>
        <p:origin x="264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34F151-63AC-41CE-96F5-7702E930870C}" type="datetimeFigureOut">
              <a:rPr lang="en-GB" smtClean="0"/>
              <a:t>06/09/2022</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76B846-B279-40AC-BFF5-DBC4013370C2}" type="slidenum">
              <a:rPr lang="en-GB" smtClean="0"/>
              <a:t>‹#›</a:t>
            </a:fld>
            <a:endParaRPr lang="en-GB"/>
          </a:p>
        </p:txBody>
      </p:sp>
    </p:spTree>
    <p:extLst>
      <p:ext uri="{BB962C8B-B14F-4D97-AF65-F5344CB8AC3E}">
        <p14:creationId xmlns:p14="http://schemas.microsoft.com/office/powerpoint/2010/main" val="2645397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2C5D1-7818-41B5-ABAD-5E4B38A5388F}" type="datetimeFigureOut">
              <a:rPr lang="en-GB" smtClean="0"/>
              <a:t>06/09/2022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21341-850D-40E1-BB3D-87946DC9B06D}" type="slidenum">
              <a:rPr lang="en-GB" smtClean="0"/>
              <a:t>‹#›</a:t>
            </a:fld>
            <a:endParaRPr lang="en-GB"/>
          </a:p>
        </p:txBody>
      </p:sp>
    </p:spTree>
    <p:extLst>
      <p:ext uri="{BB962C8B-B14F-4D97-AF65-F5344CB8AC3E}">
        <p14:creationId xmlns:p14="http://schemas.microsoft.com/office/powerpoint/2010/main" val="847048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579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106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2327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7574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9792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95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7893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5128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000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with Box">
    <p:spTree>
      <p:nvGrpSpPr>
        <p:cNvPr id="1" name=""/>
        <p:cNvGrpSpPr/>
        <p:nvPr/>
      </p:nvGrpSpPr>
      <p:grpSpPr>
        <a:xfrm>
          <a:off x="0" y="0"/>
          <a:ext cx="0" cy="0"/>
          <a:chOff x="0" y="0"/>
          <a:chExt cx="0" cy="0"/>
        </a:xfrm>
      </p:grpSpPr>
      <p:sp>
        <p:nvSpPr>
          <p:cNvPr id="4" name="Rounded Rectangle 3"/>
          <p:cNvSpPr/>
          <p:nvPr userDrawn="1"/>
        </p:nvSpPr>
        <p:spPr bwMode="auto">
          <a:xfrm>
            <a:off x="457198" y="438151"/>
            <a:ext cx="8220075" cy="5957887"/>
          </a:xfrm>
          <a:prstGeom prst="roundRect">
            <a:avLst>
              <a:gd name="adj" fmla="val 2649"/>
            </a:avLst>
          </a:prstGeom>
          <a:solidFill>
            <a:schemeClr val="bg1">
              <a:alpha val="90000"/>
            </a:schemeClr>
          </a:solidFill>
          <a:ln w="2540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350" dirty="0">
                <a:latin typeface="Twinkl" pitchFamily="50" charset="0"/>
              </a:rPr>
              <a:t>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72497" y="5734211"/>
            <a:ext cx="576495" cy="580719"/>
          </a:xfrm>
          <a:prstGeom prst="rect">
            <a:avLst/>
          </a:prstGeom>
        </p:spPr>
      </p:pic>
    </p:spTree>
    <p:extLst>
      <p:ext uri="{BB962C8B-B14F-4D97-AF65-F5344CB8AC3E}">
        <p14:creationId xmlns:p14="http://schemas.microsoft.com/office/powerpoint/2010/main" val="2130106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ounded Rectangle 4"/>
          <p:cNvSpPr/>
          <p:nvPr userDrawn="1"/>
        </p:nvSpPr>
        <p:spPr bwMode="auto">
          <a:xfrm>
            <a:off x="457198" y="438151"/>
            <a:ext cx="8220075" cy="5957887"/>
          </a:xfrm>
          <a:prstGeom prst="roundRect">
            <a:avLst>
              <a:gd name="adj" fmla="val 2649"/>
            </a:avLst>
          </a:prstGeom>
          <a:solidFill>
            <a:schemeClr val="bg1">
              <a:alpha val="90000"/>
            </a:schemeClr>
          </a:solidFill>
          <a:ln w="2540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350" dirty="0">
                <a:latin typeface="Twinkl" pitchFamily="50" charset="0"/>
              </a:rPr>
              <a:t> </a:t>
            </a:r>
          </a:p>
        </p:txBody>
      </p:sp>
      <p:sp>
        <p:nvSpPr>
          <p:cNvPr id="8" name="Title 5"/>
          <p:cNvSpPr>
            <a:spLocks noGrp="1"/>
          </p:cNvSpPr>
          <p:nvPr>
            <p:ph type="title"/>
          </p:nvPr>
        </p:nvSpPr>
        <p:spPr>
          <a:xfrm>
            <a:off x="457198" y="478895"/>
            <a:ext cx="8220075" cy="994306"/>
          </a:xfrm>
        </p:spPr>
        <p:txBody>
          <a:bodyPr>
            <a:noAutofit/>
          </a:bodyPr>
          <a:lstStyle>
            <a:lvl1pPr>
              <a:defRPr>
                <a:latin typeface="Twinkl" pitchFamily="2" charset="0"/>
              </a:defRPr>
            </a:lvl1pPr>
          </a:lstStyle>
          <a:p>
            <a:r>
              <a:rPr lang="en-US"/>
              <a:t>Click to edit Master title style</a:t>
            </a:r>
            <a:endParaRPr lang="en-GB" dirty="0"/>
          </a:p>
        </p:txBody>
      </p:sp>
    </p:spTree>
    <p:extLst>
      <p:ext uri="{BB962C8B-B14F-4D97-AF65-F5344CB8AC3E}">
        <p14:creationId xmlns:p14="http://schemas.microsoft.com/office/powerpoint/2010/main" val="147102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049617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22767" y="6196125"/>
            <a:ext cx="576495" cy="580719"/>
          </a:xfrm>
          <a:prstGeom prst="rect">
            <a:avLst/>
          </a:prstGeom>
        </p:spPr>
      </p:pic>
    </p:spTree>
    <p:extLst>
      <p:ext uri="{BB962C8B-B14F-4D97-AF65-F5344CB8AC3E}">
        <p14:creationId xmlns:p14="http://schemas.microsoft.com/office/powerpoint/2010/main" val="537040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ims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52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383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44929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4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526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267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046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644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4">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9/6/2022</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54408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61" r:id="rId20"/>
    <p:sldLayoutId id="2147483663" r:id="rId21"/>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www.bbc.co.uk/news/world-australia-50341210" TargetMode="External"/><Relationship Id="rId2" Type="http://schemas.openxmlformats.org/officeDocument/2006/relationships/hyperlink" Target="https://www.bbc.co.uk/news/science-environment-50602971" TargetMode="External"/><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hyperlink" Target="https://www.bbc.co.uk/news/world-australia-50887982" TargetMode="External"/><Relationship Id="rId2" Type="http://schemas.openxmlformats.org/officeDocument/2006/relationships/hyperlink" Target="https://www.bbc.co.uk/news/world-50410481"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AC5890-1175-F7CA-3A60-00EAD6D3CF57}"/>
              </a:ext>
            </a:extLst>
          </p:cNvPr>
          <p:cNvSpPr txBox="1"/>
          <p:nvPr/>
        </p:nvSpPr>
        <p:spPr>
          <a:xfrm>
            <a:off x="1724890" y="1951672"/>
            <a:ext cx="6123709" cy="1715213"/>
          </a:xfrm>
          <a:prstGeom prst="rect">
            <a:avLst/>
          </a:prstGeom>
          <a:noFill/>
        </p:spPr>
        <p:txBody>
          <a:bodyPr wrap="square">
            <a:spAutoFit/>
          </a:bodyPr>
          <a:lstStyle/>
          <a:p>
            <a:pPr algn="just">
              <a:lnSpc>
                <a:spcPct val="150000"/>
              </a:lnSpc>
            </a:pPr>
            <a:r>
              <a:rPr lang="en-IN" b="1" i="1" dirty="0">
                <a:solidFill>
                  <a:srgbClr val="002060"/>
                </a:solidFill>
              </a:rPr>
              <a:t>PROJECT NAME :  AUSTRALIAN BUSHFIRE 2020</a:t>
            </a:r>
          </a:p>
          <a:p>
            <a:pPr algn="just">
              <a:lnSpc>
                <a:spcPct val="150000"/>
              </a:lnSpc>
            </a:pPr>
            <a:r>
              <a:rPr lang="en-IN" b="1" i="1" dirty="0">
                <a:solidFill>
                  <a:srgbClr val="002060"/>
                </a:solidFill>
              </a:rPr>
              <a:t>PRESENTED BY:   </a:t>
            </a:r>
          </a:p>
          <a:p>
            <a:pPr algn="just">
              <a:lnSpc>
                <a:spcPct val="150000"/>
              </a:lnSpc>
            </a:pPr>
            <a:r>
              <a:rPr lang="en-IN" b="1" i="1" dirty="0">
                <a:solidFill>
                  <a:srgbClr val="002060"/>
                </a:solidFill>
              </a:rPr>
              <a:t>                                1. PRAJAPATI HARDIK D. (5</a:t>
            </a:r>
            <a:r>
              <a:rPr lang="en-IN" b="1" i="1" baseline="30000" dirty="0">
                <a:solidFill>
                  <a:srgbClr val="002060"/>
                </a:solidFill>
              </a:rPr>
              <a:t>TH</a:t>
            </a:r>
            <a:r>
              <a:rPr lang="en-IN" b="1" i="1" dirty="0">
                <a:solidFill>
                  <a:srgbClr val="002060"/>
                </a:solidFill>
              </a:rPr>
              <a:t> CE)</a:t>
            </a:r>
          </a:p>
          <a:p>
            <a:pPr algn="just">
              <a:lnSpc>
                <a:spcPct val="150000"/>
              </a:lnSpc>
            </a:pPr>
            <a:r>
              <a:rPr lang="en-IN" b="1" i="1" dirty="0">
                <a:solidFill>
                  <a:srgbClr val="002060"/>
                </a:solidFill>
              </a:rPr>
              <a:t> </a:t>
            </a:r>
          </a:p>
        </p:txBody>
      </p:sp>
    </p:spTree>
    <p:extLst>
      <p:ext uri="{BB962C8B-B14F-4D97-AF65-F5344CB8AC3E}">
        <p14:creationId xmlns:p14="http://schemas.microsoft.com/office/powerpoint/2010/main" val="229595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ABC0DC-1335-B949-C3C6-A4FFDF2AF5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4199" y="2490135"/>
            <a:ext cx="4213225" cy="3055893"/>
          </a:xfrm>
          <a:prstGeom prst="rect">
            <a:avLst/>
          </a:prstGeom>
        </p:spPr>
      </p:pic>
      <p:sp>
        <p:nvSpPr>
          <p:cNvPr id="8" name="Title 7">
            <a:extLst>
              <a:ext uri="{FF2B5EF4-FFF2-40B4-BE49-F238E27FC236}">
                <a16:creationId xmlns:a16="http://schemas.microsoft.com/office/drawing/2014/main" id="{B210C91A-1D6E-54F1-05A0-D9730CC607CF}"/>
              </a:ext>
            </a:extLst>
          </p:cNvPr>
          <p:cNvSpPr>
            <a:spLocks noGrp="1"/>
          </p:cNvSpPr>
          <p:nvPr>
            <p:ph type="title"/>
          </p:nvPr>
        </p:nvSpPr>
        <p:spPr/>
        <p:txBody>
          <a:bodyPr/>
          <a:lstStyle/>
          <a:p>
            <a:r>
              <a:rPr lang="en-IN" dirty="0"/>
              <a:t>Causes of bushfire</a:t>
            </a:r>
          </a:p>
        </p:txBody>
      </p:sp>
      <p:sp>
        <p:nvSpPr>
          <p:cNvPr id="9" name="Content Placeholder 8">
            <a:extLst>
              <a:ext uri="{FF2B5EF4-FFF2-40B4-BE49-F238E27FC236}">
                <a16:creationId xmlns:a16="http://schemas.microsoft.com/office/drawing/2014/main" id="{840162D7-8546-C918-E4A2-38F3F58A3C0C}"/>
              </a:ext>
            </a:extLst>
          </p:cNvPr>
          <p:cNvSpPr>
            <a:spLocks noGrp="1"/>
          </p:cNvSpPr>
          <p:nvPr>
            <p:ph idx="1"/>
          </p:nvPr>
        </p:nvSpPr>
        <p:spPr>
          <a:xfrm>
            <a:off x="1176865" y="2490135"/>
            <a:ext cx="3103034" cy="3444997"/>
          </a:xfrm>
        </p:spPr>
        <p:txBody>
          <a:bodyPr>
            <a:normAutofit fontScale="77500" lnSpcReduction="20000"/>
          </a:bodyPr>
          <a:lstStyle/>
          <a:p>
            <a:r>
              <a:rPr lang="en-US" b="0" i="0" dirty="0">
                <a:solidFill>
                  <a:srgbClr val="202124"/>
                </a:solidFill>
                <a:effectLst/>
                <a:latin typeface="arial" panose="020B0604020202020204" pitchFamily="34" charset="0"/>
              </a:rPr>
              <a:t>Bushfires can originate from both human activity and natural causes with </a:t>
            </a:r>
            <a:r>
              <a:rPr lang="en-US" b="1" i="0" dirty="0">
                <a:solidFill>
                  <a:srgbClr val="202124"/>
                </a:solidFill>
                <a:effectLst/>
                <a:latin typeface="arial" panose="020B0604020202020204" pitchFamily="34" charset="0"/>
              </a:rPr>
              <a:t>lightning the predominant natural source</a:t>
            </a:r>
            <a:r>
              <a:rPr lang="en-US" b="0" i="0" dirty="0">
                <a:solidFill>
                  <a:srgbClr val="202124"/>
                </a:solidFill>
                <a:effectLst/>
                <a:latin typeface="arial" panose="020B0604020202020204" pitchFamily="34" charset="0"/>
              </a:rPr>
              <a:t>, accounting for about half of all ignitions in Australia. Fires of human origin currently account for the remainder and are classified as accidental or deliberate.</a:t>
            </a:r>
            <a:endParaRPr lang="en-IN" dirty="0"/>
          </a:p>
        </p:txBody>
      </p:sp>
    </p:spTree>
    <p:extLst>
      <p:ext uri="{BB962C8B-B14F-4D97-AF65-F5344CB8AC3E}">
        <p14:creationId xmlns:p14="http://schemas.microsoft.com/office/powerpoint/2010/main" val="429077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01DF18-A79E-AEE6-F6A8-CB3CD07F3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0" y="990600"/>
            <a:ext cx="6794500" cy="5168900"/>
          </a:xfrm>
          <a:prstGeom prst="rect">
            <a:avLst/>
          </a:prstGeom>
          <a:ln>
            <a:noFill/>
          </a:ln>
          <a:effectLst>
            <a:softEdge rad="112500"/>
          </a:effectLst>
        </p:spPr>
      </p:pic>
    </p:spTree>
    <p:extLst>
      <p:ext uri="{BB962C8B-B14F-4D97-AF65-F5344CB8AC3E}">
        <p14:creationId xmlns:p14="http://schemas.microsoft.com/office/powerpoint/2010/main" val="7045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167" y="878140"/>
            <a:ext cx="8220075" cy="994306"/>
          </a:xfrm>
        </p:spPr>
        <p:txBody>
          <a:bodyPr/>
          <a:lstStyle/>
          <a:p>
            <a:pPr fontAlgn="base"/>
            <a:br>
              <a:rPr lang="en-GB" sz="1600" dirty="0"/>
            </a:br>
            <a:br>
              <a:rPr lang="en-GB" sz="1600" dirty="0"/>
            </a:br>
            <a:br>
              <a:rPr lang="en-GB" sz="1600" dirty="0"/>
            </a:br>
            <a:br>
              <a:rPr lang="en-GB" sz="2400" dirty="0"/>
            </a:br>
            <a:br>
              <a:rPr lang="en-GB" sz="2400" dirty="0"/>
            </a:br>
            <a:r>
              <a:rPr lang="en-GB" sz="2400" dirty="0"/>
              <a:t>How did the Australia fires start?</a:t>
            </a:r>
            <a:br>
              <a:rPr lang="en-GB" sz="2400" dirty="0"/>
            </a:br>
            <a:r>
              <a:rPr lang="en-GB" sz="2400" b="0" dirty="0"/>
              <a:t>Australia has always experienced bushfires - it has a "fire season". But this year they are a lot worse than normal.</a:t>
            </a:r>
            <a:br>
              <a:rPr lang="en-GB" sz="2400" b="0" dirty="0"/>
            </a:br>
            <a:r>
              <a:rPr lang="en-GB" sz="2400" b="0" dirty="0"/>
              <a:t>Fires are usually caused by lightning strikes or accidentally by a spark.</a:t>
            </a:r>
            <a:br>
              <a:rPr lang="en-GB" sz="1600" b="0" dirty="0"/>
            </a:br>
            <a:br>
              <a:rPr lang="en-GB" b="0" dirty="0"/>
            </a:br>
            <a:endParaRPr lang="en-GB" dirty="0"/>
          </a:p>
        </p:txBody>
      </p:sp>
      <p:pic>
        <p:nvPicPr>
          <p:cNvPr id="1026" name="Picture 2" descr="Firefighter in front of bushfi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916" y="2917378"/>
            <a:ext cx="59436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98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br>
              <a:rPr lang="en-GB" sz="1000" dirty="0"/>
            </a:br>
            <a:br>
              <a:rPr lang="en-GB" sz="1000" dirty="0"/>
            </a:br>
            <a:br>
              <a:rPr lang="en-GB" sz="1000" dirty="0"/>
            </a:br>
            <a:br>
              <a:rPr lang="en-GB" sz="1000" dirty="0"/>
            </a:br>
            <a:br>
              <a:rPr lang="en-GB" sz="1000" dirty="0"/>
            </a:br>
            <a:br>
              <a:rPr lang="en-GB" sz="1000" dirty="0"/>
            </a:br>
            <a:br>
              <a:rPr lang="en-GB" sz="1000" dirty="0"/>
            </a:br>
            <a:br>
              <a:rPr lang="en-GB" sz="1800" dirty="0"/>
            </a:br>
            <a:br>
              <a:rPr lang="en-GB" sz="1800" dirty="0"/>
            </a:br>
            <a:br>
              <a:rPr lang="en-GB" sz="1800" dirty="0"/>
            </a:br>
            <a:br>
              <a:rPr lang="en-GB" sz="1800" dirty="0"/>
            </a:br>
            <a:br>
              <a:rPr lang="en-GB" sz="1800" dirty="0"/>
            </a:br>
            <a:br>
              <a:rPr lang="en-GB" sz="1800" dirty="0"/>
            </a:br>
            <a:br>
              <a:rPr lang="en-GB" sz="1800" dirty="0">
                <a:solidFill>
                  <a:schemeClr val="bg2">
                    <a:lumMod val="10000"/>
                  </a:schemeClr>
                </a:solidFill>
              </a:rPr>
            </a:br>
            <a:br>
              <a:rPr lang="en-GB" sz="1800" dirty="0">
                <a:solidFill>
                  <a:schemeClr val="bg2">
                    <a:lumMod val="10000"/>
                  </a:schemeClr>
                </a:solidFill>
              </a:rPr>
            </a:br>
            <a:r>
              <a:rPr lang="en-GB" sz="1800" dirty="0">
                <a:solidFill>
                  <a:schemeClr val="bg2">
                    <a:lumMod val="10000"/>
                  </a:schemeClr>
                </a:solidFill>
              </a:rPr>
              <a:t>Are the Australia fires caused by climate change?</a:t>
            </a:r>
            <a:br>
              <a:rPr lang="en-GB" sz="1800" dirty="0">
                <a:solidFill>
                  <a:schemeClr val="bg2">
                    <a:lumMod val="10000"/>
                  </a:schemeClr>
                </a:solidFill>
              </a:rPr>
            </a:br>
            <a:r>
              <a:rPr lang="en-GB" sz="1800" b="0" dirty="0">
                <a:solidFill>
                  <a:schemeClr val="bg2">
                    <a:lumMod val="10000"/>
                  </a:schemeClr>
                </a:solidFill>
              </a:rPr>
              <a:t>This year </a:t>
            </a:r>
            <a:r>
              <a:rPr lang="en-GB" sz="1800" dirty="0">
                <a:solidFill>
                  <a:schemeClr val="bg2">
                    <a:lumMod val="10000"/>
                  </a:schemeClr>
                </a:solidFill>
                <a:hlinkClick r:id="rId2"/>
              </a:rPr>
              <a:t>a natural weather phenomenon known as the Indian Ocean Dipole</a:t>
            </a:r>
            <a:r>
              <a:rPr lang="en-GB" sz="1800" b="0" dirty="0">
                <a:solidFill>
                  <a:schemeClr val="bg2">
                    <a:lumMod val="10000"/>
                  </a:schemeClr>
                </a:solidFill>
              </a:rPr>
              <a:t> has meant a hot, dry spell across the country.</a:t>
            </a:r>
            <a:br>
              <a:rPr lang="en-GB" sz="1800" b="0" dirty="0">
                <a:solidFill>
                  <a:schemeClr val="bg2">
                    <a:lumMod val="10000"/>
                  </a:schemeClr>
                </a:solidFill>
              </a:rPr>
            </a:br>
            <a:r>
              <a:rPr lang="en-GB" sz="1800" b="0" dirty="0">
                <a:solidFill>
                  <a:schemeClr val="bg2">
                    <a:lumMod val="10000"/>
                  </a:schemeClr>
                </a:solidFill>
              </a:rPr>
              <a:t>But the overwhelming scientific consensus is that rising levels of CO2 are warming the planet. And Australia has been getting hotter over recent decades and is expected to continue doing so.</a:t>
            </a:r>
            <a:br>
              <a:rPr lang="en-GB" sz="1800" b="0" dirty="0">
                <a:solidFill>
                  <a:schemeClr val="bg2">
                    <a:lumMod val="10000"/>
                  </a:schemeClr>
                </a:solidFill>
              </a:rPr>
            </a:br>
            <a:r>
              <a:rPr lang="en-GB" sz="1800" b="0" dirty="0">
                <a:solidFill>
                  <a:schemeClr val="bg2">
                    <a:lumMod val="10000"/>
                  </a:schemeClr>
                </a:solidFill>
              </a:rPr>
              <a:t>This year, Australia twice set a new temperature record: an average maximum of 41.9C was recorded on 18 December. That comes on top of a long period of drought.</a:t>
            </a:r>
            <a:br>
              <a:rPr lang="en-GB" sz="1800" b="0" dirty="0">
                <a:solidFill>
                  <a:schemeClr val="bg2">
                    <a:lumMod val="10000"/>
                  </a:schemeClr>
                </a:solidFill>
              </a:rPr>
            </a:br>
            <a:r>
              <a:rPr lang="en-GB" sz="1800" b="0" dirty="0">
                <a:solidFill>
                  <a:schemeClr val="bg2">
                    <a:lumMod val="10000"/>
                  </a:schemeClr>
                </a:solidFill>
              </a:rPr>
              <a:t>Scientists have long warned that this hotter, </a:t>
            </a:r>
            <a:r>
              <a:rPr lang="en-GB" sz="1800" dirty="0">
                <a:solidFill>
                  <a:schemeClr val="bg2">
                    <a:lumMod val="10000"/>
                  </a:schemeClr>
                </a:solidFill>
                <a:hlinkClick r:id="rId3"/>
              </a:rPr>
              <a:t>drier climate will contribute to fires</a:t>
            </a:r>
            <a:r>
              <a:rPr lang="en-GB" sz="1800" b="0" dirty="0">
                <a:solidFill>
                  <a:schemeClr val="bg2">
                    <a:lumMod val="10000"/>
                  </a:schemeClr>
                </a:solidFill>
              </a:rPr>
              <a:t> becoming more frequent and more intense.</a:t>
            </a:r>
            <a:br>
              <a:rPr lang="en-GB" sz="1800" b="0" dirty="0">
                <a:solidFill>
                  <a:schemeClr val="bg2">
                    <a:lumMod val="10000"/>
                  </a:schemeClr>
                </a:solidFill>
              </a:rPr>
            </a:br>
            <a:r>
              <a:rPr lang="en-GB" sz="1800" b="0" dirty="0">
                <a:solidFill>
                  <a:schemeClr val="bg2">
                    <a:lumMod val="10000"/>
                  </a:schemeClr>
                </a:solidFill>
              </a:rPr>
              <a:t>The more extreme weather patterns and higher temperatures increase the risk of bushfires and allow them to spread faster and wider.</a:t>
            </a:r>
            <a:br>
              <a:rPr lang="en-GB" sz="1800" b="0" dirty="0">
                <a:solidFill>
                  <a:srgbClr val="C3BEBC"/>
                </a:solidFill>
              </a:rPr>
            </a:br>
            <a:endParaRPr lang="en-US" sz="1800" dirty="0">
              <a:solidFill>
                <a:srgbClr val="C3BEBC"/>
              </a:solidFill>
            </a:endParaRPr>
          </a:p>
        </p:txBody>
      </p:sp>
      <p:sp>
        <p:nvSpPr>
          <p:cNvPr id="7" name="Oval 6"/>
          <p:cNvSpPr/>
          <p:nvPr/>
        </p:nvSpPr>
        <p:spPr>
          <a:xfrm>
            <a:off x="6412204" y="5081734"/>
            <a:ext cx="914400" cy="914400"/>
          </a:xfrm>
          <a:prstGeom prst="ellipse">
            <a:avLst/>
          </a:prstGeom>
          <a:solidFill>
            <a:srgbClr val="F086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7413102" y="5081734"/>
            <a:ext cx="914400" cy="914400"/>
          </a:xfrm>
          <a:prstGeom prst="ellipse">
            <a:avLst/>
          </a:prstGeom>
          <a:solidFill>
            <a:srgbClr val="F7BC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7629278" y="10881880"/>
            <a:ext cx="3626094" cy="230832"/>
          </a:xfrm>
          <a:prstGeom prst="rect">
            <a:avLst/>
          </a:prstGeom>
          <a:noFill/>
        </p:spPr>
        <p:txBody>
          <a:bodyPr wrap="square" rtlCol="0">
            <a:spAutoFit/>
          </a:bodyPr>
          <a:lstStyle/>
          <a:p>
            <a:pPr algn="ctr"/>
            <a:r>
              <a:rPr lang="en-GB" sz="900" dirty="0">
                <a:latin typeface="Tuffy" panose="020B0603060100000000" pitchFamily="34" charset="0"/>
                <a:ea typeface="Tuffy" panose="020B0603060100000000" pitchFamily="34" charset="0"/>
              </a:rPr>
              <a:t>“</a:t>
            </a:r>
          </a:p>
        </p:txBody>
      </p:sp>
      <p:sp>
        <p:nvSpPr>
          <p:cNvPr id="6" name="Oval 5"/>
          <p:cNvSpPr/>
          <p:nvPr/>
        </p:nvSpPr>
        <p:spPr>
          <a:xfrm>
            <a:off x="5411306" y="5081734"/>
            <a:ext cx="914400" cy="914400"/>
          </a:xfrm>
          <a:prstGeom prst="ellipse">
            <a:avLst/>
          </a:prstGeom>
          <a:solidFill>
            <a:srgbClr val="E84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0" name="Picture 2" descr="Sydney Opera House and skyline obscured by the smok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122" y="4224271"/>
            <a:ext cx="3900151" cy="219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7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956" y="1303143"/>
            <a:ext cx="8220075" cy="994306"/>
          </a:xfrm>
        </p:spPr>
        <p:txBody>
          <a:bodyPr/>
          <a:lstStyle/>
          <a:p>
            <a:pPr fontAlgn="base"/>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r>
              <a:rPr lang="en-GB" sz="1800" dirty="0"/>
              <a:t>How are the fires fought?</a:t>
            </a:r>
            <a:br>
              <a:rPr lang="en-GB" sz="1800" dirty="0"/>
            </a:br>
            <a:r>
              <a:rPr lang="en-GB" sz="1800" b="0" dirty="0"/>
              <a:t>Firefighters are spraying water and fire retardant from planes and helicopters as well as from the ground.</a:t>
            </a:r>
            <a:br>
              <a:rPr lang="en-GB" sz="1800" b="0" dirty="0"/>
            </a:br>
            <a:r>
              <a:rPr lang="en-GB" sz="1800" b="0" dirty="0"/>
              <a:t>But </a:t>
            </a:r>
            <a:r>
              <a:rPr lang="en-GB" sz="1800" dirty="0">
                <a:hlinkClick r:id="rId2"/>
              </a:rPr>
              <a:t>fighting bush fires is extremely difficult</a:t>
            </a:r>
            <a:r>
              <a:rPr lang="en-GB" sz="1800" b="0" dirty="0"/>
              <a:t> and often authorities have to focus on just stopping the spread, rather than putting the fire out.</a:t>
            </a:r>
            <a:br>
              <a:rPr lang="en-GB" sz="1800" b="0" dirty="0"/>
            </a:br>
            <a:r>
              <a:rPr lang="en-GB" sz="1800" b="0" dirty="0"/>
              <a:t>The spread can for instance be contained by digging earth boundaries to stop the flames from spreading. The priority is saving lives.</a:t>
            </a:r>
            <a:br>
              <a:rPr lang="en-GB" sz="1800" b="0" dirty="0"/>
            </a:br>
            <a:br>
              <a:rPr lang="en-GB" sz="1800" b="0" dirty="0"/>
            </a:br>
            <a:br>
              <a:rPr lang="en-GB" sz="1800" b="0" dirty="0"/>
            </a:br>
            <a:r>
              <a:rPr lang="en-GB" sz="1800" dirty="0"/>
              <a:t>Who is fighting the fires?</a:t>
            </a:r>
            <a:br>
              <a:rPr lang="en-GB" sz="1800" dirty="0"/>
            </a:br>
            <a:r>
              <a:rPr lang="en-GB" sz="1800" b="0" dirty="0"/>
              <a:t>Professional firefighters are the first in line to battle the flames, but </a:t>
            </a:r>
            <a:r>
              <a:rPr lang="en-GB" sz="1800" dirty="0">
                <a:hlinkClick r:id="rId3"/>
              </a:rPr>
              <a:t>they are outnumbered by the thousands of volunteers.</a:t>
            </a:r>
            <a:r>
              <a:rPr lang="en-GB" sz="1800" b="0" dirty="0"/>
              <a:t> Three of them have died.</a:t>
            </a:r>
            <a:br>
              <a:rPr lang="en-GB" sz="1800" b="0" dirty="0"/>
            </a:br>
            <a:r>
              <a:rPr lang="en-GB" sz="1800" b="0" dirty="0"/>
              <a:t>There's also help coming from abroad: the US, Canada, and New Zealand have sent firefighters to help.</a:t>
            </a:r>
            <a:br>
              <a:rPr lang="en-GB" sz="1800" b="0" dirty="0"/>
            </a:br>
            <a:r>
              <a:rPr lang="en-GB" sz="1800" b="0" dirty="0"/>
              <a:t>Australia's police, military and navy are involved in rescue and evacuation efforts.</a:t>
            </a:r>
            <a:br>
              <a:rPr lang="en-GB" b="0" dirty="0"/>
            </a:br>
            <a:br>
              <a:rPr lang="en-GB" b="0" dirty="0"/>
            </a:br>
            <a:endParaRPr lang="en-GB" dirty="0"/>
          </a:p>
        </p:txBody>
      </p:sp>
    </p:spTree>
    <p:extLst>
      <p:ext uri="{BB962C8B-B14F-4D97-AF65-F5344CB8AC3E}">
        <p14:creationId xmlns:p14="http://schemas.microsoft.com/office/powerpoint/2010/main" val="349394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A689-74F9-19A7-7206-AF56D8111902}"/>
              </a:ext>
            </a:extLst>
          </p:cNvPr>
          <p:cNvSpPr>
            <a:spLocks noGrp="1"/>
          </p:cNvSpPr>
          <p:nvPr>
            <p:ph type="title"/>
          </p:nvPr>
        </p:nvSpPr>
        <p:spPr>
          <a:xfrm>
            <a:off x="1172634" y="1436037"/>
            <a:ext cx="6798734" cy="1303867"/>
          </a:xfrm>
        </p:spPr>
        <p:txBody>
          <a:bodyPr>
            <a:normAutofit fontScale="90000"/>
          </a:bodyPr>
          <a:lstStyle/>
          <a:p>
            <a:r>
              <a:rPr lang="en-IN" dirty="0"/>
              <a:t>Impact after bushfire</a:t>
            </a:r>
            <a:br>
              <a:rPr lang="en-IN" dirty="0"/>
            </a:br>
            <a:endParaRPr lang="en-IN" dirty="0"/>
          </a:p>
        </p:txBody>
      </p:sp>
      <p:sp>
        <p:nvSpPr>
          <p:cNvPr id="3" name="Content Placeholder 2">
            <a:extLst>
              <a:ext uri="{FF2B5EF4-FFF2-40B4-BE49-F238E27FC236}">
                <a16:creationId xmlns:a16="http://schemas.microsoft.com/office/drawing/2014/main" id="{5BDB2295-5C6E-BEBB-F6A0-9E5B647CEAAB}"/>
              </a:ext>
            </a:extLst>
          </p:cNvPr>
          <p:cNvSpPr>
            <a:spLocks noGrp="1"/>
          </p:cNvSpPr>
          <p:nvPr>
            <p:ph sz="half" idx="1"/>
          </p:nvPr>
        </p:nvSpPr>
        <p:spPr>
          <a:xfrm>
            <a:off x="1007429" y="2495375"/>
            <a:ext cx="3337560" cy="3447288"/>
          </a:xfrm>
        </p:spPr>
        <p:txBody>
          <a:bodyPr>
            <a:normAutofit fontScale="85000" lnSpcReduction="10000"/>
          </a:bodyPr>
          <a:lstStyle/>
          <a:p>
            <a:r>
              <a:rPr lang="en-US" b="0" i="0" dirty="0">
                <a:solidFill>
                  <a:srgbClr val="202124"/>
                </a:solidFill>
                <a:effectLst/>
                <a:latin typeface="arial" panose="020B0604020202020204" pitchFamily="34" charset="0"/>
              </a:rPr>
              <a:t>Bushfires can cause </a:t>
            </a:r>
            <a:r>
              <a:rPr lang="en-US" b="1" i="0" dirty="0">
                <a:solidFill>
                  <a:srgbClr val="202124"/>
                </a:solidFill>
                <a:effectLst/>
                <a:latin typeface="arial" panose="020B0604020202020204" pitchFamily="34" charset="0"/>
              </a:rPr>
              <a:t>poor air quality, which can affect human and animal health, and can have long-lasting impacts to soil and water quality</a:t>
            </a:r>
            <a:r>
              <a:rPr lang="en-US" b="0" i="0" dirty="0">
                <a:solidFill>
                  <a:srgbClr val="202124"/>
                </a:solidFill>
                <a:effectLst/>
                <a:latin typeface="arial" panose="020B0604020202020204" pitchFamily="34" charset="0"/>
              </a:rPr>
              <a:t>. Bushfires can also have devastating impacts on plants, animals and ecosystems.</a:t>
            </a:r>
            <a:endParaRPr lang="en-IN" dirty="0"/>
          </a:p>
        </p:txBody>
      </p:sp>
      <p:pic>
        <p:nvPicPr>
          <p:cNvPr id="6" name="Content Placeholder 5">
            <a:extLst>
              <a:ext uri="{FF2B5EF4-FFF2-40B4-BE49-F238E27FC236}">
                <a16:creationId xmlns:a16="http://schemas.microsoft.com/office/drawing/2014/main" id="{CB1AE242-BFA7-A85B-3319-AC1100AAAB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99012" y="2641600"/>
            <a:ext cx="3028950" cy="3073400"/>
          </a:xfrm>
        </p:spPr>
      </p:pic>
    </p:spTree>
    <p:extLst>
      <p:ext uri="{BB962C8B-B14F-4D97-AF65-F5344CB8AC3E}">
        <p14:creationId xmlns:p14="http://schemas.microsoft.com/office/powerpoint/2010/main" val="395879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8D3984-D0E2-55D5-AE7A-09566E20318C}"/>
              </a:ext>
            </a:extLst>
          </p:cNvPr>
          <p:cNvSpPr>
            <a:spLocks noGrp="1"/>
          </p:cNvSpPr>
          <p:nvPr>
            <p:ph sz="half" idx="1"/>
          </p:nvPr>
        </p:nvSpPr>
        <p:spPr/>
        <p:txBody>
          <a:bodyPr>
            <a:normAutofit/>
          </a:bodyPr>
          <a:lstStyle/>
          <a:p>
            <a:pPr marL="285750" indent="-285750" algn="just">
              <a:buFont typeface="Arial" panose="020B0604020202020204" pitchFamily="34" charset="0"/>
              <a:buChar char="•"/>
            </a:pPr>
            <a:r>
              <a:rPr lang="en-US" sz="1800" i="1" dirty="0">
                <a:solidFill>
                  <a:srgbClr val="202124"/>
                </a:solidFill>
                <a:effectLst/>
                <a:latin typeface="arial" panose="020B0604020202020204" pitchFamily="34" charset="0"/>
              </a:rPr>
              <a:t>Around more than 3 billion native vertebrates, 143 million mammals, 2.46 billion reptiles, 181 million birds, 51 million frogs were burnt out by bushfires of 2020 in Australia. More than US$110 billion financial loss has been determined due to this fire of Australia. In some cases, it is also helpful for forest land.</a:t>
            </a:r>
            <a:endParaRPr lang="en-IN" sz="1800" i="1" dirty="0"/>
          </a:p>
        </p:txBody>
      </p:sp>
      <p:pic>
        <p:nvPicPr>
          <p:cNvPr id="17" name="Content Placeholder 16">
            <a:extLst>
              <a:ext uri="{FF2B5EF4-FFF2-40B4-BE49-F238E27FC236}">
                <a16:creationId xmlns:a16="http://schemas.microsoft.com/office/drawing/2014/main" id="{7C89E373-2C78-E25F-C092-247590CFCC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29576" y="2487167"/>
            <a:ext cx="3611313" cy="3541099"/>
          </a:xfrm>
        </p:spPr>
      </p:pic>
    </p:spTree>
    <p:extLst>
      <p:ext uri="{BB962C8B-B14F-4D97-AF65-F5344CB8AC3E}">
        <p14:creationId xmlns:p14="http://schemas.microsoft.com/office/powerpoint/2010/main" val="3639117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87B4-0FB1-4E98-7190-C4AD6580009E}"/>
              </a:ext>
            </a:extLst>
          </p:cNvPr>
          <p:cNvSpPr>
            <a:spLocks noGrp="1"/>
          </p:cNvSpPr>
          <p:nvPr>
            <p:ph type="title"/>
          </p:nvPr>
        </p:nvSpPr>
        <p:spPr>
          <a:xfrm>
            <a:off x="1176870" y="1960200"/>
            <a:ext cx="6798728" cy="1468800"/>
          </a:xfrm>
        </p:spPr>
        <p:txBody>
          <a:bodyPr/>
          <a:lstStyle/>
          <a:p>
            <a:r>
              <a:rPr lang="en-IN" dirty="0"/>
              <a:t>                  </a:t>
            </a:r>
          </a:p>
        </p:txBody>
      </p:sp>
      <p:sp>
        <p:nvSpPr>
          <p:cNvPr id="5" name="Rectangle 4">
            <a:extLst>
              <a:ext uri="{FF2B5EF4-FFF2-40B4-BE49-F238E27FC236}">
                <a16:creationId xmlns:a16="http://schemas.microsoft.com/office/drawing/2014/main" id="{D6295180-100B-31BF-F74E-4E9826C42EA5}"/>
              </a:ext>
            </a:extLst>
          </p:cNvPr>
          <p:cNvSpPr/>
          <p:nvPr/>
        </p:nvSpPr>
        <p:spPr>
          <a:xfrm>
            <a:off x="2428174" y="2967335"/>
            <a:ext cx="428764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050838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489</TotalTime>
  <Words>561</Words>
  <Application>Microsoft Office PowerPoint</Application>
  <PresentationFormat>On-screen Show (4:3)</PresentationFormat>
  <Paragraphs>15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Garamond</vt:lpstr>
      <vt:lpstr>Tuffy</vt:lpstr>
      <vt:lpstr>Calibri</vt:lpstr>
      <vt:lpstr>Twinkl</vt:lpstr>
      <vt:lpstr>Arial</vt:lpstr>
      <vt:lpstr>Organic</vt:lpstr>
      <vt:lpstr>PowerPoint Presentation</vt:lpstr>
      <vt:lpstr>Causes of bushfire</vt:lpstr>
      <vt:lpstr>PowerPoint Presentation</vt:lpstr>
      <vt:lpstr>     How did the Australia fires start? Australia has always experienced bushfires - it has a "fire season". But this year they are a lot worse than normal. Fires are usually caused by lightning strikes or accidentally by a spark.  </vt:lpstr>
      <vt:lpstr>               Are the Australia fires caused by climate change? This year a natural weather phenomenon known as the Indian Ocean Dipole has meant a hot, dry spell across the country. But the overwhelming scientific consensus is that rising levels of CO2 are warming the planet. And Australia has been getting hotter over recent decades and is expected to continue doing so. This year, Australia twice set a new temperature record: an average maximum of 41.9C was recorded on 18 December. That comes on top of a long period of drought. Scientists have long warned that this hotter, drier climate will contribute to fires becoming more frequent and more intense. The more extreme weather patterns and higher temperatures increase the risk of bushfires and allow them to spread faster and wider. </vt:lpstr>
      <vt:lpstr>              How are the fires fought? Firefighters are spraying water and fire retardant from planes and helicopters as well as from the ground. But fighting bush fires is extremely difficult and often authorities have to focus on just stopping the spread, rather than putting the fire out. The spread can for instance be contained by digging earth boundaries to stop the flames from spreading. The priority is saving lives.   Who is fighting the fires? Professional firefighters are the first in line to battle the flames, but they are outnumbered by the thousands of volunteers. Three of them have died. There's also help coming from abroad: the US, Canada, and New Zealand have sent firefighters to help. Australia's police, military and navy are involved in rescue and evacuation efforts.  </vt:lpstr>
      <vt:lpstr>Impact after bushfire </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Ashby</dc:creator>
  <cp:lastModifiedBy>hardik prajapati</cp:lastModifiedBy>
  <cp:revision>24</cp:revision>
  <dcterms:created xsi:type="dcterms:W3CDTF">2019-02-06T14:17:39Z</dcterms:created>
  <dcterms:modified xsi:type="dcterms:W3CDTF">2022-09-06T18:07:11Z</dcterms:modified>
</cp:coreProperties>
</file>