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2" r:id="rId8"/>
    <p:sldId id="263" r:id="rId9"/>
    <p:sldId id="264" r:id="rId10"/>
    <p:sldId id="267"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EAA923-5E0C-4ECD-8DBE-C4535A097361}" type="datetimeFigureOut">
              <a:rPr lang="en-US" smtClean="0"/>
              <a:t>05-May-20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AA923-5E0C-4ECD-8DBE-C4535A097361}" type="datetimeFigureOut">
              <a:rPr lang="en-US" smtClean="0"/>
              <a:t>05-May-20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AA923-5E0C-4ECD-8DBE-C4535A097361}" type="datetimeFigureOut">
              <a:rPr lang="en-US" smtClean="0"/>
              <a:t>05-May-20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AA923-5E0C-4ECD-8DBE-C4535A097361}" type="datetimeFigureOut">
              <a:rPr lang="en-US" smtClean="0"/>
              <a:t>05-May-20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FEAA923-5E0C-4ECD-8DBE-C4535A097361}" type="datetimeFigureOut">
              <a:rPr lang="en-US" smtClean="0"/>
              <a:t>05-May-20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EAA923-5E0C-4ECD-8DBE-C4535A097361}" type="datetimeFigureOut">
              <a:rPr lang="en-US" smtClean="0"/>
              <a:t>05-May-20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F2F8C-58FB-47E4-8F9F-182B2B10F7F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EAA923-5E0C-4ECD-8DBE-C4535A097361}" type="datetimeFigureOut">
              <a:rPr lang="en-US" smtClean="0"/>
              <a:t>05-May-20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AA923-5E0C-4ECD-8DBE-C4535A097361}" type="datetimeFigureOut">
              <a:rPr lang="en-US" smtClean="0"/>
              <a:t>05-May-20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AA923-5E0C-4ECD-8DBE-C4535A097361}" type="datetimeFigureOut">
              <a:rPr lang="en-US" smtClean="0"/>
              <a:t>05-May-20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FEAA923-5E0C-4ECD-8DBE-C4535A097361}" type="datetimeFigureOut">
              <a:rPr lang="en-US" smtClean="0"/>
              <a:t>05-May-20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05F2F8C-58FB-47E4-8F9F-182B2B10F7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AA923-5E0C-4ECD-8DBE-C4535A097361}" type="datetimeFigureOut">
              <a:rPr lang="en-US" smtClean="0"/>
              <a:t>05-May-20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F2F8C-58FB-47E4-8F9F-182B2B10F7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FEAA923-5E0C-4ECD-8DBE-C4535A097361}" type="datetimeFigureOut">
              <a:rPr lang="en-US" smtClean="0"/>
              <a:t>05-May-20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05F2F8C-58FB-47E4-8F9F-182B2B10F7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464271" y="1400412"/>
            <a:ext cx="5648623" cy="1204306"/>
          </a:xfrm>
        </p:spPr>
        <p:txBody>
          <a:bodyPr/>
          <a:lstStyle/>
          <a:p>
            <a:r>
              <a:rPr lang="en-US" b="1" u="sng" dirty="0"/>
              <a:t>Analysis and Training of FIFA19 Dataset</a:t>
            </a:r>
            <a:endParaRPr lang="en-US" dirty="0"/>
          </a:p>
        </p:txBody>
      </p:sp>
      <p:sp>
        <p:nvSpPr>
          <p:cNvPr id="3" name="Subtitle 2"/>
          <p:cNvSpPr>
            <a:spLocks noGrp="1"/>
          </p:cNvSpPr>
          <p:nvPr>
            <p:ph type="subTitle" idx="1"/>
          </p:nvPr>
        </p:nvSpPr>
        <p:spPr>
          <a:xfrm rot="19140000">
            <a:off x="1156346" y="2136405"/>
            <a:ext cx="6511131" cy="616727"/>
          </a:xfrm>
        </p:spPr>
        <p:txBody>
          <a:bodyPr>
            <a:normAutofit/>
          </a:bodyPr>
          <a:lstStyle/>
          <a:p>
            <a:r>
              <a:rPr lang="en-US" dirty="0" smtClean="0"/>
              <a:t>By: </a:t>
            </a:r>
            <a:r>
              <a:rPr lang="en-US" dirty="0" err="1" smtClean="0"/>
              <a:t>Hardik</a:t>
            </a:r>
            <a:r>
              <a:rPr lang="en-US" dirty="0" smtClean="0"/>
              <a:t> </a:t>
            </a:r>
            <a:r>
              <a:rPr lang="en-US" dirty="0" err="1" smtClean="0"/>
              <a:t>dhayal</a:t>
            </a:r>
            <a:endParaRPr lang="en-US" dirty="0" smtClean="0"/>
          </a:p>
          <a:p>
            <a:r>
              <a:rPr lang="en-US" dirty="0" smtClean="0"/>
              <a:t>02316404518, MCA(SE), </a:t>
            </a:r>
            <a:r>
              <a:rPr lang="en-US" dirty="0" err="1" smtClean="0"/>
              <a:t>Sem</a:t>
            </a:r>
            <a:r>
              <a:rPr lang="en-US" dirty="0" smtClean="0"/>
              <a:t> IV </a:t>
            </a:r>
            <a:endParaRPr lang="en-US" dirty="0"/>
          </a:p>
        </p:txBody>
      </p:sp>
    </p:spTree>
    <p:extLst>
      <p:ext uri="{BB962C8B-B14F-4D97-AF65-F5344CB8AC3E}">
        <p14:creationId xmlns:p14="http://schemas.microsoft.com/office/powerpoint/2010/main" val="558187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2200" dirty="0" smtClean="0"/>
              <a:t>Model architecture</a:t>
            </a:r>
            <a:r>
              <a:rPr lang="en-US" sz="2400" dirty="0" smtClean="0"/>
              <a:t/>
            </a:r>
            <a:br>
              <a:rPr lang="en-US" sz="2400" dirty="0" smtClean="0"/>
            </a:br>
            <a:endParaRPr lang="en-US" sz="2400" dirty="0"/>
          </a:p>
        </p:txBody>
      </p:sp>
      <p:pic>
        <p:nvPicPr>
          <p:cNvPr id="2051" name="Picture 3" descr="C:\Users\HARDIK\Desktop\pp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08137"/>
            <a:ext cx="6778354" cy="4104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52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43400"/>
          </a:xfrm>
        </p:spPr>
        <p:txBody>
          <a:bodyPr>
            <a:normAutofit fontScale="92500" lnSpcReduction="20000"/>
          </a:bodyPr>
          <a:lstStyle/>
          <a:p>
            <a:pPr marL="285750" indent="-285750">
              <a:buClr>
                <a:schemeClr val="accent2"/>
              </a:buClr>
              <a:buFont typeface="Wingdings" pitchFamily="2" charset="2"/>
              <a:buChar char="§"/>
            </a:pPr>
            <a:r>
              <a:rPr lang="en-US" sz="1500" b="0" dirty="0" smtClean="0">
                <a:latin typeface="Calibri" pitchFamily="34" charset="0"/>
                <a:cs typeface="Calibri" pitchFamily="34" charset="0"/>
              </a:rPr>
              <a:t>We have the input layer with 33 attributes,  two hidden layers with 60 and 15 neurons respectively,  and the output layer with 4 neuron for each class position.</a:t>
            </a:r>
          </a:p>
          <a:p>
            <a:pPr>
              <a:buClr>
                <a:schemeClr val="accent2"/>
              </a:buClr>
              <a:buFont typeface="Wingdings" pitchFamily="2" charset="2"/>
              <a:buChar char="§"/>
            </a:pPr>
            <a:r>
              <a:rPr lang="en-US" sz="1500" b="0" dirty="0" smtClean="0">
                <a:latin typeface="Calibri" pitchFamily="34" charset="0"/>
                <a:cs typeface="Calibri" pitchFamily="34" charset="0"/>
              </a:rPr>
              <a:t> Parameters can be calculated as follows:</a:t>
            </a:r>
          </a:p>
          <a:p>
            <a:pPr lvl="8"/>
            <a:r>
              <a:rPr lang="en-US" dirty="0" smtClean="0">
                <a:latin typeface="Calibri" pitchFamily="34" charset="0"/>
                <a:cs typeface="Calibri" pitchFamily="34" charset="0"/>
              </a:rPr>
              <a:t>33*60 + 60 </a:t>
            </a:r>
            <a:r>
              <a:rPr lang="en-US" dirty="0">
                <a:latin typeface="Calibri" pitchFamily="34" charset="0"/>
                <a:cs typeface="Calibri" pitchFamily="34" charset="0"/>
              </a:rPr>
              <a:t>= </a:t>
            </a:r>
            <a:r>
              <a:rPr lang="en-US" dirty="0" smtClean="0">
                <a:latin typeface="Calibri" pitchFamily="34" charset="0"/>
                <a:cs typeface="Calibri" pitchFamily="34" charset="0"/>
              </a:rPr>
              <a:t> 2040</a:t>
            </a:r>
            <a:endParaRPr lang="en-US" dirty="0">
              <a:latin typeface="Calibri" pitchFamily="34" charset="0"/>
              <a:cs typeface="Calibri" pitchFamily="34" charset="0"/>
            </a:endParaRPr>
          </a:p>
          <a:p>
            <a:pPr lvl="8"/>
            <a:r>
              <a:rPr lang="en-US" dirty="0">
                <a:latin typeface="Calibri" pitchFamily="34" charset="0"/>
                <a:cs typeface="Calibri" pitchFamily="34" charset="0"/>
              </a:rPr>
              <a:t>60*15 </a:t>
            </a:r>
            <a:r>
              <a:rPr lang="en-US" dirty="0" smtClean="0">
                <a:latin typeface="Calibri" pitchFamily="34" charset="0"/>
                <a:cs typeface="Calibri" pitchFamily="34" charset="0"/>
              </a:rPr>
              <a:t>+ 15 =    915</a:t>
            </a:r>
            <a:endParaRPr lang="en-US" dirty="0">
              <a:latin typeface="Calibri" pitchFamily="34" charset="0"/>
              <a:cs typeface="Calibri" pitchFamily="34" charset="0"/>
            </a:endParaRPr>
          </a:p>
          <a:p>
            <a:pPr lvl="8"/>
            <a:r>
              <a:rPr lang="en-US" dirty="0">
                <a:latin typeface="Calibri" pitchFamily="34" charset="0"/>
                <a:cs typeface="Calibri" pitchFamily="34" charset="0"/>
              </a:rPr>
              <a:t>15*4 + </a:t>
            </a:r>
            <a:r>
              <a:rPr lang="en-US" dirty="0" smtClean="0">
                <a:latin typeface="Calibri" pitchFamily="34" charset="0"/>
                <a:cs typeface="Calibri" pitchFamily="34" charset="0"/>
              </a:rPr>
              <a:t>4      =     64</a:t>
            </a:r>
            <a:endParaRPr lang="en-US" dirty="0">
              <a:latin typeface="Calibri" pitchFamily="34" charset="0"/>
              <a:cs typeface="Calibri" pitchFamily="34" charset="0"/>
            </a:endParaRPr>
          </a:p>
          <a:p>
            <a:pPr>
              <a:buClr>
                <a:schemeClr val="accent2"/>
              </a:buClr>
              <a:buFont typeface="Wingdings" pitchFamily="2" charset="2"/>
              <a:buChar char="§"/>
            </a:pPr>
            <a:r>
              <a:rPr lang="en-US" sz="1500" b="0" dirty="0" smtClean="0">
                <a:latin typeface="Calibri" pitchFamily="34" charset="0"/>
                <a:cs typeface="Calibri" pitchFamily="34" charset="0"/>
              </a:rPr>
              <a:t>Total</a:t>
            </a:r>
            <a:r>
              <a:rPr lang="en-US" b="0" dirty="0" smtClean="0">
                <a:latin typeface="Calibri" pitchFamily="34" charset="0"/>
                <a:cs typeface="Calibri" pitchFamily="34" charset="0"/>
              </a:rPr>
              <a:t> </a:t>
            </a:r>
            <a:r>
              <a:rPr lang="en-US" sz="1500" b="0" dirty="0" smtClean="0">
                <a:latin typeface="Calibri" pitchFamily="34" charset="0"/>
                <a:cs typeface="Calibri" pitchFamily="34" charset="0"/>
              </a:rPr>
              <a:t>parameters</a:t>
            </a:r>
            <a:r>
              <a:rPr lang="en-US" b="0" dirty="0" smtClean="0">
                <a:latin typeface="Calibri" pitchFamily="34" charset="0"/>
                <a:cs typeface="Calibri" pitchFamily="34" charset="0"/>
              </a:rPr>
              <a:t> :                       </a:t>
            </a:r>
            <a:r>
              <a:rPr lang="en-US" sz="1500" b="0" dirty="0" smtClean="0">
                <a:latin typeface="Calibri" pitchFamily="34" charset="0"/>
                <a:cs typeface="Calibri" pitchFamily="34" charset="0"/>
              </a:rPr>
              <a:t>3019</a:t>
            </a:r>
          </a:p>
          <a:p>
            <a:pPr lvl="6" algn="just"/>
            <a:endParaRPr lang="en-US" sz="1600" dirty="0" smtClean="0">
              <a:latin typeface="Calibri" pitchFamily="34" charset="0"/>
              <a:cs typeface="Calibri" pitchFamily="34" charset="0"/>
            </a:endParaRPr>
          </a:p>
          <a:p>
            <a:pPr lvl="6" algn="just"/>
            <a:endParaRPr lang="en-US" sz="1600" dirty="0">
              <a:latin typeface="Calibri" pitchFamily="34" charset="0"/>
              <a:cs typeface="Calibri" pitchFamily="34" charset="0"/>
            </a:endParaRPr>
          </a:p>
          <a:p>
            <a:pPr algn="just">
              <a:buFont typeface="Wingdings" pitchFamily="2" charset="2"/>
              <a:buChar char="§"/>
            </a:pPr>
            <a:r>
              <a:rPr lang="en-US" sz="1500" b="0" dirty="0" smtClean="0">
                <a:latin typeface="Calibri" pitchFamily="34" charset="0"/>
                <a:cs typeface="Calibri" pitchFamily="34" charset="0"/>
              </a:rPr>
              <a:t>The optimization algorithm used is </a:t>
            </a:r>
            <a:r>
              <a:rPr lang="en-US" sz="1500" b="0" dirty="0">
                <a:latin typeface="Calibri" pitchFamily="34" charset="0"/>
                <a:cs typeface="Calibri" pitchFamily="34" charset="0"/>
              </a:rPr>
              <a:t>A</a:t>
            </a:r>
            <a:r>
              <a:rPr lang="en-US" sz="1500" b="0" dirty="0" smtClean="0">
                <a:latin typeface="Calibri" pitchFamily="34" charset="0"/>
                <a:cs typeface="Calibri" pitchFamily="34" charset="0"/>
              </a:rPr>
              <a:t>dam</a:t>
            </a:r>
            <a:r>
              <a:rPr lang="en-US" sz="1500" b="0" dirty="0">
                <a:latin typeface="Calibri" pitchFamily="34" charset="0"/>
                <a:cs typeface="Calibri" pitchFamily="34" charset="0"/>
              </a:rPr>
              <a:t>.</a:t>
            </a:r>
          </a:p>
          <a:p>
            <a:pPr algn="just">
              <a:buFont typeface="Wingdings" pitchFamily="2" charset="2"/>
              <a:buChar char="§"/>
            </a:pPr>
            <a:r>
              <a:rPr lang="en-US" sz="1500" b="0" dirty="0" smtClean="0">
                <a:latin typeface="Calibri" pitchFamily="34" charset="0"/>
                <a:cs typeface="Calibri" pitchFamily="34" charset="0"/>
              </a:rPr>
              <a:t>Adam is a variation of gradient descent which uses momentum based techniques and adaptive learning </a:t>
            </a:r>
            <a:r>
              <a:rPr lang="en-US" sz="1500" b="0" dirty="0">
                <a:latin typeface="Calibri" pitchFamily="34" charset="0"/>
                <a:cs typeface="Calibri" pitchFamily="34" charset="0"/>
              </a:rPr>
              <a:t>techniques </a:t>
            </a:r>
            <a:r>
              <a:rPr lang="en-US" sz="1500" b="0" dirty="0" smtClean="0">
                <a:latin typeface="Calibri" pitchFamily="34" charset="0"/>
                <a:cs typeface="Calibri" pitchFamily="34" charset="0"/>
              </a:rPr>
              <a:t>to quickly reach the minima of loss function.</a:t>
            </a:r>
          </a:p>
          <a:p>
            <a:pPr algn="just">
              <a:buFont typeface="Wingdings" pitchFamily="2" charset="2"/>
              <a:buChar char="§"/>
            </a:pPr>
            <a:r>
              <a:rPr lang="en-US" sz="1500" b="0" dirty="0" smtClean="0">
                <a:latin typeface="Calibri" pitchFamily="34" charset="0"/>
                <a:cs typeface="Calibri" pitchFamily="34" charset="0"/>
              </a:rPr>
              <a:t>In momentum bases gradient descent, we take into consideration previous </a:t>
            </a:r>
            <a:r>
              <a:rPr lang="en-US" sz="1500" b="0" dirty="0" err="1" smtClean="0">
                <a:latin typeface="Calibri" pitchFamily="34" charset="0"/>
                <a:cs typeface="Calibri" pitchFamily="34" charset="0"/>
              </a:rPr>
              <a:t>gd</a:t>
            </a:r>
            <a:r>
              <a:rPr lang="en-US" sz="1500" b="0" dirty="0" smtClean="0">
                <a:latin typeface="Calibri" pitchFamily="34" charset="0"/>
                <a:cs typeface="Calibri" pitchFamily="34" charset="0"/>
              </a:rPr>
              <a:t> as well as the current one. If the previous once pointed towards one direction then its value will keep increasing and it will move faster through flat regions</a:t>
            </a:r>
          </a:p>
          <a:p>
            <a:pPr algn="just">
              <a:buFont typeface="Wingdings" pitchFamily="2" charset="2"/>
              <a:buChar char="§"/>
            </a:pPr>
            <a:r>
              <a:rPr lang="en-US" sz="1500" b="0" dirty="0" smtClean="0">
                <a:latin typeface="Calibri" pitchFamily="34" charset="0"/>
                <a:cs typeface="Calibri" pitchFamily="34" charset="0"/>
              </a:rPr>
              <a:t>In adaptive learning we increase or decrease the learning rate of individual parameter according to weather that parameter is being updated frequently or not. It they update frequency we decrease their learning rate but if they are sparsely updated we increase their learning rate.</a:t>
            </a:r>
          </a:p>
          <a:p>
            <a:endParaRPr lang="en-US" dirty="0"/>
          </a:p>
        </p:txBody>
      </p:sp>
    </p:spTree>
    <p:extLst>
      <p:ext uri="{BB962C8B-B14F-4D97-AF65-F5344CB8AC3E}">
        <p14:creationId xmlns:p14="http://schemas.microsoft.com/office/powerpoint/2010/main" val="28179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20940" cy="548640"/>
          </a:xfrm>
        </p:spPr>
        <p:txBody>
          <a:bodyPr/>
          <a:lstStyle/>
          <a:p>
            <a:pPr algn="ctr"/>
            <a:r>
              <a:rPr lang="en-US" sz="2400" dirty="0" smtClean="0"/>
              <a:t>Results of training</a:t>
            </a:r>
            <a:endParaRPr lang="en-US" sz="2400" dirty="0"/>
          </a:p>
        </p:txBody>
      </p:sp>
      <p:pic>
        <p:nvPicPr>
          <p:cNvPr id="4" name="Picture 3" descr="C:\Users\HARDIK\Google Drive\MCA\sem 4\MINOR PROJECT\ss11Final.pn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38200"/>
            <a:ext cx="6096000" cy="2971800"/>
          </a:xfrm>
          <a:prstGeom prst="rect">
            <a:avLst/>
          </a:prstGeom>
          <a:ln>
            <a:noFill/>
          </a:ln>
          <a:effectLst>
            <a:outerShdw blurRad="190500" algn="tl" rotWithShape="0">
              <a:srgbClr val="000000">
                <a:alpha val="70000"/>
              </a:srgbClr>
            </a:outerShdw>
          </a:effectLst>
        </p:spPr>
      </p:pic>
      <p:sp>
        <p:nvSpPr>
          <p:cNvPr id="5" name="Rectangle 4"/>
          <p:cNvSpPr/>
          <p:nvPr/>
        </p:nvSpPr>
        <p:spPr>
          <a:xfrm>
            <a:off x="457200" y="4191000"/>
            <a:ext cx="8305800" cy="738664"/>
          </a:xfrm>
          <a:prstGeom prst="rect">
            <a:avLst/>
          </a:prstGeom>
        </p:spPr>
        <p:txBody>
          <a:bodyPr wrap="square">
            <a:spAutoFit/>
          </a:bodyPr>
          <a:lstStyle/>
          <a:p>
            <a:pPr marL="285750" indent="-285750">
              <a:buFont typeface="Wingdings" pitchFamily="2" charset="2"/>
              <a:buChar char="§"/>
            </a:pPr>
            <a:r>
              <a:rPr lang="en-US" sz="1200" dirty="0">
                <a:latin typeface="Calibri" pitchFamily="34" charset="0"/>
                <a:cs typeface="Calibri" pitchFamily="34" charset="0"/>
              </a:rPr>
              <a:t>As the model trains and starts manipulating the neurons we can observes the loss is decreasing and accuracy is increasing, which shows that the model is indeed learning</a:t>
            </a:r>
            <a:r>
              <a:rPr lang="en-US" sz="1200" dirty="0" smtClean="0">
                <a:latin typeface="Calibri" pitchFamily="34" charset="0"/>
                <a:cs typeface="Calibri" pitchFamily="34" charset="0"/>
              </a:rPr>
              <a:t>.</a:t>
            </a:r>
          </a:p>
          <a:p>
            <a:pPr marL="285750" indent="-285750">
              <a:buFont typeface="Wingdings" pitchFamily="2" charset="2"/>
              <a:buChar char="§"/>
            </a:pPr>
            <a:endParaRPr lang="en-US" sz="400" dirty="0">
              <a:latin typeface="Calibri" pitchFamily="34" charset="0"/>
              <a:cs typeface="Calibri" pitchFamily="34" charset="0"/>
            </a:endParaRPr>
          </a:p>
          <a:p>
            <a:pPr algn="ctr"/>
            <a:r>
              <a:rPr lang="en-US" sz="1200" b="1" dirty="0" smtClean="0">
                <a:latin typeface="Calibri" pitchFamily="34" charset="0"/>
                <a:cs typeface="Calibri" pitchFamily="34" charset="0"/>
              </a:rPr>
              <a:t>The final accuracy after 10 epochs comes out to be 0.8843</a:t>
            </a:r>
            <a:r>
              <a:rPr lang="en-US" sz="1400" b="1" dirty="0" smtClean="0">
                <a:latin typeface="Calibri" pitchFamily="34" charset="0"/>
                <a:cs typeface="Calibri" pitchFamily="34" charset="0"/>
              </a:rPr>
              <a:t>.</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7073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ARDIK\Google Drive\MCA\sem 4\MINOR PROJECT\report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533400"/>
            <a:ext cx="5649114" cy="1514687"/>
          </a:xfrm>
          <a:prstGeom prst="rect">
            <a:avLst/>
          </a:prstGeom>
          <a:noFill/>
          <a:ln>
            <a:noFill/>
          </a:ln>
        </p:spPr>
      </p:pic>
      <p:sp>
        <p:nvSpPr>
          <p:cNvPr id="7" name="Rectangle 6"/>
          <p:cNvSpPr/>
          <p:nvPr/>
        </p:nvSpPr>
        <p:spPr>
          <a:xfrm>
            <a:off x="762000" y="2514600"/>
            <a:ext cx="7543800" cy="1636345"/>
          </a:xfrm>
          <a:prstGeom prst="rect">
            <a:avLst/>
          </a:prstGeom>
        </p:spPr>
        <p:txBody>
          <a:bodyPr wrap="square">
            <a:spAutoFit/>
          </a:bodyPr>
          <a:lstStyle/>
          <a:p>
            <a:pPr marL="285750" indent="-285750" algn="just">
              <a:lnSpc>
                <a:spcPct val="115000"/>
              </a:lnSpc>
              <a:spcAft>
                <a:spcPts val="1000"/>
              </a:spcAft>
              <a:buClr>
                <a:schemeClr val="accent2"/>
              </a:buClr>
              <a:buFont typeface="Wingdings" pitchFamily="2" charset="2"/>
              <a:buChar char="§"/>
              <a:tabLst>
                <a:tab pos="1173480" algn="l"/>
              </a:tabLst>
            </a:pPr>
            <a:r>
              <a:rPr lang="en-US" sz="1600" dirty="0">
                <a:latin typeface="Calibri"/>
                <a:ea typeface="Calibri"/>
                <a:cs typeface="Calibri"/>
              </a:rPr>
              <a:t>The Confusion matrix shows the True Label vs. Predicted Label for all the 4 classes of Goalkeeper, Defender, Midfielder, Forward.</a:t>
            </a:r>
            <a:endParaRPr lang="en-US" sz="1600" dirty="0">
              <a:latin typeface="Calibri"/>
              <a:ea typeface="Calibri"/>
              <a:cs typeface="Times New Roman"/>
            </a:endParaRPr>
          </a:p>
          <a:p>
            <a:pPr marL="285750" indent="-285750" algn="just">
              <a:lnSpc>
                <a:spcPct val="115000"/>
              </a:lnSpc>
              <a:spcAft>
                <a:spcPts val="1000"/>
              </a:spcAft>
              <a:buClr>
                <a:schemeClr val="accent2"/>
              </a:buClr>
              <a:buFont typeface="Wingdings" pitchFamily="2" charset="2"/>
              <a:buChar char="§"/>
              <a:tabLst>
                <a:tab pos="1173480" algn="l"/>
              </a:tabLst>
            </a:pPr>
            <a:r>
              <a:rPr lang="en-US" sz="1600" dirty="0">
                <a:latin typeface="Calibri"/>
                <a:ea typeface="Calibri"/>
                <a:cs typeface="Calibri"/>
              </a:rPr>
              <a:t>The elements on the Diagonal (413, 1067, 1204, 518) are the correctly predicted values whereas every other element outside the diagonal show the inaccuracy between the True label and predicted value</a:t>
            </a:r>
            <a:r>
              <a:rPr lang="en-US" sz="1600" dirty="0" smtClean="0">
                <a:latin typeface="Calibri"/>
                <a:ea typeface="Calibri"/>
                <a:cs typeface="Calibri"/>
              </a:rPr>
              <a:t>.</a:t>
            </a:r>
            <a:endParaRPr lang="en-US" sz="1600" dirty="0">
              <a:latin typeface="Calibri"/>
              <a:ea typeface="Calibri"/>
              <a:cs typeface="Times New Roman"/>
            </a:endParaRPr>
          </a:p>
        </p:txBody>
      </p:sp>
    </p:spTree>
    <p:extLst>
      <p:ext uri="{BB962C8B-B14F-4D97-AF65-F5344CB8AC3E}">
        <p14:creationId xmlns:p14="http://schemas.microsoft.com/office/powerpoint/2010/main" val="153497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Inspiration and problem statement</a:t>
            </a:r>
            <a:endParaRPr lang="en-US" sz="2400" dirty="0"/>
          </a:p>
        </p:txBody>
      </p:sp>
      <p:sp>
        <p:nvSpPr>
          <p:cNvPr id="3" name="Content Placeholder 2"/>
          <p:cNvSpPr>
            <a:spLocks noGrp="1"/>
          </p:cNvSpPr>
          <p:nvPr>
            <p:ph idx="1"/>
          </p:nvPr>
        </p:nvSpPr>
        <p:spPr/>
        <p:txBody>
          <a:bodyPr/>
          <a:lstStyle/>
          <a:p>
            <a:pPr marL="285750" indent="-285750">
              <a:buClr>
                <a:schemeClr val="accent2"/>
              </a:buClr>
              <a:buFont typeface="Wingdings" pitchFamily="2" charset="2"/>
              <a:buChar char="§"/>
            </a:pPr>
            <a:r>
              <a:rPr lang="en-US" b="0" dirty="0"/>
              <a:t>Sport analytics as a branch is getting more and more recognition for the improvement of all physical sports ranging from football to cricket to basketball to athletics. </a:t>
            </a:r>
          </a:p>
          <a:p>
            <a:pPr marL="285750" indent="-285750">
              <a:buClr>
                <a:schemeClr val="accent2"/>
              </a:buClr>
              <a:buFont typeface="Wingdings" pitchFamily="2" charset="2"/>
              <a:buChar char="§"/>
            </a:pPr>
            <a:r>
              <a:rPr lang="en-US" b="0" dirty="0"/>
              <a:t>We now have vast repositories of statistics and data points all over the internet which has made it possible to find intricate details that could help the individuals or the teams as whole to get better.</a:t>
            </a:r>
          </a:p>
          <a:p>
            <a:pPr marL="285750" indent="-285750">
              <a:buClr>
                <a:schemeClr val="accent2"/>
              </a:buClr>
              <a:buFont typeface="Wingdings" pitchFamily="2" charset="2"/>
              <a:buChar char="§"/>
            </a:pPr>
            <a:r>
              <a:rPr lang="en-US" b="0" dirty="0"/>
              <a:t>One of such data repository is the FIFA19 dataset which could potentially provide a ton of new information through proper analysis. The analysis could help the coaches, the managers, the players with their plans and serve as an interesting insight for the fans around the globe.</a:t>
            </a:r>
          </a:p>
          <a:p>
            <a:pPr marL="285750" indent="-285750">
              <a:buClr>
                <a:schemeClr val="accent2"/>
              </a:buClr>
              <a:buFont typeface="Wingdings" pitchFamily="2" charset="2"/>
              <a:buChar char="§"/>
            </a:pPr>
            <a:r>
              <a:rPr lang="en-US" b="0" dirty="0"/>
              <a:t>Proper Visualization and Learning is required to </a:t>
            </a:r>
            <a:r>
              <a:rPr lang="en-US" b="0" dirty="0" smtClean="0"/>
              <a:t>extract </a:t>
            </a:r>
            <a:r>
              <a:rPr lang="en-US" b="0" dirty="0"/>
              <a:t>the insights from the Dataset, and that is the aim of this project.</a:t>
            </a:r>
          </a:p>
          <a:p>
            <a:endParaRPr lang="en-US" dirty="0"/>
          </a:p>
        </p:txBody>
      </p:sp>
    </p:spTree>
    <p:extLst>
      <p:ext uri="{BB962C8B-B14F-4D97-AF65-F5344CB8AC3E}">
        <p14:creationId xmlns:p14="http://schemas.microsoft.com/office/powerpoint/2010/main" val="4279484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520940" cy="472440"/>
          </a:xfrm>
        </p:spPr>
        <p:txBody>
          <a:bodyPr>
            <a:noAutofit/>
          </a:bodyPr>
          <a:lstStyle/>
          <a:p>
            <a:r>
              <a:rPr lang="en-US" b="1" dirty="0" smtClean="0"/>
              <a:t>Process steps</a:t>
            </a:r>
            <a:r>
              <a:rPr lang="en-US" dirty="0"/>
              <a:t/>
            </a:r>
            <a:br>
              <a:rPr lang="en-US" dirty="0"/>
            </a:br>
            <a:endParaRPr lang="en-US" dirty="0"/>
          </a:p>
        </p:txBody>
      </p:sp>
      <p:sp>
        <p:nvSpPr>
          <p:cNvPr id="3" name="Content Placeholder 2"/>
          <p:cNvSpPr>
            <a:spLocks noGrp="1"/>
          </p:cNvSpPr>
          <p:nvPr>
            <p:ph idx="1"/>
          </p:nvPr>
        </p:nvSpPr>
        <p:spPr>
          <a:xfrm>
            <a:off x="623455" y="990600"/>
            <a:ext cx="7834745" cy="3810000"/>
          </a:xfrm>
        </p:spPr>
        <p:txBody>
          <a:bodyPr>
            <a:normAutofit fontScale="77500" lnSpcReduction="20000"/>
          </a:bodyPr>
          <a:lstStyle/>
          <a:p>
            <a:pPr lvl="0"/>
            <a:r>
              <a:rPr lang="en-US" u="sng" dirty="0"/>
              <a:t>Reading the Data</a:t>
            </a:r>
            <a:r>
              <a:rPr lang="en-US" dirty="0"/>
              <a:t>: </a:t>
            </a:r>
            <a:r>
              <a:rPr lang="en-US" b="0" dirty="0" smtClean="0"/>
              <a:t>Creating </a:t>
            </a:r>
            <a:r>
              <a:rPr lang="en-US" b="0" dirty="0"/>
              <a:t>a </a:t>
            </a:r>
            <a:r>
              <a:rPr lang="en-US" b="0" i="1" dirty="0"/>
              <a:t>pandas </a:t>
            </a:r>
            <a:r>
              <a:rPr lang="en-US" b="0" dirty="0" err="1"/>
              <a:t>DataFrame</a:t>
            </a:r>
            <a:r>
              <a:rPr lang="en-US" b="0" i="1" dirty="0"/>
              <a:t> </a:t>
            </a:r>
            <a:r>
              <a:rPr lang="en-US" b="0" dirty="0"/>
              <a:t>which forms the base for all other operations to be done over it.</a:t>
            </a:r>
            <a:endParaRPr lang="en-US" sz="1200" b="0" dirty="0"/>
          </a:p>
          <a:p>
            <a:pPr lvl="1"/>
            <a:r>
              <a:rPr lang="en-US" dirty="0" smtClean="0"/>
              <a:t>head and describe functions to get a bigger picture and understand the range of values of the data entries.</a:t>
            </a:r>
            <a:endParaRPr lang="en-US" sz="1200" dirty="0" smtClean="0"/>
          </a:p>
          <a:p>
            <a:r>
              <a:rPr lang="en-US" dirty="0"/>
              <a:t> </a:t>
            </a:r>
            <a:endParaRPr lang="en-US" sz="1200" dirty="0"/>
          </a:p>
          <a:p>
            <a:pPr lvl="0"/>
            <a:r>
              <a:rPr lang="en-US" u="sng" dirty="0"/>
              <a:t>Dealing with unnecessary features and missing value:</a:t>
            </a:r>
            <a:endParaRPr lang="en-US" sz="1200" dirty="0"/>
          </a:p>
          <a:p>
            <a:pPr lvl="1"/>
            <a:r>
              <a:rPr lang="en-US" dirty="0"/>
              <a:t>Check for missing values in columns where missing values is more than half of the total number of values and Dropping column based on this condition.</a:t>
            </a:r>
            <a:endParaRPr lang="en-US" sz="1200" dirty="0"/>
          </a:p>
          <a:p>
            <a:pPr lvl="1"/>
            <a:r>
              <a:rPr lang="en-US" dirty="0"/>
              <a:t>Filling the missing value for the continuous variables for proper data visualization.</a:t>
            </a:r>
            <a:endParaRPr lang="en-US" sz="1200" dirty="0"/>
          </a:p>
          <a:p>
            <a:r>
              <a:rPr lang="en-US" dirty="0"/>
              <a:t> </a:t>
            </a:r>
            <a:r>
              <a:rPr lang="en-US" dirty="0" smtClean="0"/>
              <a:t>	</a:t>
            </a:r>
            <a:endParaRPr lang="en-US" sz="1200" dirty="0"/>
          </a:p>
          <a:p>
            <a:pPr lvl="0"/>
            <a:r>
              <a:rPr lang="en-US" u="sng" dirty="0"/>
              <a:t>Plotting of graphs:</a:t>
            </a:r>
            <a:r>
              <a:rPr lang="en-US" dirty="0"/>
              <a:t> </a:t>
            </a:r>
            <a:r>
              <a:rPr lang="en-US" b="0" dirty="0"/>
              <a:t>Graphs like bar plots, Violin plot, polar projections, </a:t>
            </a:r>
            <a:r>
              <a:rPr lang="en-US" b="0" dirty="0" smtClean="0"/>
              <a:t>scatter </a:t>
            </a:r>
            <a:r>
              <a:rPr lang="en-US" b="0" dirty="0"/>
              <a:t>plot, count </a:t>
            </a:r>
            <a:r>
              <a:rPr lang="en-US" b="0" dirty="0" smtClean="0"/>
              <a:t>plot.</a:t>
            </a:r>
            <a:endParaRPr lang="en-US" sz="1200" b="0" dirty="0"/>
          </a:p>
          <a:p>
            <a:r>
              <a:rPr lang="en-US" dirty="0"/>
              <a:t> </a:t>
            </a:r>
            <a:endParaRPr lang="en-US" sz="1200" dirty="0"/>
          </a:p>
          <a:p>
            <a:pPr lvl="0"/>
            <a:r>
              <a:rPr lang="en-US" u="sng" dirty="0"/>
              <a:t>Classification of Players into their Respective position:</a:t>
            </a:r>
            <a:endParaRPr lang="en-US" sz="1200" dirty="0"/>
          </a:p>
          <a:p>
            <a:pPr lvl="1"/>
            <a:r>
              <a:rPr lang="en-US" dirty="0"/>
              <a:t>Remove Missing Values</a:t>
            </a:r>
          </a:p>
          <a:p>
            <a:pPr lvl="1"/>
            <a:r>
              <a:rPr lang="en-US" dirty="0"/>
              <a:t>Standardize the data</a:t>
            </a:r>
          </a:p>
          <a:p>
            <a:pPr lvl="1"/>
            <a:r>
              <a:rPr lang="en-US" dirty="0"/>
              <a:t>Splitting data into train and test set</a:t>
            </a:r>
          </a:p>
          <a:p>
            <a:pPr lvl="1"/>
            <a:r>
              <a:rPr lang="en-US" dirty="0"/>
              <a:t>Making a Neural network with 2 hidden layers using </a:t>
            </a:r>
            <a:r>
              <a:rPr lang="en-US" dirty="0" err="1"/>
              <a:t>Keras</a:t>
            </a:r>
            <a:r>
              <a:rPr lang="en-US" dirty="0"/>
              <a:t>.</a:t>
            </a:r>
          </a:p>
          <a:p>
            <a:pPr lvl="1"/>
            <a:r>
              <a:rPr lang="en-US" dirty="0"/>
              <a:t>Training the data</a:t>
            </a:r>
          </a:p>
          <a:p>
            <a:pPr lvl="1"/>
            <a:r>
              <a:rPr lang="en-US" dirty="0"/>
              <a:t>Checking accuracy and other Metrics 	 	 </a:t>
            </a:r>
          </a:p>
        </p:txBody>
      </p:sp>
    </p:spTree>
    <p:extLst>
      <p:ext uri="{BB962C8B-B14F-4D97-AF65-F5344CB8AC3E}">
        <p14:creationId xmlns:p14="http://schemas.microsoft.com/office/powerpoint/2010/main" val="321176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953000" y="1295400"/>
            <a:ext cx="3733800" cy="3124200"/>
          </a:xfrm>
        </p:spPr>
        <p:txBody>
          <a:bodyPr>
            <a:normAutofit/>
          </a:bodyPr>
          <a:lstStyle/>
          <a:p>
            <a:pPr lvl="0" algn="just">
              <a:buClr>
                <a:schemeClr val="accent2"/>
              </a:buClr>
              <a:buFont typeface="Wingdings" pitchFamily="2" charset="2"/>
              <a:buChar char="§"/>
            </a:pPr>
            <a:r>
              <a:rPr lang="en-US" sz="1200" dirty="0">
                <a:latin typeface="Calibri" pitchFamily="34" charset="0"/>
                <a:cs typeface="Calibri" pitchFamily="34" charset="0"/>
              </a:rPr>
              <a:t>This is a bar plot showing the count of players from 30 countries which are in the dataset.</a:t>
            </a:r>
          </a:p>
          <a:p>
            <a:pPr lvl="0" algn="just">
              <a:buClr>
                <a:schemeClr val="accent2"/>
              </a:buClr>
              <a:buFont typeface="Wingdings" pitchFamily="2" charset="2"/>
              <a:buChar char="§"/>
            </a:pPr>
            <a:r>
              <a:rPr lang="en-US" sz="1200" dirty="0" smtClean="0">
                <a:latin typeface="Calibri" pitchFamily="34" charset="0"/>
                <a:cs typeface="Calibri" pitchFamily="34" charset="0"/>
              </a:rPr>
              <a:t>We can observe that European countries produce the maximum number of players which go on to play for top clubs, followed by </a:t>
            </a:r>
            <a:r>
              <a:rPr lang="en-US" sz="1200" dirty="0">
                <a:latin typeface="Calibri" pitchFamily="34" charset="0"/>
                <a:cs typeface="Calibri" pitchFamily="34" charset="0"/>
              </a:rPr>
              <a:t>S</a:t>
            </a:r>
            <a:r>
              <a:rPr lang="en-US" sz="1200" dirty="0" smtClean="0">
                <a:latin typeface="Calibri" pitchFamily="34" charset="0"/>
                <a:cs typeface="Calibri" pitchFamily="34" charset="0"/>
              </a:rPr>
              <a:t>outh American countries.</a:t>
            </a:r>
          </a:p>
          <a:p>
            <a:pPr lvl="0" algn="just">
              <a:buClr>
                <a:schemeClr val="accent2"/>
              </a:buClr>
              <a:buFont typeface="Wingdings" pitchFamily="2" charset="2"/>
              <a:buChar char="§"/>
            </a:pPr>
            <a:r>
              <a:rPr lang="en-US" sz="1200" dirty="0" smtClean="0">
                <a:latin typeface="Calibri" pitchFamily="34" charset="0"/>
                <a:cs typeface="Calibri" pitchFamily="34" charset="0"/>
              </a:rPr>
              <a:t>England tops the chart with more than 1600 active players in the top clubs all over the world.</a:t>
            </a:r>
          </a:p>
          <a:p>
            <a:endParaRPr lang="en-US" dirty="0"/>
          </a:p>
        </p:txBody>
      </p:sp>
      <p:sp>
        <p:nvSpPr>
          <p:cNvPr id="4" name="Title 3"/>
          <p:cNvSpPr>
            <a:spLocks noGrp="1"/>
          </p:cNvSpPr>
          <p:nvPr>
            <p:ph type="title"/>
          </p:nvPr>
        </p:nvSpPr>
        <p:spPr/>
        <p:txBody>
          <a:bodyPr/>
          <a:lstStyle/>
          <a:p>
            <a:pPr lvl="0"/>
            <a:r>
              <a:rPr lang="en-US" sz="2400" b="1" u="sng" dirty="0" smtClean="0"/>
              <a:t>BAR </a:t>
            </a:r>
            <a:r>
              <a:rPr lang="en-US" sz="2400" b="1" u="sng" dirty="0"/>
              <a:t>Plot</a:t>
            </a:r>
            <a:r>
              <a:rPr lang="en-US" sz="2400" u="sng" dirty="0"/>
              <a:t/>
            </a:r>
            <a:br>
              <a:rPr lang="en-US" sz="2400" u="sng" dirty="0"/>
            </a:br>
            <a:endParaRPr lang="en-US" sz="2400" u="sng" dirty="0"/>
          </a:p>
        </p:txBody>
      </p:sp>
      <p:pic>
        <p:nvPicPr>
          <p:cNvPr id="5" name="Content Placeholder 4" descr="C:\Users\HARDIK\Google Drive\MCA\sem 4\MINOR PROJECT\graph1.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4191000" cy="3276600"/>
          </a:xfrm>
          <a:prstGeom prst="rect">
            <a:avLst/>
          </a:prstGeom>
          <a:noFill/>
          <a:ln>
            <a:solidFill>
              <a:schemeClr val="tx1"/>
            </a:solidFill>
          </a:ln>
        </p:spPr>
      </p:pic>
    </p:spTree>
    <p:extLst>
      <p:ext uri="{BB962C8B-B14F-4D97-AF65-F5344CB8AC3E}">
        <p14:creationId xmlns:p14="http://schemas.microsoft.com/office/powerpoint/2010/main" val="25543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257800" y="1066800"/>
            <a:ext cx="3200400" cy="3712464"/>
          </a:xfrm>
        </p:spPr>
        <p:txBody>
          <a:bodyPr>
            <a:normAutofit/>
          </a:bodyPr>
          <a:lstStyle/>
          <a:p>
            <a:pPr lvl="0" algn="just">
              <a:buClr>
                <a:schemeClr val="accent2"/>
              </a:buClr>
              <a:buFont typeface="Wingdings" pitchFamily="2" charset="2"/>
              <a:buChar char="§"/>
            </a:pPr>
            <a:r>
              <a:rPr lang="en-US" sz="1200" dirty="0" smtClean="0">
                <a:latin typeface="Calibri" pitchFamily="34" charset="0"/>
                <a:cs typeface="Calibri" pitchFamily="34" charset="0"/>
              </a:rPr>
              <a:t>It is a distribution plot which shows density of data at different values.</a:t>
            </a:r>
            <a:endParaRPr lang="en-US" sz="1200" dirty="0">
              <a:latin typeface="Calibri" pitchFamily="34" charset="0"/>
              <a:cs typeface="Calibri" pitchFamily="34" charset="0"/>
            </a:endParaRPr>
          </a:p>
          <a:p>
            <a:pPr lvl="0" algn="just">
              <a:buClr>
                <a:schemeClr val="accent2"/>
              </a:buClr>
              <a:buFont typeface="Wingdings" pitchFamily="2" charset="2"/>
              <a:buChar char="§"/>
            </a:pPr>
            <a:r>
              <a:rPr lang="en-US" sz="1200" dirty="0">
                <a:latin typeface="Calibri" pitchFamily="34" charset="0"/>
                <a:cs typeface="Calibri" pitchFamily="34" charset="0"/>
              </a:rPr>
              <a:t>The thickness of plot at the corresponding age value shows </a:t>
            </a:r>
            <a:r>
              <a:rPr lang="en-US" sz="1200" dirty="0" smtClean="0">
                <a:latin typeface="Calibri" pitchFamily="34" charset="0"/>
                <a:cs typeface="Calibri" pitchFamily="34" charset="0"/>
              </a:rPr>
              <a:t>the density of </a:t>
            </a:r>
            <a:r>
              <a:rPr lang="en-US" sz="1200" dirty="0">
                <a:latin typeface="Calibri" pitchFamily="34" charset="0"/>
                <a:cs typeface="Calibri" pitchFamily="34" charset="0"/>
              </a:rPr>
              <a:t>players of that age present in the club</a:t>
            </a:r>
            <a:r>
              <a:rPr lang="en-US" sz="1200" dirty="0" smtClean="0">
                <a:latin typeface="Calibri" pitchFamily="34" charset="0"/>
                <a:cs typeface="Calibri" pitchFamily="34" charset="0"/>
              </a:rPr>
              <a:t>.</a:t>
            </a:r>
          </a:p>
          <a:p>
            <a:pPr lvl="0" algn="just">
              <a:buClr>
                <a:schemeClr val="accent2"/>
              </a:buClr>
              <a:buFont typeface="Wingdings" pitchFamily="2" charset="2"/>
              <a:buChar char="§"/>
            </a:pPr>
            <a:r>
              <a:rPr lang="en-US" sz="1200" dirty="0" smtClean="0">
                <a:latin typeface="Calibri" pitchFamily="34" charset="0"/>
                <a:cs typeface="Calibri" pitchFamily="34" charset="0"/>
              </a:rPr>
              <a:t>The Tiny dot in the middle is the median.</a:t>
            </a:r>
            <a:endParaRPr lang="en-US" sz="1200" dirty="0">
              <a:latin typeface="Calibri" pitchFamily="34" charset="0"/>
              <a:cs typeface="Calibri" pitchFamily="34" charset="0"/>
            </a:endParaRPr>
          </a:p>
          <a:p>
            <a:pPr lvl="0" algn="just">
              <a:buClr>
                <a:schemeClr val="accent2"/>
              </a:buClr>
              <a:buFont typeface="Wingdings" pitchFamily="2" charset="2"/>
              <a:buChar char="§"/>
            </a:pPr>
            <a:r>
              <a:rPr lang="en-US" sz="1200" dirty="0" smtClean="0">
                <a:latin typeface="Calibri" pitchFamily="34" charset="0"/>
                <a:cs typeface="Calibri" pitchFamily="34" charset="0"/>
              </a:rPr>
              <a:t>We </a:t>
            </a:r>
            <a:r>
              <a:rPr lang="en-US" sz="1200" dirty="0">
                <a:latin typeface="Calibri" pitchFamily="34" charset="0"/>
                <a:cs typeface="Calibri" pitchFamily="34" charset="0"/>
              </a:rPr>
              <a:t>observe </a:t>
            </a:r>
            <a:r>
              <a:rPr lang="en-US" sz="1200" dirty="0" err="1">
                <a:latin typeface="Calibri" pitchFamily="34" charset="0"/>
                <a:cs typeface="Calibri" pitchFamily="34" charset="0"/>
              </a:rPr>
              <a:t>Empoli</a:t>
            </a:r>
            <a:r>
              <a:rPr lang="en-US" sz="1200" dirty="0">
                <a:latin typeface="Calibri" pitchFamily="34" charset="0"/>
                <a:cs typeface="Calibri" pitchFamily="34" charset="0"/>
              </a:rPr>
              <a:t> has some players </a:t>
            </a:r>
            <a:r>
              <a:rPr lang="en-US" sz="1200" dirty="0" smtClean="0">
                <a:latin typeface="Calibri" pitchFamily="34" charset="0"/>
                <a:cs typeface="Calibri" pitchFamily="34" charset="0"/>
              </a:rPr>
              <a:t>up to </a:t>
            </a:r>
            <a:r>
              <a:rPr lang="en-US" sz="1200" dirty="0">
                <a:latin typeface="Calibri" pitchFamily="34" charset="0"/>
                <a:cs typeface="Calibri" pitchFamily="34" charset="0"/>
              </a:rPr>
              <a:t>the age of 44 whereas </a:t>
            </a:r>
            <a:r>
              <a:rPr lang="en-US" sz="1200" dirty="0" smtClean="0">
                <a:latin typeface="Calibri" pitchFamily="34" charset="0"/>
                <a:cs typeface="Calibri" pitchFamily="34" charset="0"/>
              </a:rPr>
              <a:t>the </a:t>
            </a:r>
            <a:r>
              <a:rPr lang="en-US" sz="1200" dirty="0">
                <a:latin typeface="Calibri" pitchFamily="34" charset="0"/>
                <a:cs typeface="Calibri" pitchFamily="34" charset="0"/>
              </a:rPr>
              <a:t>players in Fortuna Düsseldorf are mostly youngsters with average age of 20-25</a:t>
            </a:r>
          </a:p>
          <a:p>
            <a:endParaRPr lang="en-US" dirty="0"/>
          </a:p>
        </p:txBody>
      </p:sp>
      <p:sp>
        <p:nvSpPr>
          <p:cNvPr id="4" name="Title 3"/>
          <p:cNvSpPr>
            <a:spLocks noGrp="1"/>
          </p:cNvSpPr>
          <p:nvPr>
            <p:ph type="title"/>
          </p:nvPr>
        </p:nvSpPr>
        <p:spPr/>
        <p:txBody>
          <a:bodyPr/>
          <a:lstStyle/>
          <a:p>
            <a:pPr lvl="0"/>
            <a:r>
              <a:rPr lang="en-US" sz="2400" b="1" u="sng" dirty="0"/>
              <a:t>Violin Plot</a:t>
            </a:r>
            <a:r>
              <a:rPr lang="en-US" sz="2400" dirty="0"/>
              <a:t/>
            </a:r>
            <a:br>
              <a:rPr lang="en-US" sz="2400" dirty="0"/>
            </a:br>
            <a:endParaRPr lang="en-US" sz="2400" dirty="0"/>
          </a:p>
        </p:txBody>
      </p:sp>
      <p:pic>
        <p:nvPicPr>
          <p:cNvPr id="5" name="Content Placeholder 4" descr="C:\Users\HARDIK\Google Drive\MCA\sem 4\MINOR PROJECT\graph2.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038600" cy="3505200"/>
          </a:xfrm>
          <a:prstGeom prst="rect">
            <a:avLst/>
          </a:prstGeom>
          <a:noFill/>
          <a:ln>
            <a:solidFill>
              <a:schemeClr val="tx1"/>
            </a:solidFill>
          </a:ln>
        </p:spPr>
      </p:pic>
    </p:spTree>
    <p:extLst>
      <p:ext uri="{BB962C8B-B14F-4D97-AF65-F5344CB8AC3E}">
        <p14:creationId xmlns:p14="http://schemas.microsoft.com/office/powerpoint/2010/main" val="277965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24400" y="1295400"/>
            <a:ext cx="3834384" cy="3438144"/>
          </a:xfrm>
        </p:spPr>
        <p:txBody>
          <a:bodyPr>
            <a:normAutofit/>
          </a:bodyPr>
          <a:lstStyle/>
          <a:p>
            <a:pPr algn="just">
              <a:buClr>
                <a:schemeClr val="accent2"/>
              </a:buClr>
              <a:buFont typeface="Wingdings" pitchFamily="2" charset="2"/>
              <a:buChar char="§"/>
            </a:pPr>
            <a:r>
              <a:rPr lang="en-US" sz="1200" dirty="0">
                <a:latin typeface="Calibri" pitchFamily="34" charset="0"/>
                <a:cs typeface="Calibri" pitchFamily="34" charset="0"/>
              </a:rPr>
              <a:t>A polar curve is a shape constructed using the polar coordinate system. Polar curves are defined by points that are a variable distance from the origin depending on the angle measured off the positive xx-axis</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a:p>
            <a:pPr algn="just">
              <a:buClr>
                <a:schemeClr val="accent2"/>
              </a:buClr>
              <a:buFont typeface="Wingdings" pitchFamily="2" charset="2"/>
              <a:buChar char="§"/>
            </a:pPr>
            <a:r>
              <a:rPr lang="en-US" sz="1200" dirty="0">
                <a:latin typeface="Calibri" pitchFamily="34" charset="0"/>
                <a:cs typeface="Calibri" pitchFamily="34" charset="0"/>
              </a:rPr>
              <a:t>Here we have 8 polar points corresponding to 8 important attributes like Defending, shooting, Mental, Passing, Power, Mobility, Rating, General shown simultaneously for a particular player.</a:t>
            </a:r>
          </a:p>
          <a:p>
            <a:pPr algn="just">
              <a:buClr>
                <a:schemeClr val="accent2"/>
              </a:buClr>
              <a:buFont typeface="Wingdings" pitchFamily="2" charset="2"/>
              <a:buChar char="§"/>
            </a:pPr>
            <a:r>
              <a:rPr lang="en-US" sz="1200" dirty="0">
                <a:latin typeface="Calibri" pitchFamily="34" charset="0"/>
                <a:cs typeface="Calibri" pitchFamily="34" charset="0"/>
              </a:rPr>
              <a:t>The origin has the lowest value of 0 and then we have concentric increases of 25 up to 100 as it moves away from the center.</a:t>
            </a:r>
          </a:p>
          <a:p>
            <a:endParaRPr lang="en-US" dirty="0"/>
          </a:p>
        </p:txBody>
      </p:sp>
      <p:sp>
        <p:nvSpPr>
          <p:cNvPr id="4" name="Title 3"/>
          <p:cNvSpPr>
            <a:spLocks noGrp="1"/>
          </p:cNvSpPr>
          <p:nvPr>
            <p:ph type="title"/>
          </p:nvPr>
        </p:nvSpPr>
        <p:spPr>
          <a:xfrm>
            <a:off x="838200" y="304800"/>
            <a:ext cx="7520940" cy="548640"/>
          </a:xfrm>
        </p:spPr>
        <p:txBody>
          <a:bodyPr/>
          <a:lstStyle/>
          <a:p>
            <a:pPr lvl="0"/>
            <a:r>
              <a:rPr lang="en-US" sz="2400" b="1" u="sng" dirty="0" smtClean="0"/>
              <a:t>Polar </a:t>
            </a:r>
            <a:r>
              <a:rPr lang="en-US" sz="2400" b="1" u="sng" dirty="0"/>
              <a:t>graph</a:t>
            </a:r>
            <a:r>
              <a:rPr lang="en-US" sz="2400" dirty="0"/>
              <a:t/>
            </a:r>
            <a:br>
              <a:rPr lang="en-US" sz="2400" dirty="0"/>
            </a:br>
            <a:endParaRPr lang="en-US" sz="2400" dirty="0"/>
          </a:p>
        </p:txBody>
      </p:sp>
      <p:sp>
        <p:nvSpPr>
          <p:cNvPr id="8" name="Rectangle 7"/>
          <p:cNvSpPr/>
          <p:nvPr/>
        </p:nvSpPr>
        <p:spPr>
          <a:xfrm>
            <a:off x="295275" y="4193231"/>
            <a:ext cx="8382000" cy="461665"/>
          </a:xfrm>
          <a:prstGeom prst="rect">
            <a:avLst/>
          </a:prstGeom>
        </p:spPr>
        <p:txBody>
          <a:bodyPr wrap="square">
            <a:spAutoFit/>
          </a:bodyPr>
          <a:lstStyle/>
          <a:p>
            <a:pPr marL="171450" lvl="0" indent="-171450">
              <a:buClr>
                <a:schemeClr val="accent2"/>
              </a:buClr>
              <a:buFont typeface="Wingdings" pitchFamily="2" charset="2"/>
              <a:buChar char="§"/>
            </a:pPr>
            <a:r>
              <a:rPr lang="en-US" sz="1200" b="1" dirty="0">
                <a:latin typeface="Calibri" pitchFamily="34" charset="0"/>
                <a:cs typeface="Calibri" pitchFamily="34" charset="0"/>
              </a:rPr>
              <a:t>This is the polar graph of Lionel </a:t>
            </a:r>
            <a:r>
              <a:rPr lang="en-US" sz="1200" b="1" dirty="0" err="1">
                <a:latin typeface="Calibri" pitchFamily="34" charset="0"/>
                <a:cs typeface="Calibri" pitchFamily="34" charset="0"/>
              </a:rPr>
              <a:t>Messi</a:t>
            </a:r>
            <a:r>
              <a:rPr lang="en-US" sz="1200" b="1" dirty="0">
                <a:latin typeface="Calibri" pitchFamily="34" charset="0"/>
                <a:cs typeface="Calibri" pitchFamily="34" charset="0"/>
              </a:rPr>
              <a:t> who is a forward hence high values of Shooting, Passing, Mobility whereas lower value for </a:t>
            </a:r>
            <a:r>
              <a:rPr lang="en-US" sz="1200" b="1" dirty="0" smtClean="0">
                <a:latin typeface="Calibri" pitchFamily="34" charset="0"/>
                <a:cs typeface="Calibri" pitchFamily="34" charset="0"/>
              </a:rPr>
              <a:t>defending.</a:t>
            </a:r>
            <a:endParaRPr lang="en-US" sz="1200" dirty="0">
              <a:latin typeface="Calibri" pitchFamily="34" charset="0"/>
              <a:cs typeface="Calibri" pitchFamily="34" charset="0"/>
            </a:endParaRPr>
          </a:p>
        </p:txBody>
      </p:sp>
      <p:pic>
        <p:nvPicPr>
          <p:cNvPr id="1027" name="Picture 3" descr="C:\Users\HARDIK\Desktop\messi.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1" y="1156024"/>
            <a:ext cx="4959895" cy="280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5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19150" y="381000"/>
            <a:ext cx="3200400" cy="3657600"/>
          </a:xfrm>
        </p:spPr>
        <p:txBody>
          <a:bodyPr/>
          <a:lstStyle/>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r>
              <a:rPr lang="en-US" sz="1200" dirty="0" smtClean="0">
                <a:solidFill>
                  <a:srgbClr val="000000"/>
                </a:solidFill>
                <a:latin typeface="Calibri" pitchFamily="34" charset="0"/>
                <a:cs typeface="Calibri" pitchFamily="34" charset="0"/>
              </a:rPr>
              <a:t>Luka </a:t>
            </a:r>
            <a:r>
              <a:rPr lang="en-US" sz="1200" dirty="0" err="1" smtClean="0">
                <a:solidFill>
                  <a:srgbClr val="000000"/>
                </a:solidFill>
                <a:latin typeface="Calibri" pitchFamily="34" charset="0"/>
                <a:cs typeface="Calibri" pitchFamily="34" charset="0"/>
              </a:rPr>
              <a:t>Modric</a:t>
            </a:r>
            <a:r>
              <a:rPr lang="en-US" sz="1200" dirty="0" smtClean="0">
                <a:solidFill>
                  <a:srgbClr val="000000"/>
                </a:solidFill>
                <a:latin typeface="Calibri" pitchFamily="34" charset="0"/>
                <a:cs typeface="Calibri" pitchFamily="34" charset="0"/>
              </a:rPr>
              <a:t> is a midfielder hence his defending attributes as are good as his attacking attributes</a:t>
            </a:r>
            <a:endParaRPr lang="en-US" sz="1200" dirty="0">
              <a:solidFill>
                <a:srgbClr val="000000"/>
              </a:solidFill>
              <a:latin typeface="Calibri" pitchFamily="34" charset="0"/>
              <a:cs typeface="Calibri" pitchFamily="34" charset="0"/>
            </a:endParaRPr>
          </a:p>
          <a:p>
            <a:endParaRPr lang="en-US" dirty="0"/>
          </a:p>
        </p:txBody>
      </p:sp>
      <p:sp>
        <p:nvSpPr>
          <p:cNvPr id="6" name="Content Placeholder 5"/>
          <p:cNvSpPr>
            <a:spLocks noGrp="1"/>
          </p:cNvSpPr>
          <p:nvPr>
            <p:ph sz="quarter" idx="4"/>
          </p:nvPr>
        </p:nvSpPr>
        <p:spPr>
          <a:xfrm>
            <a:off x="4772712" y="304800"/>
            <a:ext cx="3200400" cy="3657600"/>
          </a:xfrm>
        </p:spPr>
        <p:txBody>
          <a:bodyPr>
            <a:normAutofit/>
          </a:bodyPr>
          <a:lstStyle/>
          <a:p>
            <a:endParaRPr lang="en-US" dirty="0" smtClean="0"/>
          </a:p>
          <a:p>
            <a:endParaRPr lang="en-US" dirty="0"/>
          </a:p>
          <a:p>
            <a:endParaRPr lang="en-US" dirty="0" smtClean="0"/>
          </a:p>
          <a:p>
            <a:endParaRPr lang="en-US" dirty="0"/>
          </a:p>
          <a:p>
            <a:endParaRPr lang="en-US" dirty="0" smtClean="0"/>
          </a:p>
          <a:p>
            <a:pPr marL="0" lvl="0" indent="0" algn="just">
              <a:buClr>
                <a:srgbClr val="F96A1B"/>
              </a:buClr>
            </a:pPr>
            <a:endParaRPr lang="en-US" sz="1200" dirty="0">
              <a:solidFill>
                <a:srgbClr val="000000"/>
              </a:solidFill>
              <a:latin typeface="Calibri" pitchFamily="34" charset="0"/>
              <a:cs typeface="Calibri" pitchFamily="34" charset="0"/>
            </a:endParaRPr>
          </a:p>
          <a:p>
            <a:pPr marL="0" lvl="0" indent="0" algn="just">
              <a:buClr>
                <a:srgbClr val="F96A1B"/>
              </a:buClr>
            </a:pP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r>
              <a:rPr lang="en-US" sz="1200" dirty="0" smtClean="0">
                <a:solidFill>
                  <a:srgbClr val="000000"/>
                </a:solidFill>
                <a:latin typeface="Calibri" pitchFamily="34" charset="0"/>
                <a:cs typeface="Calibri" pitchFamily="34" charset="0"/>
              </a:rPr>
              <a:t>Giorgio </a:t>
            </a:r>
            <a:r>
              <a:rPr lang="en-US" sz="1200" dirty="0" err="1" smtClean="0">
                <a:solidFill>
                  <a:srgbClr val="000000"/>
                </a:solidFill>
                <a:latin typeface="Calibri" pitchFamily="34" charset="0"/>
                <a:cs typeface="Calibri" pitchFamily="34" charset="0"/>
              </a:rPr>
              <a:t>chiellini</a:t>
            </a:r>
            <a:r>
              <a:rPr lang="en-US" sz="1200" dirty="0" smtClean="0">
                <a:solidFill>
                  <a:srgbClr val="000000"/>
                </a:solidFill>
                <a:latin typeface="Calibri" pitchFamily="34" charset="0"/>
                <a:cs typeface="Calibri" pitchFamily="34" charset="0"/>
              </a:rPr>
              <a:t> is </a:t>
            </a:r>
            <a:r>
              <a:rPr lang="en-US" sz="1200" dirty="0">
                <a:solidFill>
                  <a:srgbClr val="000000"/>
                </a:solidFill>
                <a:latin typeface="Calibri" pitchFamily="34" charset="0"/>
                <a:cs typeface="Calibri" pitchFamily="34" charset="0"/>
              </a:rPr>
              <a:t>a </a:t>
            </a:r>
            <a:r>
              <a:rPr lang="en-US" sz="1200" dirty="0" smtClean="0">
                <a:solidFill>
                  <a:srgbClr val="000000"/>
                </a:solidFill>
                <a:latin typeface="Calibri" pitchFamily="34" charset="0"/>
                <a:cs typeface="Calibri" pitchFamily="34" charset="0"/>
              </a:rPr>
              <a:t>Defender </a:t>
            </a:r>
            <a:r>
              <a:rPr lang="en-US" sz="1200" dirty="0">
                <a:solidFill>
                  <a:srgbClr val="000000"/>
                </a:solidFill>
                <a:latin typeface="Calibri" pitchFamily="34" charset="0"/>
                <a:cs typeface="Calibri" pitchFamily="34" charset="0"/>
              </a:rPr>
              <a:t>hence his </a:t>
            </a:r>
            <a:r>
              <a:rPr lang="en-US" sz="1200" dirty="0" smtClean="0">
                <a:solidFill>
                  <a:srgbClr val="000000"/>
                </a:solidFill>
                <a:latin typeface="Calibri" pitchFamily="34" charset="0"/>
                <a:cs typeface="Calibri" pitchFamily="34" charset="0"/>
              </a:rPr>
              <a:t>passing, shooting, mobility is not as important as his defending attribute.</a:t>
            </a:r>
            <a:endParaRPr lang="en-US" sz="1200" dirty="0">
              <a:solidFill>
                <a:srgbClr val="000000"/>
              </a:solidFill>
              <a:latin typeface="Calibri" pitchFamily="34" charset="0"/>
              <a:cs typeface="Calibri" pitchFamily="34" charset="0"/>
            </a:endParaRPr>
          </a:p>
          <a:p>
            <a:endParaRPr lang="en-US" dirty="0"/>
          </a:p>
        </p:txBody>
      </p:sp>
      <p:pic>
        <p:nvPicPr>
          <p:cNvPr id="8" name="Content Placeholder 9" descr="C:\Users\HARDIK\Desktop\modric.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223" y="520045"/>
            <a:ext cx="3965542" cy="2379325"/>
          </a:xfrm>
          <a:prstGeom prst="rect">
            <a:avLst/>
          </a:prstGeom>
          <a:noFill/>
          <a:ln>
            <a:noFill/>
          </a:ln>
        </p:spPr>
      </p:pic>
      <p:pic>
        <p:nvPicPr>
          <p:cNvPr id="9" name="Picture 4" descr="C:\Users\HARDIK\Desktop\chileen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42" y="533400"/>
            <a:ext cx="4205140" cy="2379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48092" y="4256988"/>
            <a:ext cx="7848600" cy="461665"/>
          </a:xfrm>
          <a:prstGeom prst="rect">
            <a:avLst/>
          </a:prstGeom>
        </p:spPr>
        <p:txBody>
          <a:bodyPr wrap="square">
            <a:spAutoFit/>
          </a:bodyPr>
          <a:lstStyle/>
          <a:p>
            <a:pPr marL="171450" indent="-171450">
              <a:buClr>
                <a:srgbClr val="FF0000"/>
              </a:buClr>
              <a:buFont typeface="Wingdings" pitchFamily="2" charset="2"/>
              <a:buChar char="q"/>
            </a:pPr>
            <a:r>
              <a:rPr lang="en-US" sz="1200" b="1" i="1" dirty="0">
                <a:latin typeface="Calibri" pitchFamily="34" charset="0"/>
                <a:cs typeface="Calibri" pitchFamily="34" charset="0"/>
              </a:rPr>
              <a:t>Both of above mentioned players play on complete different positions but still have the Rating value as high which shows that both are world class player at their position.</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187721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u="sng" dirty="0" smtClean="0"/>
              <a:t>Scatter Plot</a:t>
            </a:r>
            <a:r>
              <a:rPr lang="en-US" dirty="0"/>
              <a:t/>
            </a:r>
            <a:br>
              <a:rPr lang="en-US" dirty="0"/>
            </a:br>
            <a:endParaRPr lang="en-US" dirty="0"/>
          </a:p>
        </p:txBody>
      </p:sp>
      <p:sp>
        <p:nvSpPr>
          <p:cNvPr id="7" name="Content Placeholder 6"/>
          <p:cNvSpPr>
            <a:spLocks noGrp="1"/>
          </p:cNvSpPr>
          <p:nvPr>
            <p:ph sz="half" idx="2"/>
          </p:nvPr>
        </p:nvSpPr>
        <p:spPr>
          <a:xfrm>
            <a:off x="5181600" y="914400"/>
            <a:ext cx="3200400" cy="3864864"/>
          </a:xfrm>
        </p:spPr>
        <p:txBody>
          <a:bodyPr/>
          <a:lstStyle/>
          <a:p>
            <a:pPr lvl="0" algn="just">
              <a:buClr>
                <a:srgbClr val="F96A1B"/>
              </a:buClr>
              <a:buFont typeface="Wingdings" pitchFamily="2" charset="2"/>
              <a:buChar char="§"/>
            </a:pPr>
            <a:r>
              <a:rPr lang="en-US" sz="1200" dirty="0" smtClean="0">
                <a:solidFill>
                  <a:srgbClr val="000000"/>
                </a:solidFill>
                <a:latin typeface="Calibri" pitchFamily="34" charset="0"/>
                <a:cs typeface="Calibri" pitchFamily="34" charset="0"/>
              </a:rPr>
              <a:t>Scatter plot can show correlation between two variable on x-y plane</a:t>
            </a:r>
          </a:p>
          <a:p>
            <a:pPr lvl="0" algn="just">
              <a:buClr>
                <a:srgbClr val="F96A1B"/>
              </a:buClr>
              <a:buFont typeface="Wingdings" pitchFamily="2" charset="2"/>
              <a:buChar char="§"/>
            </a:pPr>
            <a:r>
              <a:rPr lang="en-US" sz="1200" dirty="0" smtClean="0">
                <a:solidFill>
                  <a:srgbClr val="000000"/>
                </a:solidFill>
                <a:latin typeface="Calibri" pitchFamily="34" charset="0"/>
                <a:cs typeface="Calibri" pitchFamily="34" charset="0"/>
              </a:rPr>
              <a:t>Another variable can be added to the graph using color with varying hue level.	</a:t>
            </a:r>
            <a:endParaRPr lang="en-US" sz="1200" dirty="0">
              <a:solidFill>
                <a:srgbClr val="000000"/>
              </a:solidFill>
              <a:latin typeface="Calibri" pitchFamily="34" charset="0"/>
              <a:cs typeface="Calibri" pitchFamily="34" charset="0"/>
            </a:endParaRPr>
          </a:p>
          <a:p>
            <a:pPr lvl="0" algn="just">
              <a:buClr>
                <a:srgbClr val="F96A1B"/>
              </a:buClr>
              <a:buFont typeface="Wingdings" pitchFamily="2" charset="2"/>
              <a:buChar char="§"/>
            </a:pPr>
            <a:r>
              <a:rPr lang="en-US" sz="1200" dirty="0" smtClean="0">
                <a:solidFill>
                  <a:srgbClr val="000000"/>
                </a:solidFill>
                <a:latin typeface="Calibri" pitchFamily="34" charset="0"/>
                <a:cs typeface="Calibri" pitchFamily="34" charset="0"/>
              </a:rPr>
              <a:t>Here we see the correlation between Dribbling, Crossing and Finishing</a:t>
            </a:r>
          </a:p>
          <a:p>
            <a:pPr algn="just">
              <a:buClr>
                <a:srgbClr val="F96A1B"/>
              </a:buClr>
              <a:buFont typeface="Wingdings" pitchFamily="2" charset="2"/>
              <a:buChar char="§"/>
            </a:pPr>
            <a:r>
              <a:rPr lang="en-US" sz="1200" dirty="0" smtClean="0">
                <a:latin typeface="Calibri" pitchFamily="34" charset="0"/>
                <a:cs typeface="Calibri" pitchFamily="34" charset="0"/>
              </a:rPr>
              <a:t>W</a:t>
            </a:r>
            <a:r>
              <a:rPr lang="en-US" sz="1200" dirty="0" smtClean="0">
                <a:latin typeface="Calibri" pitchFamily="34" charset="0"/>
                <a:ea typeface="Calibri"/>
                <a:cs typeface="Calibri" pitchFamily="34" charset="0"/>
              </a:rPr>
              <a:t>e</a:t>
            </a:r>
            <a:r>
              <a:rPr lang="en-US" sz="1200" dirty="0" smtClean="0">
                <a:latin typeface="Calibri"/>
                <a:ea typeface="Calibri"/>
                <a:cs typeface="Calibri"/>
              </a:rPr>
              <a:t> </a:t>
            </a:r>
            <a:r>
              <a:rPr lang="en-US" sz="1200" dirty="0">
                <a:latin typeface="Calibri"/>
                <a:ea typeface="Calibri"/>
                <a:cs typeface="Calibri"/>
              </a:rPr>
              <a:t>observe </a:t>
            </a:r>
            <a:r>
              <a:rPr lang="en-US" sz="1200" dirty="0" smtClean="0">
                <a:latin typeface="Calibri"/>
                <a:ea typeface="Calibri"/>
                <a:cs typeface="Calibri"/>
              </a:rPr>
              <a:t>that players with better dribbling( over 60 ) also have high finishing attribute( dark blue ) which shows a strong correlation but same cannot be said about crossing and finishing.</a:t>
            </a:r>
          </a:p>
          <a:p>
            <a:pPr algn="just">
              <a:buClr>
                <a:srgbClr val="F96A1B"/>
              </a:buClr>
              <a:buFont typeface="Wingdings" pitchFamily="2" charset="2"/>
              <a:buChar char="§"/>
            </a:pPr>
            <a:r>
              <a:rPr lang="en-US" sz="1200" dirty="0" smtClean="0">
                <a:solidFill>
                  <a:srgbClr val="000000"/>
                </a:solidFill>
                <a:latin typeface="Calibri"/>
                <a:cs typeface="Calibri"/>
              </a:rPr>
              <a:t>A good finisher will be a good dribbler but we can’t infer whether a good finisher will be a good crosser or not .</a:t>
            </a:r>
            <a:endParaRPr lang="en-US" sz="1200" dirty="0" smtClean="0">
              <a:solidFill>
                <a:srgbClr val="000000"/>
              </a:solidFill>
              <a:latin typeface="Calibri" pitchFamily="34" charset="0"/>
              <a:cs typeface="Calibri" pitchFamily="34" charset="0"/>
            </a:endParaRPr>
          </a:p>
          <a:p>
            <a:pPr lvl="0" algn="just">
              <a:buClr>
                <a:srgbClr val="F96A1B"/>
              </a:buClr>
              <a:buFont typeface="Wingdings" pitchFamily="2" charset="2"/>
              <a:buChar char="§"/>
            </a:pPr>
            <a:endParaRPr lang="en-US" sz="1200" dirty="0" smtClean="0">
              <a:solidFill>
                <a:srgbClr val="000000"/>
              </a:solidFill>
              <a:latin typeface="Calibri" pitchFamily="34" charset="0"/>
              <a:cs typeface="Calibri" pitchFamily="34" charset="0"/>
            </a:endParaRPr>
          </a:p>
          <a:p>
            <a:pPr marL="0" lvl="0" indent="0">
              <a:lnSpc>
                <a:spcPct val="115000"/>
              </a:lnSpc>
              <a:spcBef>
                <a:spcPts val="0"/>
              </a:spcBef>
              <a:spcAft>
                <a:spcPts val="1000"/>
              </a:spcAft>
              <a:tabLst>
                <a:tab pos="1173480" algn="l"/>
              </a:tabLst>
            </a:pPr>
            <a:endParaRPr lang="en-US" sz="1200" dirty="0" smtClean="0"/>
          </a:p>
          <a:p>
            <a:pPr lvl="0"/>
            <a:endParaRPr lang="en-US" sz="1200" dirty="0"/>
          </a:p>
          <a:p>
            <a:endParaRPr lang="en-US" dirty="0"/>
          </a:p>
        </p:txBody>
      </p:sp>
      <p:pic>
        <p:nvPicPr>
          <p:cNvPr id="9" name="Content Placeholder 8" descr="C:\Users\HARDIK\Google Drive\MCA\sem 4\MINOR PROJECT\graph5.pn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4526591" cy="3276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3144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190" y="228600"/>
            <a:ext cx="7520940" cy="548640"/>
          </a:xfrm>
        </p:spPr>
        <p:txBody>
          <a:bodyPr/>
          <a:lstStyle/>
          <a:p>
            <a:pPr algn="ctr"/>
            <a:r>
              <a:rPr lang="en-US" sz="2400" dirty="0" smtClean="0"/>
              <a:t>Classifying players on basis of position</a:t>
            </a:r>
            <a:endParaRPr lang="en-US" sz="2400" dirty="0"/>
          </a:p>
        </p:txBody>
      </p:sp>
      <p:sp>
        <p:nvSpPr>
          <p:cNvPr id="3" name="Content Placeholder 2"/>
          <p:cNvSpPr>
            <a:spLocks noGrp="1"/>
          </p:cNvSpPr>
          <p:nvPr>
            <p:ph idx="1"/>
          </p:nvPr>
        </p:nvSpPr>
        <p:spPr>
          <a:xfrm>
            <a:off x="838200" y="4191000"/>
            <a:ext cx="7520940" cy="608049"/>
          </a:xfrm>
        </p:spPr>
        <p:txBody>
          <a:bodyPr>
            <a:normAutofit/>
          </a:bodyPr>
          <a:lstStyle/>
          <a:p>
            <a:pPr>
              <a:buClr>
                <a:schemeClr val="accent2"/>
              </a:buClr>
              <a:buFont typeface="Wingdings" pitchFamily="2" charset="2"/>
              <a:buChar char="q"/>
            </a:pPr>
            <a:r>
              <a:rPr lang="en-US" sz="1400" b="0" i="1" dirty="0" smtClean="0">
                <a:latin typeface="Calibri" pitchFamily="34" charset="0"/>
                <a:cs typeface="Calibri" pitchFamily="34" charset="0"/>
              </a:rPr>
              <a:t>These 33 attributes were used for classification of Players into the 4 positions:</a:t>
            </a:r>
            <a:r>
              <a:rPr lang="en-US" sz="1400" b="0" i="1" dirty="0">
                <a:latin typeface="Calibri" pitchFamily="34" charset="0"/>
                <a:cs typeface="Calibri" pitchFamily="34" charset="0"/>
              </a:rPr>
              <a:t> </a:t>
            </a:r>
            <a:r>
              <a:rPr lang="en-US" sz="1400" b="0" i="1" dirty="0" smtClean="0">
                <a:latin typeface="Calibri" pitchFamily="34" charset="0"/>
                <a:cs typeface="Calibri" pitchFamily="34" charset="0"/>
              </a:rPr>
              <a:t>Goalkeeper, Defender, Midfielder, Forward.</a:t>
            </a:r>
          </a:p>
        </p:txBody>
      </p:sp>
      <p:pic>
        <p:nvPicPr>
          <p:cNvPr id="1026" name="Picture 2" descr="C:\Users\HARDIK\Desktop\p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81720" cy="2667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019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362</TotalTime>
  <Words>879</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Analysis and Training of FIFA19 Dataset</vt:lpstr>
      <vt:lpstr>Inspiration and problem statement</vt:lpstr>
      <vt:lpstr>Process steps </vt:lpstr>
      <vt:lpstr>BAR Plot </vt:lpstr>
      <vt:lpstr>Violin Plot </vt:lpstr>
      <vt:lpstr>Polar graph </vt:lpstr>
      <vt:lpstr>PowerPoint Presentation</vt:lpstr>
      <vt:lpstr>Scatter Plot </vt:lpstr>
      <vt:lpstr>Classifying players on basis of position</vt:lpstr>
      <vt:lpstr>Model architecture </vt:lpstr>
      <vt:lpstr>PowerPoint Presentation</vt:lpstr>
      <vt:lpstr>Results of training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Training of FIFA19 Dataset</dc:title>
  <dc:creator>HARDIK</dc:creator>
  <cp:lastModifiedBy>HARDIK</cp:lastModifiedBy>
  <cp:revision>28</cp:revision>
  <dcterms:created xsi:type="dcterms:W3CDTF">2020-05-01T11:17:37Z</dcterms:created>
  <dcterms:modified xsi:type="dcterms:W3CDTF">2020-05-05T09:45:38Z</dcterms:modified>
</cp:coreProperties>
</file>