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505E9D-D393-4512-B753-D58656479CD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805B56-5B72-4B29-930A-38C6C0C8A5E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77007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5E9D-D393-4512-B753-D58656479CD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B56-5B72-4B29-930A-38C6C0C8A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5E9D-D393-4512-B753-D58656479CD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B56-5B72-4B29-930A-38C6C0C8A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8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5E9D-D393-4512-B753-D58656479CD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B56-5B72-4B29-930A-38C6C0C8A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505E9D-D393-4512-B753-D58656479CD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805B56-5B72-4B29-930A-38C6C0C8A5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37658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5E9D-D393-4512-B753-D58656479CD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B56-5B72-4B29-930A-38C6C0C8A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9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5E9D-D393-4512-B753-D58656479CD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B56-5B72-4B29-930A-38C6C0C8A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32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5E9D-D393-4512-B753-D58656479CD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B56-5B72-4B29-930A-38C6C0C8A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5E9D-D393-4512-B753-D58656479CD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B56-5B72-4B29-930A-38C6C0C8A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3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505E9D-D393-4512-B753-D58656479CD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805B56-5B72-4B29-930A-38C6C0C8A5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9496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505E9D-D393-4512-B753-D58656479CD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805B56-5B72-4B29-930A-38C6C0C8A5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959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3505E9D-D393-4512-B753-D58656479CD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F805B56-5B72-4B29-930A-38C6C0C8A5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003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cap="none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Comparison </a:t>
            </a:r>
            <a:r>
              <a:rPr lang="en-US" sz="4400" cap="none" dirty="0">
                <a:latin typeface="Adobe Arabic" panose="02040503050201020203" pitchFamily="18" charset="-78"/>
                <a:cs typeface="Adobe Arabic" panose="02040503050201020203" pitchFamily="18" charset="-78"/>
              </a:rPr>
              <a:t>o</a:t>
            </a:r>
            <a:r>
              <a:rPr lang="en-US" sz="4400" cap="none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f </a:t>
            </a:r>
            <a:r>
              <a:rPr lang="en-US" sz="4400" cap="none" dirty="0">
                <a:latin typeface="Adobe Arabic" panose="02040503050201020203" pitchFamily="18" charset="-78"/>
                <a:cs typeface="Adobe Arabic" panose="02040503050201020203" pitchFamily="18" charset="-78"/>
              </a:rPr>
              <a:t>t</a:t>
            </a:r>
            <a:r>
              <a:rPr lang="en-US" sz="4400" cap="none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he Effectiveness of Top Security Metrics in Information Technology Industry </a:t>
            </a:r>
            <a:endParaRPr lang="en-US" sz="4400" cap="none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ISA5010: Research Methods in Information Security</a:t>
            </a:r>
          </a:p>
          <a:p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Presenter: Hardik Adesara</a:t>
            </a:r>
          </a:p>
          <a:p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February 21, 2017</a:t>
            </a:r>
            <a:endParaRPr lang="en-US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03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371600" y="606829"/>
            <a:ext cx="9601200" cy="7897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39338"/>
            <a:ext cx="9601200" cy="492806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Instrumentation</a:t>
            </a:r>
          </a:p>
          <a:p>
            <a:pPr lvl="1"/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Based upon </a:t>
            </a:r>
            <a:r>
              <a:rPr lang="en-US" sz="28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Before and After study Method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 (Kumar, 2011)</a:t>
            </a:r>
          </a:p>
          <a:p>
            <a:pPr lvl="1"/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What are the specific criteria will be consider in effective security metrics?</a:t>
            </a:r>
          </a:p>
          <a:p>
            <a:pPr lvl="1"/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What is future or benchmark goals of organization?</a:t>
            </a:r>
          </a:p>
          <a:p>
            <a:pPr marL="530352" lvl="1" indent="0">
              <a:buNone/>
            </a:pP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After 3-4 months</a:t>
            </a:r>
          </a:p>
          <a:p>
            <a:pPr marL="530352" lvl="1" indent="0">
              <a:buNone/>
            </a:pP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	Have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you achieved your benchmark goals with specific security metric(s)? </a:t>
            </a:r>
          </a:p>
          <a:p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Data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Collection</a:t>
            </a:r>
          </a:p>
          <a:p>
            <a:pPr lvl="1"/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This will be beneficial to the </a:t>
            </a:r>
            <a:r>
              <a:rPr lang="en-US" sz="28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managers and CISO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, as the interviewer will have more information after taking surveys from different organizations and interviewer will be giving feedback to the company</a:t>
            </a:r>
          </a:p>
          <a:p>
            <a:pPr marL="0" indent="0">
              <a:buNone/>
            </a:pPr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65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47404"/>
            <a:ext cx="9601200" cy="4819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Data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Analysis:</a:t>
            </a:r>
          </a:p>
          <a:p>
            <a:endParaRPr lang="en-US" sz="40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sz="4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sz="40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sz="4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sz="40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sz="4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sz="40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sz="4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62546"/>
            <a:ext cx="9069185" cy="420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05345"/>
            <a:ext cx="9601200" cy="466205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Limitations:</a:t>
            </a:r>
          </a:p>
          <a:p>
            <a:pPr lvl="1"/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S</a:t>
            </a:r>
            <a:r>
              <a:rPr lang="en-US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tudy </a:t>
            </a:r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has limits in the areas of authentication and </a:t>
            </a:r>
            <a:r>
              <a:rPr lang="en-US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security</a:t>
            </a:r>
          </a:p>
          <a:p>
            <a:pPr lvl="1"/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N</a:t>
            </a:r>
            <a:r>
              <a:rPr lang="en-US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ot </a:t>
            </a:r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often open to discuss their goals and problems they faced in the past</a:t>
            </a:r>
          </a:p>
          <a:p>
            <a:r>
              <a:rPr lang="en-US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Delimitations:</a:t>
            </a:r>
          </a:p>
          <a:p>
            <a:pPr lvl="1"/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S</a:t>
            </a:r>
            <a:r>
              <a:rPr lang="en-US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tudy </a:t>
            </a:r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will be limited to three </a:t>
            </a:r>
            <a:r>
              <a:rPr lang="en-US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MNC of </a:t>
            </a:r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information </a:t>
            </a:r>
            <a:r>
              <a:rPr lang="en-US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technology</a:t>
            </a:r>
            <a:endParaRPr lang="en-US" sz="36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lvl="1"/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Other nontechnical industries will be </a:t>
            </a:r>
            <a:r>
              <a:rPr lang="en-US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excluded</a:t>
            </a:r>
            <a:endParaRPr lang="en-US" sz="36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271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5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9601200" cy="44958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Conclusion:</a:t>
            </a:r>
          </a:p>
          <a:p>
            <a:pPr lvl="1"/>
            <a:r>
              <a:rPr lang="en-US" sz="36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Return on Security Investment </a:t>
            </a:r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metric gives total benefit of spending and </a:t>
            </a:r>
            <a:r>
              <a:rPr lang="en-US" sz="36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Password Strength </a:t>
            </a:r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can protect systems over hacking.</a:t>
            </a:r>
            <a:endParaRPr lang="en-US" sz="36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lvl="1"/>
            <a:r>
              <a:rPr lang="en-US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Helps </a:t>
            </a:r>
            <a:r>
              <a:rPr lang="en-US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to </a:t>
            </a:r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achieve their benchmark goals in the area of improvement, performance, competition, and </a:t>
            </a:r>
            <a:r>
              <a:rPr lang="en-US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security</a:t>
            </a:r>
          </a:p>
          <a:p>
            <a:pPr lvl="1"/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M</a:t>
            </a:r>
            <a:r>
              <a:rPr lang="en-US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easuring </a:t>
            </a:r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and monitoring the security </a:t>
            </a:r>
            <a:r>
              <a:rPr lang="en-US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performance</a:t>
            </a:r>
          </a:p>
          <a:p>
            <a:pPr lvl="1"/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I</a:t>
            </a:r>
            <a:r>
              <a:rPr lang="en-US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dentify </a:t>
            </a:r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new strategies and plans</a:t>
            </a:r>
          </a:p>
        </p:txBody>
      </p:sp>
    </p:spTree>
    <p:extLst>
      <p:ext uri="{BB962C8B-B14F-4D97-AF65-F5344CB8AC3E}">
        <p14:creationId xmlns:p14="http://schemas.microsoft.com/office/powerpoint/2010/main" val="120106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38349"/>
            <a:ext cx="9601200" cy="45290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>
              <a:latin typeface="Amienne" panose="04000508060000020003" pitchFamily="82" charset="0"/>
            </a:endParaRPr>
          </a:p>
          <a:p>
            <a:pPr marL="0" indent="0" algn="ctr">
              <a:buNone/>
            </a:pPr>
            <a:r>
              <a:rPr lang="en-US" sz="6600" dirty="0" smtClean="0">
                <a:latin typeface="Amienne" panose="04000508060000020003" pitchFamily="82" charset="0"/>
              </a:rPr>
              <a:t>?...?...?</a:t>
            </a:r>
            <a:endParaRPr lang="en-US" sz="6600" dirty="0">
              <a:latin typeface="Amienne" panose="04000508060000020003" pitchFamily="82" charset="0"/>
            </a:endParaRPr>
          </a:p>
          <a:p>
            <a:pPr marL="0" indent="0" algn="ctr">
              <a:buNone/>
            </a:pPr>
            <a:r>
              <a:rPr lang="en-US" sz="6600" dirty="0" smtClean="0">
                <a:latin typeface="Amienne" panose="04000508060000020003" pitchFamily="82" charset="0"/>
              </a:rPr>
              <a:t>Thank You..!!</a:t>
            </a:r>
            <a:endParaRPr lang="en-US" sz="6600" dirty="0">
              <a:latin typeface="Amienne" panose="040005080600000200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1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08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Overview</a:t>
            </a:r>
            <a:endParaRPr lang="en-US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4851"/>
            <a:ext cx="4156364" cy="446254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Introduction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Why </a:t>
            </a:r>
            <a:r>
              <a:rPr lang="en-US" altLang="en-US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do we care?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What is a metric</a:t>
            </a:r>
            <a:r>
              <a:rPr lang="en-US" altLang="en-US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?</a:t>
            </a:r>
            <a:endParaRPr lang="en-US" altLang="en-US"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84048" lvl="1">
              <a:lnSpc>
                <a:spcPct val="90000"/>
              </a:lnSpc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altLang="en-US" sz="3200" i="0" dirty="0">
                <a:latin typeface="Adobe Arabic" panose="02040503050201020203" pitchFamily="18" charset="-78"/>
                <a:cs typeface="Adobe Arabic" panose="02040503050201020203" pitchFamily="18" charset="-78"/>
              </a:rPr>
              <a:t>Research </a:t>
            </a:r>
            <a:r>
              <a:rPr lang="en-US" altLang="en-US" sz="3200" i="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Question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Background of Study</a:t>
            </a:r>
          </a:p>
        </p:txBody>
      </p:sp>
    </p:spTree>
    <p:extLst>
      <p:ext uri="{BB962C8B-B14F-4D97-AF65-F5344CB8AC3E}">
        <p14:creationId xmlns:p14="http://schemas.microsoft.com/office/powerpoint/2010/main" val="24317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411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Overview</a:t>
            </a:r>
            <a:endParaRPr lang="en-US" sz="4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79665"/>
            <a:ext cx="9601200" cy="438773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Methodology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Research Design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Sample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Instrumentation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Data Collection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Data Analysis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Limitations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Delimitation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Resulting Action</a:t>
            </a:r>
          </a:p>
          <a:p>
            <a:pPr marL="384048" lvl="1">
              <a:lnSpc>
                <a:spcPct val="90000"/>
              </a:lnSpc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altLang="en-US" sz="2400" i="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2418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02673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Introduction:</a:t>
            </a:r>
            <a:endParaRPr lang="en-US" sz="40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0735"/>
            <a:ext cx="9601200" cy="4146665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Why do we care</a:t>
            </a:r>
            <a:r>
              <a:rPr lang="en-US" altLang="en-US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How </a:t>
            </a:r>
            <a:r>
              <a:rPr lang="en-US" altLang="en-US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do we know how “secure” an organization is?</a:t>
            </a:r>
          </a:p>
          <a:p>
            <a:pPr lvl="1"/>
            <a:r>
              <a:rPr lang="en-US" altLang="en-US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Metrics help define “secure”</a:t>
            </a:r>
          </a:p>
          <a:p>
            <a:pPr lvl="1"/>
            <a:r>
              <a:rPr lang="en-US" altLang="en-US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Metrics let us </a:t>
            </a:r>
            <a:r>
              <a:rPr lang="en-US" alt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benchmark</a:t>
            </a:r>
            <a:r>
              <a:rPr lang="en-US" altLang="en-US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 our security investments against other organizations </a:t>
            </a:r>
          </a:p>
          <a:p>
            <a:pPr lvl="1"/>
            <a:r>
              <a:rPr lang="en-US" altLang="en-US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The </a:t>
            </a:r>
            <a:r>
              <a:rPr lang="en-US" altLang="en-US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metrics “gathering” process often leads to identification of security inconsistencies or </a:t>
            </a:r>
            <a:r>
              <a:rPr lang="en-US" altLang="en-US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holes</a:t>
            </a:r>
            <a:endParaRPr lang="en-US" altLang="en-US"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36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0164"/>
            <a:ext cx="9601200" cy="59436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Example:</a:t>
            </a:r>
            <a:endParaRPr lang="en-US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1288473"/>
            <a:ext cx="9601200" cy="507907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If manager </a:t>
            </a:r>
            <a:r>
              <a:rPr lang="en-US" alt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asks, “Are we secure?”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Without metrics:</a:t>
            </a:r>
            <a:br>
              <a:rPr lang="en-US" alt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alt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“Well that depends on how you look at it.”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With metrics:</a:t>
            </a:r>
            <a:br>
              <a:rPr lang="en-US" alt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alt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“No doubt about it. Look at our risk score before we implemented that firewall project. It’s down 10 points. We are definitely more secure today than we were before</a:t>
            </a:r>
            <a:r>
              <a:rPr lang="en-US" alt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.”</a:t>
            </a:r>
          </a:p>
          <a:p>
            <a:r>
              <a:rPr lang="en-US" alt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If </a:t>
            </a:r>
            <a:r>
              <a:rPr lang="en-US" alt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Manager Asks: “Have the changes that we implemented improved our security posture?”</a:t>
            </a:r>
          </a:p>
          <a:p>
            <a:r>
              <a:rPr lang="en-US" alt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Without metrics:</a:t>
            </a:r>
            <a:br>
              <a:rPr lang="en-US" alt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alt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“Sure. They must have, right?”</a:t>
            </a:r>
          </a:p>
          <a:p>
            <a:r>
              <a:rPr lang="en-US" alt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With metrics:</a:t>
            </a:r>
            <a:br>
              <a:rPr lang="en-US" alt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alt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“Absolutely. Look at our risk score before we made the recommended changes, and now it’s down 25 points. No question, the changes reduced our security risk.”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590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555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Adobe Arabic" panose="02040503050201020203" pitchFamily="18" charset="-78"/>
                <a:cs typeface="Adobe Arabic" panose="02040503050201020203" pitchFamily="18" charset="-78"/>
              </a:rPr>
              <a:t>What is a metric?</a:t>
            </a:r>
            <a:endParaRPr lang="en-US" sz="4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8924"/>
            <a:ext cx="9601200" cy="4088476"/>
          </a:xfrm>
        </p:spPr>
        <p:txBody>
          <a:bodyPr>
            <a:noAutofit/>
          </a:bodyPr>
          <a:lstStyle/>
          <a:p>
            <a:r>
              <a:rPr lang="en-US" altLang="en-US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The </a:t>
            </a:r>
            <a:r>
              <a:rPr lang="en-US" alt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National Institute of Standards and Technology (NIST) </a:t>
            </a:r>
            <a:r>
              <a:rPr lang="en-US" altLang="en-US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define metrics as </a:t>
            </a:r>
            <a:r>
              <a:rPr lang="en-US" alt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tools</a:t>
            </a:r>
            <a:r>
              <a:rPr lang="en-US" altLang="en-US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 designed to facilitate decision-making and </a:t>
            </a:r>
            <a:r>
              <a:rPr lang="en-US" alt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improve performance</a:t>
            </a:r>
            <a:r>
              <a:rPr lang="en-US" altLang="en-US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 and accountability through </a:t>
            </a:r>
            <a:r>
              <a:rPr lang="en-US" alt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collection, analysis, and reporting of relevant performance-related data. </a:t>
            </a:r>
            <a:r>
              <a:rPr lang="en-US" altLang="en-US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Metrics are simply a standard or system of measurement. In this case, it is a </a:t>
            </a:r>
            <a:r>
              <a:rPr lang="en-US" alt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standard for measuring security</a:t>
            </a:r>
            <a:r>
              <a:rPr lang="en-US" altLang="en-US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, specifically measuring an organization’s security posture. Although there are some published standards for measuring security, ideally security metrics should be </a:t>
            </a:r>
            <a:r>
              <a:rPr lang="en-US" altLang="en-US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adjusted and tuned to fit a specific organization</a:t>
            </a:r>
            <a:r>
              <a:rPr lang="en-US" altLang="en-US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 or situation.</a:t>
            </a:r>
          </a:p>
          <a:p>
            <a:endParaRPr lang="en-US"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22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742"/>
          </a:xfrm>
        </p:spPr>
        <p:txBody>
          <a:bodyPr>
            <a:noAutofit/>
          </a:bodyPr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altLang="en-US" sz="4000" i="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Research Question:</a:t>
            </a:r>
            <a:br>
              <a:rPr lang="en-US" altLang="en-US" sz="4000" i="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endParaRPr lang="en-US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2669"/>
            <a:ext cx="9601200" cy="4254731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This study will explore:</a:t>
            </a:r>
          </a:p>
          <a:p>
            <a:pPr lvl="1"/>
            <a:r>
              <a:rPr lang="en-US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Effectiveness of top security metrics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Question: “Which security metrics are the most effective out of the top metrics in information?”</a:t>
            </a:r>
          </a:p>
          <a:p>
            <a:pPr marL="530352" lvl="1" indent="0">
              <a:buNone/>
            </a:pPr>
            <a:endParaRPr lang="en-US" sz="36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6953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19545"/>
          </a:xfrm>
        </p:spPr>
        <p:txBody>
          <a:bodyPr>
            <a:normAutofit fontScale="90000"/>
          </a:bodyPr>
          <a:lstStyle/>
          <a:p>
            <a:r>
              <a:rPr lang="en-US" altLang="en-US" sz="4000" dirty="0">
                <a:latin typeface="Adobe Arabic" panose="02040503050201020203" pitchFamily="18" charset="-78"/>
                <a:cs typeface="Adobe Arabic" panose="02040503050201020203" pitchFamily="18" charset="-78"/>
              </a:rPr>
              <a:t>Background of </a:t>
            </a:r>
            <a:r>
              <a:rPr lang="en-US" altLang="en-US" sz="4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Study:</a:t>
            </a:r>
            <a:r>
              <a:rPr lang="en-US" altLang="en-US" sz="4000" dirty="0">
                <a:latin typeface="Adobe Arabic" panose="02040503050201020203" pitchFamily="18" charset="-78"/>
                <a:cs typeface="Adobe Arabic" panose="02040503050201020203" pitchFamily="18" charset="-78"/>
              </a:rPr>
              <a:t/>
            </a:r>
            <a:br>
              <a:rPr lang="en-US" altLang="en-US" sz="4000" dirty="0"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endParaRPr lang="en-US" sz="4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05345"/>
            <a:ext cx="9601200" cy="466205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Top Five Security Metrics:</a:t>
            </a:r>
            <a:endParaRPr lang="en-US" sz="32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987552" lvl="1" indent="-457200">
              <a:buFont typeface="+mj-lt"/>
              <a:buAutoNum type="arabicPeriod"/>
            </a:pPr>
            <a:r>
              <a:rPr lang="en-US" sz="28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Patch </a:t>
            </a:r>
            <a:r>
              <a:rPr lang="en-US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Latency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Patch latency explains where an organization stands in terms of the latest updates.</a:t>
            </a:r>
            <a:endParaRPr lang="en-US"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987552" lvl="1" indent="-457200">
              <a:buFont typeface="+mj-lt"/>
              <a:buAutoNum type="arabicPeriod"/>
            </a:pPr>
            <a:r>
              <a:rPr lang="en-US" sz="28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Basic Malware Defense Percentage </a:t>
            </a:r>
            <a:endParaRPr lang="en-US" sz="28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M</a:t>
            </a: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alware </a:t>
            </a: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defense is just a product which is formally used as an antivirus software</a:t>
            </a:r>
            <a:endParaRPr lang="en-US" sz="36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987552" lvl="1" indent="-457200">
              <a:buFont typeface="+mj-lt"/>
              <a:buAutoNum type="arabicPeriod"/>
            </a:pPr>
            <a:r>
              <a:rPr lang="en-US" sz="28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Password </a:t>
            </a:r>
            <a:r>
              <a:rPr lang="en-US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Strength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These metric deal with proxy for security </a:t>
            </a: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maturity.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Help to knowing system </a:t>
            </a: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is using a weak password or not</a:t>
            </a:r>
            <a:endParaRPr lang="en-US" sz="36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987552" lvl="1" indent="-457200">
              <a:buFont typeface="+mj-lt"/>
              <a:buAutoNum type="arabicPeriod"/>
            </a:pPr>
            <a:r>
              <a:rPr lang="en-US" sz="28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Change Authorization </a:t>
            </a:r>
            <a:r>
              <a:rPr lang="en-US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Percentage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metrics is to identify which changes occur without knowledge of security tracking</a:t>
            </a:r>
            <a:endParaRPr lang="en-US" sz="36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987552" lvl="1" indent="-457200">
              <a:buFont typeface="+mj-lt"/>
              <a:buAutoNum type="arabicPeriod"/>
            </a:pPr>
            <a:r>
              <a:rPr lang="en-US" sz="28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Return on Security </a:t>
            </a:r>
            <a:r>
              <a:rPr lang="en-US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Investment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Return on Security Investment (ROSI) metric helps to keep track of spending money vs. value recovered from the program</a:t>
            </a:r>
            <a:endParaRPr lang="en-US" sz="36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5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07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Methodology: </a:t>
            </a:r>
            <a:endParaRPr lang="en-US" sz="4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79665"/>
            <a:ext cx="9601200" cy="438773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Research Design: Mixed Design</a:t>
            </a:r>
          </a:p>
          <a:p>
            <a:pPr lvl="1"/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Semi-structured qualitative interviews and quantitative results of security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metrics</a:t>
            </a:r>
          </a:p>
          <a:p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Sample:</a:t>
            </a:r>
          </a:p>
          <a:p>
            <a:pPr lvl="1"/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Huge Amounts of critical data</a:t>
            </a:r>
          </a:p>
          <a:p>
            <a:pPr lvl="1"/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As a sample three MNC (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M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ultinational Company)</a:t>
            </a:r>
          </a:p>
          <a:p>
            <a:pPr lvl="2"/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Tata Consultancy Services (TCS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)</a:t>
            </a:r>
          </a:p>
          <a:p>
            <a:pPr lvl="2"/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International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Business Machines Corporation (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IBM)</a:t>
            </a:r>
          </a:p>
          <a:p>
            <a:pPr lvl="2"/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Infosys</a:t>
            </a:r>
          </a:p>
          <a:p>
            <a:endParaRPr lang="en-US" sz="28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638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102</TotalTime>
  <Words>542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Adobe Arabic</vt:lpstr>
      <vt:lpstr>Amienne</vt:lpstr>
      <vt:lpstr>Franklin Gothic Book</vt:lpstr>
      <vt:lpstr>Wingdings</vt:lpstr>
      <vt:lpstr>Crop</vt:lpstr>
      <vt:lpstr>Comparison of the Effectiveness of Top Security Metrics in Information Technology Industry </vt:lpstr>
      <vt:lpstr>Overview</vt:lpstr>
      <vt:lpstr>Overview</vt:lpstr>
      <vt:lpstr>Introduction:</vt:lpstr>
      <vt:lpstr>Example:</vt:lpstr>
      <vt:lpstr>What is a metric?</vt:lpstr>
      <vt:lpstr>Research Question: </vt:lpstr>
      <vt:lpstr>Background of Study: </vt:lpstr>
      <vt:lpstr>Methodology: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the Effectiveness of Top Security Metrics in Information Technology Industry</dc:title>
  <dc:creator>template</dc:creator>
  <cp:lastModifiedBy>template</cp:lastModifiedBy>
  <cp:revision>12</cp:revision>
  <dcterms:created xsi:type="dcterms:W3CDTF">2017-02-21T20:59:54Z</dcterms:created>
  <dcterms:modified xsi:type="dcterms:W3CDTF">2017-02-21T22:43:33Z</dcterms:modified>
</cp:coreProperties>
</file>