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9" r:id="rId6"/>
    <p:sldId id="261" r:id="rId7"/>
    <p:sldId id="262" r:id="rId8"/>
    <p:sldId id="265" r:id="rId9"/>
    <p:sldId id="266" r:id="rId10"/>
    <p:sldId id="267" r:id="rId11"/>
    <p:sldId id="268" r:id="rId12"/>
    <p:sldId id="280" r:id="rId13"/>
    <p:sldId id="270" r:id="rId14"/>
    <p:sldId id="271" r:id="rId15"/>
    <p:sldId id="272" r:id="rId16"/>
    <p:sldId id="281" r:id="rId17"/>
    <p:sldId id="27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AF20-37F2-4992-96C1-981AC607413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4F26-F3C4-493B-8756-22D6A58F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F26-F3C4-493B-8756-22D6A58F72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75E5F8C-9809-46F5-8E63-721EF3B1BFF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5BD5608-9C91-4476-8DA2-BAD5F450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962400"/>
            <a:ext cx="2743200" cy="2514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By,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M. M. Goswami</a:t>
            </a:r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Associate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3505200"/>
          </a:xfrm>
        </p:spPr>
        <p:txBody>
          <a:bodyPr>
            <a:noAutofit/>
          </a:bodyPr>
          <a:lstStyle/>
          <a:p>
            <a:r>
              <a:rPr lang="en-US" sz="4000" b="1" cap="none" dirty="0" smtClean="0">
                <a:solidFill>
                  <a:schemeClr val="tx1"/>
                </a:solidFill>
              </a:rPr>
              <a:t>Segmentation And Alignment Of Text Symbols From Printed Gujarati Document Image</a:t>
            </a:r>
            <a:endParaRPr lang="en-US" sz="4000" cap="none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886200"/>
            <a:ext cx="27432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Developed by,</a:t>
            </a:r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Adesara Hardik</a:t>
            </a:r>
          </a:p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(11ITUOS001)</a:t>
            </a:r>
          </a:p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Department</a:t>
            </a:r>
          </a:p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DD University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61519"/>
            <a:ext cx="2384599" cy="165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31147" y="5782270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Faculty of Technology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Dharmsinh Desai University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Nadiad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03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hangingPunc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Word Segmentation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Image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Image of word.</a:t>
            </a:r>
          </a:p>
        </p:txBody>
      </p:sp>
      <p:pic>
        <p:nvPicPr>
          <p:cNvPr id="2050" name="Picture 2" descr="D:\OCR\Sem8_final_report_contain\55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276600"/>
            <a:ext cx="8001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Function: Zone identification </a:t>
            </a:r>
            <a:r>
              <a:rPr lang="en-US" dirty="0"/>
              <a:t>and Segmentation</a:t>
            </a:r>
            <a:endParaRPr lang="en-US" dirty="0"/>
          </a:p>
          <a:p>
            <a:r>
              <a:rPr lang="en-US" dirty="0"/>
              <a:t>Algorithm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Input:	Image of </a:t>
            </a:r>
            <a:r>
              <a:rPr lang="en-US" dirty="0"/>
              <a:t>words</a:t>
            </a:r>
            <a:endParaRPr lang="en-US" dirty="0"/>
          </a:p>
          <a:p>
            <a:r>
              <a:rPr lang="en-US" dirty="0"/>
              <a:t>Output:</a:t>
            </a:r>
            <a:r>
              <a:rPr lang="en-US" dirty="0"/>
              <a:t> </a:t>
            </a:r>
            <a:r>
              <a:rPr lang="en-US" dirty="0"/>
              <a:t>Separate </a:t>
            </a:r>
            <a:r>
              <a:rPr lang="en-US" dirty="0"/>
              <a:t>Image of zones</a:t>
            </a:r>
            <a:r>
              <a:rPr lang="en-US" dirty="0"/>
              <a:t>.</a:t>
            </a:r>
          </a:p>
          <a:p>
            <a:r>
              <a:rPr lang="en-US" dirty="0"/>
              <a:t>Step 1: Compute Aspect ratio for each CC.</a:t>
            </a:r>
          </a:p>
          <a:p>
            <a:pPr marL="0" indent="0">
              <a:buNone/>
            </a:pPr>
            <a:r>
              <a:rPr lang="en-US" dirty="0"/>
              <a:t>	Aspect ratio = (height/width) of CC</a:t>
            </a:r>
          </a:p>
          <a:p>
            <a:r>
              <a:rPr lang="en-US" dirty="0"/>
              <a:t>Step 2 Identify the CC that gives highest </a:t>
            </a:r>
          </a:p>
          <a:p>
            <a:pPr marL="0" indent="0">
              <a:buNone/>
            </a:pPr>
            <a:r>
              <a:rPr lang="en-US" dirty="0"/>
              <a:t>	Aspect ratio.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65" y="1828800"/>
            <a:ext cx="3023870" cy="2057400"/>
          </a:xfrm>
          <a:prstGeom prst="rect">
            <a:avLst/>
          </a:prstGeom>
          <a:noFill/>
        </p:spPr>
      </p:pic>
      <p:pic>
        <p:nvPicPr>
          <p:cNvPr id="3074" name="Picture 2" descr="D:\OCR\Sem8_final_report_contain\1_7_6_1_u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3962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3:  If VB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identify,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So,Check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some condition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Y&lt;WH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Diff&lt;=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Margin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Y+H&lt;WH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(Y+H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Short Lines without VB: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8" y="4891021"/>
            <a:ext cx="7315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8" y="5457825"/>
            <a:ext cx="7315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1752600"/>
            <a:ext cx="3124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WH=Skip word Height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Margin=(0.10*WH)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Y=Y value of identifier VB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H=height of  identifier VB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Diff=|(Y+H)-WH|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Times New Roman" pitchFamily="18" charset="0"/>
              </a:rPr>
              <a:t>Module 3: Alignment of Symbols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Function: Alignment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Algorithm: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Image of upper, middle, lower zone.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Separate Images of upper, lower, middle zone component with indexing.</a:t>
            </a:r>
          </a:p>
          <a:p>
            <a:pPr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Perform labeling operation on each zone to identify the Connected Components (CC) separately.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 total number of black pixels in each CC. Then derive the height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width, X, Y of each CC.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JAY SHRI KRISHNA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5400483" cy="16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OCR\Sem8_final_report_contain\1_1_1_1_2_mi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43816"/>
            <a:ext cx="2570993" cy="12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2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Now, compare distance between upper zone component and middle zone component. Same process for lower zone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4: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compute two least distance from upper zone components to middle zone component. Same process for lower zone</a:t>
            </a:r>
          </a:p>
          <a:p>
            <a:pPr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Now, check X of upper or lower zone component is between widths of this least distance middle zone component </a:t>
            </a:r>
          </a:p>
          <a:p>
            <a:pPr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yes then index value of upper zone component and middle zone component are same. Same process for lower zone component.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follow for all upper zone component as well as lower zone component.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_1_1_1_1_up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0893"/>
            <a:ext cx="6400800" cy="1056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2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Folder wise Outputs:-</a:t>
            </a:r>
          </a:p>
        </p:txBody>
      </p:sp>
      <p:pic>
        <p:nvPicPr>
          <p:cNvPr id="5" name="Picture 4" descr="C:\Users\JAY SHRI KRISHNA\Desktop\56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8629"/>
            <a:ext cx="28194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Y SHRI KRISHNA\Desktop\Capture6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98629"/>
            <a:ext cx="2971800" cy="157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JAY SHRI KRISHNA\Desktop\Capture6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8629"/>
            <a:ext cx="2400300" cy="157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JAY SHRI KRISHNA\Desktop\Capture565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4419599"/>
            <a:ext cx="3753633" cy="114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JAY SHRI KRISHNA\Desktop\879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419599"/>
            <a:ext cx="3823855" cy="1144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9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newly generated Line, Word, Zone and Symbol will be stored as separate image on given location and named in a sequence like- 2_1_3_8_1_upp, 2_1_3_8_2_mid and so on.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Here 2 are indicating image number, 1 are indicating line number. 3 are indicating word number, 8 are indicating character number, and 1 are indicating zone number. During this process, the number of lines, words, zones, symbols in a document are stored in one single folder with indexing.</a:t>
            </a:r>
          </a:p>
          <a:p>
            <a:endParaRPr lang="en-US" dirty="0"/>
          </a:p>
        </p:txBody>
      </p:sp>
      <p:pic>
        <p:nvPicPr>
          <p:cNvPr id="4" name="Picture 3" descr="C:\Users\JAY SHRI KRISHNA\Desktop\54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52275"/>
            <a:ext cx="70104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better pre-processing certain operations like- thinning, opening and closing can be used in future.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operations will reduce the effect if shadow characters present in words and it will improve the accuracy of the Alignment.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completion of pre-processing we will move for the next steps of OCR that is Recognition and Post processing.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447800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  <p:pic>
        <p:nvPicPr>
          <p:cNvPr id="1026" name="Picture 2" descr="C:\Users\Krishna\Desktop\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5334000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 of OCR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Objective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OCR?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Character Recognition (often abbreviated as OCR), is converting a digital image of a machine printed document in to a computer file.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can be stored, edited, indexed and searched more efficiently than the image of the document itself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OCRs are mainly divided into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major steps, Like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work was for pre-processing step.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Gujarati is one of the official </a:t>
            </a:r>
            <a:r>
              <a:rPr lang="en-US" sz="2400" dirty="0" smtClean="0"/>
              <a:t>language </a:t>
            </a:r>
            <a:r>
              <a:rPr lang="en-US" sz="2400" dirty="0"/>
              <a:t>of </a:t>
            </a:r>
            <a:r>
              <a:rPr lang="en-US" sz="2400" dirty="0" smtClean="0"/>
              <a:t>India.</a:t>
            </a:r>
          </a:p>
          <a:p>
            <a:r>
              <a:rPr lang="en-US" sz="2400" dirty="0" smtClean="0"/>
              <a:t>Large no. of  character set like, Consonants, Modifiers, Vowels,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Numerals.</a:t>
            </a:r>
          </a:p>
          <a:p>
            <a:r>
              <a:rPr lang="en-US" sz="2400" dirty="0"/>
              <a:t>Gujarati has some special </a:t>
            </a:r>
            <a:r>
              <a:rPr lang="en-US" sz="2400" dirty="0" smtClean="0"/>
              <a:t>features, like combination </a:t>
            </a:r>
            <a:r>
              <a:rPr lang="en-US" sz="2400" dirty="0"/>
              <a:t>of Middle Zone character with other Upper Zone character and Lower Zone character together forming one text </a:t>
            </a:r>
            <a:r>
              <a:rPr lang="en-US" sz="2400" dirty="0" smtClean="0"/>
              <a:t>word.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49377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Objective and 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Major Objective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segmentation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 segmentation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Zone identification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Zone segmentation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Symbols collection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Alignment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symbols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Scope:-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Machine printed Gujarati Text Documents not for Handwritten Gujarati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Doesn't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 on classifier, complex newspaper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Assumption:-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text documents taken under experiments are assumed to be skew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corrected, graphics free and simple text layout.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Module 1: Input Document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 hangingPunc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Binarization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Algorithm: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Input: Image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Gujarati script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image is logical or not.</a:t>
            </a:r>
          </a:p>
          <a:p>
            <a:pPr hangingPunct="0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yes then directly convert into inverse image. If No then compute one threshold value.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values of pixel is more than threshold value so convert into 1’s. If less than convert into 0’s.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343400" cy="2057400"/>
          </a:xfrm>
          <a:prstGeom prst="rect">
            <a:avLst/>
          </a:prstGeom>
          <a:noFill/>
        </p:spPr>
      </p:pic>
      <p:pic>
        <p:nvPicPr>
          <p:cNvPr id="5" name="Picture 4" descr="C:\Users\JAY SHRI KRISHNA\Desktop\5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17" y="3758749"/>
            <a:ext cx="2680855" cy="5846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5943600"/>
            <a:ext cx="8077200" cy="777875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[1] Global or Otsu's method use 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compute threshold value.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2: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Segmentation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Images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Perform HP method on Guajarati script 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 Maxima of each lines. Then find Valley between these maxima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 the height and width of each line.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Now, based on the height of the line, separate each line as separate image and stored in “LINE” folder.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457325"/>
            <a:ext cx="5181599" cy="1743075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82" y="3366655"/>
            <a:ext cx="4571999" cy="342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78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1861</TotalTime>
  <Words>678</Words>
  <Application>Microsoft Office PowerPoint</Application>
  <PresentationFormat>On-screen Show (4:3)</PresentationFormat>
  <Paragraphs>120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Segmentation And Alignment Of Text Symbols From Printed Gujarati Document Image</vt:lpstr>
      <vt:lpstr>Content</vt:lpstr>
      <vt:lpstr>PowerPoint Presentation</vt:lpstr>
      <vt:lpstr>PowerPoint Presentation</vt:lpstr>
      <vt:lpstr>PowerPoint Presentation</vt:lpstr>
      <vt:lpstr>Objective and scope</vt:lpstr>
      <vt:lpstr>PowerPoint Presentation</vt:lpstr>
      <vt:lpstr>Module 1: Input Document Image</vt:lpstr>
      <vt:lpstr>Module 2: Segmentation</vt:lpstr>
      <vt:lpstr>PowerPoint Presentation</vt:lpstr>
      <vt:lpstr>PowerPoint Presentation</vt:lpstr>
      <vt:lpstr>PowerPoint Presentation</vt:lpstr>
      <vt:lpstr>Module 3: Alignment of Symbols</vt:lpstr>
      <vt:lpstr>PowerPoint Presentation</vt:lpstr>
      <vt:lpstr>Screen Short</vt:lpstr>
      <vt:lpstr>INDEXING</vt:lpstr>
      <vt:lpstr>FUTURE ENHANCEMENT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SHRI KRISHNA</dc:creator>
  <cp:lastModifiedBy>JAY SHRI KRISHNA</cp:lastModifiedBy>
  <cp:revision>60</cp:revision>
  <dcterms:created xsi:type="dcterms:W3CDTF">2015-04-05T16:27:27Z</dcterms:created>
  <dcterms:modified xsi:type="dcterms:W3CDTF">2015-04-08T07:52:33Z</dcterms:modified>
</cp:coreProperties>
</file>