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6"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89260-EB85-A592-E765-3DFF9CDAD2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B4E3456-F382-A2F0-2CD8-0FEBFF9089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2FD0D1D-B115-896E-3284-26FE6E3597B8}"/>
              </a:ext>
            </a:extLst>
          </p:cNvPr>
          <p:cNvSpPr>
            <a:spLocks noGrp="1"/>
          </p:cNvSpPr>
          <p:nvPr>
            <p:ph type="dt" sz="half" idx="10"/>
          </p:nvPr>
        </p:nvSpPr>
        <p:spPr/>
        <p:txBody>
          <a:bodyPr/>
          <a:lstStyle/>
          <a:p>
            <a:fld id="{8B72AEE6-1790-4719-993C-97A3EB843D8D}" type="datetimeFigureOut">
              <a:rPr lang="en-IN" smtClean="0"/>
              <a:t>15-07-2023</a:t>
            </a:fld>
            <a:endParaRPr lang="en-IN"/>
          </a:p>
        </p:txBody>
      </p:sp>
      <p:sp>
        <p:nvSpPr>
          <p:cNvPr id="5" name="Footer Placeholder 4">
            <a:extLst>
              <a:ext uri="{FF2B5EF4-FFF2-40B4-BE49-F238E27FC236}">
                <a16:creationId xmlns:a16="http://schemas.microsoft.com/office/drawing/2014/main" id="{3112C67C-3C38-2AE5-A611-57022BC44B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18876B-1F16-4A97-7D2C-2BD792CC0C13}"/>
              </a:ext>
            </a:extLst>
          </p:cNvPr>
          <p:cNvSpPr>
            <a:spLocks noGrp="1"/>
          </p:cNvSpPr>
          <p:nvPr>
            <p:ph type="sldNum" sz="quarter" idx="12"/>
          </p:nvPr>
        </p:nvSpPr>
        <p:spPr/>
        <p:txBody>
          <a:bodyPr/>
          <a:lstStyle/>
          <a:p>
            <a:fld id="{38569549-A54E-4DDB-A040-10497C3FC435}" type="slidenum">
              <a:rPr lang="en-IN" smtClean="0"/>
              <a:t>‹#›</a:t>
            </a:fld>
            <a:endParaRPr lang="en-IN"/>
          </a:p>
        </p:txBody>
      </p:sp>
    </p:spTree>
    <p:extLst>
      <p:ext uri="{BB962C8B-B14F-4D97-AF65-F5344CB8AC3E}">
        <p14:creationId xmlns:p14="http://schemas.microsoft.com/office/powerpoint/2010/main" val="2760694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A6ED8-835D-C261-33E4-BE38F64D4BB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EDCFD20-94BA-AEEE-5BD6-2AF5DCB3A0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EFCB1E-EB26-4BB6-5B89-CB7BEF05392F}"/>
              </a:ext>
            </a:extLst>
          </p:cNvPr>
          <p:cNvSpPr>
            <a:spLocks noGrp="1"/>
          </p:cNvSpPr>
          <p:nvPr>
            <p:ph type="dt" sz="half" idx="10"/>
          </p:nvPr>
        </p:nvSpPr>
        <p:spPr/>
        <p:txBody>
          <a:bodyPr/>
          <a:lstStyle/>
          <a:p>
            <a:fld id="{8B72AEE6-1790-4719-993C-97A3EB843D8D}" type="datetimeFigureOut">
              <a:rPr lang="en-IN" smtClean="0"/>
              <a:t>15-07-2023</a:t>
            </a:fld>
            <a:endParaRPr lang="en-IN"/>
          </a:p>
        </p:txBody>
      </p:sp>
      <p:sp>
        <p:nvSpPr>
          <p:cNvPr id="5" name="Footer Placeholder 4">
            <a:extLst>
              <a:ext uri="{FF2B5EF4-FFF2-40B4-BE49-F238E27FC236}">
                <a16:creationId xmlns:a16="http://schemas.microsoft.com/office/drawing/2014/main" id="{606D0068-AF9C-70C5-3761-CE6846F4F9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DAD617-DDBB-2019-B177-4DC6CCD49A76}"/>
              </a:ext>
            </a:extLst>
          </p:cNvPr>
          <p:cNvSpPr>
            <a:spLocks noGrp="1"/>
          </p:cNvSpPr>
          <p:nvPr>
            <p:ph type="sldNum" sz="quarter" idx="12"/>
          </p:nvPr>
        </p:nvSpPr>
        <p:spPr/>
        <p:txBody>
          <a:bodyPr/>
          <a:lstStyle/>
          <a:p>
            <a:fld id="{38569549-A54E-4DDB-A040-10497C3FC435}" type="slidenum">
              <a:rPr lang="en-IN" smtClean="0"/>
              <a:t>‹#›</a:t>
            </a:fld>
            <a:endParaRPr lang="en-IN"/>
          </a:p>
        </p:txBody>
      </p:sp>
    </p:spTree>
    <p:extLst>
      <p:ext uri="{BB962C8B-B14F-4D97-AF65-F5344CB8AC3E}">
        <p14:creationId xmlns:p14="http://schemas.microsoft.com/office/powerpoint/2010/main" val="724926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DA9A98-50E7-47E8-EC20-B3386A22735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3F906B3-FEED-CB18-1875-05091DB9FC7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77403CA-3693-6793-96D6-5ACA9A5F9508}"/>
              </a:ext>
            </a:extLst>
          </p:cNvPr>
          <p:cNvSpPr>
            <a:spLocks noGrp="1"/>
          </p:cNvSpPr>
          <p:nvPr>
            <p:ph type="dt" sz="half" idx="10"/>
          </p:nvPr>
        </p:nvSpPr>
        <p:spPr/>
        <p:txBody>
          <a:bodyPr/>
          <a:lstStyle/>
          <a:p>
            <a:fld id="{8B72AEE6-1790-4719-993C-97A3EB843D8D}" type="datetimeFigureOut">
              <a:rPr lang="en-IN" smtClean="0"/>
              <a:t>15-07-2023</a:t>
            </a:fld>
            <a:endParaRPr lang="en-IN"/>
          </a:p>
        </p:txBody>
      </p:sp>
      <p:sp>
        <p:nvSpPr>
          <p:cNvPr id="5" name="Footer Placeholder 4">
            <a:extLst>
              <a:ext uri="{FF2B5EF4-FFF2-40B4-BE49-F238E27FC236}">
                <a16:creationId xmlns:a16="http://schemas.microsoft.com/office/drawing/2014/main" id="{7CAD8F43-C531-8268-8B49-FFAC0D2ECF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581175-6176-53BF-53F6-137BA5E948BE}"/>
              </a:ext>
            </a:extLst>
          </p:cNvPr>
          <p:cNvSpPr>
            <a:spLocks noGrp="1"/>
          </p:cNvSpPr>
          <p:nvPr>
            <p:ph type="sldNum" sz="quarter" idx="12"/>
          </p:nvPr>
        </p:nvSpPr>
        <p:spPr/>
        <p:txBody>
          <a:bodyPr/>
          <a:lstStyle/>
          <a:p>
            <a:fld id="{38569549-A54E-4DDB-A040-10497C3FC435}" type="slidenum">
              <a:rPr lang="en-IN" smtClean="0"/>
              <a:t>‹#›</a:t>
            </a:fld>
            <a:endParaRPr lang="en-IN"/>
          </a:p>
        </p:txBody>
      </p:sp>
    </p:spTree>
    <p:extLst>
      <p:ext uri="{BB962C8B-B14F-4D97-AF65-F5344CB8AC3E}">
        <p14:creationId xmlns:p14="http://schemas.microsoft.com/office/powerpoint/2010/main" val="1165684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74123-DBA8-BF79-147E-193E4684404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06CB30D-1315-E657-9646-1D13C564F3A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FCFB22-2447-4065-F06C-9E581F1D2EEF}"/>
              </a:ext>
            </a:extLst>
          </p:cNvPr>
          <p:cNvSpPr>
            <a:spLocks noGrp="1"/>
          </p:cNvSpPr>
          <p:nvPr>
            <p:ph type="dt" sz="half" idx="10"/>
          </p:nvPr>
        </p:nvSpPr>
        <p:spPr/>
        <p:txBody>
          <a:bodyPr/>
          <a:lstStyle/>
          <a:p>
            <a:fld id="{8B72AEE6-1790-4719-993C-97A3EB843D8D}" type="datetimeFigureOut">
              <a:rPr lang="en-IN" smtClean="0"/>
              <a:t>15-07-2023</a:t>
            </a:fld>
            <a:endParaRPr lang="en-IN"/>
          </a:p>
        </p:txBody>
      </p:sp>
      <p:sp>
        <p:nvSpPr>
          <p:cNvPr id="5" name="Footer Placeholder 4">
            <a:extLst>
              <a:ext uri="{FF2B5EF4-FFF2-40B4-BE49-F238E27FC236}">
                <a16:creationId xmlns:a16="http://schemas.microsoft.com/office/drawing/2014/main" id="{08BC7EED-48C1-8FE1-B00D-0DBA306A0C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CE04C3-62D5-D488-3905-D052FEF3CC2B}"/>
              </a:ext>
            </a:extLst>
          </p:cNvPr>
          <p:cNvSpPr>
            <a:spLocks noGrp="1"/>
          </p:cNvSpPr>
          <p:nvPr>
            <p:ph type="sldNum" sz="quarter" idx="12"/>
          </p:nvPr>
        </p:nvSpPr>
        <p:spPr/>
        <p:txBody>
          <a:bodyPr/>
          <a:lstStyle/>
          <a:p>
            <a:fld id="{38569549-A54E-4DDB-A040-10497C3FC435}" type="slidenum">
              <a:rPr lang="en-IN" smtClean="0"/>
              <a:t>‹#›</a:t>
            </a:fld>
            <a:endParaRPr lang="en-IN"/>
          </a:p>
        </p:txBody>
      </p:sp>
    </p:spTree>
    <p:extLst>
      <p:ext uri="{BB962C8B-B14F-4D97-AF65-F5344CB8AC3E}">
        <p14:creationId xmlns:p14="http://schemas.microsoft.com/office/powerpoint/2010/main" val="2092627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DFCE4-FBA4-5D5B-534D-C89AFE6FE3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FB9BDB5-AE0D-ED7B-C93C-DAA336644D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044D684-4E3C-9AB5-058E-B5508A039019}"/>
              </a:ext>
            </a:extLst>
          </p:cNvPr>
          <p:cNvSpPr>
            <a:spLocks noGrp="1"/>
          </p:cNvSpPr>
          <p:nvPr>
            <p:ph type="dt" sz="half" idx="10"/>
          </p:nvPr>
        </p:nvSpPr>
        <p:spPr/>
        <p:txBody>
          <a:bodyPr/>
          <a:lstStyle/>
          <a:p>
            <a:fld id="{8B72AEE6-1790-4719-993C-97A3EB843D8D}" type="datetimeFigureOut">
              <a:rPr lang="en-IN" smtClean="0"/>
              <a:t>15-07-2023</a:t>
            </a:fld>
            <a:endParaRPr lang="en-IN"/>
          </a:p>
        </p:txBody>
      </p:sp>
      <p:sp>
        <p:nvSpPr>
          <p:cNvPr id="5" name="Footer Placeholder 4">
            <a:extLst>
              <a:ext uri="{FF2B5EF4-FFF2-40B4-BE49-F238E27FC236}">
                <a16:creationId xmlns:a16="http://schemas.microsoft.com/office/drawing/2014/main" id="{5AACB0AA-2B98-C28E-6D28-D176D6052D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F9CEDC-1D3D-92E2-D288-A5A0545D9FE1}"/>
              </a:ext>
            </a:extLst>
          </p:cNvPr>
          <p:cNvSpPr>
            <a:spLocks noGrp="1"/>
          </p:cNvSpPr>
          <p:nvPr>
            <p:ph type="sldNum" sz="quarter" idx="12"/>
          </p:nvPr>
        </p:nvSpPr>
        <p:spPr/>
        <p:txBody>
          <a:bodyPr/>
          <a:lstStyle/>
          <a:p>
            <a:fld id="{38569549-A54E-4DDB-A040-10497C3FC435}" type="slidenum">
              <a:rPr lang="en-IN" smtClean="0"/>
              <a:t>‹#›</a:t>
            </a:fld>
            <a:endParaRPr lang="en-IN"/>
          </a:p>
        </p:txBody>
      </p:sp>
    </p:spTree>
    <p:extLst>
      <p:ext uri="{BB962C8B-B14F-4D97-AF65-F5344CB8AC3E}">
        <p14:creationId xmlns:p14="http://schemas.microsoft.com/office/powerpoint/2010/main" val="1672668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940C0-39B7-6CF4-6B75-1ACB3E6EAB8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8BEDA06-9F00-3513-A0BF-9EB78AD1D74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46208EF-778C-193E-551B-872953054F2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4CB2978-D0CA-5536-E5BD-6B1C2470ED07}"/>
              </a:ext>
            </a:extLst>
          </p:cNvPr>
          <p:cNvSpPr>
            <a:spLocks noGrp="1"/>
          </p:cNvSpPr>
          <p:nvPr>
            <p:ph type="dt" sz="half" idx="10"/>
          </p:nvPr>
        </p:nvSpPr>
        <p:spPr/>
        <p:txBody>
          <a:bodyPr/>
          <a:lstStyle/>
          <a:p>
            <a:fld id="{8B72AEE6-1790-4719-993C-97A3EB843D8D}" type="datetimeFigureOut">
              <a:rPr lang="en-IN" smtClean="0"/>
              <a:t>15-07-2023</a:t>
            </a:fld>
            <a:endParaRPr lang="en-IN"/>
          </a:p>
        </p:txBody>
      </p:sp>
      <p:sp>
        <p:nvSpPr>
          <p:cNvPr id="6" name="Footer Placeholder 5">
            <a:extLst>
              <a:ext uri="{FF2B5EF4-FFF2-40B4-BE49-F238E27FC236}">
                <a16:creationId xmlns:a16="http://schemas.microsoft.com/office/drawing/2014/main" id="{1E2B8F5F-20B0-FA63-9B23-E41BD5A409C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50FAEA9-8AB6-1F79-F337-7CBCBAD746BC}"/>
              </a:ext>
            </a:extLst>
          </p:cNvPr>
          <p:cNvSpPr>
            <a:spLocks noGrp="1"/>
          </p:cNvSpPr>
          <p:nvPr>
            <p:ph type="sldNum" sz="quarter" idx="12"/>
          </p:nvPr>
        </p:nvSpPr>
        <p:spPr/>
        <p:txBody>
          <a:bodyPr/>
          <a:lstStyle/>
          <a:p>
            <a:fld id="{38569549-A54E-4DDB-A040-10497C3FC435}" type="slidenum">
              <a:rPr lang="en-IN" smtClean="0"/>
              <a:t>‹#›</a:t>
            </a:fld>
            <a:endParaRPr lang="en-IN"/>
          </a:p>
        </p:txBody>
      </p:sp>
    </p:spTree>
    <p:extLst>
      <p:ext uri="{BB962C8B-B14F-4D97-AF65-F5344CB8AC3E}">
        <p14:creationId xmlns:p14="http://schemas.microsoft.com/office/powerpoint/2010/main" val="155488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99527-FBCB-6149-0BB2-3FD876A7B3A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0715FCC-A7CF-9B06-4AD9-8FAD9902A8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892F624-C53D-6094-74F2-23D6EA8CF36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F554BBE-85BD-86A9-05C5-04A6DC6F66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00B00D-7E75-094E-528D-BCCBBFD66D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1C5239B-5B07-D6AD-A568-B65AB65B3D86}"/>
              </a:ext>
            </a:extLst>
          </p:cNvPr>
          <p:cNvSpPr>
            <a:spLocks noGrp="1"/>
          </p:cNvSpPr>
          <p:nvPr>
            <p:ph type="dt" sz="half" idx="10"/>
          </p:nvPr>
        </p:nvSpPr>
        <p:spPr/>
        <p:txBody>
          <a:bodyPr/>
          <a:lstStyle/>
          <a:p>
            <a:fld id="{8B72AEE6-1790-4719-993C-97A3EB843D8D}" type="datetimeFigureOut">
              <a:rPr lang="en-IN" smtClean="0"/>
              <a:t>15-07-2023</a:t>
            </a:fld>
            <a:endParaRPr lang="en-IN"/>
          </a:p>
        </p:txBody>
      </p:sp>
      <p:sp>
        <p:nvSpPr>
          <p:cNvPr id="8" name="Footer Placeholder 7">
            <a:extLst>
              <a:ext uri="{FF2B5EF4-FFF2-40B4-BE49-F238E27FC236}">
                <a16:creationId xmlns:a16="http://schemas.microsoft.com/office/drawing/2014/main" id="{3278371F-CF36-AF6B-5A43-15A532F4940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FE21ABD-82B1-E750-23CF-BCBACF9BE84F}"/>
              </a:ext>
            </a:extLst>
          </p:cNvPr>
          <p:cNvSpPr>
            <a:spLocks noGrp="1"/>
          </p:cNvSpPr>
          <p:nvPr>
            <p:ph type="sldNum" sz="quarter" idx="12"/>
          </p:nvPr>
        </p:nvSpPr>
        <p:spPr/>
        <p:txBody>
          <a:bodyPr/>
          <a:lstStyle/>
          <a:p>
            <a:fld id="{38569549-A54E-4DDB-A040-10497C3FC435}" type="slidenum">
              <a:rPr lang="en-IN" smtClean="0"/>
              <a:t>‹#›</a:t>
            </a:fld>
            <a:endParaRPr lang="en-IN"/>
          </a:p>
        </p:txBody>
      </p:sp>
    </p:spTree>
    <p:extLst>
      <p:ext uri="{BB962C8B-B14F-4D97-AF65-F5344CB8AC3E}">
        <p14:creationId xmlns:p14="http://schemas.microsoft.com/office/powerpoint/2010/main" val="870362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A3E0B-514A-DF99-B259-D2B4100D656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3325A57-C803-394D-676D-E5CACC77CCDC}"/>
              </a:ext>
            </a:extLst>
          </p:cNvPr>
          <p:cNvSpPr>
            <a:spLocks noGrp="1"/>
          </p:cNvSpPr>
          <p:nvPr>
            <p:ph type="dt" sz="half" idx="10"/>
          </p:nvPr>
        </p:nvSpPr>
        <p:spPr/>
        <p:txBody>
          <a:bodyPr/>
          <a:lstStyle/>
          <a:p>
            <a:fld id="{8B72AEE6-1790-4719-993C-97A3EB843D8D}" type="datetimeFigureOut">
              <a:rPr lang="en-IN" smtClean="0"/>
              <a:t>15-07-2023</a:t>
            </a:fld>
            <a:endParaRPr lang="en-IN"/>
          </a:p>
        </p:txBody>
      </p:sp>
      <p:sp>
        <p:nvSpPr>
          <p:cNvPr id="4" name="Footer Placeholder 3">
            <a:extLst>
              <a:ext uri="{FF2B5EF4-FFF2-40B4-BE49-F238E27FC236}">
                <a16:creationId xmlns:a16="http://schemas.microsoft.com/office/drawing/2014/main" id="{6A58443A-0FCD-B307-8A78-4CACE7885D6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461E5C0-CF96-CA3E-6865-16897711133C}"/>
              </a:ext>
            </a:extLst>
          </p:cNvPr>
          <p:cNvSpPr>
            <a:spLocks noGrp="1"/>
          </p:cNvSpPr>
          <p:nvPr>
            <p:ph type="sldNum" sz="quarter" idx="12"/>
          </p:nvPr>
        </p:nvSpPr>
        <p:spPr/>
        <p:txBody>
          <a:bodyPr/>
          <a:lstStyle/>
          <a:p>
            <a:fld id="{38569549-A54E-4DDB-A040-10497C3FC435}" type="slidenum">
              <a:rPr lang="en-IN" smtClean="0"/>
              <a:t>‹#›</a:t>
            </a:fld>
            <a:endParaRPr lang="en-IN"/>
          </a:p>
        </p:txBody>
      </p:sp>
    </p:spTree>
    <p:extLst>
      <p:ext uri="{BB962C8B-B14F-4D97-AF65-F5344CB8AC3E}">
        <p14:creationId xmlns:p14="http://schemas.microsoft.com/office/powerpoint/2010/main" val="1711304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735C69-C07C-297D-33A0-B36BDDCC779E}"/>
              </a:ext>
            </a:extLst>
          </p:cNvPr>
          <p:cNvSpPr>
            <a:spLocks noGrp="1"/>
          </p:cNvSpPr>
          <p:nvPr>
            <p:ph type="dt" sz="half" idx="10"/>
          </p:nvPr>
        </p:nvSpPr>
        <p:spPr/>
        <p:txBody>
          <a:bodyPr/>
          <a:lstStyle/>
          <a:p>
            <a:fld id="{8B72AEE6-1790-4719-993C-97A3EB843D8D}" type="datetimeFigureOut">
              <a:rPr lang="en-IN" smtClean="0"/>
              <a:t>15-07-2023</a:t>
            </a:fld>
            <a:endParaRPr lang="en-IN"/>
          </a:p>
        </p:txBody>
      </p:sp>
      <p:sp>
        <p:nvSpPr>
          <p:cNvPr id="3" name="Footer Placeholder 2">
            <a:extLst>
              <a:ext uri="{FF2B5EF4-FFF2-40B4-BE49-F238E27FC236}">
                <a16:creationId xmlns:a16="http://schemas.microsoft.com/office/drawing/2014/main" id="{144B80BC-E7A5-80EC-C4FD-A561D73F763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6BC9D4F-A43B-4488-E278-8950D6C7CA54}"/>
              </a:ext>
            </a:extLst>
          </p:cNvPr>
          <p:cNvSpPr>
            <a:spLocks noGrp="1"/>
          </p:cNvSpPr>
          <p:nvPr>
            <p:ph type="sldNum" sz="quarter" idx="12"/>
          </p:nvPr>
        </p:nvSpPr>
        <p:spPr/>
        <p:txBody>
          <a:bodyPr/>
          <a:lstStyle/>
          <a:p>
            <a:fld id="{38569549-A54E-4DDB-A040-10497C3FC435}" type="slidenum">
              <a:rPr lang="en-IN" smtClean="0"/>
              <a:t>‹#›</a:t>
            </a:fld>
            <a:endParaRPr lang="en-IN"/>
          </a:p>
        </p:txBody>
      </p:sp>
    </p:spTree>
    <p:extLst>
      <p:ext uri="{BB962C8B-B14F-4D97-AF65-F5344CB8AC3E}">
        <p14:creationId xmlns:p14="http://schemas.microsoft.com/office/powerpoint/2010/main" val="2080147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B77BD-F6FA-4443-7A93-737BD4D035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DDB748F-88F3-A295-4D21-8BFE684949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E372359-FB57-414D-145B-A14E8E33F5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FA174B-5E21-669B-FEFC-A822F6861F98}"/>
              </a:ext>
            </a:extLst>
          </p:cNvPr>
          <p:cNvSpPr>
            <a:spLocks noGrp="1"/>
          </p:cNvSpPr>
          <p:nvPr>
            <p:ph type="dt" sz="half" idx="10"/>
          </p:nvPr>
        </p:nvSpPr>
        <p:spPr/>
        <p:txBody>
          <a:bodyPr/>
          <a:lstStyle/>
          <a:p>
            <a:fld id="{8B72AEE6-1790-4719-993C-97A3EB843D8D}" type="datetimeFigureOut">
              <a:rPr lang="en-IN" smtClean="0"/>
              <a:t>15-07-2023</a:t>
            </a:fld>
            <a:endParaRPr lang="en-IN"/>
          </a:p>
        </p:txBody>
      </p:sp>
      <p:sp>
        <p:nvSpPr>
          <p:cNvPr id="6" name="Footer Placeholder 5">
            <a:extLst>
              <a:ext uri="{FF2B5EF4-FFF2-40B4-BE49-F238E27FC236}">
                <a16:creationId xmlns:a16="http://schemas.microsoft.com/office/drawing/2014/main" id="{4446759C-28A1-65D6-3FAA-4A3E0E1FEAC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76E4337-FE43-9CA3-3542-886F4F5C99A0}"/>
              </a:ext>
            </a:extLst>
          </p:cNvPr>
          <p:cNvSpPr>
            <a:spLocks noGrp="1"/>
          </p:cNvSpPr>
          <p:nvPr>
            <p:ph type="sldNum" sz="quarter" idx="12"/>
          </p:nvPr>
        </p:nvSpPr>
        <p:spPr/>
        <p:txBody>
          <a:bodyPr/>
          <a:lstStyle/>
          <a:p>
            <a:fld id="{38569549-A54E-4DDB-A040-10497C3FC435}" type="slidenum">
              <a:rPr lang="en-IN" smtClean="0"/>
              <a:t>‹#›</a:t>
            </a:fld>
            <a:endParaRPr lang="en-IN"/>
          </a:p>
        </p:txBody>
      </p:sp>
    </p:spTree>
    <p:extLst>
      <p:ext uri="{BB962C8B-B14F-4D97-AF65-F5344CB8AC3E}">
        <p14:creationId xmlns:p14="http://schemas.microsoft.com/office/powerpoint/2010/main" val="611380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83755-D70A-256B-B6BF-30E7021B7D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EC0C6F7-35D0-601C-2424-0ED0C08624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0E5CC23-D688-EB85-7A24-0856888DFD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B67309-96CE-7D27-02D9-4919A581E718}"/>
              </a:ext>
            </a:extLst>
          </p:cNvPr>
          <p:cNvSpPr>
            <a:spLocks noGrp="1"/>
          </p:cNvSpPr>
          <p:nvPr>
            <p:ph type="dt" sz="half" idx="10"/>
          </p:nvPr>
        </p:nvSpPr>
        <p:spPr/>
        <p:txBody>
          <a:bodyPr/>
          <a:lstStyle/>
          <a:p>
            <a:fld id="{8B72AEE6-1790-4719-993C-97A3EB843D8D}" type="datetimeFigureOut">
              <a:rPr lang="en-IN" smtClean="0"/>
              <a:t>15-07-2023</a:t>
            </a:fld>
            <a:endParaRPr lang="en-IN"/>
          </a:p>
        </p:txBody>
      </p:sp>
      <p:sp>
        <p:nvSpPr>
          <p:cNvPr id="6" name="Footer Placeholder 5">
            <a:extLst>
              <a:ext uri="{FF2B5EF4-FFF2-40B4-BE49-F238E27FC236}">
                <a16:creationId xmlns:a16="http://schemas.microsoft.com/office/drawing/2014/main" id="{349169ED-3836-CF08-7784-67E5F5F263D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CC31BDD-EF49-1FC9-AE89-144ED6674A6F}"/>
              </a:ext>
            </a:extLst>
          </p:cNvPr>
          <p:cNvSpPr>
            <a:spLocks noGrp="1"/>
          </p:cNvSpPr>
          <p:nvPr>
            <p:ph type="sldNum" sz="quarter" idx="12"/>
          </p:nvPr>
        </p:nvSpPr>
        <p:spPr/>
        <p:txBody>
          <a:bodyPr/>
          <a:lstStyle/>
          <a:p>
            <a:fld id="{38569549-A54E-4DDB-A040-10497C3FC435}" type="slidenum">
              <a:rPr lang="en-IN" smtClean="0"/>
              <a:t>‹#›</a:t>
            </a:fld>
            <a:endParaRPr lang="en-IN"/>
          </a:p>
        </p:txBody>
      </p:sp>
    </p:spTree>
    <p:extLst>
      <p:ext uri="{BB962C8B-B14F-4D97-AF65-F5344CB8AC3E}">
        <p14:creationId xmlns:p14="http://schemas.microsoft.com/office/powerpoint/2010/main" val="2774149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92ABB2-2DE0-66F0-7B23-71F994F7FE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707BDCA-B7C3-7B93-1CC7-98DC907FCB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B4977D-35DE-AA40-B138-45F99C8D0C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72AEE6-1790-4719-993C-97A3EB843D8D}" type="datetimeFigureOut">
              <a:rPr lang="en-IN" smtClean="0"/>
              <a:t>15-07-2023</a:t>
            </a:fld>
            <a:endParaRPr lang="en-IN"/>
          </a:p>
        </p:txBody>
      </p:sp>
      <p:sp>
        <p:nvSpPr>
          <p:cNvPr id="5" name="Footer Placeholder 4">
            <a:extLst>
              <a:ext uri="{FF2B5EF4-FFF2-40B4-BE49-F238E27FC236}">
                <a16:creationId xmlns:a16="http://schemas.microsoft.com/office/drawing/2014/main" id="{1F7975BD-36E8-8C8A-9271-0D1EED1D15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C4CB167-8588-68A6-0D08-22C792539E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569549-A54E-4DDB-A040-10497C3FC435}" type="slidenum">
              <a:rPr lang="en-IN" smtClean="0"/>
              <a:t>‹#›</a:t>
            </a:fld>
            <a:endParaRPr lang="en-IN"/>
          </a:p>
        </p:txBody>
      </p:sp>
    </p:spTree>
    <p:extLst>
      <p:ext uri="{BB962C8B-B14F-4D97-AF65-F5344CB8AC3E}">
        <p14:creationId xmlns:p14="http://schemas.microsoft.com/office/powerpoint/2010/main" val="9850103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D535AD6-8B54-2CF6-3855-DF2D119F9940}"/>
              </a:ext>
            </a:extLst>
          </p:cNvPr>
          <p:cNvSpPr txBox="1"/>
          <p:nvPr/>
        </p:nvSpPr>
        <p:spPr>
          <a:xfrm>
            <a:off x="2326341" y="1102659"/>
            <a:ext cx="7839635"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Project Title : Human Motion Gesture Recognition System</a:t>
            </a:r>
          </a:p>
        </p:txBody>
      </p:sp>
      <p:sp>
        <p:nvSpPr>
          <p:cNvPr id="5" name="TextBox 4">
            <a:extLst>
              <a:ext uri="{FF2B5EF4-FFF2-40B4-BE49-F238E27FC236}">
                <a16:creationId xmlns:a16="http://schemas.microsoft.com/office/drawing/2014/main" id="{9C4D5B08-CCA4-AF08-A1EA-F5BA93111514}"/>
              </a:ext>
            </a:extLst>
          </p:cNvPr>
          <p:cNvSpPr txBox="1"/>
          <p:nvPr/>
        </p:nvSpPr>
        <p:spPr>
          <a:xfrm>
            <a:off x="3173506" y="1748118"/>
            <a:ext cx="4652682" cy="3693319"/>
          </a:xfrm>
          <a:prstGeom prst="rect">
            <a:avLst/>
          </a:prstGeom>
          <a:noFill/>
        </p:spPr>
        <p:txBody>
          <a:bodyPr wrap="square" rtlCol="0">
            <a:spAutoFit/>
          </a:bodyPr>
          <a:lstStyle/>
          <a:p>
            <a:endParaRPr lang="en-IN" dirty="0"/>
          </a:p>
          <a:p>
            <a:r>
              <a:rPr lang="en-IN" dirty="0"/>
              <a:t>Student Name : Hardik Ameta</a:t>
            </a:r>
          </a:p>
          <a:p>
            <a:endParaRPr lang="en-IN" dirty="0"/>
          </a:p>
          <a:p>
            <a:r>
              <a:rPr lang="en-IN" dirty="0"/>
              <a:t>University Roll No : 2016756</a:t>
            </a:r>
          </a:p>
          <a:p>
            <a:endParaRPr lang="en-IN" dirty="0"/>
          </a:p>
          <a:p>
            <a:r>
              <a:rPr lang="en-IN" dirty="0"/>
              <a:t>Section : G</a:t>
            </a:r>
          </a:p>
          <a:p>
            <a:endParaRPr lang="en-IN" dirty="0"/>
          </a:p>
          <a:p>
            <a:r>
              <a:rPr lang="en-IN" dirty="0"/>
              <a:t>Class Roll No : 35</a:t>
            </a:r>
          </a:p>
          <a:p>
            <a:endParaRPr lang="en-IN" dirty="0"/>
          </a:p>
          <a:p>
            <a:r>
              <a:rPr lang="en-IN" dirty="0"/>
              <a:t>Student ID : 20021741</a:t>
            </a:r>
          </a:p>
          <a:p>
            <a:endParaRPr lang="en-IN" dirty="0"/>
          </a:p>
          <a:p>
            <a:r>
              <a:rPr lang="en-IN" dirty="0"/>
              <a:t>Enrolment ID : GE-202016756</a:t>
            </a:r>
          </a:p>
          <a:p>
            <a:endParaRPr lang="en-IN" dirty="0"/>
          </a:p>
        </p:txBody>
      </p:sp>
      <p:sp>
        <p:nvSpPr>
          <p:cNvPr id="6" name="TextBox 5">
            <a:extLst>
              <a:ext uri="{FF2B5EF4-FFF2-40B4-BE49-F238E27FC236}">
                <a16:creationId xmlns:a16="http://schemas.microsoft.com/office/drawing/2014/main" id="{B738042A-0244-64E9-94CB-70EC1C7A38FC}"/>
              </a:ext>
            </a:extLst>
          </p:cNvPr>
          <p:cNvSpPr txBox="1"/>
          <p:nvPr/>
        </p:nvSpPr>
        <p:spPr>
          <a:xfrm>
            <a:off x="2675965" y="5647765"/>
            <a:ext cx="5767541" cy="400110"/>
          </a:xfrm>
          <a:prstGeom prst="rect">
            <a:avLst/>
          </a:prstGeom>
          <a:noFill/>
        </p:spPr>
        <p:txBody>
          <a:bodyPr wrap="none" rtlCol="0">
            <a:spAutoFit/>
          </a:bodyPr>
          <a:lstStyle/>
          <a:p>
            <a:r>
              <a:rPr lang="en-IN" sz="2000" dirty="0"/>
              <a:t>Mentor Name : Dr Parul Madan (Associate Professor) </a:t>
            </a:r>
          </a:p>
        </p:txBody>
      </p:sp>
    </p:spTree>
    <p:extLst>
      <p:ext uri="{BB962C8B-B14F-4D97-AF65-F5344CB8AC3E}">
        <p14:creationId xmlns:p14="http://schemas.microsoft.com/office/powerpoint/2010/main" val="42031864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1B75CD0-A95C-369B-DFA7-46EADE35553B}"/>
              </a:ext>
            </a:extLst>
          </p:cNvPr>
          <p:cNvSpPr txBox="1"/>
          <p:nvPr/>
        </p:nvSpPr>
        <p:spPr>
          <a:xfrm>
            <a:off x="4565773" y="134470"/>
            <a:ext cx="3060453" cy="461665"/>
          </a:xfrm>
          <a:prstGeom prst="rect">
            <a:avLst/>
          </a:prstGeom>
          <a:noFill/>
        </p:spPr>
        <p:txBody>
          <a:bodyPr wrap="none" rtlCol="0">
            <a:spAutoFit/>
          </a:bodyPr>
          <a:lstStyle/>
          <a:p>
            <a:r>
              <a:rPr lang="en-IN" sz="2400" b="1" dirty="0">
                <a:latin typeface="Times New Roman" panose="02020603050405020304" pitchFamily="18" charset="0"/>
                <a:cs typeface="Times New Roman" panose="02020603050405020304" pitchFamily="18" charset="0"/>
              </a:rPr>
              <a:t>Result and Discussion</a:t>
            </a:r>
          </a:p>
        </p:txBody>
      </p:sp>
      <p:sp>
        <p:nvSpPr>
          <p:cNvPr id="5" name="TextBox 4">
            <a:extLst>
              <a:ext uri="{FF2B5EF4-FFF2-40B4-BE49-F238E27FC236}">
                <a16:creationId xmlns:a16="http://schemas.microsoft.com/office/drawing/2014/main" id="{3E38DB14-B8C7-40F1-C723-A5CEA8CA93D0}"/>
              </a:ext>
            </a:extLst>
          </p:cNvPr>
          <p:cNvSpPr txBox="1"/>
          <p:nvPr/>
        </p:nvSpPr>
        <p:spPr>
          <a:xfrm>
            <a:off x="1506071" y="681772"/>
            <a:ext cx="8216153" cy="1200329"/>
          </a:xfrm>
          <a:prstGeom prst="rect">
            <a:avLst/>
          </a:prstGeom>
          <a:noFill/>
        </p:spPr>
        <p:txBody>
          <a:bodyPr wrap="square" rtlCol="0">
            <a:spAutoFit/>
          </a:bodyPr>
          <a:lstStyle/>
          <a:p>
            <a:pPr algn="just">
              <a:lnSpc>
                <a:spcPct val="150000"/>
              </a:lnSpc>
            </a:pPr>
            <a:r>
              <a:rPr lang="en-US" sz="1800" dirty="0">
                <a:effectLst/>
                <a:latin typeface="Times New Roman" panose="02020603050405020304" pitchFamily="18" charset="0"/>
                <a:ea typeface="Times New Roman" panose="02020603050405020304" pitchFamily="18" charset="0"/>
              </a:rPr>
              <a:t>This Project has a accuracy </a:t>
            </a:r>
            <a:r>
              <a:rPr lang="en-US" sz="1800">
                <a:effectLst/>
                <a:latin typeface="Times New Roman" panose="02020603050405020304" pitchFamily="18" charset="0"/>
                <a:ea typeface="Times New Roman" panose="02020603050405020304" pitchFamily="18" charset="0"/>
              </a:rPr>
              <a:t>of 98 </a:t>
            </a:r>
            <a:r>
              <a:rPr lang="en-US" sz="1800" dirty="0">
                <a:effectLst/>
                <a:latin typeface="Times New Roman" panose="02020603050405020304" pitchFamily="18" charset="0"/>
                <a:ea typeface="Times New Roman" panose="02020603050405020304" pitchFamily="18" charset="0"/>
              </a:rPr>
              <a:t>percent.</a:t>
            </a:r>
            <a:endParaRPr lang="en-IN" sz="1800" dirty="0">
              <a:effectLst/>
              <a:latin typeface="Calibri" panose="020F0502020204030204" pitchFamily="34" charset="0"/>
              <a:ea typeface="Calibri" panose="020F0502020204030204" pitchFamily="34" charset="0"/>
            </a:endParaRPr>
          </a:p>
          <a:p>
            <a:pPr algn="just">
              <a:lnSpc>
                <a:spcPct val="150000"/>
              </a:lnSpc>
            </a:pPr>
            <a:r>
              <a:rPr lang="en-US" sz="1800" dirty="0">
                <a:effectLst/>
                <a:latin typeface="Times New Roman" panose="02020603050405020304" pitchFamily="18" charset="0"/>
                <a:ea typeface="Times New Roman" panose="02020603050405020304" pitchFamily="18" charset="0"/>
              </a:rPr>
              <a:t>This Project successfully the detected the ASL.</a:t>
            </a:r>
            <a:endParaRPr lang="en-IN" sz="1800" dirty="0">
              <a:effectLst/>
              <a:latin typeface="Calibri" panose="020F0502020204030204" pitchFamily="34" charset="0"/>
              <a:ea typeface="Calibri" panose="020F0502020204030204" pitchFamily="34" charset="0"/>
            </a:endParaRPr>
          </a:p>
          <a:p>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471FB032-85C6-26F3-6CD4-7A5433ED8ED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19423" y="2438400"/>
            <a:ext cx="2546350" cy="2028825"/>
          </a:xfrm>
          <a:prstGeom prst="rect">
            <a:avLst/>
          </a:prstGeom>
        </p:spPr>
      </p:pic>
      <p:pic>
        <p:nvPicPr>
          <p:cNvPr id="8" name="Picture 7">
            <a:extLst>
              <a:ext uri="{FF2B5EF4-FFF2-40B4-BE49-F238E27FC236}">
                <a16:creationId xmlns:a16="http://schemas.microsoft.com/office/drawing/2014/main" id="{977FAA97-50A6-7DC9-08F1-64DB397FEF7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61950" y="2390775"/>
            <a:ext cx="2626995" cy="2076450"/>
          </a:xfrm>
          <a:prstGeom prst="rect">
            <a:avLst/>
          </a:prstGeom>
        </p:spPr>
      </p:pic>
    </p:spTree>
    <p:extLst>
      <p:ext uri="{BB962C8B-B14F-4D97-AF65-F5344CB8AC3E}">
        <p14:creationId xmlns:p14="http://schemas.microsoft.com/office/powerpoint/2010/main" val="29258941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188163B-CDE8-DD05-6B94-9BD2333004FC}"/>
              </a:ext>
            </a:extLst>
          </p:cNvPr>
          <p:cNvSpPr txBox="1"/>
          <p:nvPr/>
        </p:nvSpPr>
        <p:spPr>
          <a:xfrm>
            <a:off x="4025153" y="107577"/>
            <a:ext cx="4141694"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Conclusion and Future Scope</a:t>
            </a:r>
          </a:p>
        </p:txBody>
      </p:sp>
      <p:sp>
        <p:nvSpPr>
          <p:cNvPr id="5" name="TextBox 4">
            <a:extLst>
              <a:ext uri="{FF2B5EF4-FFF2-40B4-BE49-F238E27FC236}">
                <a16:creationId xmlns:a16="http://schemas.microsoft.com/office/drawing/2014/main" id="{2DF71938-63D6-473F-2F58-88B4A75BF67A}"/>
              </a:ext>
            </a:extLst>
          </p:cNvPr>
          <p:cNvSpPr txBox="1"/>
          <p:nvPr/>
        </p:nvSpPr>
        <p:spPr>
          <a:xfrm>
            <a:off x="806824" y="685800"/>
            <a:ext cx="10650070" cy="5355312"/>
          </a:xfrm>
          <a:prstGeom prst="rect">
            <a:avLst/>
          </a:prstGeom>
          <a:noFill/>
        </p:spPr>
        <p:txBody>
          <a:bodyPr wrap="square" rtlCol="0">
            <a:spAutoFit/>
          </a:bodyPr>
          <a:lstStyle/>
          <a:p>
            <a:pPr>
              <a:lnSpc>
                <a:spcPct val="200000"/>
              </a:lnSpc>
            </a:pPr>
            <a:r>
              <a:rPr lang="en-US" sz="1800" dirty="0">
                <a:effectLst/>
                <a:latin typeface="Times New Roman" panose="02020603050405020304" pitchFamily="18" charset="0"/>
                <a:ea typeface="Times New Roman" panose="02020603050405020304" pitchFamily="18" charset="0"/>
              </a:rPr>
              <a:t>This is one of the example of human motion gesture recognition system.</a:t>
            </a:r>
            <a:endParaRPr lang="en-IN" sz="1800" dirty="0">
              <a:effectLst/>
              <a:latin typeface="Calibri" panose="020F0502020204030204" pitchFamily="34" charset="0"/>
              <a:ea typeface="Calibri" panose="020F0502020204030204" pitchFamily="34" charset="0"/>
            </a:endParaRPr>
          </a:p>
          <a:p>
            <a:pPr>
              <a:lnSpc>
                <a:spcPct val="200000"/>
              </a:lnSpc>
            </a:pPr>
            <a:r>
              <a:rPr lang="en-US" sz="1800" dirty="0">
                <a:effectLst/>
                <a:latin typeface="Times New Roman" panose="02020603050405020304" pitchFamily="18" charset="0"/>
                <a:ea typeface="Times New Roman" panose="02020603050405020304" pitchFamily="18" charset="0"/>
              </a:rPr>
              <a:t>Likewise we can create many projects related to this for example presentation controlling using gestures, etc.</a:t>
            </a:r>
            <a:endParaRPr lang="en-IN" sz="1800" dirty="0">
              <a:effectLst/>
              <a:latin typeface="Calibri" panose="020F0502020204030204" pitchFamily="34" charset="0"/>
              <a:ea typeface="Calibri" panose="020F0502020204030204" pitchFamily="34" charset="0"/>
            </a:endParaRPr>
          </a:p>
          <a:p>
            <a:pPr>
              <a:lnSpc>
                <a:spcPct val="200000"/>
              </a:lnSpc>
            </a:pPr>
            <a:r>
              <a:rPr lang="en-US" sz="1800" dirty="0">
                <a:effectLst/>
                <a:latin typeface="Times New Roman" panose="02020603050405020304" pitchFamily="18" charset="0"/>
                <a:ea typeface="Times New Roman" panose="02020603050405020304" pitchFamily="18" charset="0"/>
              </a:rPr>
              <a:t>Model Used in this project is trained using Machine Learning Algorithm (</a:t>
            </a:r>
            <a:r>
              <a:rPr lang="en-US" sz="1800" dirty="0" err="1">
                <a:effectLst/>
                <a:latin typeface="Times New Roman" panose="02020603050405020304" pitchFamily="18" charset="0"/>
                <a:ea typeface="Times New Roman" panose="02020603050405020304" pitchFamily="18" charset="0"/>
              </a:rPr>
              <a:t>RandomForestClassifier</a:t>
            </a:r>
            <a:r>
              <a:rPr lang="en-US" sz="1800" dirty="0">
                <a:effectLst/>
                <a:latin typeface="Times New Roman" panose="02020603050405020304" pitchFamily="18" charset="0"/>
                <a:ea typeface="Times New Roman" panose="02020603050405020304" pitchFamily="18" charset="0"/>
              </a:rPr>
              <a:t>). For gaining more accuracy we can use CNN , </a:t>
            </a:r>
            <a:r>
              <a:rPr lang="en-US" sz="1800" dirty="0" err="1">
                <a:effectLst/>
                <a:latin typeface="Times New Roman" panose="02020603050405020304" pitchFamily="18" charset="0"/>
                <a:ea typeface="Times New Roman" panose="02020603050405020304" pitchFamily="18" charset="0"/>
              </a:rPr>
              <a:t>AlexNet</a:t>
            </a:r>
            <a:r>
              <a:rPr lang="en-US" sz="1800" dirty="0">
                <a:effectLst/>
                <a:latin typeface="Times New Roman" panose="02020603050405020304" pitchFamily="18" charset="0"/>
                <a:ea typeface="Times New Roman" panose="02020603050405020304" pitchFamily="18" charset="0"/>
              </a:rPr>
              <a:t>, YOLO,</a:t>
            </a:r>
            <a:r>
              <a:rPr lang="en-IN" dirty="0">
                <a:latin typeface="Calibri" panose="020F0502020204030204" pitchFamily="34" charset="0"/>
                <a:ea typeface="Calibri" panose="020F0502020204030204" pitchFamily="34" charset="0"/>
              </a:rPr>
              <a:t> </a:t>
            </a:r>
            <a:r>
              <a:rPr lang="en-US" sz="1800" dirty="0">
                <a:effectLst/>
                <a:latin typeface="Times New Roman" panose="02020603050405020304" pitchFamily="18" charset="0"/>
                <a:ea typeface="Times New Roman" panose="02020603050405020304" pitchFamily="18" charset="0"/>
              </a:rPr>
              <a:t>ImageNet, </a:t>
            </a:r>
            <a:r>
              <a:rPr lang="en-US" sz="1800" dirty="0" err="1">
                <a:effectLst/>
                <a:latin typeface="Times New Roman" panose="02020603050405020304" pitchFamily="18" charset="0"/>
                <a:ea typeface="Times New Roman" panose="02020603050405020304" pitchFamily="18" charset="0"/>
              </a:rPr>
              <a:t>MobileNet</a:t>
            </a:r>
            <a:r>
              <a:rPr lang="en-US" sz="1800" dirty="0">
                <a:effectLst/>
                <a:latin typeface="Times New Roman" panose="02020603050405020304" pitchFamily="18" charset="0"/>
                <a:ea typeface="Times New Roman" panose="02020603050405020304" pitchFamily="18" charset="0"/>
              </a:rPr>
              <a:t>, etc.</a:t>
            </a:r>
            <a:endParaRPr lang="en-IN" sz="1800" dirty="0">
              <a:effectLst/>
              <a:latin typeface="Calibri" panose="020F0502020204030204" pitchFamily="34" charset="0"/>
              <a:ea typeface="Calibri" panose="020F0502020204030204" pitchFamily="34" charset="0"/>
            </a:endParaRPr>
          </a:p>
          <a:p>
            <a:pPr>
              <a:lnSpc>
                <a:spcPct val="200000"/>
              </a:lnSpc>
            </a:pPr>
            <a:r>
              <a:rPr lang="en-US" sz="1800" dirty="0">
                <a:effectLst/>
                <a:latin typeface="Times New Roman" panose="02020603050405020304" pitchFamily="18" charset="0"/>
                <a:ea typeface="Times New Roman" panose="02020603050405020304" pitchFamily="18" charset="0"/>
              </a:rPr>
              <a:t>High resolution camera, inferred sensory can be used to take good quality images so that dataset can be efficiently prepared.</a:t>
            </a:r>
            <a:endParaRPr lang="en-IN" sz="1800" dirty="0">
              <a:effectLst/>
              <a:latin typeface="Calibri" panose="020F0502020204030204" pitchFamily="34" charset="0"/>
              <a:ea typeface="Calibri" panose="020F0502020204030204" pitchFamily="34" charset="0"/>
            </a:endParaRPr>
          </a:p>
          <a:p>
            <a:pPr>
              <a:lnSpc>
                <a:spcPct val="200000"/>
              </a:lnSpc>
            </a:pPr>
            <a:r>
              <a:rPr lang="en-US" sz="1800" dirty="0">
                <a:effectLst/>
                <a:latin typeface="Times New Roman" panose="02020603050405020304" pitchFamily="18" charset="0"/>
                <a:ea typeface="Times New Roman" panose="02020603050405020304" pitchFamily="18" charset="0"/>
              </a:rPr>
              <a:t>Gesture recognition is the hotspot for today’s research and development. Because of its medical application, gaming application, embedded system application it has a very bright future in Research and Development.</a:t>
            </a:r>
          </a:p>
          <a:p>
            <a:pPr>
              <a:lnSpc>
                <a:spcPct val="200000"/>
              </a:lnSpc>
            </a:pPr>
            <a:endParaRPr lang="en-IN" sz="1800" dirty="0">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4161958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E6DCAE0-2902-126D-302B-A7AA132E0945}"/>
              </a:ext>
            </a:extLst>
          </p:cNvPr>
          <p:cNvSpPr txBox="1"/>
          <p:nvPr/>
        </p:nvSpPr>
        <p:spPr>
          <a:xfrm>
            <a:off x="5168085" y="632012"/>
            <a:ext cx="1855829" cy="461665"/>
          </a:xfrm>
          <a:prstGeom prst="rect">
            <a:avLst/>
          </a:prstGeom>
          <a:noFill/>
        </p:spPr>
        <p:txBody>
          <a:bodyPr wrap="none" rtlCol="0">
            <a:spAutoFit/>
          </a:bodyPr>
          <a:lstStyle/>
          <a:p>
            <a:r>
              <a:rPr lang="en-IN" sz="2400" b="1" dirty="0">
                <a:latin typeface="Times New Roman" panose="02020603050405020304" pitchFamily="18" charset="0"/>
                <a:cs typeface="Times New Roman" panose="02020603050405020304" pitchFamily="18" charset="0"/>
              </a:rPr>
              <a:t>Introduction</a:t>
            </a:r>
          </a:p>
        </p:txBody>
      </p:sp>
      <p:sp>
        <p:nvSpPr>
          <p:cNvPr id="6" name="TextBox 5">
            <a:extLst>
              <a:ext uri="{FF2B5EF4-FFF2-40B4-BE49-F238E27FC236}">
                <a16:creationId xmlns:a16="http://schemas.microsoft.com/office/drawing/2014/main" id="{D29FCD90-3821-3F02-98A7-C1E2D8F0064C}"/>
              </a:ext>
            </a:extLst>
          </p:cNvPr>
          <p:cNvSpPr txBox="1"/>
          <p:nvPr/>
        </p:nvSpPr>
        <p:spPr>
          <a:xfrm>
            <a:off x="1385047" y="1344706"/>
            <a:ext cx="8646459" cy="5324535"/>
          </a:xfrm>
          <a:prstGeom prst="rect">
            <a:avLst/>
          </a:prstGeom>
          <a:noFill/>
        </p:spPr>
        <p:txBody>
          <a:bodyPr wrap="square" rtlCol="0">
            <a:spAutoFit/>
          </a:bodyPr>
          <a:lstStyle/>
          <a:p>
            <a:pPr algn="just">
              <a:lnSpc>
                <a:spcPct val="150000"/>
              </a:lnSpc>
              <a:spcBef>
                <a:spcPts val="600"/>
              </a:spcBef>
              <a:spcAft>
                <a:spcPts val="600"/>
              </a:spcAft>
            </a:pPr>
            <a:r>
              <a:rPr lang="en-US" sz="1800" dirty="0">
                <a:effectLst/>
                <a:latin typeface="Times New Roman" panose="02020603050405020304" pitchFamily="18" charset="0"/>
                <a:ea typeface="Times New Roman" panose="02020603050405020304" pitchFamily="18" charset="0"/>
              </a:rPr>
              <a:t>Human motion gesture recognition system is an AI Software which can detect the gesture of the human body parts in moving positions. With the help of this software we can detect the sign language like ASL (American Sign Language) which was primarily developed for the deaf people to communicate with other person. Now with the help of these software people can communicate with the computer by using different gestures like that of ASL.</a:t>
            </a:r>
            <a:endParaRPr lang="en-IN" sz="1800" dirty="0">
              <a:effectLst/>
              <a:latin typeface="Calibri" panose="020F0502020204030204" pitchFamily="34" charset="0"/>
              <a:ea typeface="Calibri" panose="020F0502020204030204" pitchFamily="34" charset="0"/>
            </a:endParaRPr>
          </a:p>
          <a:p>
            <a:pPr algn="just">
              <a:lnSpc>
                <a:spcPct val="150000"/>
              </a:lnSpc>
              <a:spcBef>
                <a:spcPts val="600"/>
              </a:spcBef>
              <a:spcAft>
                <a:spcPts val="600"/>
              </a:spcAft>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Calibri" panose="020F0502020204030204" pitchFamily="34" charset="0"/>
              <a:ea typeface="Calibri" panose="020F0502020204030204" pitchFamily="34" charset="0"/>
            </a:endParaRPr>
          </a:p>
          <a:p>
            <a:pPr algn="just">
              <a:lnSpc>
                <a:spcPct val="150000"/>
              </a:lnSpc>
              <a:spcBef>
                <a:spcPts val="600"/>
              </a:spcBef>
              <a:spcAft>
                <a:spcPts val="600"/>
              </a:spcAft>
            </a:pPr>
            <a:r>
              <a:rPr lang="en-US" sz="1800" dirty="0">
                <a:effectLst/>
                <a:latin typeface="Times New Roman" panose="02020603050405020304" pitchFamily="18" charset="0"/>
                <a:ea typeface="Times New Roman" panose="02020603050405020304" pitchFamily="18" charset="0"/>
              </a:rPr>
              <a:t>This software is mainly dependent on the landmarks detection of hands. By detecting the hand landmarks , we can recognition the different gesture of hand from the inputted image. All the landmark points of one image corresponds to different set of gestures such as for letter ‘A’ set of landmark point is different for ‘B’ its different. Hence by training these set of landmarks through Machine Learning Algorithm we can detection gestures in motion. </a:t>
            </a:r>
            <a:endParaRPr lang="en-IN" sz="1800" dirty="0">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2888169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E60409-1FDA-6432-1990-757A467AD205}"/>
              </a:ext>
            </a:extLst>
          </p:cNvPr>
          <p:cNvSpPr txBox="1"/>
          <p:nvPr/>
        </p:nvSpPr>
        <p:spPr>
          <a:xfrm>
            <a:off x="2097741" y="497541"/>
            <a:ext cx="7705165"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Problem Statement and Challenges.</a:t>
            </a:r>
          </a:p>
        </p:txBody>
      </p:sp>
      <p:sp>
        <p:nvSpPr>
          <p:cNvPr id="5" name="TextBox 4">
            <a:extLst>
              <a:ext uri="{FF2B5EF4-FFF2-40B4-BE49-F238E27FC236}">
                <a16:creationId xmlns:a16="http://schemas.microsoft.com/office/drawing/2014/main" id="{176CB87C-D5E0-1354-E162-FDB720EE6B2C}"/>
              </a:ext>
            </a:extLst>
          </p:cNvPr>
          <p:cNvSpPr txBox="1"/>
          <p:nvPr/>
        </p:nvSpPr>
        <p:spPr>
          <a:xfrm>
            <a:off x="1223682" y="1519518"/>
            <a:ext cx="8780930" cy="3924151"/>
          </a:xfrm>
          <a:prstGeom prst="rect">
            <a:avLst/>
          </a:prstGeom>
          <a:noFill/>
        </p:spPr>
        <p:txBody>
          <a:bodyPr wrap="square" rtlCol="0">
            <a:spAutoFit/>
          </a:bodyPr>
          <a:lstStyle/>
          <a:p>
            <a:pPr marL="266700" algn="just">
              <a:lnSpc>
                <a:spcPct val="150000"/>
              </a:lnSpc>
              <a:spcBef>
                <a:spcPts val="600"/>
              </a:spcBef>
              <a:spcAft>
                <a:spcPts val="600"/>
              </a:spcAft>
            </a:pPr>
            <a:r>
              <a:rPr lang="en-US" sz="1800" dirty="0">
                <a:effectLst/>
                <a:latin typeface="Times New Roman" panose="02020603050405020304" pitchFamily="18" charset="0"/>
                <a:ea typeface="Calibri" panose="020F0502020204030204" pitchFamily="34" charset="0"/>
              </a:rPr>
              <a:t>This project has the potential to improve communication for people with computer. The system could be used to provide real-time translation of sign language into text. This would allow people to communicate more easily with computers in a variety of settings, such as schools, workplaces, etc.</a:t>
            </a:r>
            <a:endParaRPr lang="en-IN" sz="1800" dirty="0">
              <a:effectLst/>
              <a:latin typeface="Times New Roman" panose="02020603050405020304" pitchFamily="18" charset="0"/>
              <a:ea typeface="Calibri" panose="020F0502020204030204" pitchFamily="34" charset="0"/>
            </a:endParaRPr>
          </a:p>
          <a:p>
            <a:pPr marL="266700" algn="just">
              <a:lnSpc>
                <a:spcPct val="150000"/>
              </a:lnSpc>
              <a:spcBef>
                <a:spcPts val="600"/>
              </a:spcBef>
              <a:spcAft>
                <a:spcPts val="600"/>
              </a:spcAft>
            </a:pPr>
            <a:r>
              <a:rPr lang="en-US" sz="1800" dirty="0">
                <a:effectLst/>
                <a:latin typeface="Times New Roman" panose="02020603050405020304" pitchFamily="18" charset="0"/>
                <a:ea typeface="Calibri" panose="020F0502020204030204" pitchFamily="34" charset="0"/>
              </a:rPr>
              <a:t>Different challenges are there such collecting appropriate dataset,</a:t>
            </a:r>
            <a:r>
              <a:rPr lang="en-US" dirty="0">
                <a:latin typeface="Times New Roman" panose="02020603050405020304" pitchFamily="18" charset="0"/>
                <a:ea typeface="Calibri" panose="020F0502020204030204" pitchFamily="34" charset="0"/>
              </a:rPr>
              <a:t> choosing right machine learning algorithm for</a:t>
            </a:r>
            <a:r>
              <a:rPr lang="en-US" sz="1800" dirty="0">
                <a:effectLst/>
                <a:latin typeface="Times New Roman" panose="02020603050405020304" pitchFamily="18" charset="0"/>
                <a:ea typeface="Calibri" panose="020F0502020204030204" pitchFamily="34" charset="0"/>
              </a:rPr>
              <a:t> training so as to acquire high accuracy of model, choosing appropriate technique to recognize the landmarks of hand, good quality camera to collect good quality images for training etc.</a:t>
            </a:r>
            <a:endParaRPr lang="en-IN" sz="1800" dirty="0">
              <a:effectLst/>
              <a:latin typeface="Times New Roman" panose="02020603050405020304" pitchFamily="18" charset="0"/>
              <a:ea typeface="Calibri" panose="020F0502020204030204" pitchFamily="34"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0373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89E61E8-FE3B-8AF1-D842-1BADF6891B89}"/>
              </a:ext>
            </a:extLst>
          </p:cNvPr>
          <p:cNvSpPr txBox="1"/>
          <p:nvPr/>
        </p:nvSpPr>
        <p:spPr>
          <a:xfrm>
            <a:off x="4751294" y="632012"/>
            <a:ext cx="2689411"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Methodology Used</a:t>
            </a:r>
          </a:p>
        </p:txBody>
      </p:sp>
      <p:sp>
        <p:nvSpPr>
          <p:cNvPr id="5" name="TextBox 4">
            <a:extLst>
              <a:ext uri="{FF2B5EF4-FFF2-40B4-BE49-F238E27FC236}">
                <a16:creationId xmlns:a16="http://schemas.microsoft.com/office/drawing/2014/main" id="{955D6B09-D375-7FE6-ECD9-76E10C2E395F}"/>
              </a:ext>
            </a:extLst>
          </p:cNvPr>
          <p:cNvSpPr txBox="1"/>
          <p:nvPr/>
        </p:nvSpPr>
        <p:spPr>
          <a:xfrm>
            <a:off x="2043953" y="1344706"/>
            <a:ext cx="8511988" cy="4613058"/>
          </a:xfrm>
          <a:prstGeom prst="rect">
            <a:avLst/>
          </a:prstGeom>
          <a:noFill/>
        </p:spPr>
        <p:txBody>
          <a:bodyPr wrap="square" rtlCol="0">
            <a:spAutoFit/>
          </a:bodyPr>
          <a:lstStyle/>
          <a:p>
            <a:pPr algn="just">
              <a:lnSpc>
                <a:spcPct val="150000"/>
              </a:lnSpc>
            </a:pPr>
            <a:r>
              <a:rPr lang="en-US" sz="1800" dirty="0">
                <a:effectLst/>
                <a:latin typeface="Times New Roman" panose="02020603050405020304" pitchFamily="18" charset="0"/>
                <a:ea typeface="Times New Roman" panose="02020603050405020304" pitchFamily="18" charset="0"/>
              </a:rPr>
              <a:t>This project is developed by using python, </a:t>
            </a:r>
            <a:r>
              <a:rPr lang="en-US" sz="1800" dirty="0" err="1">
                <a:effectLst/>
                <a:latin typeface="Times New Roman" panose="02020603050405020304" pitchFamily="18" charset="0"/>
                <a:ea typeface="Times New Roman" panose="02020603050405020304" pitchFamily="18" charset="0"/>
              </a:rPr>
              <a:t>opencv</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numpy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mediapipe</a:t>
            </a:r>
            <a:r>
              <a:rPr lang="en-US" sz="1800" dirty="0">
                <a:effectLst/>
                <a:latin typeface="Times New Roman" panose="02020603050405020304" pitchFamily="18" charset="0"/>
                <a:ea typeface="Times New Roman" panose="02020603050405020304" pitchFamily="18" charset="0"/>
              </a:rPr>
              <a:t>, pickle. This project is made to recognition the hand gesture for ASL in a running web camera state.</a:t>
            </a:r>
            <a:endParaRPr lang="en-IN" sz="1800" dirty="0">
              <a:effectLst/>
              <a:latin typeface="Calibri" panose="020F0502020204030204" pitchFamily="34" charset="0"/>
              <a:ea typeface="Calibri" panose="020F0502020204030204" pitchFamily="34" charset="0"/>
            </a:endParaRPr>
          </a:p>
          <a:p>
            <a:pPr algn="just">
              <a:lnSpc>
                <a:spcPct val="150000"/>
              </a:lnSpc>
            </a:pPr>
            <a:r>
              <a:rPr lang="en-US" sz="1800" dirty="0">
                <a:effectLst/>
                <a:latin typeface="Times New Roman" panose="02020603050405020304" pitchFamily="18" charset="0"/>
                <a:ea typeface="Times New Roman" panose="02020603050405020304" pitchFamily="18" charset="0"/>
              </a:rPr>
              <a:t>Around 2600 images are collected using web camera and </a:t>
            </a:r>
            <a:r>
              <a:rPr lang="en-US" sz="1800" dirty="0" err="1">
                <a:effectLst/>
                <a:latin typeface="Times New Roman" panose="02020603050405020304" pitchFamily="18" charset="0"/>
                <a:ea typeface="Times New Roman" panose="02020603050405020304" pitchFamily="18" charset="0"/>
              </a:rPr>
              <a:t>opencv</a:t>
            </a:r>
            <a:r>
              <a:rPr lang="en-US" sz="1800" dirty="0">
                <a:effectLst/>
                <a:latin typeface="Times New Roman" panose="02020603050405020304" pitchFamily="18" charset="0"/>
                <a:ea typeface="Times New Roman" panose="02020603050405020304" pitchFamily="18" charset="0"/>
              </a:rPr>
              <a:t> (100 for each letter).</a:t>
            </a:r>
            <a:endParaRPr lang="en-IN" sz="1800" dirty="0">
              <a:effectLst/>
              <a:latin typeface="Calibri" panose="020F0502020204030204" pitchFamily="34" charset="0"/>
              <a:ea typeface="Calibri" panose="020F0502020204030204" pitchFamily="34" charset="0"/>
            </a:endParaRPr>
          </a:p>
          <a:p>
            <a:pPr algn="just">
              <a:lnSpc>
                <a:spcPct val="150000"/>
              </a:lnSpc>
            </a:pPr>
            <a:r>
              <a:rPr lang="en-US" sz="1800" dirty="0">
                <a:effectLst/>
                <a:latin typeface="Times New Roman" panose="02020603050405020304" pitchFamily="18" charset="0"/>
                <a:ea typeface="Times New Roman" panose="02020603050405020304" pitchFamily="18" charset="0"/>
              </a:rPr>
              <a:t>These images are then process to take landmarks of hand, dataset is made out of these landmarks and saved to the computer.</a:t>
            </a:r>
          </a:p>
          <a:p>
            <a:pPr algn="just">
              <a:lnSpc>
                <a:spcPct val="150000"/>
              </a:lnSpc>
            </a:pPr>
            <a:endParaRPr lang="en-IN" sz="1800" dirty="0">
              <a:effectLst/>
              <a:latin typeface="Calibri" panose="020F0502020204030204" pitchFamily="34" charset="0"/>
              <a:ea typeface="Calibri" panose="020F0502020204030204" pitchFamily="34" charset="0"/>
            </a:endParaRPr>
          </a:p>
          <a:p>
            <a:pPr algn="just">
              <a:lnSpc>
                <a:spcPct val="150000"/>
              </a:lnSpc>
            </a:pPr>
            <a:r>
              <a:rPr lang="en-US" sz="1800" dirty="0">
                <a:effectLst/>
                <a:latin typeface="Times New Roman" panose="02020603050405020304" pitchFamily="18" charset="0"/>
                <a:ea typeface="Times New Roman" panose="02020603050405020304" pitchFamily="18" charset="0"/>
              </a:rPr>
              <a:t>Then the dataset is loaded and trained with </a:t>
            </a:r>
            <a:r>
              <a:rPr lang="en-US" sz="1800" dirty="0" err="1">
                <a:effectLst/>
                <a:latin typeface="Times New Roman" panose="02020603050405020304" pitchFamily="18" charset="0"/>
                <a:ea typeface="Times New Roman" panose="02020603050405020304" pitchFamily="18" charset="0"/>
              </a:rPr>
              <a:t>RandomForest</a:t>
            </a:r>
            <a:r>
              <a:rPr lang="en-US" sz="1800" dirty="0">
                <a:effectLst/>
                <a:latin typeface="Times New Roman" panose="02020603050405020304" pitchFamily="18" charset="0"/>
                <a:ea typeface="Times New Roman" panose="02020603050405020304" pitchFamily="18" charset="0"/>
              </a:rPr>
              <a:t> algorithm using machine learning and the trained model is saved to the computer.</a:t>
            </a:r>
            <a:endParaRPr lang="en-IN" sz="1800" dirty="0">
              <a:effectLst/>
              <a:latin typeface="Calibri" panose="020F0502020204030204" pitchFamily="34" charset="0"/>
              <a:ea typeface="Calibri" panose="020F0502020204030204" pitchFamily="34" charset="0"/>
            </a:endParaRPr>
          </a:p>
          <a:p>
            <a:pPr algn="just">
              <a:lnSpc>
                <a:spcPct val="150000"/>
              </a:lnSpc>
            </a:pPr>
            <a:r>
              <a:rPr lang="en-US" sz="1800" dirty="0">
                <a:effectLst/>
                <a:latin typeface="Times New Roman" panose="02020603050405020304" pitchFamily="18" charset="0"/>
                <a:ea typeface="Times New Roman" panose="02020603050405020304" pitchFamily="18" charset="0"/>
              </a:rPr>
              <a:t>This model is then loaded for prediction where web camera is taking continues images and with the help of pre-trained model prediction is made. </a:t>
            </a:r>
            <a:endParaRPr lang="en-IN" sz="1800" dirty="0">
              <a:effectLst/>
              <a:latin typeface="Calibri" panose="020F0502020204030204" pitchFamily="34" charset="0"/>
              <a:ea typeface="Calibri" panose="020F0502020204030204" pitchFamily="34" charset="0"/>
            </a:endParaRPr>
          </a:p>
          <a:p>
            <a:pPr>
              <a:lnSpc>
                <a:spcPct val="150000"/>
              </a:lnSpc>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8716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0965E2-5DAB-F2F9-EF6F-A759351F45BB}"/>
              </a:ext>
            </a:extLst>
          </p:cNvPr>
          <p:cNvSpPr txBox="1"/>
          <p:nvPr/>
        </p:nvSpPr>
        <p:spPr>
          <a:xfrm>
            <a:off x="2581835" y="551329"/>
            <a:ext cx="4074459"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Modules and their working :</a:t>
            </a:r>
          </a:p>
        </p:txBody>
      </p:sp>
      <p:sp>
        <p:nvSpPr>
          <p:cNvPr id="5" name="TextBox 4">
            <a:extLst>
              <a:ext uri="{FF2B5EF4-FFF2-40B4-BE49-F238E27FC236}">
                <a16:creationId xmlns:a16="http://schemas.microsoft.com/office/drawing/2014/main" id="{7EFF0FC7-5F11-EB64-541D-46CD61105107}"/>
              </a:ext>
            </a:extLst>
          </p:cNvPr>
          <p:cNvSpPr txBox="1"/>
          <p:nvPr/>
        </p:nvSpPr>
        <p:spPr>
          <a:xfrm>
            <a:off x="1169894" y="1210235"/>
            <a:ext cx="8969188" cy="3891258"/>
          </a:xfrm>
          <a:prstGeom prst="rect">
            <a:avLst/>
          </a:prstGeom>
          <a:noFill/>
        </p:spPr>
        <p:txBody>
          <a:bodyPr wrap="square" rtlCol="0">
            <a:spAutoFit/>
          </a:bodyPr>
          <a:lstStyle/>
          <a:p>
            <a:pPr algn="just">
              <a:lnSpc>
                <a:spcPct val="200000"/>
              </a:lnSpc>
            </a:pPr>
            <a:r>
              <a:rPr lang="en-US" b="1" u="sng" dirty="0">
                <a:latin typeface="Times New Roman" panose="02020603050405020304" pitchFamily="18" charset="0"/>
                <a:ea typeface="Times New Roman" panose="02020603050405020304" pitchFamily="18" charset="0"/>
              </a:rPr>
              <a:t>1. </a:t>
            </a:r>
            <a:r>
              <a:rPr lang="en-US" sz="1800" b="1" u="sng" dirty="0">
                <a:effectLst/>
                <a:latin typeface="Times New Roman" panose="02020603050405020304" pitchFamily="18" charset="0"/>
                <a:ea typeface="Times New Roman" panose="02020603050405020304" pitchFamily="18" charset="0"/>
              </a:rPr>
              <a:t>captureImage.py</a:t>
            </a:r>
            <a:endParaRPr lang="en-IN" sz="1800" dirty="0">
              <a:effectLst/>
              <a:latin typeface="Calibri" panose="020F0502020204030204" pitchFamily="34" charset="0"/>
              <a:ea typeface="Calibri" panose="020F0502020204030204" pitchFamily="34" charset="0"/>
            </a:endParaRPr>
          </a:p>
          <a:p>
            <a:pPr algn="just">
              <a:lnSpc>
                <a:spcPct val="200000"/>
              </a:lnSpc>
            </a:pPr>
            <a:r>
              <a:rPr lang="en-US" sz="1800" b="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This module is used to capture the image for making the input dataset.</a:t>
            </a:r>
            <a:endParaRPr lang="en-IN" sz="1800" dirty="0">
              <a:effectLst/>
              <a:latin typeface="Calibri" panose="020F0502020204030204" pitchFamily="34" charset="0"/>
              <a:ea typeface="Calibri" panose="020F0502020204030204" pitchFamily="34" charset="0"/>
            </a:endParaRPr>
          </a:p>
          <a:p>
            <a:pPr algn="just">
              <a:lnSpc>
                <a:spcPct val="200000"/>
              </a:lnSpc>
            </a:pPr>
            <a:r>
              <a:rPr lang="en-US" sz="1800" dirty="0">
                <a:effectLst/>
                <a:latin typeface="Times New Roman" panose="02020603050405020304" pitchFamily="18" charset="0"/>
                <a:ea typeface="Times New Roman" panose="02020603050405020304" pitchFamily="18" charset="0"/>
              </a:rPr>
              <a:t>	Through OpenCV access to web camera is taken, images for training is created.</a:t>
            </a:r>
            <a:endParaRPr lang="en-IN" sz="1800" dirty="0">
              <a:effectLst/>
              <a:latin typeface="Calibri" panose="020F0502020204030204" pitchFamily="34" charset="0"/>
              <a:ea typeface="Calibri" panose="020F0502020204030204" pitchFamily="34" charset="0"/>
            </a:endParaRPr>
          </a:p>
          <a:p>
            <a:pPr algn="just">
              <a:lnSpc>
                <a:spcPct val="200000"/>
              </a:lnSpc>
            </a:pPr>
            <a:r>
              <a:rPr lang="en-US" sz="1800" b="1" dirty="0">
                <a:effectLst/>
                <a:latin typeface="Times New Roman" panose="02020603050405020304" pitchFamily="18" charset="0"/>
                <a:ea typeface="Times New Roman" panose="02020603050405020304" pitchFamily="18" charset="0"/>
              </a:rPr>
              <a:t>2.</a:t>
            </a:r>
            <a:r>
              <a:rPr lang="en-US" sz="1800" dirty="0">
                <a:effectLst/>
                <a:latin typeface="Times New Roman" panose="02020603050405020304" pitchFamily="18" charset="0"/>
                <a:ea typeface="Times New Roman" panose="02020603050405020304" pitchFamily="18" charset="0"/>
              </a:rPr>
              <a:t> </a:t>
            </a:r>
            <a:r>
              <a:rPr lang="en-US" sz="1800" b="1" u="sng" dirty="0">
                <a:effectLst/>
                <a:latin typeface="Times New Roman" panose="02020603050405020304" pitchFamily="18" charset="0"/>
                <a:ea typeface="Times New Roman" panose="02020603050405020304" pitchFamily="18" charset="0"/>
              </a:rPr>
              <a:t>createDatabase.py</a:t>
            </a:r>
            <a:endParaRPr lang="en-IN" sz="1800" dirty="0">
              <a:effectLst/>
              <a:latin typeface="Calibri" panose="020F0502020204030204" pitchFamily="34" charset="0"/>
              <a:ea typeface="Calibri" panose="020F0502020204030204" pitchFamily="34" charset="0"/>
            </a:endParaRPr>
          </a:p>
          <a:p>
            <a:pPr marL="914400" algn="just">
              <a:lnSpc>
                <a:spcPct val="200000"/>
              </a:lnSpc>
            </a:pPr>
            <a:r>
              <a:rPr lang="en-US" sz="1800" dirty="0">
                <a:effectLst/>
                <a:latin typeface="Times New Roman" panose="02020603050405020304" pitchFamily="18" charset="0"/>
                <a:ea typeface="Times New Roman" panose="02020603050405020304" pitchFamily="18" charset="0"/>
              </a:rPr>
              <a:t>This module is used to recognize the hand and landmarks of hand using </a:t>
            </a:r>
            <a:r>
              <a:rPr lang="en-US" sz="1800" dirty="0" err="1">
                <a:effectLst/>
                <a:latin typeface="Times New Roman" panose="02020603050405020304" pitchFamily="18" charset="0"/>
                <a:ea typeface="Times New Roman" panose="02020603050405020304" pitchFamily="18" charset="0"/>
              </a:rPr>
              <a:t>mediapipe</a:t>
            </a:r>
            <a:r>
              <a:rPr lang="en-US" sz="1800" dirty="0">
                <a:effectLst/>
                <a:latin typeface="Times New Roman" panose="02020603050405020304" pitchFamily="18" charset="0"/>
                <a:ea typeface="Times New Roman" panose="02020603050405020304" pitchFamily="18" charset="0"/>
              </a:rPr>
              <a:t>. With this landmarks dataset is created and dump back to hard disk</a:t>
            </a:r>
            <a:endParaRPr lang="en-IN" sz="1800" dirty="0">
              <a:effectLst/>
              <a:latin typeface="Calibri" panose="020F0502020204030204" pitchFamily="34" charset="0"/>
              <a:ea typeface="Calibri" panose="020F0502020204030204" pitchFamily="34" charset="0"/>
            </a:endParaRPr>
          </a:p>
          <a:p>
            <a:pPr marL="914400" algn="just">
              <a:lnSpc>
                <a:spcPct val="200000"/>
              </a:lnSpc>
            </a:pPr>
            <a:r>
              <a:rPr lang="en-US" sz="1800" dirty="0">
                <a:effectLst/>
                <a:latin typeface="Times New Roman" panose="02020603050405020304" pitchFamily="18" charset="0"/>
                <a:ea typeface="Times New Roman" panose="02020603050405020304" pitchFamily="18" charset="0"/>
              </a:rPr>
              <a:t>Using pickle.</a:t>
            </a:r>
            <a:endParaRPr lang="en-IN" sz="18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968165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22BC26E-525F-5593-AC87-D3376A4BC848}"/>
              </a:ext>
            </a:extLst>
          </p:cNvPr>
          <p:cNvSpPr txBox="1"/>
          <p:nvPr/>
        </p:nvSpPr>
        <p:spPr>
          <a:xfrm>
            <a:off x="1586753" y="197346"/>
            <a:ext cx="7584141" cy="6463308"/>
          </a:xfrm>
          <a:prstGeom prst="rect">
            <a:avLst/>
          </a:prstGeom>
          <a:noFill/>
        </p:spPr>
        <p:txBody>
          <a:bodyPr wrap="square" rtlCol="0">
            <a:spAutoFit/>
          </a:bodyPr>
          <a:lstStyle/>
          <a:p>
            <a:pPr indent="457200" algn="just">
              <a:lnSpc>
                <a:spcPct val="200000"/>
              </a:lnSpc>
            </a:pPr>
            <a:r>
              <a:rPr lang="en-US" sz="1800" dirty="0">
                <a:effectLst/>
                <a:latin typeface="Times New Roman" panose="02020603050405020304" pitchFamily="18" charset="0"/>
                <a:ea typeface="Times New Roman" panose="02020603050405020304" pitchFamily="18" charset="0"/>
              </a:rPr>
              <a:t>3.2.3 </a:t>
            </a:r>
            <a:r>
              <a:rPr lang="en-US" sz="1800" b="1" u="sng" dirty="0">
                <a:effectLst/>
                <a:latin typeface="Times New Roman" panose="02020603050405020304" pitchFamily="18" charset="0"/>
                <a:ea typeface="Times New Roman" panose="02020603050405020304" pitchFamily="18" charset="0"/>
              </a:rPr>
              <a:t>train.py</a:t>
            </a:r>
            <a:endParaRPr lang="en-IN" sz="1800" dirty="0">
              <a:effectLst/>
              <a:latin typeface="Calibri" panose="020F0502020204030204" pitchFamily="34" charset="0"/>
              <a:ea typeface="Calibri" panose="020F0502020204030204" pitchFamily="34" charset="0"/>
            </a:endParaRPr>
          </a:p>
          <a:p>
            <a:pPr marL="914400" algn="just">
              <a:lnSpc>
                <a:spcPct val="200000"/>
              </a:lnSpc>
            </a:pPr>
            <a:r>
              <a:rPr lang="en-US" sz="1800" dirty="0">
                <a:effectLst/>
                <a:latin typeface="Times New Roman" panose="02020603050405020304" pitchFamily="18" charset="0"/>
                <a:ea typeface="Times New Roman" panose="02020603050405020304" pitchFamily="18" charset="0"/>
              </a:rPr>
              <a:t>This module load the dumped dataset into main memory. With the help of Random Forest Classifier it train the model. Then trained model is dump back to hard disk.</a:t>
            </a:r>
            <a:endParaRPr lang="en-IN" sz="1800" dirty="0">
              <a:effectLst/>
              <a:latin typeface="Calibri" panose="020F0502020204030204" pitchFamily="34" charset="0"/>
              <a:ea typeface="Calibri" panose="020F0502020204030204" pitchFamily="34" charset="0"/>
            </a:endParaRPr>
          </a:p>
          <a:p>
            <a:pPr indent="457200" algn="just">
              <a:lnSpc>
                <a:spcPct val="200000"/>
              </a:lnSpc>
            </a:pPr>
            <a:r>
              <a:rPr lang="en-US" sz="1800" dirty="0">
                <a:effectLst/>
                <a:latin typeface="Times New Roman" panose="02020603050405020304" pitchFamily="18" charset="0"/>
                <a:ea typeface="Times New Roman" panose="02020603050405020304" pitchFamily="18" charset="0"/>
              </a:rPr>
              <a:t>3.2.4 </a:t>
            </a:r>
            <a:r>
              <a:rPr lang="en-US" sz="1800" b="1" u="sng" dirty="0">
                <a:effectLst/>
                <a:latin typeface="Times New Roman" panose="02020603050405020304" pitchFamily="18" charset="0"/>
                <a:ea typeface="Times New Roman" panose="02020603050405020304" pitchFamily="18" charset="0"/>
              </a:rPr>
              <a:t>test.py</a:t>
            </a:r>
            <a:endParaRPr lang="en-IN" sz="1800" dirty="0">
              <a:effectLst/>
              <a:latin typeface="Calibri" panose="020F0502020204030204" pitchFamily="34" charset="0"/>
              <a:ea typeface="Calibri" panose="020F0502020204030204" pitchFamily="34" charset="0"/>
            </a:endParaRPr>
          </a:p>
          <a:p>
            <a:pPr marL="914400" algn="just">
              <a:lnSpc>
                <a:spcPct val="200000"/>
              </a:lnSpc>
            </a:pPr>
            <a:r>
              <a:rPr lang="en-US" sz="1800" dirty="0">
                <a:effectLst/>
                <a:latin typeface="Times New Roman" panose="02020603050405020304" pitchFamily="18" charset="0"/>
                <a:ea typeface="Times New Roman" panose="02020603050405020304" pitchFamily="18" charset="0"/>
              </a:rPr>
              <a:t>This module runs the web camera, take continues images and this images are then given to model to predict the output. Predicted output is then displayed over the detected gesture.     </a:t>
            </a:r>
            <a:endParaRPr lang="en-IN" sz="1800" dirty="0">
              <a:effectLst/>
              <a:latin typeface="Calibri" panose="020F0502020204030204" pitchFamily="34" charset="0"/>
              <a:ea typeface="Calibri" panose="020F0502020204030204" pitchFamily="34" charset="0"/>
            </a:endParaRPr>
          </a:p>
          <a:p>
            <a:pPr algn="just">
              <a:lnSpc>
                <a:spcPct val="200000"/>
              </a:lnSpc>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Calibri" panose="020F0502020204030204" pitchFamily="34" charset="0"/>
              <a:ea typeface="Calibri" panose="020F0502020204030204" pitchFamily="34" charset="0"/>
            </a:endParaRPr>
          </a:p>
          <a:p>
            <a:pPr algn="just">
              <a:lnSpc>
                <a:spcPct val="200000"/>
              </a:lnSpc>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Calibri" panose="020F0502020204030204" pitchFamily="34" charset="0"/>
              <a:ea typeface="Calibri" panose="020F0502020204030204" pitchFamily="34" charset="0"/>
            </a:endParaRPr>
          </a:p>
          <a:p>
            <a:pPr algn="just">
              <a:lnSpc>
                <a:spcPct val="200000"/>
              </a:lnSpc>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2188198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DFD1410-5F8C-E5FB-FF85-D338A862089A}"/>
              </a:ext>
            </a:extLst>
          </p:cNvPr>
          <p:cNvPicPr>
            <a:picLocks noChangeAspect="1"/>
          </p:cNvPicPr>
          <p:nvPr/>
        </p:nvPicPr>
        <p:blipFill>
          <a:blip r:embed="rId2"/>
          <a:stretch>
            <a:fillRect/>
          </a:stretch>
        </p:blipFill>
        <p:spPr>
          <a:xfrm>
            <a:off x="1379163" y="0"/>
            <a:ext cx="8692684" cy="5129295"/>
          </a:xfrm>
          <a:prstGeom prst="rect">
            <a:avLst/>
          </a:prstGeom>
        </p:spPr>
      </p:pic>
      <p:sp>
        <p:nvSpPr>
          <p:cNvPr id="7" name="TextBox 6">
            <a:extLst>
              <a:ext uri="{FF2B5EF4-FFF2-40B4-BE49-F238E27FC236}">
                <a16:creationId xmlns:a16="http://schemas.microsoft.com/office/drawing/2014/main" id="{73FE0DC5-AF7B-4B41-1985-FF64192EFA45}"/>
              </a:ext>
            </a:extLst>
          </p:cNvPr>
          <p:cNvSpPr txBox="1"/>
          <p:nvPr/>
        </p:nvSpPr>
        <p:spPr>
          <a:xfrm>
            <a:off x="4974282" y="5378824"/>
            <a:ext cx="2243435" cy="369332"/>
          </a:xfrm>
          <a:prstGeom prst="rect">
            <a:avLst/>
          </a:prstGeom>
          <a:noFill/>
        </p:spPr>
        <p:txBody>
          <a:bodyPr wrap="none" rtlCol="0">
            <a:spAutoFit/>
          </a:bodyPr>
          <a:lstStyle/>
          <a:p>
            <a:r>
              <a:rPr lang="en-IN" b="1" u="sng" dirty="0"/>
              <a:t>Work Flow of Project </a:t>
            </a:r>
          </a:p>
        </p:txBody>
      </p:sp>
      <p:sp>
        <p:nvSpPr>
          <p:cNvPr id="2" name="Title 1">
            <a:extLst>
              <a:ext uri="{FF2B5EF4-FFF2-40B4-BE49-F238E27FC236}">
                <a16:creationId xmlns:a16="http://schemas.microsoft.com/office/drawing/2014/main" id="{3D245D38-0BCE-EB30-4B69-B2CABFE491C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1E5128B-F0F3-EA42-1940-86DCC64F492F}"/>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61598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7B10049-0BFE-A6E3-595C-F0AE65E67D41}"/>
              </a:ext>
            </a:extLst>
          </p:cNvPr>
          <p:cNvPicPr>
            <a:picLocks noChangeAspect="1"/>
          </p:cNvPicPr>
          <p:nvPr/>
        </p:nvPicPr>
        <p:blipFill>
          <a:blip r:embed="rId2"/>
          <a:stretch>
            <a:fillRect/>
          </a:stretch>
        </p:blipFill>
        <p:spPr>
          <a:xfrm>
            <a:off x="1554536" y="710733"/>
            <a:ext cx="3891523" cy="3935371"/>
          </a:xfrm>
          <a:prstGeom prst="rect">
            <a:avLst/>
          </a:prstGeom>
        </p:spPr>
      </p:pic>
      <p:pic>
        <p:nvPicPr>
          <p:cNvPr id="6" name="Picture 5">
            <a:extLst>
              <a:ext uri="{FF2B5EF4-FFF2-40B4-BE49-F238E27FC236}">
                <a16:creationId xmlns:a16="http://schemas.microsoft.com/office/drawing/2014/main" id="{91A55B9D-B0CD-E6F6-44D9-AE098B7BF7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0340" y="821659"/>
            <a:ext cx="5731510" cy="3713518"/>
          </a:xfrm>
          <a:prstGeom prst="rect">
            <a:avLst/>
          </a:prstGeom>
        </p:spPr>
      </p:pic>
      <p:sp>
        <p:nvSpPr>
          <p:cNvPr id="7" name="TextBox 6">
            <a:extLst>
              <a:ext uri="{FF2B5EF4-FFF2-40B4-BE49-F238E27FC236}">
                <a16:creationId xmlns:a16="http://schemas.microsoft.com/office/drawing/2014/main" id="{7702A534-D770-B7AD-F574-FA73F5A99200}"/>
              </a:ext>
            </a:extLst>
          </p:cNvPr>
          <p:cNvSpPr txBox="1"/>
          <p:nvPr/>
        </p:nvSpPr>
        <p:spPr>
          <a:xfrm>
            <a:off x="2969382" y="4867835"/>
            <a:ext cx="530915" cy="369332"/>
          </a:xfrm>
          <a:prstGeom prst="rect">
            <a:avLst/>
          </a:prstGeom>
          <a:noFill/>
        </p:spPr>
        <p:txBody>
          <a:bodyPr wrap="none" rtlCol="0">
            <a:spAutoFit/>
          </a:bodyPr>
          <a:lstStyle/>
          <a:p>
            <a:r>
              <a:rPr lang="en-IN" b="1" u="sng" dirty="0"/>
              <a:t>ASL</a:t>
            </a:r>
          </a:p>
        </p:txBody>
      </p:sp>
      <p:sp>
        <p:nvSpPr>
          <p:cNvPr id="8" name="TextBox 7">
            <a:extLst>
              <a:ext uri="{FF2B5EF4-FFF2-40B4-BE49-F238E27FC236}">
                <a16:creationId xmlns:a16="http://schemas.microsoft.com/office/drawing/2014/main" id="{97646ACA-2605-A5EA-9D26-E36F95DF163D}"/>
              </a:ext>
            </a:extLst>
          </p:cNvPr>
          <p:cNvSpPr txBox="1"/>
          <p:nvPr/>
        </p:nvSpPr>
        <p:spPr>
          <a:xfrm>
            <a:off x="8609469" y="4881282"/>
            <a:ext cx="1226298" cy="369332"/>
          </a:xfrm>
          <a:prstGeom prst="rect">
            <a:avLst/>
          </a:prstGeom>
          <a:noFill/>
        </p:spPr>
        <p:txBody>
          <a:bodyPr wrap="none" rtlCol="0">
            <a:spAutoFit/>
          </a:bodyPr>
          <a:lstStyle/>
          <a:p>
            <a:r>
              <a:rPr lang="en-IN" b="1" u="sng" dirty="0"/>
              <a:t>Landmarks</a:t>
            </a:r>
          </a:p>
        </p:txBody>
      </p:sp>
    </p:spTree>
    <p:extLst>
      <p:ext uri="{BB962C8B-B14F-4D97-AF65-F5344CB8AC3E}">
        <p14:creationId xmlns:p14="http://schemas.microsoft.com/office/powerpoint/2010/main" val="704272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BBE7322-439D-B82C-89A7-17134A33183B}"/>
              </a:ext>
            </a:extLst>
          </p:cNvPr>
          <p:cNvPicPr>
            <a:picLocks noChangeAspect="1"/>
          </p:cNvPicPr>
          <p:nvPr/>
        </p:nvPicPr>
        <p:blipFill>
          <a:blip r:embed="rId2"/>
          <a:stretch>
            <a:fillRect/>
          </a:stretch>
        </p:blipFill>
        <p:spPr>
          <a:xfrm>
            <a:off x="7171765" y="870434"/>
            <a:ext cx="4415215" cy="2894743"/>
          </a:xfrm>
          <a:prstGeom prst="rect">
            <a:avLst/>
          </a:prstGeom>
        </p:spPr>
      </p:pic>
      <p:pic>
        <p:nvPicPr>
          <p:cNvPr id="7" name="Picture 6">
            <a:extLst>
              <a:ext uri="{FF2B5EF4-FFF2-40B4-BE49-F238E27FC236}">
                <a16:creationId xmlns:a16="http://schemas.microsoft.com/office/drawing/2014/main" id="{B9CD2339-2E9A-30C1-887D-B55B074F8A57}"/>
              </a:ext>
            </a:extLst>
          </p:cNvPr>
          <p:cNvPicPr>
            <a:picLocks noChangeAspect="1"/>
          </p:cNvPicPr>
          <p:nvPr/>
        </p:nvPicPr>
        <p:blipFill>
          <a:blip r:embed="rId3"/>
          <a:stretch>
            <a:fillRect/>
          </a:stretch>
        </p:blipFill>
        <p:spPr>
          <a:xfrm>
            <a:off x="249226" y="870434"/>
            <a:ext cx="2225034" cy="2555947"/>
          </a:xfrm>
          <a:prstGeom prst="rect">
            <a:avLst/>
          </a:prstGeom>
        </p:spPr>
      </p:pic>
      <p:cxnSp>
        <p:nvCxnSpPr>
          <p:cNvPr id="9" name="Straight Connector 8">
            <a:extLst>
              <a:ext uri="{FF2B5EF4-FFF2-40B4-BE49-F238E27FC236}">
                <a16:creationId xmlns:a16="http://schemas.microsoft.com/office/drawing/2014/main" id="{95F28DB8-31AF-FBDE-9E02-AC39B4F3A99E}"/>
              </a:ext>
            </a:extLst>
          </p:cNvPr>
          <p:cNvCxnSpPr/>
          <p:nvPr/>
        </p:nvCxnSpPr>
        <p:spPr>
          <a:xfrm>
            <a:off x="3550024" y="870434"/>
            <a:ext cx="0" cy="24240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85BEC38-D70C-3957-B260-D42363E34446}"/>
              </a:ext>
            </a:extLst>
          </p:cNvPr>
          <p:cNvCxnSpPr/>
          <p:nvPr/>
        </p:nvCxnSpPr>
        <p:spPr>
          <a:xfrm>
            <a:off x="5446059" y="870434"/>
            <a:ext cx="0" cy="24240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9940356-F7C6-6C9C-526A-8CB939B316E0}"/>
              </a:ext>
            </a:extLst>
          </p:cNvPr>
          <p:cNvCxnSpPr>
            <a:cxnSpLocks/>
          </p:cNvCxnSpPr>
          <p:nvPr/>
        </p:nvCxnSpPr>
        <p:spPr>
          <a:xfrm flipH="1">
            <a:off x="5217459" y="3318804"/>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BC2CD02-B363-F9CD-FD6A-4159A03C79D6}"/>
              </a:ext>
            </a:extLst>
          </p:cNvPr>
          <p:cNvCxnSpPr>
            <a:cxnSpLocks/>
          </p:cNvCxnSpPr>
          <p:nvPr/>
        </p:nvCxnSpPr>
        <p:spPr>
          <a:xfrm flipH="1">
            <a:off x="3550024" y="3294529"/>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A2BEDAF-B291-1AB4-5501-78D5B1B6590A}"/>
              </a:ext>
            </a:extLst>
          </p:cNvPr>
          <p:cNvCxnSpPr>
            <a:cxnSpLocks/>
          </p:cNvCxnSpPr>
          <p:nvPr/>
        </p:nvCxnSpPr>
        <p:spPr>
          <a:xfrm flipH="1">
            <a:off x="3550024" y="870434"/>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2AE0BA1-7697-9E21-1FF2-DDFDCAF6BDB8}"/>
              </a:ext>
            </a:extLst>
          </p:cNvPr>
          <p:cNvCxnSpPr>
            <a:cxnSpLocks/>
          </p:cNvCxnSpPr>
          <p:nvPr/>
        </p:nvCxnSpPr>
        <p:spPr>
          <a:xfrm flipH="1">
            <a:off x="5217459" y="870434"/>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0D150AE-EE93-B295-FCDC-0CA057DD141C}"/>
              </a:ext>
            </a:extLst>
          </p:cNvPr>
          <p:cNvCxnSpPr>
            <a:stCxn id="7" idx="3"/>
          </p:cNvCxnSpPr>
          <p:nvPr/>
        </p:nvCxnSpPr>
        <p:spPr>
          <a:xfrm>
            <a:off x="2474260" y="2148408"/>
            <a:ext cx="887505" cy="31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F4635FBE-67B2-FDD9-DAE7-9DB529040826}"/>
              </a:ext>
            </a:extLst>
          </p:cNvPr>
          <p:cNvCxnSpPr/>
          <p:nvPr/>
        </p:nvCxnSpPr>
        <p:spPr>
          <a:xfrm>
            <a:off x="5674660" y="2062792"/>
            <a:ext cx="887505" cy="31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A71638E1-EC83-36CF-93B9-AD752EC3B253}"/>
              </a:ext>
            </a:extLst>
          </p:cNvPr>
          <p:cNvSpPr txBox="1"/>
          <p:nvPr/>
        </p:nvSpPr>
        <p:spPr>
          <a:xfrm>
            <a:off x="3778623" y="1048870"/>
            <a:ext cx="1237129" cy="369332"/>
          </a:xfrm>
          <a:prstGeom prst="rect">
            <a:avLst/>
          </a:prstGeom>
          <a:noFill/>
        </p:spPr>
        <p:txBody>
          <a:bodyPr wrap="square" rtlCol="0">
            <a:spAutoFit/>
          </a:bodyPr>
          <a:lstStyle/>
          <a:p>
            <a:r>
              <a:rPr lang="en-US" dirty="0"/>
              <a:t>. .  .. . . . .. .</a:t>
            </a:r>
            <a:endParaRPr lang="en-IN" dirty="0"/>
          </a:p>
        </p:txBody>
      </p:sp>
      <p:sp>
        <p:nvSpPr>
          <p:cNvPr id="25" name="TextBox 24">
            <a:extLst>
              <a:ext uri="{FF2B5EF4-FFF2-40B4-BE49-F238E27FC236}">
                <a16:creationId xmlns:a16="http://schemas.microsoft.com/office/drawing/2014/main" id="{15D8B333-5F03-2984-25B6-E4BE7E71450C}"/>
              </a:ext>
            </a:extLst>
          </p:cNvPr>
          <p:cNvSpPr txBox="1"/>
          <p:nvPr/>
        </p:nvSpPr>
        <p:spPr>
          <a:xfrm>
            <a:off x="3794313" y="1411971"/>
            <a:ext cx="1237129" cy="369332"/>
          </a:xfrm>
          <a:prstGeom prst="rect">
            <a:avLst/>
          </a:prstGeom>
          <a:noFill/>
        </p:spPr>
        <p:txBody>
          <a:bodyPr wrap="square" rtlCol="0">
            <a:spAutoFit/>
          </a:bodyPr>
          <a:lstStyle/>
          <a:p>
            <a:r>
              <a:rPr lang="en-US" dirty="0"/>
              <a:t>. .  .. . . . .. .</a:t>
            </a:r>
            <a:endParaRPr lang="en-IN" dirty="0"/>
          </a:p>
        </p:txBody>
      </p:sp>
      <p:sp>
        <p:nvSpPr>
          <p:cNvPr id="26" name="TextBox 25">
            <a:extLst>
              <a:ext uri="{FF2B5EF4-FFF2-40B4-BE49-F238E27FC236}">
                <a16:creationId xmlns:a16="http://schemas.microsoft.com/office/drawing/2014/main" id="{FFE27759-BC1E-D5A3-0CAE-4ADA56CBE62F}"/>
              </a:ext>
            </a:extLst>
          </p:cNvPr>
          <p:cNvSpPr txBox="1"/>
          <p:nvPr/>
        </p:nvSpPr>
        <p:spPr>
          <a:xfrm>
            <a:off x="3794312" y="1848999"/>
            <a:ext cx="1237129" cy="369332"/>
          </a:xfrm>
          <a:prstGeom prst="rect">
            <a:avLst/>
          </a:prstGeom>
          <a:noFill/>
        </p:spPr>
        <p:txBody>
          <a:bodyPr wrap="square" rtlCol="0">
            <a:spAutoFit/>
          </a:bodyPr>
          <a:lstStyle/>
          <a:p>
            <a:r>
              <a:rPr lang="en-US" dirty="0"/>
              <a:t>. .  .. . . . .. .</a:t>
            </a:r>
            <a:endParaRPr lang="en-IN" dirty="0"/>
          </a:p>
        </p:txBody>
      </p:sp>
      <p:sp>
        <p:nvSpPr>
          <p:cNvPr id="27" name="TextBox 26">
            <a:extLst>
              <a:ext uri="{FF2B5EF4-FFF2-40B4-BE49-F238E27FC236}">
                <a16:creationId xmlns:a16="http://schemas.microsoft.com/office/drawing/2014/main" id="{22C528D9-0C41-0129-FB5F-54B22AF5E0A7}"/>
              </a:ext>
            </a:extLst>
          </p:cNvPr>
          <p:cNvSpPr txBox="1"/>
          <p:nvPr/>
        </p:nvSpPr>
        <p:spPr>
          <a:xfrm>
            <a:off x="3794311" y="2082481"/>
            <a:ext cx="1237129" cy="369332"/>
          </a:xfrm>
          <a:prstGeom prst="rect">
            <a:avLst/>
          </a:prstGeom>
          <a:noFill/>
        </p:spPr>
        <p:txBody>
          <a:bodyPr wrap="square" rtlCol="0">
            <a:spAutoFit/>
          </a:bodyPr>
          <a:lstStyle/>
          <a:p>
            <a:r>
              <a:rPr lang="en-US" dirty="0"/>
              <a:t>. .  .. . . . .. .</a:t>
            </a:r>
            <a:endParaRPr lang="en-IN" dirty="0"/>
          </a:p>
        </p:txBody>
      </p:sp>
      <p:sp>
        <p:nvSpPr>
          <p:cNvPr id="28" name="TextBox 27">
            <a:extLst>
              <a:ext uri="{FF2B5EF4-FFF2-40B4-BE49-F238E27FC236}">
                <a16:creationId xmlns:a16="http://schemas.microsoft.com/office/drawing/2014/main" id="{DBC26328-3D81-862F-DE75-F304593BD7B9}"/>
              </a:ext>
            </a:extLst>
          </p:cNvPr>
          <p:cNvSpPr txBox="1"/>
          <p:nvPr/>
        </p:nvSpPr>
        <p:spPr>
          <a:xfrm>
            <a:off x="3794311" y="2568325"/>
            <a:ext cx="1237129" cy="369332"/>
          </a:xfrm>
          <a:prstGeom prst="rect">
            <a:avLst/>
          </a:prstGeom>
          <a:noFill/>
        </p:spPr>
        <p:txBody>
          <a:bodyPr wrap="square" rtlCol="0">
            <a:spAutoFit/>
          </a:bodyPr>
          <a:lstStyle/>
          <a:p>
            <a:r>
              <a:rPr lang="en-US" dirty="0"/>
              <a:t>. .  .. . . . .. .</a:t>
            </a:r>
            <a:endParaRPr lang="en-IN" dirty="0"/>
          </a:p>
        </p:txBody>
      </p:sp>
      <p:sp>
        <p:nvSpPr>
          <p:cNvPr id="29" name="TextBox 28">
            <a:extLst>
              <a:ext uri="{FF2B5EF4-FFF2-40B4-BE49-F238E27FC236}">
                <a16:creationId xmlns:a16="http://schemas.microsoft.com/office/drawing/2014/main" id="{B3DC335C-2F1F-291F-7B82-4165674C55B7}"/>
              </a:ext>
            </a:extLst>
          </p:cNvPr>
          <p:cNvSpPr txBox="1"/>
          <p:nvPr/>
        </p:nvSpPr>
        <p:spPr>
          <a:xfrm>
            <a:off x="5331759" y="3318804"/>
            <a:ext cx="1237129" cy="369332"/>
          </a:xfrm>
          <a:prstGeom prst="rect">
            <a:avLst/>
          </a:prstGeom>
          <a:noFill/>
        </p:spPr>
        <p:txBody>
          <a:bodyPr wrap="square" rtlCol="0">
            <a:spAutoFit/>
          </a:bodyPr>
          <a:lstStyle/>
          <a:p>
            <a:r>
              <a:rPr lang="en-US" dirty="0"/>
              <a:t>2600 x 42</a:t>
            </a:r>
            <a:endParaRPr lang="en-IN" dirty="0"/>
          </a:p>
        </p:txBody>
      </p:sp>
      <p:sp>
        <p:nvSpPr>
          <p:cNvPr id="30" name="TextBox 29">
            <a:extLst>
              <a:ext uri="{FF2B5EF4-FFF2-40B4-BE49-F238E27FC236}">
                <a16:creationId xmlns:a16="http://schemas.microsoft.com/office/drawing/2014/main" id="{2144B15B-A771-998B-4837-A54584EEDF6D}"/>
              </a:ext>
            </a:extLst>
          </p:cNvPr>
          <p:cNvSpPr txBox="1"/>
          <p:nvPr/>
        </p:nvSpPr>
        <p:spPr>
          <a:xfrm>
            <a:off x="605020" y="3689159"/>
            <a:ext cx="1546509" cy="646331"/>
          </a:xfrm>
          <a:prstGeom prst="rect">
            <a:avLst/>
          </a:prstGeom>
          <a:noFill/>
        </p:spPr>
        <p:txBody>
          <a:bodyPr wrap="square" rtlCol="0">
            <a:spAutoFit/>
          </a:bodyPr>
          <a:lstStyle/>
          <a:p>
            <a:r>
              <a:rPr lang="en-US" dirty="0"/>
              <a:t>2600 images</a:t>
            </a:r>
          </a:p>
          <a:p>
            <a:r>
              <a:rPr lang="en-US" dirty="0"/>
              <a:t>For training</a:t>
            </a:r>
            <a:endParaRPr lang="en-IN" dirty="0"/>
          </a:p>
        </p:txBody>
      </p:sp>
      <p:sp>
        <p:nvSpPr>
          <p:cNvPr id="31" name="TextBox 30">
            <a:extLst>
              <a:ext uri="{FF2B5EF4-FFF2-40B4-BE49-F238E27FC236}">
                <a16:creationId xmlns:a16="http://schemas.microsoft.com/office/drawing/2014/main" id="{DBAE9B26-5847-B5F9-F00E-FF7ACCC358D6}"/>
              </a:ext>
            </a:extLst>
          </p:cNvPr>
          <p:cNvSpPr txBox="1"/>
          <p:nvPr/>
        </p:nvSpPr>
        <p:spPr>
          <a:xfrm>
            <a:off x="3899550" y="3725326"/>
            <a:ext cx="1546509" cy="646331"/>
          </a:xfrm>
          <a:prstGeom prst="rect">
            <a:avLst/>
          </a:prstGeom>
          <a:noFill/>
        </p:spPr>
        <p:txBody>
          <a:bodyPr wrap="square" rtlCol="0">
            <a:spAutoFit/>
          </a:bodyPr>
          <a:lstStyle/>
          <a:p>
            <a:r>
              <a:rPr lang="en-US" dirty="0"/>
              <a:t>Creating dataset</a:t>
            </a:r>
          </a:p>
        </p:txBody>
      </p:sp>
      <p:sp>
        <p:nvSpPr>
          <p:cNvPr id="32" name="TextBox 31">
            <a:extLst>
              <a:ext uri="{FF2B5EF4-FFF2-40B4-BE49-F238E27FC236}">
                <a16:creationId xmlns:a16="http://schemas.microsoft.com/office/drawing/2014/main" id="{5EF6A173-BE0F-6E4E-40F8-55C383F0C4D0}"/>
              </a:ext>
            </a:extLst>
          </p:cNvPr>
          <p:cNvSpPr txBox="1"/>
          <p:nvPr/>
        </p:nvSpPr>
        <p:spPr>
          <a:xfrm>
            <a:off x="8444656" y="4083022"/>
            <a:ext cx="2783638" cy="369332"/>
          </a:xfrm>
          <a:prstGeom prst="rect">
            <a:avLst/>
          </a:prstGeom>
          <a:noFill/>
        </p:spPr>
        <p:txBody>
          <a:bodyPr wrap="square" rtlCol="0">
            <a:spAutoFit/>
          </a:bodyPr>
          <a:lstStyle/>
          <a:p>
            <a:r>
              <a:rPr lang="en-US" dirty="0"/>
              <a:t>Random Forest Classifier</a:t>
            </a:r>
          </a:p>
        </p:txBody>
      </p:sp>
    </p:spTree>
    <p:extLst>
      <p:ext uri="{BB962C8B-B14F-4D97-AF65-F5344CB8AC3E}">
        <p14:creationId xmlns:p14="http://schemas.microsoft.com/office/powerpoint/2010/main" val="12648717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788</Words>
  <Application>Microsoft Office PowerPoint</Application>
  <PresentationFormat>Widescreen</PresentationFormat>
  <Paragraphs>64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Karan Maurya</dc:creator>
  <cp:lastModifiedBy>hardik ameta</cp:lastModifiedBy>
  <cp:revision>5</cp:revision>
  <dcterms:created xsi:type="dcterms:W3CDTF">2023-07-13T01:47:49Z</dcterms:created>
  <dcterms:modified xsi:type="dcterms:W3CDTF">2023-07-15T05:22:32Z</dcterms:modified>
</cp:coreProperties>
</file>