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f2726ae8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6f2726ae8f_2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f2726ae8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6f2726ae8f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6f2726ae8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6f2726ae8f_2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6f2726ae8f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6f2726ae8f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f2726ae8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6f2726ae8f_2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1ed43624b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71ed43624b_4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6f2726ae8f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6f2726ae8f_2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6f2726ae8f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6f2726ae8f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6f2726ae8f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6f2726ae8f_2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3d2d75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3d2d75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73d2d75a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73d2d75a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f2726ae8f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6f2726ae8f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6f2726ae8f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6f2726ae8f_2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f2726ae8f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6f2726ae8f_2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6f2726ae8f_2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6f2726ae8f_2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f2726ae8f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6f2726ae8f_2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f2726ae8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f2726ae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f2726ae8f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6f2726ae8f_2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71f8335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71f8335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1f8335c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1f8335c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f2726ae8f_2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6f2726ae8f_2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729db75a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729db75afd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f2726ae8f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6f2726ae8f_2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f2726ae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f2726ae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6f2726ae8f_2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6f2726ae8f_2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1ed43624b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1ed43624b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f2726ae8f_2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16f2726ae8f_2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1ed4362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171ed43624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71ed43624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71ed43624b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1ed43624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71ed43624b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1ed43624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171ed43624b_1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1ed43624b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1ed43624b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1ed43624b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1ed43624b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f2726ae8f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6f2726ae8f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71ed43624b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71ed43624b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f2726ae8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6f2726ae8f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f2726ae8f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6f2726ae8f_2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f2726ae8f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6f2726ae8f_2_1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f2726ae8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6f2726ae8f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f2726ae8f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6f2726ae8f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">
  <p:cSld name="Title page">
    <p:bg>
      <p:bgPr>
        <a:solidFill>
          <a:srgbClr val="26262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55" name="Google Shape;55;p14"/>
            <p:cNvSpPr/>
            <p:nvPr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07308" y="1380149"/>
              <a:ext cx="489120" cy="6208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4"/>
          <p:cNvSpPr txBox="1"/>
          <p:nvPr>
            <p:ph type="title"/>
          </p:nvPr>
        </p:nvSpPr>
        <p:spPr>
          <a:xfrm>
            <a:off x="502903" y="2766523"/>
            <a:ext cx="7734221" cy="1114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530694" y="2443859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white">
  <p:cSld name="Content only: whit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15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67" name="Google Shape;67;p15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69" name="Google Shape;69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5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660B1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white">
  <p:cSld name="Content and photo: whit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525303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b="1" i="0" sz="30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800"/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5573058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/>
          <p:nvPr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84" name="Google Shape;84;p17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85" name="Google Shape;8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: black">
  <p:cSld name="Content only: black">
    <p:bg>
      <p:bgPr>
        <a:solidFill>
          <a:srgbClr val="262626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8"/>
          <p:cNvSpPr/>
          <p:nvPr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2" name="Google Shape;92;p18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94" name="Google Shape;94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8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: black">
  <p:cSld name="Content and photo: black">
    <p:bg>
      <p:bgPr>
        <a:solidFill>
          <a:srgbClr val="25262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530124" y="464386"/>
            <a:ext cx="4560579" cy="779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/>
          <p:nvPr>
            <p:ph idx="2" type="pic"/>
          </p:nvPr>
        </p:nvSpPr>
        <p:spPr>
          <a:xfrm>
            <a:off x="5564909" y="0"/>
            <a:ext cx="3570941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/>
          <p:nvPr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9"/>
          <p:cNvGrpSpPr/>
          <p:nvPr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02" name="Google Shape;102;p19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03" name="Google Shape;103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with IUPUI lockup">
  <p:cSld name="Closing slide with IUPUI lockup">
    <p:bg>
      <p:bgPr>
        <a:solidFill>
          <a:srgbClr val="69030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2">
            <a:alphaModFix/>
          </a:blip>
          <a:srcRect b="28718" l="11083" r="-1556" t="-147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-rgb.eps"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45" y="4326066"/>
            <a:ext cx="357525" cy="453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white">
  <p:cSld name="Blank with footer: whit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21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12" name="Google Shape;112;p21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14" name="Google Shape;114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: black">
  <p:cSld name="Blank with footer: black">
    <p:bg>
      <p:bgPr>
        <a:solidFill>
          <a:srgbClr val="25262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2"/>
          <p:cNvGrpSpPr/>
          <p:nvPr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18" name="Google Shape;118;p22"/>
            <p:cNvSpPr/>
            <p:nvPr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tab-rgb.eps" id="120" name="Google Shape;120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99798" y="4726863"/>
              <a:ext cx="258207" cy="327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2"/>
            <p:cNvSpPr txBox="1"/>
            <p:nvPr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beta.openai.com/playground" TargetMode="External"/><Relationship Id="rId4" Type="http://schemas.openxmlformats.org/officeDocument/2006/relationships/hyperlink" Target="https://github.com/elyase/awesome-gpt3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arxiv.org/pdf/2005.14165.pdf" TargetMode="External"/><Relationship Id="rId4" Type="http://schemas.openxmlformats.org/officeDocument/2006/relationships/hyperlink" Target="https://www.datacamp.com/blog/a-beginners-guide-to-gpt-3" TargetMode="External"/><Relationship Id="rId5" Type="http://schemas.openxmlformats.org/officeDocument/2006/relationships/hyperlink" Target="https://dugas.ch/artificial_curiosity/GPT_architecture.html" TargetMode="External"/><Relationship Id="rId6" Type="http://schemas.openxmlformats.org/officeDocument/2006/relationships/hyperlink" Target="https://towardsdatascience.com/gpt-3-a-complete-overview-190232eb25fd" TargetMode="External"/><Relationship Id="rId7" Type="http://schemas.openxmlformats.org/officeDocument/2006/relationships/hyperlink" Target="https://medium.com/walmartglobaltech/the-journey-of-open-ai-gpt-models-32d95b7b7fb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i/status/1282676454690451457" TargetMode="External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02903" y="2225452"/>
            <a:ext cx="7734221" cy="892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" sz="2800"/>
              <a:t>Language Models are Few-Shot Learners</a:t>
            </a:r>
            <a:endParaRPr sz="28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30694" y="4709821"/>
            <a:ext cx="7734222" cy="277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INDIANA UNIVERSITY BLOOMINGTON</a:t>
            </a:r>
            <a:endParaRPr/>
          </a:p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530694" y="1973040"/>
            <a:ext cx="773422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CSCI-B 659 Advanced Natural Language Processing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781006" y="3382870"/>
            <a:ext cx="27693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Hardik Asnani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Anisha Bajaj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Umesh Kumar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Shreyas Vaidya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Arpita Welling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Some Basics - Language Models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- Statistical and probabilistic techniques determine the probability of a given sequence of words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Where - Linguistic Applications - Speech Recognition, OCR (Optical Character Recognition), code generation, and many more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 - Unigrams, Bigrams, Bidirectional Encoder Representation, Transformers Models.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Zero-shot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Requires no 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Little Human Intervention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Models depends on historical trained concepts and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Example: 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726" y="3086050"/>
            <a:ext cx="6183086" cy="1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One Shot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Exactly as the name suggest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Single example per task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Example: </a:t>
            </a:r>
            <a:endParaRPr/>
          </a:p>
        </p:txBody>
      </p:sp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2411" y="2661981"/>
            <a:ext cx="6115050" cy="13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Few Shots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5099" y="2955556"/>
            <a:ext cx="5846150" cy="17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5"/>
          <p:cNvSpPr txBox="1"/>
          <p:nvPr>
            <p:ph idx="2" type="body"/>
          </p:nvPr>
        </p:nvSpPr>
        <p:spPr>
          <a:xfrm>
            <a:off x="524224" y="1458129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Provide few examples for the task description to predict the output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10 - 100 examples can fit the context window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Reduction in the need for task-specific data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Example: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17" name="Google Shape;217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GPT3 Architecture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GPT3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Pre-trained Transformer 3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in June 2020, claimed to largest one in terms of params and storage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Autoregressive Language Model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Learning, In-context Learning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Deep Learning for Natural Language Tasks (like text classification, machine translation, Q&amp;A)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like Text Output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tasks using all, Zero Shot, One Shot and Few Shots.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What’s 3 doing in GPT3?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237" name="Google Shape;237;p3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27" y="1907366"/>
            <a:ext cx="4708200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2851" y="1458135"/>
            <a:ext cx="3775424" cy="278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idx="2" type="body"/>
          </p:nvPr>
        </p:nvSpPr>
        <p:spPr>
          <a:xfrm>
            <a:off x="518824" y="1629404"/>
            <a:ext cx="4907941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GPT 3 Model consists of following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Embeddings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Embeddings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MultiHead Attention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Normalisation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Forward Layers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6" name="Google Shape;2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856" y="1108602"/>
            <a:ext cx="231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Model Architecture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470"/>
            <a:ext cx="8839200" cy="2592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Model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GPT3 model was trained on </a:t>
            </a:r>
            <a:r>
              <a:rPr lang="en"/>
              <a:t>vocabulary of 50257 words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The input sequence is actually fixed to 2048 words. 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If the input is less than 2048 words, it will </a:t>
            </a:r>
            <a:r>
              <a:rPr lang="en"/>
              <a:t>pad</a:t>
            </a:r>
            <a:r>
              <a:rPr lang="en"/>
              <a:t> with 0’s.</a:t>
            </a:r>
            <a:endParaRPr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The output sequence is also fixed to 2048 words.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GPT3 uses the embedding dimensions of 12288 dimensions.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800"/>
              <a:buChar char="●"/>
            </a:pPr>
            <a:r>
              <a:rPr lang="en"/>
              <a:t>Embedding dimensions are nothing but the features of the input like “softness”, “color”, “past tense”, “numerical” etc..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519900" y="173224"/>
            <a:ext cx="8004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ct val="100000"/>
              <a:buFont typeface="Arial"/>
              <a:buNone/>
            </a:pPr>
            <a:r>
              <a:rPr lang="en"/>
              <a:t>One ring to rule them all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992" y="922400"/>
            <a:ext cx="6306483" cy="32987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ctrTitle"/>
          </p:nvPr>
        </p:nvSpPr>
        <p:spPr>
          <a:xfrm>
            <a:off x="523348" y="759070"/>
            <a:ext cx="8004409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43"/>
          <p:cNvSpPr txBox="1"/>
          <p:nvPr>
            <p:ph idx="1" type="subTitle"/>
          </p:nvPr>
        </p:nvSpPr>
        <p:spPr>
          <a:xfrm>
            <a:off x="523348" y="1630404"/>
            <a:ext cx="8011069" cy="2818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Common Crawl Dataset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Downloaded from 41 shards of monthly covering from 2016-19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45TB of plain text before filtering, 570GB after that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400 billion byte-paired encoded tokens</a:t>
            </a:r>
            <a:endParaRPr>
              <a:solidFill>
                <a:schemeClr val="dk1"/>
              </a:solidFill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530124" y="464386"/>
            <a:ext cx="45606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>
                <a:solidFill>
                  <a:srgbClr val="262626"/>
                </a:solidFill>
              </a:rPr>
              <a:t>Data Preprocessing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78" name="Google Shape;278;p44"/>
          <p:cNvSpPr txBox="1"/>
          <p:nvPr>
            <p:ph idx="4294967295" type="body"/>
          </p:nvPr>
        </p:nvSpPr>
        <p:spPr>
          <a:xfrm>
            <a:off x="5678625" y="1243775"/>
            <a:ext cx="3445200" cy="3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Filtered based on similarity to range of high-quality corpora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Fuzzy de-duplication at document level to prevent redundancy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Sampling and Augmentation - Addition of other datasets – increased diversity</a:t>
            </a:r>
            <a:endParaRPr sz="1629">
              <a:solidFill>
                <a:srgbClr val="262626"/>
              </a:solidFill>
            </a:endParaRPr>
          </a:p>
          <a:p>
            <a:pPr indent="-349250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62626"/>
              </a:buClr>
              <a:buSzPts val="1630"/>
              <a:buFont typeface="Arial"/>
              <a:buChar char="•"/>
            </a:pPr>
            <a:r>
              <a:rPr lang="en" sz="1629">
                <a:solidFill>
                  <a:srgbClr val="262626"/>
                </a:solidFill>
              </a:rPr>
              <a:t>Higher quality datasets sampled more frequently</a:t>
            </a:r>
            <a:endParaRPr sz="1629">
              <a:solidFill>
                <a:srgbClr val="262626"/>
              </a:solidFill>
            </a:endParaRPr>
          </a:p>
          <a:p>
            <a:pPr indent="-245745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530"/>
              <a:buFont typeface="Arial"/>
              <a:buNone/>
            </a:pPr>
            <a:r>
              <a:t/>
            </a:r>
            <a:endParaRPr sz="1629">
              <a:solidFill>
                <a:srgbClr val="262626"/>
              </a:solidFill>
            </a:endParaRPr>
          </a:p>
        </p:txBody>
      </p:sp>
      <p:pic>
        <p:nvPicPr>
          <p:cNvPr descr="Table&#10;&#10;Description automatically generated" id="279" name="Google Shape;2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5" y="1498600"/>
            <a:ext cx="5492600" cy="20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ctrTitle"/>
          </p:nvPr>
        </p:nvSpPr>
        <p:spPr>
          <a:xfrm>
            <a:off x="523348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Training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45"/>
          <p:cNvSpPr txBox="1"/>
          <p:nvPr>
            <p:ph idx="2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45"/>
          <p:cNvSpPr txBox="1"/>
          <p:nvPr>
            <p:ph idx="1" type="subTitle"/>
          </p:nvPr>
        </p:nvSpPr>
        <p:spPr>
          <a:xfrm>
            <a:off x="47950" y="1630400"/>
            <a:ext cx="35049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Large models might go out of memory - Parallelism in matrix multiplication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Gradient Noise Scale to determine batch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V100 GPU’s - high bandwidth </a:t>
            </a:r>
            <a:r>
              <a:rPr lang="en">
                <a:solidFill>
                  <a:schemeClr val="dk1"/>
                </a:solidFill>
              </a:rPr>
              <a:t>cluster by Microsoft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Adam with cosine decay for Learning Rate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175" y="1474675"/>
            <a:ext cx="5524825" cy="265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93" name="Google Shape;293;p46"/>
          <p:cNvSpPr txBox="1"/>
          <p:nvPr>
            <p:ph idx="4294967295" type="subTitle"/>
          </p:nvPr>
        </p:nvSpPr>
        <p:spPr>
          <a:xfrm>
            <a:off x="523348" y="1630404"/>
            <a:ext cx="80112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draw K samples from training as conditioning for few-shots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Maximum size of k depends on matrix window (2048)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fits 0 to 100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is Task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for MCQ’s, K samples of context + completion with 1 of context only. Then compare LM </a:t>
            </a:r>
            <a:r>
              <a:rPr lang="en"/>
              <a:t>likelihood</a:t>
            </a:r>
            <a:r>
              <a:rPr lang="en"/>
              <a:t> of each completion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eg, for free-form completion tasks, beam search is used with score using F1 similarity score, BLEU, or exact match based 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8 models - 175B GPT3 + 7 smaller </a:t>
            </a:r>
            <a:r>
              <a:rPr lang="en"/>
              <a:t>models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4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various datasets grouped into 9 task-specific categories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Language Models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Translation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Reading Comprehension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Language Translation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400" y="1928300"/>
            <a:ext cx="4117401" cy="18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8"/>
          <p:cNvSpPr txBox="1"/>
          <p:nvPr>
            <p:ph idx="2" type="body"/>
          </p:nvPr>
        </p:nvSpPr>
        <p:spPr>
          <a:xfrm>
            <a:off x="518825" y="1629400"/>
            <a:ext cx="47064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GPT-3 Few shot gives similar average performance with SOTA while translating to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improvement from unsupervised models while translating to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BLEU score accuracy with increase in number of shots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 Language Translation</a:t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"/>
          <p:cNvSpPr txBox="1"/>
          <p:nvPr>
            <p:ph idx="2" type="body"/>
          </p:nvPr>
        </p:nvSpPr>
        <p:spPr>
          <a:xfrm>
            <a:off x="518825" y="1629400"/>
            <a:ext cx="45546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 in BLEU score across different model capacity for all translation tasks</a:t>
            </a:r>
            <a:endParaRPr/>
          </a:p>
          <a:p>
            <a:pPr indent="0" lvl="0" marL="4572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419" y="1679900"/>
            <a:ext cx="396332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Nothing’s Perfect</a:t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6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29" name="Google Shape;329;p5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Synthesis - Loses coherence, predictions contradict themselves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Input and Output Size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Underperforms in case of bidirectional use cases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Eg: Fill in the blanks, Reading comprehension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Pre-training limitations with scaling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Weighs tokens equally, lack of world context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really adaptive?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from data, non-interpretable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yes, it’s expensive, large, inconvenient….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Let’s Play!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2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pre-training, sample efficiency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exactly few shots </a:t>
            </a:r>
            <a:r>
              <a:rPr lang="en"/>
              <a:t>learning works?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Distillation to sized specific tasks</a:t>
            </a:r>
            <a:endParaRPr/>
          </a:p>
          <a:p>
            <a:pPr indent="0" lvl="0" marL="0" rtl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"/>
              <a:t>GPT4 expected to come by end of this year!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53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Misinformation, spam, phishing, legal abuse, social engineering pretexting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GPT3 can generate text indistinguishable from human-written ones.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Threat actors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 in Data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Generates prejudiced content, (Gender, Race, Religion) 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May result in demeaning </a:t>
            </a:r>
            <a:r>
              <a:rPr lang="en"/>
              <a:t>portrayal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usage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ctrTitle"/>
          </p:nvPr>
        </p:nvSpPr>
        <p:spPr>
          <a:xfrm>
            <a:off x="523348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349" name="Google Shape;349;p54"/>
          <p:cNvSpPr txBox="1"/>
          <p:nvPr>
            <p:ph idx="2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 txBox="1"/>
          <p:nvPr>
            <p:ph idx="1" type="subTitle"/>
          </p:nvPr>
        </p:nvSpPr>
        <p:spPr>
          <a:xfrm>
            <a:off x="523348" y="1630404"/>
            <a:ext cx="8011200" cy="28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one study, GPT-3 was able to generate “news articles” almost indistinguishable from human-made pieces. Judges barely achieved above-chance accuracy (52%) at correctly classifying GPT-3 texts.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GPT-3 has an artist’s soul! Arram Sabeti told GPT-3 to write a poem about Elon Musk by Dr. Seuss and a rap song about Harry Potter by Lil Wayne.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GPT3 can also generate PowerPoint presentations!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(Though this presentation is solely prepared by us, hope you believe it :))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						- Ask GPT3!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506694" y="2274522"/>
            <a:ext cx="6802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Practical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526131" y="2031339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7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2" type="body"/>
          </p:nvPr>
        </p:nvSpPr>
        <p:spPr>
          <a:xfrm>
            <a:off x="518825" y="1409325"/>
            <a:ext cx="8015700" cy="30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the Impact of GPT3 Parameters on Classification Accuracy 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Few shot learning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Twitter Sentiment Classification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 Accuracy Scores vs Parameters 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Engine Type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Temperature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Token Length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2</a:t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375" name="Google Shape;3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975" y="3170425"/>
            <a:ext cx="7066051" cy="126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8"/>
          <p:cNvSpPr txBox="1"/>
          <p:nvPr>
            <p:ph idx="2" type="body"/>
          </p:nvPr>
        </p:nvSpPr>
        <p:spPr>
          <a:xfrm>
            <a:off x="518825" y="1458075"/>
            <a:ext cx="80157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the abstract of a research paper, generate it's title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Feeding examples to GPT-3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Zero/Few Shots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BLEU Score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</a:t>
            </a:r>
            <a:r>
              <a:rPr lang="en"/>
              <a:t>aset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Task </a:t>
            </a:r>
            <a:r>
              <a:rPr lang="en"/>
              <a:t>3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59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this task we will learn how GPT3 perform better than any SOTA models by </a:t>
            </a:r>
            <a:r>
              <a:rPr lang="en"/>
              <a:t>comparing the performance of GPT3 </a:t>
            </a:r>
            <a:r>
              <a:rPr lang="en"/>
              <a:t>with</a:t>
            </a:r>
            <a:r>
              <a:rPr lang="en"/>
              <a:t> any fine-tuning Language Model. </a:t>
            </a:r>
            <a:endParaRPr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ease, let’s take the reference of our last practical Seq_to_Seq translation use case.</a:t>
            </a:r>
            <a:endParaRPr/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solve the problem using the Bahdinau_Attention fine-tuning model and solve the same using the GPT3 and </a:t>
            </a:r>
            <a:r>
              <a:rPr lang="en"/>
              <a:t>compare</a:t>
            </a:r>
            <a:r>
              <a:rPr lang="en"/>
              <a:t> the metrics and results.</a:t>
            </a:r>
            <a:endParaRPr/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Explore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Playground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https://beta.openai.com/playground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GPT3 Github Repo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https://github.com/elyase/awesome-gpt3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1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7" name="Google Shape;397;p61"/>
          <p:cNvSpPr txBox="1"/>
          <p:nvPr>
            <p:ph idx="2" type="body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GPT3 Paper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https://arxiv.org/pdf/2005.14165.pdf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https://www.datacamp.com/blog/a-beginners-guide-to-gpt-3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https://dugas.ch/artificial_curiosity/GPT_architecture.html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https://towardsdatascience.com/gpt-3-a-complete-overview-190232eb25fd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https://medium.com/walmartglobaltech/the-journey-of-open-ai-gpt-models-32d95b7b7fb2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571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3636"/>
              <a:buFont typeface="Arial"/>
              <a:buChar char="•"/>
            </a:pPr>
            <a:r>
              <a:rPr lang="en"/>
              <a:t>Render HTML Layout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63636"/>
              <a:buFont typeface="Arial"/>
              <a:buChar char="•"/>
            </a:pPr>
            <a:r>
              <a:rPr lang="en"/>
              <a:t>Arpita’s Cooking Recipe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518825" y="1458075"/>
            <a:ext cx="3839400" cy="298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Render HTML output </a:t>
            </a:r>
            <a:endParaRPr b="1" sz="16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https://twitter.com/i/status/1282676454690451457</a:t>
            </a:r>
            <a:endParaRPr b="1" sz="1600"/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764500" y="1458075"/>
            <a:ext cx="3839400" cy="43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Arpita’s Cooking Recipe</a:t>
            </a:r>
            <a:r>
              <a:rPr b="1" lang="en" sz="1600"/>
              <a:t> </a:t>
            </a:r>
            <a:endParaRPr b="1" sz="16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700" y="2041275"/>
            <a:ext cx="4153501" cy="25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530694" y="4709821"/>
            <a:ext cx="7734300" cy="27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2"/>
          <p:cNvSpPr txBox="1"/>
          <p:nvPr>
            <p:ph idx="2" type="body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Hardik’s Dilemma:</a:t>
            </a:r>
            <a:endParaRPr b="1">
              <a:solidFill>
                <a:srgbClr val="4A86E8"/>
              </a:solidFill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050" y="2082716"/>
            <a:ext cx="8688552" cy="135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518824" y="3703189"/>
            <a:ext cx="78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: Names Meaning Prediction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Why GPT3?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Language Model Evolution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0535"/>
            <a:ext cx="8839199" cy="311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ctrTitle"/>
          </p:nvPr>
        </p:nvSpPr>
        <p:spPr>
          <a:xfrm>
            <a:off x="529827" y="759070"/>
            <a:ext cx="8004391" cy="699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</a:pPr>
            <a:r>
              <a:rPr lang="en"/>
              <a:t>GPT3 v/s the rest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4833956" y="284947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2" type="body"/>
          </p:nvPr>
        </p:nvSpPr>
        <p:spPr>
          <a:xfrm>
            <a:off x="518824" y="1629404"/>
            <a:ext cx="8015594" cy="2810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State of the art architectures are task agnostic but require task-specific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Need Labeled examples – Time intensive hand labeling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Difficult to get large </a:t>
            </a:r>
            <a:r>
              <a:rPr lang="en"/>
              <a:t>supervised</a:t>
            </a:r>
            <a:r>
              <a:rPr lang="en"/>
              <a:t> train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Repeated for every task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1600"/>
              <a:buFont typeface="Arial"/>
              <a:buChar char="•"/>
            </a:pPr>
            <a:r>
              <a:rPr lang="en"/>
              <a:t>Lack of fluidity and scalability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GPT3 eliminates all of this - few shot learning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No</a:t>
            </a:r>
            <a:r>
              <a:rPr lang="en"/>
              <a:t> fine tuning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/>
              <a:t>Little human supervision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506694" y="2274522"/>
            <a:ext cx="6802482" cy="656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"/>
              <a:t>What’s GPT3?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526131" y="2031339"/>
            <a:ext cx="3700462" cy="25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SECTION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i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