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rdik.bah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HACK TO HIRE INDIGO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199" y="3234699"/>
            <a:ext cx="11020425" cy="257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Name: Hardik Bahri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Email: </a:t>
            </a:r>
            <a:r>
              <a:rPr lang="en-US" sz="18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hardik.bahri@gmail.com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Phone number: 9599427908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1D961AC8-B1BF-E983-7A4B-0E05BB85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ttachments">
            <a:extLst>
              <a:ext uri="{FF2B5EF4-FFF2-40B4-BE49-F238E27FC236}">
                <a16:creationId xmlns:a16="http://schemas.microsoft.com/office/drawing/2014/main" id="{D93E7812-F950-9EF7-7702-B5924F3B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124FAD4-FAD5-6EDB-FE09-6355D73D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0BB3A8-693C-62AB-9AA4-831EFC3A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B53AECDA-42F4-7360-1937-2B32F969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D7B3DB-AD29-0658-13C7-B77065CA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Microservices Icon Stock Illustrations – 175 Microservices Icon Stock  Illustrations, Vectors &amp; Clipart - Dreamstime">
            <a:extLst>
              <a:ext uri="{FF2B5EF4-FFF2-40B4-BE49-F238E27FC236}">
                <a16:creationId xmlns:a16="http://schemas.microsoft.com/office/drawing/2014/main" id="{4C3EE83A-A8CC-0F84-28CD-062DE958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5" y="4518647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2C6CC1-BB24-5BB4-85A0-25795DFBF433}"/>
              </a:ext>
            </a:extLst>
          </p:cNvPr>
          <p:cNvSpPr txBox="1"/>
          <p:nvPr/>
        </p:nvSpPr>
        <p:spPr>
          <a:xfrm>
            <a:off x="462602" y="5822678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Flight info microservice</a:t>
            </a:r>
          </a:p>
        </p:txBody>
      </p:sp>
      <p:pic>
        <p:nvPicPr>
          <p:cNvPr id="2054" name="Picture 6" descr="Front End Developer Vector Art, Icons ...">
            <a:extLst>
              <a:ext uri="{FF2B5EF4-FFF2-40B4-BE49-F238E27FC236}">
                <a16:creationId xmlns:a16="http://schemas.microsoft.com/office/drawing/2014/main" id="{BF0090E7-3EC8-641D-46B3-4C93CB6B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12" y="1445752"/>
            <a:ext cx="1629359" cy="17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,000+ Back End Stock Illustrations, Royalty-Free Vector Graphics &amp; Clip Art  - iStock | Computer back end, Cow back end, Back end systems">
            <a:extLst>
              <a:ext uri="{FF2B5EF4-FFF2-40B4-BE49-F238E27FC236}">
                <a16:creationId xmlns:a16="http://schemas.microsoft.com/office/drawing/2014/main" id="{E9C16F0D-D45A-613B-B42B-CF8C235A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40" y="4696519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base mongo db&quot; Icon - Download for free – Iconduck">
            <a:extLst>
              <a:ext uri="{FF2B5EF4-FFF2-40B4-BE49-F238E27FC236}">
                <a16:creationId xmlns:a16="http://schemas.microsoft.com/office/drawing/2014/main" id="{9F580740-FF2E-F314-662D-C5314146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02" y="5163380"/>
            <a:ext cx="1130314" cy="11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EE501B3-BC6F-4248-8547-1C7AB7D9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3" y="1985823"/>
            <a:ext cx="1236773" cy="12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17BCF67A-EB77-A3D1-716A-A45819BF092C}"/>
              </a:ext>
            </a:extLst>
          </p:cNvPr>
          <p:cNvSpPr/>
          <p:nvPr/>
        </p:nvSpPr>
        <p:spPr>
          <a:xfrm>
            <a:off x="3810753" y="3373319"/>
            <a:ext cx="247650" cy="802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6D5F071-1382-DC13-8BF4-A626C02331BC}"/>
              </a:ext>
            </a:extLst>
          </p:cNvPr>
          <p:cNvSpPr/>
          <p:nvPr/>
        </p:nvSpPr>
        <p:spPr>
          <a:xfrm rot="16200000">
            <a:off x="5398538" y="5126852"/>
            <a:ext cx="247650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892A11D-93A6-D40B-5DBE-F8482855D744}"/>
              </a:ext>
            </a:extLst>
          </p:cNvPr>
          <p:cNvSpPr/>
          <p:nvPr/>
        </p:nvSpPr>
        <p:spPr>
          <a:xfrm rot="5400000">
            <a:off x="5357982" y="5497183"/>
            <a:ext cx="247651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855F167-EA11-6EA9-62BF-C73C61112797}"/>
              </a:ext>
            </a:extLst>
          </p:cNvPr>
          <p:cNvSpPr/>
          <p:nvPr/>
        </p:nvSpPr>
        <p:spPr>
          <a:xfrm rot="16200000">
            <a:off x="2140529" y="5094031"/>
            <a:ext cx="247650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E07A5-8DB8-B83D-0787-4A27D4F54BDF}"/>
              </a:ext>
            </a:extLst>
          </p:cNvPr>
          <p:cNvSpPr txBox="1"/>
          <p:nvPr/>
        </p:nvSpPr>
        <p:spPr>
          <a:xfrm>
            <a:off x="462602" y="1367665"/>
            <a:ext cx="172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Client enters flight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D854D-F0B3-85B8-E489-0426BE5E9068}"/>
              </a:ext>
            </a:extLst>
          </p:cNvPr>
          <p:cNvSpPr txBox="1"/>
          <p:nvPr/>
        </p:nvSpPr>
        <p:spPr>
          <a:xfrm>
            <a:off x="4195479" y="3504140"/>
            <a:ext cx="17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Api Call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44D1E-3918-7609-28B2-55825E92ACB6}"/>
              </a:ext>
            </a:extLst>
          </p:cNvPr>
          <p:cNvSpPr txBox="1"/>
          <p:nvPr/>
        </p:nvSpPr>
        <p:spPr>
          <a:xfrm>
            <a:off x="4788139" y="5889237"/>
            <a:ext cx="17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Returns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E9613-24D2-1969-E1CF-0CBFB477BBCB}"/>
              </a:ext>
            </a:extLst>
          </p:cNvPr>
          <p:cNvSpPr txBox="1"/>
          <p:nvPr/>
        </p:nvSpPr>
        <p:spPr>
          <a:xfrm>
            <a:off x="2064954" y="3485815"/>
            <a:ext cx="160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Success,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E7DDB-D6A8-F78E-1439-0DC818467AD2}"/>
              </a:ext>
            </a:extLst>
          </p:cNvPr>
          <p:cNvSpPr txBox="1"/>
          <p:nvPr/>
        </p:nvSpPr>
        <p:spPr>
          <a:xfrm>
            <a:off x="4888841" y="4430548"/>
            <a:ext cx="172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Queries MongoDB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878CA11-1A8E-15EF-DB66-73E38D752302}"/>
              </a:ext>
            </a:extLst>
          </p:cNvPr>
          <p:cNvSpPr/>
          <p:nvPr/>
        </p:nvSpPr>
        <p:spPr>
          <a:xfrm rot="16200000">
            <a:off x="1847576" y="2061654"/>
            <a:ext cx="247650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6588970-76D4-FA54-E127-7BDFEC7D1B5F}"/>
              </a:ext>
            </a:extLst>
          </p:cNvPr>
          <p:cNvSpPr/>
          <p:nvPr/>
        </p:nvSpPr>
        <p:spPr>
          <a:xfrm rot="10800000">
            <a:off x="3334984" y="3348712"/>
            <a:ext cx="247650" cy="802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6">
            <a:extLst>
              <a:ext uri="{FF2B5EF4-FFF2-40B4-BE49-F238E27FC236}">
                <a16:creationId xmlns:a16="http://schemas.microsoft.com/office/drawing/2014/main" id="{202D5E42-CA75-B6BD-C8BF-C5D73EE3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71954" cy="640080"/>
          </a:xfrm>
        </p:spPr>
        <p:txBody>
          <a:bodyPr>
            <a:normAutofit/>
          </a:bodyPr>
          <a:lstStyle/>
          <a:p>
            <a:r>
              <a:rPr lang="en-IN" dirty="0"/>
              <a:t>ARCHITECTURE- FLIGHT INFO MICROSERVICE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1,000+ Back End Stock Illustrations, Royalty-Free Vector Graphics &amp; Clip Art  - iStock | Computer back end, Cow back end, Back end systems">
            <a:extLst>
              <a:ext uri="{FF2B5EF4-FFF2-40B4-BE49-F238E27FC236}">
                <a16:creationId xmlns:a16="http://schemas.microsoft.com/office/drawing/2014/main" id="{AD10BD57-9B79-9E50-2F2A-1CA1823C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94" y="1854170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atabase mongo db&quot; Icon - Download for free – Iconduck">
            <a:extLst>
              <a:ext uri="{FF2B5EF4-FFF2-40B4-BE49-F238E27FC236}">
                <a16:creationId xmlns:a16="http://schemas.microsoft.com/office/drawing/2014/main" id="{ACB0E44C-474F-24FF-B005-435BDC26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7" y="1885958"/>
            <a:ext cx="1130314" cy="11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14A4215-BA63-96BF-66A5-8595B0932988}"/>
              </a:ext>
            </a:extLst>
          </p:cNvPr>
          <p:cNvSpPr/>
          <p:nvPr/>
        </p:nvSpPr>
        <p:spPr>
          <a:xfrm rot="5400000">
            <a:off x="2795748" y="1696110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E7A44-5C00-FEFD-2519-756B437931A3}"/>
              </a:ext>
            </a:extLst>
          </p:cNvPr>
          <p:cNvSpPr txBox="1"/>
          <p:nvPr/>
        </p:nvSpPr>
        <p:spPr>
          <a:xfrm>
            <a:off x="2248897" y="2134844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1. Database change detected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30F2F9-8E42-C66B-C803-5EE3FC0C2276}"/>
              </a:ext>
            </a:extLst>
          </p:cNvPr>
          <p:cNvSpPr/>
          <p:nvPr/>
        </p:nvSpPr>
        <p:spPr>
          <a:xfrm rot="16200000">
            <a:off x="2695814" y="2523640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3AD9E-49ED-2AA5-7810-5115F08D7DA1}"/>
              </a:ext>
            </a:extLst>
          </p:cNvPr>
          <p:cNvSpPr txBox="1"/>
          <p:nvPr/>
        </p:nvSpPr>
        <p:spPr>
          <a:xfrm>
            <a:off x="2293391" y="2985877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2. Change received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44C45BE-7B5E-4E16-2759-25D16AD2FC6E}"/>
              </a:ext>
            </a:extLst>
          </p:cNvPr>
          <p:cNvSpPr/>
          <p:nvPr/>
        </p:nvSpPr>
        <p:spPr>
          <a:xfrm>
            <a:off x="4602386" y="1391008"/>
            <a:ext cx="786732" cy="38652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3C91D-7CA4-E248-E883-A1EF9711852A}"/>
              </a:ext>
            </a:extLst>
          </p:cNvPr>
          <p:cNvSpPr txBox="1"/>
          <p:nvPr/>
        </p:nvSpPr>
        <p:spPr>
          <a:xfrm>
            <a:off x="5360705" y="1192963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3. Process change stream</a:t>
            </a:r>
          </a:p>
        </p:txBody>
      </p:sp>
      <p:pic>
        <p:nvPicPr>
          <p:cNvPr id="13" name="Picture 18">
            <a:extLst>
              <a:ext uri="{FF2B5EF4-FFF2-40B4-BE49-F238E27FC236}">
                <a16:creationId xmlns:a16="http://schemas.microsoft.com/office/drawing/2014/main" id="{C7FBD8DD-B516-E45E-2882-9CEF3FCE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86" y="4904730"/>
            <a:ext cx="1181064" cy="11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896E169-BF38-1678-AD91-1F83A711AE64}"/>
              </a:ext>
            </a:extLst>
          </p:cNvPr>
          <p:cNvSpPr/>
          <p:nvPr/>
        </p:nvSpPr>
        <p:spPr>
          <a:xfrm>
            <a:off x="4886570" y="4151959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1A747-9D5F-62FF-5263-AA2F832BEC6D}"/>
              </a:ext>
            </a:extLst>
          </p:cNvPr>
          <p:cNvSpPr txBox="1"/>
          <p:nvPr/>
        </p:nvSpPr>
        <p:spPr>
          <a:xfrm>
            <a:off x="4614481" y="6171388"/>
            <a:ext cx="1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Kafka Producer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9A965E2-1234-48A4-3CC7-2CA0E6AC8290}"/>
              </a:ext>
            </a:extLst>
          </p:cNvPr>
          <p:cNvSpPr/>
          <p:nvPr/>
        </p:nvSpPr>
        <p:spPr>
          <a:xfrm rot="16200000">
            <a:off x="6671006" y="5418158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A0449E-CBE7-A92C-6F42-1773481EC2B9}"/>
              </a:ext>
            </a:extLst>
          </p:cNvPr>
          <p:cNvSpPr txBox="1"/>
          <p:nvPr/>
        </p:nvSpPr>
        <p:spPr>
          <a:xfrm>
            <a:off x="6429218" y="5103686"/>
            <a:ext cx="958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5. Send topics</a:t>
            </a:r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8E7FA6AB-3AB0-AE15-3DAA-44F73B02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33" y="4829647"/>
            <a:ext cx="1181064" cy="11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19BB6DE7-68E2-0FE5-ECCF-D15CD63BEAC4}"/>
              </a:ext>
            </a:extLst>
          </p:cNvPr>
          <p:cNvSpPr/>
          <p:nvPr/>
        </p:nvSpPr>
        <p:spPr>
          <a:xfrm rot="7582425">
            <a:off x="7163231" y="3997326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ED425-C62A-B577-EFFE-482C4303DAD4}"/>
              </a:ext>
            </a:extLst>
          </p:cNvPr>
          <p:cNvSpPr txBox="1"/>
          <p:nvPr/>
        </p:nvSpPr>
        <p:spPr>
          <a:xfrm>
            <a:off x="7552724" y="6085794"/>
            <a:ext cx="1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Kafka Consumer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31E20-BAF5-C98D-B546-B0A46A2145CA}"/>
              </a:ext>
            </a:extLst>
          </p:cNvPr>
          <p:cNvSpPr txBox="1"/>
          <p:nvPr/>
        </p:nvSpPr>
        <p:spPr>
          <a:xfrm>
            <a:off x="7600478" y="4106977"/>
            <a:ext cx="2509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6. Consumer </a:t>
            </a:r>
            <a:r>
              <a:rPr lang="en-IN" sz="1400" dirty="0" err="1"/>
              <a:t>msg</a:t>
            </a:r>
            <a:endParaRPr lang="en-IN" sz="1400" dirty="0"/>
          </a:p>
        </p:txBody>
      </p:sp>
      <p:pic>
        <p:nvPicPr>
          <p:cNvPr id="43" name="Picture 6" descr="Front End Developer Vector Art, Icons ...">
            <a:extLst>
              <a:ext uri="{FF2B5EF4-FFF2-40B4-BE49-F238E27FC236}">
                <a16:creationId xmlns:a16="http://schemas.microsoft.com/office/drawing/2014/main" id="{D8CEC474-DA89-D40E-B2F7-8E4818E5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32" y="1476481"/>
            <a:ext cx="2245891" cy="23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B1F5C7A1-4111-F143-9292-AA71882B5A4C}"/>
              </a:ext>
            </a:extLst>
          </p:cNvPr>
          <p:cNvSpPr/>
          <p:nvPr/>
        </p:nvSpPr>
        <p:spPr>
          <a:xfrm rot="5400000">
            <a:off x="7119952" y="2144408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FD318F-27A8-9DDA-EA7A-213A31AAA001}"/>
              </a:ext>
            </a:extLst>
          </p:cNvPr>
          <p:cNvSpPr txBox="1"/>
          <p:nvPr/>
        </p:nvSpPr>
        <p:spPr>
          <a:xfrm>
            <a:off x="6578184" y="1726303"/>
            <a:ext cx="188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7. Api Call Using Polling Mechanism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41EA4E56-F493-D30E-BCD8-56398BFAB03D}"/>
              </a:ext>
            </a:extLst>
          </p:cNvPr>
          <p:cNvSpPr/>
          <p:nvPr/>
        </p:nvSpPr>
        <p:spPr>
          <a:xfrm rot="16200000">
            <a:off x="7172207" y="2554862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	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8574EF-EFD3-C032-F629-0FBBDECFF44D}"/>
              </a:ext>
            </a:extLst>
          </p:cNvPr>
          <p:cNvSpPr txBox="1"/>
          <p:nvPr/>
        </p:nvSpPr>
        <p:spPr>
          <a:xfrm>
            <a:off x="6776620" y="3089361"/>
            <a:ext cx="1729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8. Real Time Updates, Push Notifications</a:t>
            </a:r>
          </a:p>
        </p:txBody>
      </p:sp>
      <p:pic>
        <p:nvPicPr>
          <p:cNvPr id="48" name="Picture 20" descr="Mail Vector Icon Free Clipart ...">
            <a:extLst>
              <a:ext uri="{FF2B5EF4-FFF2-40B4-BE49-F238E27FC236}">
                <a16:creationId xmlns:a16="http://schemas.microsoft.com/office/drawing/2014/main" id="{BEF800A5-DC96-3D48-2619-7AB37DC3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52" y="4595562"/>
            <a:ext cx="978701" cy="73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2E1106C6-45CF-910F-51FD-53118F86112C}"/>
              </a:ext>
            </a:extLst>
          </p:cNvPr>
          <p:cNvSpPr/>
          <p:nvPr/>
        </p:nvSpPr>
        <p:spPr>
          <a:xfrm rot="2982289">
            <a:off x="3379459" y="3634134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C3415-1B29-AACC-1FCF-948F5FE3B620}"/>
              </a:ext>
            </a:extLst>
          </p:cNvPr>
          <p:cNvSpPr txBox="1"/>
          <p:nvPr/>
        </p:nvSpPr>
        <p:spPr>
          <a:xfrm>
            <a:off x="5247374" y="4291325"/>
            <a:ext cx="1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4. Send </a:t>
            </a:r>
            <a:r>
              <a:rPr lang="en-IN" sz="1500" dirty="0" err="1"/>
              <a:t>msg</a:t>
            </a:r>
            <a:endParaRPr lang="en-IN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E75094-C7B6-1B16-3DD0-A2A13C58935F}"/>
              </a:ext>
            </a:extLst>
          </p:cNvPr>
          <p:cNvSpPr txBox="1"/>
          <p:nvPr/>
        </p:nvSpPr>
        <p:spPr>
          <a:xfrm>
            <a:off x="2823270" y="4285641"/>
            <a:ext cx="172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9. Email sent</a:t>
            </a:r>
          </a:p>
        </p:txBody>
      </p:sp>
      <p:sp>
        <p:nvSpPr>
          <p:cNvPr id="52" name="Title 6">
            <a:extLst>
              <a:ext uri="{FF2B5EF4-FFF2-40B4-BE49-F238E27FC236}">
                <a16:creationId xmlns:a16="http://schemas.microsoft.com/office/drawing/2014/main" id="{FA3FBA72-9744-7378-CFE7-110ED87A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984743" cy="640080"/>
          </a:xfrm>
        </p:spPr>
        <p:txBody>
          <a:bodyPr>
            <a:normAutofit/>
          </a:bodyPr>
          <a:lstStyle/>
          <a:p>
            <a:r>
              <a:rPr lang="en-IN" dirty="0"/>
              <a:t>NOTIFICATION MICROSERVICE ARCHITECTURE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5B633A-8363-0A87-1812-E2FCAEFFF4A6}"/>
              </a:ext>
            </a:extLst>
          </p:cNvPr>
          <p:cNvSpPr txBox="1"/>
          <p:nvPr/>
        </p:nvSpPr>
        <p:spPr>
          <a:xfrm>
            <a:off x="563235" y="3152001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MongoDB replica sets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Microservices Icon Stock Illustrations – 175 Microservices Icon Stock  Illustrations, Vectors &amp; Clipart - Dreamstime">
            <a:extLst>
              <a:ext uri="{FF2B5EF4-FFF2-40B4-BE49-F238E27FC236}">
                <a16:creationId xmlns:a16="http://schemas.microsoft.com/office/drawing/2014/main" id="{5FF773D3-EF4D-58E5-34ED-CE02A78E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08" y="2557568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ront End Developer Vector Art, Icons ...">
            <a:extLst>
              <a:ext uri="{FF2B5EF4-FFF2-40B4-BE49-F238E27FC236}">
                <a16:creationId xmlns:a16="http://schemas.microsoft.com/office/drawing/2014/main" id="{A4B34194-D864-10E9-E725-468703DC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11" y="1840347"/>
            <a:ext cx="2245891" cy="23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icroservices Icon Stock Illustrations – 175 Microservices Icon Stock  Illustrations, Vectors &amp; Clipart - Dreamstime">
            <a:extLst>
              <a:ext uri="{FF2B5EF4-FFF2-40B4-BE49-F238E27FC236}">
                <a16:creationId xmlns:a16="http://schemas.microsoft.com/office/drawing/2014/main" id="{4245239B-604B-A199-8CFE-FEB9B33D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43" y="255511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FB1CC-FA32-E5C0-B7CE-B02C222D0E20}"/>
              </a:ext>
            </a:extLst>
          </p:cNvPr>
          <p:cNvSpPr txBox="1"/>
          <p:nvPr/>
        </p:nvSpPr>
        <p:spPr>
          <a:xfrm>
            <a:off x="1361420" y="4206679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Flight info microservice, localhost:5000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195A0-F004-04BB-F481-AAE6F1E5013A}"/>
              </a:ext>
            </a:extLst>
          </p:cNvPr>
          <p:cNvSpPr txBox="1"/>
          <p:nvPr/>
        </p:nvSpPr>
        <p:spPr>
          <a:xfrm>
            <a:off x="9264143" y="4286768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Notification microservice, localhost:5002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F49D2FC-7AF9-B18D-D03C-8986016DAD33}"/>
              </a:ext>
            </a:extLst>
          </p:cNvPr>
          <p:cNvSpPr/>
          <p:nvPr/>
        </p:nvSpPr>
        <p:spPr>
          <a:xfrm rot="5400000">
            <a:off x="3371827" y="2745995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C4F5-991A-6BD0-AC6B-9F0DBD8299A3}"/>
              </a:ext>
            </a:extLst>
          </p:cNvPr>
          <p:cNvSpPr txBox="1"/>
          <p:nvPr/>
        </p:nvSpPr>
        <p:spPr>
          <a:xfrm>
            <a:off x="2928025" y="1532915"/>
            <a:ext cx="1580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Call localhost: 5000/search-flights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E94B8E7-4191-7B7C-0065-0E9D3110490B}"/>
              </a:ext>
            </a:extLst>
          </p:cNvPr>
          <p:cNvSpPr/>
          <p:nvPr/>
        </p:nvSpPr>
        <p:spPr>
          <a:xfrm rot="16200000">
            <a:off x="3371827" y="3133899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BB0D90D-63BF-7C39-08B3-B93E36249F7E}"/>
              </a:ext>
            </a:extLst>
          </p:cNvPr>
          <p:cNvSpPr/>
          <p:nvPr/>
        </p:nvSpPr>
        <p:spPr>
          <a:xfrm rot="16200000">
            <a:off x="7960359" y="2588189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365C8-7202-16F9-4F77-60FCB9B1EABE}"/>
              </a:ext>
            </a:extLst>
          </p:cNvPr>
          <p:cNvSpPr txBox="1"/>
          <p:nvPr/>
        </p:nvSpPr>
        <p:spPr>
          <a:xfrm>
            <a:off x="7502458" y="1532915"/>
            <a:ext cx="15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Call localhost: 5002/update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EBE7E-96CD-F43C-F95B-3D8CCD8EABF0}"/>
              </a:ext>
            </a:extLst>
          </p:cNvPr>
          <p:cNvSpPr txBox="1"/>
          <p:nvPr/>
        </p:nvSpPr>
        <p:spPr>
          <a:xfrm>
            <a:off x="7502458" y="3363438"/>
            <a:ext cx="15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Notifications, Real time updates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3D275-9659-2065-11DA-7AC7605857A0}"/>
              </a:ext>
            </a:extLst>
          </p:cNvPr>
          <p:cNvSpPr txBox="1"/>
          <p:nvPr/>
        </p:nvSpPr>
        <p:spPr>
          <a:xfrm>
            <a:off x="3033085" y="3599103"/>
            <a:ext cx="158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Flight information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1D2C6-4AA1-5AE3-7C57-EA5A5F11EF74}"/>
              </a:ext>
            </a:extLst>
          </p:cNvPr>
          <p:cNvSpPr txBox="1"/>
          <p:nvPr/>
        </p:nvSpPr>
        <p:spPr>
          <a:xfrm>
            <a:off x="4978402" y="428676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Localhost:3000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E263BE1-849B-1CAE-0040-C8D227C85111}"/>
              </a:ext>
            </a:extLst>
          </p:cNvPr>
          <p:cNvSpPr/>
          <p:nvPr/>
        </p:nvSpPr>
        <p:spPr>
          <a:xfrm rot="5400000">
            <a:off x="8129743" y="2944341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57A93D2B-354F-FF11-3C42-D5A86D3B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IN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908AA654-9332-2775-4409-F6F867EF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58DC6-852B-A544-8812-958C4F979D93}"/>
              </a:ext>
            </a:extLst>
          </p:cNvPr>
          <p:cNvSpPr txBox="1"/>
          <p:nvPr/>
        </p:nvSpPr>
        <p:spPr>
          <a:xfrm>
            <a:off x="521207" y="1771649"/>
            <a:ext cx="8784718" cy="444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+mj-lt"/>
              </a:rPr>
              <a:t>Key Features:</a:t>
            </a:r>
            <a:endParaRPr lang="en-IN" sz="1600" dirty="0">
              <a:latin typeface="+mj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Integration with Airport Systems:</a:t>
            </a:r>
            <a:r>
              <a:rPr lang="en-IN" sz="1600" dirty="0">
                <a:latin typeface="+mj-lt"/>
              </a:rPr>
              <a:t> Pull data from MongoDB airport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Automatic Implementation:</a:t>
            </a:r>
            <a:r>
              <a:rPr lang="en-IN" sz="1600" dirty="0">
                <a:latin typeface="+mj-lt"/>
              </a:rPr>
              <a:t> Triggered by database actions (insert/update/delete).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Real-Time Push Notifications:</a:t>
            </a:r>
            <a:r>
              <a:rPr lang="en-IN" sz="1600" dirty="0">
                <a:latin typeface="+mj-lt"/>
              </a:rPr>
              <a:t> Send notifications for flight status changes.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Real-Time Flight Status Updates:</a:t>
            </a:r>
            <a:r>
              <a:rPr lang="en-IN" sz="1600" dirty="0">
                <a:latin typeface="+mj-lt"/>
              </a:rPr>
              <a:t> Display updates without page reloads.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Automated Email Alerts:</a:t>
            </a:r>
            <a:r>
              <a:rPr lang="en-IN" sz="1600" dirty="0">
                <a:latin typeface="+mj-lt"/>
              </a:rPr>
              <a:t> Send real-time email alerts via SMTP.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Scalable Architecture:</a:t>
            </a:r>
            <a:r>
              <a:rPr lang="en-IN" sz="1600" dirty="0">
                <a:latin typeface="+mj-lt"/>
              </a:rPr>
              <a:t> MongoDB replica sets and Kafka for scalability.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User-Friendly Interface:</a:t>
            </a:r>
            <a:r>
              <a:rPr lang="en-IN" sz="1600" dirty="0">
                <a:latin typeface="+mj-lt"/>
              </a:rPr>
              <a:t> Built with React.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10478814" cy="39782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1400" b="1" dirty="0"/>
              <a:t>Components: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MongoDB:</a:t>
            </a:r>
            <a:r>
              <a:rPr lang="en-IN" sz="1400" dirty="0"/>
              <a:t> Database for flight status and user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Backend:</a:t>
            </a:r>
            <a:r>
              <a:rPr lang="en-IN" sz="1400" dirty="0"/>
              <a:t> Processes change stream and sends messages to Kafka.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Kafka Producer:</a:t>
            </a:r>
            <a:r>
              <a:rPr lang="en-IN" sz="1400" dirty="0"/>
              <a:t> Sends messages to Kafka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Kafka Consumer:</a:t>
            </a:r>
            <a:r>
              <a:rPr lang="en-IN" sz="1400" dirty="0"/>
              <a:t> Consumes messages from Kafka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Frontend:</a:t>
            </a:r>
            <a:r>
              <a:rPr lang="en-IN" sz="1400" dirty="0"/>
              <a:t> Uses polling to fetch updates and display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Email Service:</a:t>
            </a:r>
            <a:r>
              <a:rPr lang="en-IN" sz="1400" dirty="0"/>
              <a:t> Sends email notifications.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553275"/>
            <a:ext cx="8745266" cy="466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Client Interaction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Users input flight details on the front end, which sends API requests to the custom-made backend MongoDB airport database.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Data Processing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The backend queries MongoDB for flight info and sends it to the front end.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Real-Time Updates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MongoDB change streams detect updates; Kafka sends messages, front end uses a polling mechanism to display real-time updates without reloading the page.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 Delivery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Kafka consumers trigger automated email notifications for users with affected bookings.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 Updates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The frontend polls the backend for real-time data without page reloads.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{CAE26543-DD9D-44D2-98D4-4F1A8B684B75}tf10001108_win32</Template>
  <TotalTime>395</TotalTime>
  <Words>395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Custom</vt:lpstr>
      <vt:lpstr>HACK TO HIRE INDIGO</vt:lpstr>
      <vt:lpstr>ARCHITECTURE- FLIGHT INFO MICROSERVICE</vt:lpstr>
      <vt:lpstr>NOTIFICATION MICROSERVICE ARCHITECTURE</vt:lpstr>
      <vt:lpstr>API CALLS</vt:lpstr>
      <vt:lpstr>FEATURES</vt:lpstr>
      <vt:lpstr>COMPONENTS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Bahri</dc:creator>
  <cp:keywords/>
  <cp:lastModifiedBy>Hardik Bahri</cp:lastModifiedBy>
  <cp:revision>3</cp:revision>
  <dcterms:created xsi:type="dcterms:W3CDTF">2024-07-30T11:39:57Z</dcterms:created>
  <dcterms:modified xsi:type="dcterms:W3CDTF">2024-07-30T18:18:11Z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