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9" r:id="rId5"/>
    <p:sldId id="260" r:id="rId6"/>
    <p:sldId id="261" r:id="rId7"/>
    <p:sldId id="262" r:id="rId8"/>
    <p:sldId id="268" r:id="rId9"/>
    <p:sldId id="263" r:id="rId10"/>
    <p:sldId id="264" r:id="rId11"/>
    <p:sldId id="269"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7030"/>
  </p:normalViewPr>
  <p:slideViewPr>
    <p:cSldViewPr snapToGrid="0">
      <p:cViewPr varScale="1">
        <p:scale>
          <a:sx n="142" d="100"/>
          <a:sy n="142" d="100"/>
        </p:scale>
        <p:origin x="1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5DC9-BF7B-8CC3-0567-D5635BA05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10B62-900F-C4E8-077E-C80AF936C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BF750-8813-7511-E9AC-4F48B2BA0AA0}"/>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D3844AAA-F2E6-2B50-7602-12C4AEE008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077184-1459-E13B-1FD1-719CAB204B04}"/>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22306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EAFC-1B80-5444-0068-A959775AB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E8495-BB2C-19CE-1552-017299925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3DCAC-AF4F-5D36-F9BC-BD6FC6A78B5C}"/>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B016FC03-0BA0-C8C9-A7E9-C854C382F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95A6-F94B-2200-94CC-2A64A95EA8C7}"/>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6328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0B590-D47D-4FF0-5BB4-3BE07ADEE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A213E6-F51F-081B-A0C2-1E30F52C8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A2A8E-D83D-DB0C-5254-1B1C3548ADDE}"/>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27A32CB8-C9FD-0C75-A86A-D32CF3807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ED654-221C-41C2-57EE-0CE3846C1FDD}"/>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151589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AED5-519A-9890-36DC-ED66378E1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EA652-A3FA-122C-5313-C62FF6E63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6B3BC-446C-0E56-DADB-2E30C1AF03D9}"/>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C439C9E3-2C27-B8B9-6F25-133DF5525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F535D-727F-0026-6F54-833A8A739808}"/>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60552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9B9C-3CA0-AF52-176C-09686D88B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F22A1-4E05-805B-CB47-9C374E0A4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7EFB8-D06E-B4EC-A35D-51E57DDD1CB5}"/>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9F5A1DBB-6BEE-6D3E-3320-291B58661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FEE99-FBC9-A035-E80C-63954F45A986}"/>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6273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3E75-B34C-561F-2BFB-C6A6E9205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2CAAF-46B0-FBF8-4B79-3987A772B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82A999-8789-F780-96AE-8B6A160F3C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BDBAE9-DD3F-D6EA-AE4C-67E5F5185098}"/>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6" name="Footer Placeholder 5">
            <a:extLst>
              <a:ext uri="{FF2B5EF4-FFF2-40B4-BE49-F238E27FC236}">
                <a16:creationId xmlns:a16="http://schemas.microsoft.com/office/drawing/2014/main" id="{E0A99EFD-18E1-0DE6-7D21-6608877C8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F7174-4047-1BE5-9320-AF6160DDB3AF}"/>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21897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C81D-2D13-C262-C7E9-3C788F03A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C6BC1-4CDD-CA91-E8B2-5731B02D7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FF8BD-3BF0-3B13-CADA-24320E4F3C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F7293-4170-4CF2-BB1C-2EAC4CB27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FF205-5CA6-D568-C9BC-D46013354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BA434-9B5E-0984-0124-E8C525AF32B7}"/>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8" name="Footer Placeholder 7">
            <a:extLst>
              <a:ext uri="{FF2B5EF4-FFF2-40B4-BE49-F238E27FC236}">
                <a16:creationId xmlns:a16="http://schemas.microsoft.com/office/drawing/2014/main" id="{CD91A332-C0D7-5D3E-1B80-A3DF7FFCF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8B8E1C-1260-315D-FC27-9B9F0C218583}"/>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35299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A959-3DE2-F3CE-3D28-709BAA321A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EF040-64C1-3E84-1C7C-C0E0183EF76C}"/>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4" name="Footer Placeholder 3">
            <a:extLst>
              <a:ext uri="{FF2B5EF4-FFF2-40B4-BE49-F238E27FC236}">
                <a16:creationId xmlns:a16="http://schemas.microsoft.com/office/drawing/2014/main" id="{A50A43F1-21B6-F630-DF63-12ED30F9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8AF82-6B49-ECD9-FEF6-D81F60FA14E7}"/>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252805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016CA-3B35-D0C4-ACA5-FE47A47CEB0A}"/>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3" name="Footer Placeholder 2">
            <a:extLst>
              <a:ext uri="{FF2B5EF4-FFF2-40B4-BE49-F238E27FC236}">
                <a16:creationId xmlns:a16="http://schemas.microsoft.com/office/drawing/2014/main" id="{AE0EC92F-5889-4EC5-EBBE-A641F6B2F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0DD60-E80F-5CD9-3CBC-0F5EBEC6EA0A}"/>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150923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8F64-76FE-C916-3DA4-6BFF8EEB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2866-6BE3-C2B2-C975-2666AA388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A0927-7A7E-D47F-2330-B2141F379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2D5FE-E2D2-2B4A-8AE1-D26555357949}"/>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6" name="Footer Placeholder 5">
            <a:extLst>
              <a:ext uri="{FF2B5EF4-FFF2-40B4-BE49-F238E27FC236}">
                <a16:creationId xmlns:a16="http://schemas.microsoft.com/office/drawing/2014/main" id="{C9699C39-A20F-F4D7-8BBE-619B9B8A1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3026F-DCD3-32A1-46DC-94106AF51BB4}"/>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30086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7DC3-2DC2-F75B-5DAA-D0B51A874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DCA47-0410-B647-6266-F5CEE09DF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A1EAF0-6A65-BBAA-5E02-279B9DBA0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466FC-9F9F-7776-F58E-34D8ABB164A9}"/>
              </a:ext>
            </a:extLst>
          </p:cNvPr>
          <p:cNvSpPr>
            <a:spLocks noGrp="1"/>
          </p:cNvSpPr>
          <p:nvPr>
            <p:ph type="dt" sz="half" idx="10"/>
          </p:nvPr>
        </p:nvSpPr>
        <p:spPr/>
        <p:txBody>
          <a:bodyPr/>
          <a:lstStyle/>
          <a:p>
            <a:fld id="{5635AC2B-BEBD-1B4B-BE0F-6AA155179AD2}" type="datetimeFigureOut">
              <a:rPr lang="en-US" smtClean="0"/>
              <a:t>12/15/23</a:t>
            </a:fld>
            <a:endParaRPr lang="en-US"/>
          </a:p>
        </p:txBody>
      </p:sp>
      <p:sp>
        <p:nvSpPr>
          <p:cNvPr id="6" name="Footer Placeholder 5">
            <a:extLst>
              <a:ext uri="{FF2B5EF4-FFF2-40B4-BE49-F238E27FC236}">
                <a16:creationId xmlns:a16="http://schemas.microsoft.com/office/drawing/2014/main" id="{443A5013-04E3-D8C8-F766-C2794C01C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B2664-1FCE-1939-08ED-7E09EB199B10}"/>
              </a:ext>
            </a:extLst>
          </p:cNvPr>
          <p:cNvSpPr>
            <a:spLocks noGrp="1"/>
          </p:cNvSpPr>
          <p:nvPr>
            <p:ph type="sldNum" sz="quarter" idx="12"/>
          </p:nvPr>
        </p:nvSpPr>
        <p:spPr/>
        <p:txBody>
          <a:bodyPr/>
          <a:lstStyle/>
          <a:p>
            <a:fld id="{5C94DD1C-F8F5-0D4A-8143-59FA1A6237E0}" type="slidenum">
              <a:rPr lang="en-US" smtClean="0"/>
              <a:t>‹#›</a:t>
            </a:fld>
            <a:endParaRPr lang="en-US"/>
          </a:p>
        </p:txBody>
      </p:sp>
    </p:spTree>
    <p:extLst>
      <p:ext uri="{BB962C8B-B14F-4D97-AF65-F5344CB8AC3E}">
        <p14:creationId xmlns:p14="http://schemas.microsoft.com/office/powerpoint/2010/main" val="353816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AA316-F88A-5C8B-95EC-8008412E1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F4D2FE-5595-272A-1EA5-D093DCD9F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3463F-F705-CD25-428C-D53B092D6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5AC2B-BEBD-1B4B-BE0F-6AA155179AD2}" type="datetimeFigureOut">
              <a:rPr lang="en-US" smtClean="0"/>
              <a:t>12/15/23</a:t>
            </a:fld>
            <a:endParaRPr lang="en-US"/>
          </a:p>
        </p:txBody>
      </p:sp>
      <p:sp>
        <p:nvSpPr>
          <p:cNvPr id="5" name="Footer Placeholder 4">
            <a:extLst>
              <a:ext uri="{FF2B5EF4-FFF2-40B4-BE49-F238E27FC236}">
                <a16:creationId xmlns:a16="http://schemas.microsoft.com/office/drawing/2014/main" id="{C009521C-E6BD-5BB3-55D3-6ECBD1E9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A4029-2326-A60F-2834-A71851B10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4DD1C-F8F5-0D4A-8143-59FA1A6237E0}" type="slidenum">
              <a:rPr lang="en-US" smtClean="0"/>
              <a:t>‹#›</a:t>
            </a:fld>
            <a:endParaRPr lang="en-US"/>
          </a:p>
        </p:txBody>
      </p:sp>
    </p:spTree>
    <p:extLst>
      <p:ext uri="{BB962C8B-B14F-4D97-AF65-F5344CB8AC3E}">
        <p14:creationId xmlns:p14="http://schemas.microsoft.com/office/powerpoint/2010/main" val="334742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ardikbhawsar/Movie-Recommendation-System/tree/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6B49-09FC-BA6E-40E5-5F22011B7F30}"/>
              </a:ext>
            </a:extLst>
          </p:cNvPr>
          <p:cNvSpPr>
            <a:spLocks noGrp="1"/>
          </p:cNvSpPr>
          <p:nvPr>
            <p:ph type="ctrTitle"/>
          </p:nvPr>
        </p:nvSpPr>
        <p:spPr>
          <a:xfrm>
            <a:off x="1524000" y="397565"/>
            <a:ext cx="9144000" cy="2107096"/>
          </a:xfrm>
        </p:spPr>
        <p:txBody>
          <a:bodyPr>
            <a:normAutofit/>
          </a:bodyPr>
          <a:lstStyle/>
          <a:p>
            <a:r>
              <a:rPr lang="en-US" sz="4400" dirty="0" err="1"/>
              <a:t>FilmInsight</a:t>
            </a:r>
            <a:r>
              <a:rPr lang="en-US" sz="4400" dirty="0"/>
              <a:t>- Movie Recommender Application</a:t>
            </a:r>
          </a:p>
        </p:txBody>
      </p:sp>
      <p:sp>
        <p:nvSpPr>
          <p:cNvPr id="3" name="Subtitle 2">
            <a:extLst>
              <a:ext uri="{FF2B5EF4-FFF2-40B4-BE49-F238E27FC236}">
                <a16:creationId xmlns:a16="http://schemas.microsoft.com/office/drawing/2014/main" id="{A7C033FE-AE42-80DF-4449-B22B16DEBB62}"/>
              </a:ext>
            </a:extLst>
          </p:cNvPr>
          <p:cNvSpPr>
            <a:spLocks noGrp="1"/>
          </p:cNvSpPr>
          <p:nvPr>
            <p:ph type="subTitle" idx="1"/>
          </p:nvPr>
        </p:nvSpPr>
        <p:spPr>
          <a:xfrm>
            <a:off x="1524000" y="2973885"/>
            <a:ext cx="9144000" cy="1655762"/>
          </a:xfrm>
        </p:spPr>
        <p:txBody>
          <a:bodyPr/>
          <a:lstStyle/>
          <a:p>
            <a:r>
              <a:rPr lang="en-US" u="sng" dirty="0"/>
              <a:t>CPSC 583</a:t>
            </a:r>
          </a:p>
          <a:p>
            <a:r>
              <a:rPr lang="en-US" u="sng" dirty="0"/>
              <a:t>Expert System Design Theory</a:t>
            </a:r>
          </a:p>
          <a:p>
            <a:r>
              <a:rPr lang="en-US" u="sng" dirty="0"/>
              <a:t>Final Project</a:t>
            </a:r>
          </a:p>
        </p:txBody>
      </p:sp>
      <p:sp>
        <p:nvSpPr>
          <p:cNvPr id="4" name="TextBox 3">
            <a:extLst>
              <a:ext uri="{FF2B5EF4-FFF2-40B4-BE49-F238E27FC236}">
                <a16:creationId xmlns:a16="http://schemas.microsoft.com/office/drawing/2014/main" id="{690EDB38-93A4-A5A0-FBA3-4A5890EAA771}"/>
              </a:ext>
            </a:extLst>
          </p:cNvPr>
          <p:cNvSpPr txBox="1"/>
          <p:nvPr/>
        </p:nvSpPr>
        <p:spPr>
          <a:xfrm>
            <a:off x="1524000" y="4715124"/>
            <a:ext cx="6182940" cy="1200329"/>
          </a:xfrm>
          <a:prstGeom prst="rect">
            <a:avLst/>
          </a:prstGeom>
          <a:noFill/>
        </p:spPr>
        <p:txBody>
          <a:bodyPr wrap="square" rtlCol="0">
            <a:spAutoFit/>
          </a:bodyPr>
          <a:lstStyle/>
          <a:p>
            <a:r>
              <a:rPr lang="en-US" dirty="0"/>
              <a:t>Group Members:</a:t>
            </a:r>
          </a:p>
          <a:p>
            <a:pPr marL="342900" indent="-342900">
              <a:buAutoNum type="arabicPeriod"/>
            </a:pPr>
            <a:r>
              <a:rPr lang="en-US" dirty="0"/>
              <a:t>Hardik </a:t>
            </a:r>
            <a:r>
              <a:rPr lang="en-US" dirty="0" err="1"/>
              <a:t>Bhawsar</a:t>
            </a:r>
            <a:endParaRPr lang="en-US" dirty="0"/>
          </a:p>
          <a:p>
            <a:pPr marL="342900" indent="-342900">
              <a:buAutoNum type="arabicPeriod"/>
            </a:pPr>
            <a:r>
              <a:rPr lang="en-US" dirty="0" err="1"/>
              <a:t>Vallari</a:t>
            </a:r>
            <a:r>
              <a:rPr lang="en-US" dirty="0"/>
              <a:t> </a:t>
            </a:r>
            <a:r>
              <a:rPr lang="en-US" dirty="0" err="1"/>
              <a:t>Rajurkar</a:t>
            </a:r>
            <a:endParaRPr lang="en-US" dirty="0"/>
          </a:p>
          <a:p>
            <a:pPr marL="342900" indent="-342900">
              <a:buAutoNum type="arabicPeriod"/>
            </a:pPr>
            <a:r>
              <a:rPr lang="en-US" dirty="0" err="1"/>
              <a:t>Yathartha</a:t>
            </a:r>
            <a:r>
              <a:rPr lang="en-US" dirty="0"/>
              <a:t> </a:t>
            </a:r>
            <a:r>
              <a:rPr lang="en-US" dirty="0" err="1"/>
              <a:t>Patankar</a:t>
            </a:r>
            <a:endParaRPr lang="en-US" dirty="0"/>
          </a:p>
        </p:txBody>
      </p:sp>
    </p:spTree>
    <p:extLst>
      <p:ext uri="{BB962C8B-B14F-4D97-AF65-F5344CB8AC3E}">
        <p14:creationId xmlns:p14="http://schemas.microsoft.com/office/powerpoint/2010/main" val="78441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695A0-8331-5487-8FA6-857306245DCB}"/>
              </a:ext>
            </a:extLst>
          </p:cNvPr>
          <p:cNvSpPr>
            <a:spLocks noGrp="1"/>
          </p:cNvSpPr>
          <p:nvPr>
            <p:ph type="title"/>
          </p:nvPr>
        </p:nvSpPr>
        <p:spPr>
          <a:xfrm>
            <a:off x="1285240" y="1050595"/>
            <a:ext cx="8074815" cy="1618489"/>
          </a:xfrm>
        </p:spPr>
        <p:txBody>
          <a:bodyPr anchor="ctr">
            <a:normAutofit/>
          </a:bodyPr>
          <a:lstStyle/>
          <a:p>
            <a:r>
              <a:rPr lang="en-US" sz="4800" u="sng" dirty="0"/>
              <a:t>Future Scope</a:t>
            </a:r>
          </a:p>
        </p:txBody>
      </p:sp>
      <p:sp>
        <p:nvSpPr>
          <p:cNvPr id="3" name="Content Placeholder 2">
            <a:extLst>
              <a:ext uri="{FF2B5EF4-FFF2-40B4-BE49-F238E27FC236}">
                <a16:creationId xmlns:a16="http://schemas.microsoft.com/office/drawing/2014/main" id="{C0F4C506-59DB-EB68-5F7A-578D65F1C518}"/>
              </a:ext>
            </a:extLst>
          </p:cNvPr>
          <p:cNvSpPr>
            <a:spLocks noGrp="1"/>
          </p:cNvSpPr>
          <p:nvPr>
            <p:ph idx="1"/>
          </p:nvPr>
        </p:nvSpPr>
        <p:spPr>
          <a:xfrm>
            <a:off x="1285240" y="2969469"/>
            <a:ext cx="8074815" cy="2800395"/>
          </a:xfrm>
        </p:spPr>
        <p:txBody>
          <a:bodyPr anchor="t">
            <a:normAutofit/>
          </a:bodyPr>
          <a:lstStyle/>
          <a:p>
            <a:r>
              <a:rPr lang="en-US" sz="2400" dirty="0"/>
              <a:t>Dedicated UI for a better user experience. </a:t>
            </a:r>
          </a:p>
          <a:p>
            <a:r>
              <a:rPr lang="en-US" sz="2400" dirty="0"/>
              <a:t>Extending the data set to TV Series, Web Series and Anime.</a:t>
            </a:r>
          </a:p>
          <a:p>
            <a:r>
              <a:rPr lang="en-US" sz="2400" dirty="0"/>
              <a:t> Adding more rules for the modified dataset.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55364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9F3F3-68CE-EE13-8BB3-904DFF944EE5}"/>
              </a:ext>
            </a:extLst>
          </p:cNvPr>
          <p:cNvSpPr>
            <a:spLocks noGrp="1"/>
          </p:cNvSpPr>
          <p:nvPr>
            <p:ph type="title"/>
          </p:nvPr>
        </p:nvSpPr>
        <p:spPr>
          <a:xfrm>
            <a:off x="1075767" y="1188637"/>
            <a:ext cx="2988234" cy="4480726"/>
          </a:xfrm>
        </p:spPr>
        <p:txBody>
          <a:bodyPr>
            <a:normAutofit/>
          </a:bodyPr>
          <a:lstStyle/>
          <a:p>
            <a:pPr algn="r"/>
            <a:r>
              <a:rPr lang="en-US" sz="6600" dirty="0"/>
              <a:t>GitHub Link</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C5A014-5E94-7158-F4AB-A6D862C76188}"/>
              </a:ext>
            </a:extLst>
          </p:cNvPr>
          <p:cNvSpPr>
            <a:spLocks noGrp="1"/>
          </p:cNvSpPr>
          <p:nvPr>
            <p:ph idx="1"/>
          </p:nvPr>
        </p:nvSpPr>
        <p:spPr>
          <a:xfrm>
            <a:off x="5255260" y="1648870"/>
            <a:ext cx="4702848" cy="3560260"/>
          </a:xfrm>
        </p:spPr>
        <p:txBody>
          <a:bodyPr anchor="ctr">
            <a:normAutofit/>
          </a:bodyPr>
          <a:lstStyle/>
          <a:p>
            <a:r>
              <a:rPr lang="en-US" sz="2400" dirty="0">
                <a:hlinkClick r:id="rId2"/>
              </a:rPr>
              <a:t>https://github.com/hardikbhawsar/Movie-Recommendation-System/tree/main</a:t>
            </a:r>
            <a:endParaRPr lang="en-US" sz="2400" dirty="0"/>
          </a:p>
          <a:p>
            <a:endParaRPr lang="en-US" sz="2400" dirty="0"/>
          </a:p>
        </p:txBody>
      </p:sp>
    </p:spTree>
    <p:extLst>
      <p:ext uri="{BB962C8B-B14F-4D97-AF65-F5344CB8AC3E}">
        <p14:creationId xmlns:p14="http://schemas.microsoft.com/office/powerpoint/2010/main" val="406647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853B3D43-7A6C-3F10-9FA9-1EC26B323BD7}"/>
              </a:ext>
            </a:extLst>
          </p:cNvPr>
          <p:cNvPicPr>
            <a:picLocks noChangeAspect="1"/>
          </p:cNvPicPr>
          <p:nvPr/>
        </p:nvPicPr>
        <p:blipFill rotWithShape="1">
          <a:blip r:embed="rId2"/>
          <a:srcRect t="1695" r="23298" b="7396"/>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2AF049-3FB1-F163-157A-C338270D34B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 </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81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B019A4C5-65DC-2F78-7D62-8474E12F85CB}"/>
              </a:ext>
            </a:extLst>
          </p:cNvPr>
          <p:cNvSpPr>
            <a:spLocks noGrp="1"/>
          </p:cNvSpPr>
          <p:nvPr>
            <p:ph type="title"/>
          </p:nvPr>
        </p:nvSpPr>
        <p:spPr>
          <a:xfrm>
            <a:off x="1472608" y="1380564"/>
            <a:ext cx="4561369" cy="2346229"/>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Thank You for Listening!</a:t>
            </a:r>
          </a:p>
        </p:txBody>
      </p:sp>
      <p:pic>
        <p:nvPicPr>
          <p:cNvPr id="7" name="Graphic 6" descr="Smiling Face with No Fill">
            <a:extLst>
              <a:ext uri="{FF2B5EF4-FFF2-40B4-BE49-F238E27FC236}">
                <a16:creationId xmlns:a16="http://schemas.microsoft.com/office/drawing/2014/main" id="{07BD8EC0-37D4-F2AC-6DAC-D56EE50956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17091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9A073-DA82-4F16-4E75-E2B9CAB02784}"/>
              </a:ext>
            </a:extLst>
          </p:cNvPr>
          <p:cNvSpPr>
            <a:spLocks noGrp="1"/>
          </p:cNvSpPr>
          <p:nvPr>
            <p:ph type="title"/>
          </p:nvPr>
        </p:nvSpPr>
        <p:spPr>
          <a:xfrm>
            <a:off x="1075767" y="1188637"/>
            <a:ext cx="2988234" cy="4480726"/>
          </a:xfrm>
        </p:spPr>
        <p:txBody>
          <a:bodyPr>
            <a:normAutofit/>
          </a:bodyPr>
          <a:lstStyle/>
          <a:p>
            <a:pPr algn="r"/>
            <a:r>
              <a:rPr lang="en-US" sz="4300" dirty="0"/>
              <a:t>Presentation Outline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5F567-D346-57BF-A45C-7C8DECEE2F31}"/>
              </a:ext>
            </a:extLst>
          </p:cNvPr>
          <p:cNvSpPr>
            <a:spLocks noGrp="1"/>
          </p:cNvSpPr>
          <p:nvPr>
            <p:ph idx="1"/>
          </p:nvPr>
        </p:nvSpPr>
        <p:spPr>
          <a:xfrm>
            <a:off x="5255260" y="1648870"/>
            <a:ext cx="4702848" cy="3560260"/>
          </a:xfrm>
        </p:spPr>
        <p:txBody>
          <a:bodyPr anchor="ctr">
            <a:normAutofit/>
          </a:bodyPr>
          <a:lstStyle/>
          <a:p>
            <a:r>
              <a:rPr lang="en-US" sz="2200"/>
              <a:t>Introduction</a:t>
            </a:r>
          </a:p>
          <a:p>
            <a:r>
              <a:rPr lang="en-US" sz="2200"/>
              <a:t>Problem Description</a:t>
            </a:r>
          </a:p>
          <a:p>
            <a:r>
              <a:rPr lang="en-US" sz="2200"/>
              <a:t>Solution Implementation</a:t>
            </a:r>
          </a:p>
          <a:p>
            <a:r>
              <a:rPr lang="en-US" sz="2200"/>
              <a:t>Technology Stack </a:t>
            </a:r>
          </a:p>
          <a:p>
            <a:r>
              <a:rPr lang="en-US" sz="2200"/>
              <a:t>Prolog Rules Used</a:t>
            </a:r>
          </a:p>
          <a:p>
            <a:r>
              <a:rPr lang="en-US" sz="2200"/>
              <a:t>Demo</a:t>
            </a:r>
          </a:p>
          <a:p>
            <a:r>
              <a:rPr lang="en-US" sz="2200"/>
              <a:t>Future Scope</a:t>
            </a:r>
          </a:p>
          <a:p>
            <a:r>
              <a:rPr lang="en-US" sz="2200"/>
              <a:t>Q &amp; A</a:t>
            </a:r>
          </a:p>
          <a:p>
            <a:endParaRPr lang="en-US" sz="2200"/>
          </a:p>
        </p:txBody>
      </p:sp>
    </p:spTree>
    <p:extLst>
      <p:ext uri="{BB962C8B-B14F-4D97-AF65-F5344CB8AC3E}">
        <p14:creationId xmlns:p14="http://schemas.microsoft.com/office/powerpoint/2010/main" val="394362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EC5F8-E509-B90E-09A2-3AB9747E8BB7}"/>
              </a:ext>
            </a:extLst>
          </p:cNvPr>
          <p:cNvSpPr>
            <a:spLocks noGrp="1"/>
          </p:cNvSpPr>
          <p:nvPr>
            <p:ph type="title"/>
          </p:nvPr>
        </p:nvSpPr>
        <p:spPr>
          <a:xfrm>
            <a:off x="1285240" y="1050595"/>
            <a:ext cx="8074815" cy="937231"/>
          </a:xfrm>
        </p:spPr>
        <p:txBody>
          <a:bodyPr anchor="ctr">
            <a:normAutofit/>
          </a:bodyPr>
          <a:lstStyle/>
          <a:p>
            <a:r>
              <a:rPr lang="en-US" sz="4000" dirty="0"/>
              <a:t>Introduction</a:t>
            </a:r>
          </a:p>
        </p:txBody>
      </p:sp>
      <p:sp>
        <p:nvSpPr>
          <p:cNvPr id="3" name="Content Placeholder 2">
            <a:extLst>
              <a:ext uri="{FF2B5EF4-FFF2-40B4-BE49-F238E27FC236}">
                <a16:creationId xmlns:a16="http://schemas.microsoft.com/office/drawing/2014/main" id="{222EB430-4B41-EF04-D168-42A124070013}"/>
              </a:ext>
            </a:extLst>
          </p:cNvPr>
          <p:cNvSpPr>
            <a:spLocks noGrp="1"/>
          </p:cNvSpPr>
          <p:nvPr>
            <p:ph idx="1"/>
          </p:nvPr>
        </p:nvSpPr>
        <p:spPr>
          <a:xfrm>
            <a:off x="1285240" y="2415147"/>
            <a:ext cx="8074815" cy="3354718"/>
          </a:xfrm>
        </p:spPr>
        <p:txBody>
          <a:bodyPr anchor="t">
            <a:normAutofit/>
          </a:bodyPr>
          <a:lstStyle/>
          <a:p>
            <a:pPr>
              <a:spcBef>
                <a:spcPts val="0"/>
              </a:spcBef>
              <a:spcAft>
                <a:spcPts val="0"/>
              </a:spcAft>
            </a:pPr>
            <a:r>
              <a:rPr lang="en-US" sz="2000" dirty="0">
                <a:solidFill>
                  <a:srgbClr val="0E101A"/>
                </a:solidFill>
                <a:effectLst/>
              </a:rPr>
              <a:t>Our project, “</a:t>
            </a:r>
            <a:r>
              <a:rPr lang="en-US" sz="2000" dirty="0" err="1">
                <a:solidFill>
                  <a:srgbClr val="0E101A"/>
                </a:solidFill>
                <a:effectLst/>
              </a:rPr>
              <a:t>FilmInsight</a:t>
            </a:r>
            <a:r>
              <a:rPr lang="en-US" sz="2000" dirty="0">
                <a:solidFill>
                  <a:srgbClr val="0E101A"/>
                </a:solidFill>
                <a:effectLst/>
              </a:rPr>
              <a:t>,” is a movie recommendation application that suggests movies to users based on different parameters from the dataset. The dataset includes various attributes, including name, run time, rating, movie cast budget, etc. The application is built using Python, </a:t>
            </a:r>
            <a:r>
              <a:rPr lang="en-US" sz="2000" dirty="0" err="1">
                <a:solidFill>
                  <a:srgbClr val="0E101A"/>
                </a:solidFill>
                <a:effectLst/>
              </a:rPr>
              <a:t>Pyswip</a:t>
            </a:r>
            <a:r>
              <a:rPr lang="en-US" sz="2000" dirty="0">
                <a:solidFill>
                  <a:srgbClr val="0E101A"/>
                </a:solidFill>
                <a:effectLst/>
              </a:rPr>
              <a:t> Library, and Prolog rules. </a:t>
            </a:r>
          </a:p>
          <a:p>
            <a:pPr marL="0" indent="0">
              <a:spcBef>
                <a:spcPts val="0"/>
              </a:spcBef>
              <a:spcAft>
                <a:spcPts val="0"/>
              </a:spcAft>
              <a:buNone/>
            </a:pPr>
            <a:br>
              <a:rPr lang="en-US" sz="1600" dirty="0">
                <a:solidFill>
                  <a:srgbClr val="0E101A"/>
                </a:solidFill>
                <a:effectLst/>
              </a:rPr>
            </a:br>
            <a:endParaRPr lang="en-US" sz="1600" dirty="0">
              <a:solidFill>
                <a:srgbClr val="0E101A"/>
              </a:solidFill>
              <a:effectLst/>
            </a:endParaRPr>
          </a:p>
          <a:p>
            <a:pPr>
              <a:spcBef>
                <a:spcPts val="0"/>
              </a:spcBef>
              <a:spcAft>
                <a:spcPts val="0"/>
              </a:spcAft>
            </a:pPr>
            <a:r>
              <a:rPr lang="en-US" sz="2000" b="1" dirty="0">
                <a:solidFill>
                  <a:srgbClr val="0E101A"/>
                </a:solidFill>
                <a:effectLst/>
              </a:rPr>
              <a:t>Key Features:</a:t>
            </a:r>
            <a:endParaRPr lang="en-US" sz="2000" dirty="0">
              <a:solidFill>
                <a:srgbClr val="0E101A"/>
              </a:solidFill>
              <a:effectLst/>
            </a:endParaRPr>
          </a:p>
          <a:p>
            <a:pPr lvl="1">
              <a:spcBef>
                <a:spcPts val="0"/>
              </a:spcBef>
            </a:pPr>
            <a:r>
              <a:rPr lang="en-US" sz="1600" b="1" dirty="0">
                <a:solidFill>
                  <a:srgbClr val="0E101A"/>
                </a:solidFill>
                <a:effectLst/>
              </a:rPr>
              <a:t>Personalized Recommendations</a:t>
            </a:r>
            <a:endParaRPr lang="en-US" sz="1600" dirty="0">
              <a:solidFill>
                <a:srgbClr val="0E101A"/>
              </a:solidFill>
              <a:effectLst/>
            </a:endParaRPr>
          </a:p>
          <a:p>
            <a:pPr lvl="1">
              <a:spcBef>
                <a:spcPts val="0"/>
              </a:spcBef>
            </a:pPr>
            <a:r>
              <a:rPr lang="en-US" sz="1600" b="1" dirty="0">
                <a:solidFill>
                  <a:srgbClr val="0E101A"/>
                </a:solidFill>
                <a:effectLst/>
              </a:rPr>
              <a:t>Multi-Parameter Recommendations</a:t>
            </a:r>
            <a:endParaRPr lang="en-US" sz="1600" dirty="0">
              <a:solidFill>
                <a:srgbClr val="0E101A"/>
              </a:solidFill>
              <a:effectLst/>
            </a:endParaRPr>
          </a:p>
          <a:p>
            <a:pPr lvl="1">
              <a:spcBef>
                <a:spcPts val="0"/>
              </a:spcBef>
            </a:pPr>
            <a:r>
              <a:rPr lang="en-US" sz="1600" b="1" dirty="0" err="1">
                <a:solidFill>
                  <a:srgbClr val="0E101A"/>
                </a:solidFill>
                <a:effectLst/>
              </a:rPr>
              <a:t>Pyswip</a:t>
            </a:r>
            <a:r>
              <a:rPr lang="en-US" sz="1600" b="1" dirty="0">
                <a:solidFill>
                  <a:srgbClr val="0E101A"/>
                </a:solidFill>
                <a:effectLst/>
              </a:rPr>
              <a:t> Library Integration</a:t>
            </a:r>
            <a:endParaRPr lang="en-US" sz="1600" dirty="0">
              <a:solidFill>
                <a:srgbClr val="0E101A"/>
              </a:solidFill>
              <a:effectLst/>
            </a:endParaRPr>
          </a:p>
          <a:p>
            <a:pPr lvl="1">
              <a:spcBef>
                <a:spcPts val="0"/>
              </a:spcBef>
            </a:pPr>
            <a:r>
              <a:rPr lang="en-US" sz="1600" b="1" dirty="0">
                <a:solidFill>
                  <a:srgbClr val="0E101A"/>
                </a:solidFill>
                <a:effectLst/>
              </a:rPr>
              <a:t>Prolog Rule-Based System</a:t>
            </a:r>
            <a:endParaRPr lang="en-US" sz="1600" dirty="0">
              <a:solidFill>
                <a:srgbClr val="0E101A"/>
              </a:solidFill>
              <a:effectLst/>
            </a:endParaRPr>
          </a:p>
        </p:txBody>
      </p:sp>
    </p:spTree>
    <p:extLst>
      <p:ext uri="{BB962C8B-B14F-4D97-AF65-F5344CB8AC3E}">
        <p14:creationId xmlns:p14="http://schemas.microsoft.com/office/powerpoint/2010/main" val="228116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202C53AC-E2B0-172C-695D-53F7F4091460}"/>
              </a:ext>
            </a:extLst>
          </p:cNvPr>
          <p:cNvPicPr>
            <a:picLocks noChangeAspect="1"/>
          </p:cNvPicPr>
          <p:nvPr/>
        </p:nvPicPr>
        <p:blipFill rotWithShape="1">
          <a:blip r:embed="rId2"/>
          <a:srcRect l="47897" r="3587"/>
          <a:stretch/>
        </p:blipFill>
        <p:spPr>
          <a:xfrm>
            <a:off x="-1" y="-2"/>
            <a:ext cx="5410198" cy="6858002"/>
          </a:xfrm>
          <a:prstGeom prst="rect">
            <a:avLst/>
          </a:prstGeom>
        </p:spPr>
      </p:pic>
      <p:sp useBgFill="1">
        <p:nvSpPr>
          <p:cNvPr id="16" name="Rectangle 1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EFD74-61F2-7420-7F94-273ED4D89E30}"/>
              </a:ext>
            </a:extLst>
          </p:cNvPr>
          <p:cNvSpPr>
            <a:spLocks noGrp="1"/>
          </p:cNvSpPr>
          <p:nvPr>
            <p:ph type="title"/>
          </p:nvPr>
        </p:nvSpPr>
        <p:spPr>
          <a:xfrm>
            <a:off x="6115317" y="405685"/>
            <a:ext cx="5464968" cy="1559301"/>
          </a:xfrm>
        </p:spPr>
        <p:txBody>
          <a:bodyPr>
            <a:normAutofit/>
          </a:bodyPr>
          <a:lstStyle/>
          <a:p>
            <a:r>
              <a:rPr lang="en-US" sz="4000" dirty="0"/>
              <a:t>Problem Description	</a:t>
            </a:r>
          </a:p>
        </p:txBody>
      </p:sp>
      <p:sp>
        <p:nvSpPr>
          <p:cNvPr id="3" name="Content Placeholder 2">
            <a:extLst>
              <a:ext uri="{FF2B5EF4-FFF2-40B4-BE49-F238E27FC236}">
                <a16:creationId xmlns:a16="http://schemas.microsoft.com/office/drawing/2014/main" id="{547BEACC-A650-DA69-98F4-B9B0C72C98BA}"/>
              </a:ext>
            </a:extLst>
          </p:cNvPr>
          <p:cNvSpPr>
            <a:spLocks noGrp="1"/>
          </p:cNvSpPr>
          <p:nvPr>
            <p:ph idx="1"/>
          </p:nvPr>
        </p:nvSpPr>
        <p:spPr>
          <a:xfrm>
            <a:off x="6115317" y="2743200"/>
            <a:ext cx="5247340" cy="3496878"/>
          </a:xfrm>
        </p:spPr>
        <p:txBody>
          <a:bodyPr anchor="ctr">
            <a:normAutofit/>
          </a:bodyPr>
          <a:lstStyle/>
          <a:p>
            <a:r>
              <a:rPr lang="en-US" sz="2000" dirty="0"/>
              <a:t>Users often need help to discover movies that match their preferences, leading to a need for a personalized recommendation system.</a:t>
            </a:r>
          </a:p>
          <a:p>
            <a:pPr marL="0" indent="0">
              <a:buNone/>
            </a:pPr>
            <a:endParaRPr lang="en-US" sz="2000" dirty="0"/>
          </a:p>
          <a:p>
            <a:r>
              <a:rPr lang="en-US" sz="2000" dirty="0"/>
              <a:t>Choice Paralysis : Describes an individual or group process where overanalyzing or overthinking a situation can cause forward motion or decision-making to become "paralyzed”. </a:t>
            </a:r>
          </a:p>
          <a:p>
            <a:endParaRPr lang="en-US" sz="2000" dirty="0"/>
          </a:p>
        </p:txBody>
      </p:sp>
    </p:spTree>
    <p:extLst>
      <p:ext uri="{BB962C8B-B14F-4D97-AF65-F5344CB8AC3E}">
        <p14:creationId xmlns:p14="http://schemas.microsoft.com/office/powerpoint/2010/main" val="330721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6450-24CC-EB7F-32BD-42B1B51E01BF}"/>
              </a:ext>
            </a:extLst>
          </p:cNvPr>
          <p:cNvSpPr>
            <a:spLocks noGrp="1"/>
          </p:cNvSpPr>
          <p:nvPr>
            <p:ph type="title"/>
          </p:nvPr>
        </p:nvSpPr>
        <p:spPr>
          <a:xfrm>
            <a:off x="876692" y="741391"/>
            <a:ext cx="5479719" cy="1616203"/>
          </a:xfrm>
        </p:spPr>
        <p:txBody>
          <a:bodyPr anchor="b">
            <a:normAutofit/>
          </a:bodyPr>
          <a:lstStyle/>
          <a:p>
            <a:r>
              <a:rPr lang="en-US" sz="3200"/>
              <a:t>Solution Implementation</a:t>
            </a:r>
          </a:p>
        </p:txBody>
      </p:sp>
      <p:sp>
        <p:nvSpPr>
          <p:cNvPr id="3" name="Content Placeholder 2">
            <a:extLst>
              <a:ext uri="{FF2B5EF4-FFF2-40B4-BE49-F238E27FC236}">
                <a16:creationId xmlns:a16="http://schemas.microsoft.com/office/drawing/2014/main" id="{0846BED7-EF6D-E3AA-BC35-14DEDB02265E}"/>
              </a:ext>
            </a:extLst>
          </p:cNvPr>
          <p:cNvSpPr>
            <a:spLocks noGrp="1"/>
          </p:cNvSpPr>
          <p:nvPr>
            <p:ph idx="1"/>
          </p:nvPr>
        </p:nvSpPr>
        <p:spPr>
          <a:xfrm>
            <a:off x="876692" y="2533476"/>
            <a:ext cx="5479719" cy="3447832"/>
          </a:xfrm>
        </p:spPr>
        <p:txBody>
          <a:bodyPr anchor="t">
            <a:normAutofit/>
          </a:bodyPr>
          <a:lstStyle/>
          <a:p>
            <a:r>
              <a:rPr lang="en-US" sz="1900" u="sng"/>
              <a:t>Step 1 </a:t>
            </a:r>
            <a:r>
              <a:rPr lang="en-US" sz="1900"/>
              <a:t>: Dataset from Kaggle.</a:t>
            </a:r>
          </a:p>
          <a:p>
            <a:r>
              <a:rPr lang="en-US" sz="1900" u="sng"/>
              <a:t>Step 2</a:t>
            </a:r>
            <a:r>
              <a:rPr lang="en-US" sz="1900"/>
              <a:t> : Data Cleaning.</a:t>
            </a:r>
          </a:p>
          <a:p>
            <a:r>
              <a:rPr lang="en-US" sz="1900" u="sng"/>
              <a:t>Step 3</a:t>
            </a:r>
            <a:r>
              <a:rPr lang="en-US" sz="1900"/>
              <a:t> : Installations.</a:t>
            </a:r>
          </a:p>
          <a:p>
            <a:r>
              <a:rPr lang="en-US" sz="1900" u="sng"/>
              <a:t>Step 4</a:t>
            </a:r>
            <a:r>
              <a:rPr lang="en-US" sz="1900"/>
              <a:t> : Importing the dataset as “Facts” for Prolog. </a:t>
            </a:r>
          </a:p>
          <a:p>
            <a:r>
              <a:rPr lang="en-US" sz="1900" u="sng"/>
              <a:t>Step 5</a:t>
            </a:r>
            <a:r>
              <a:rPr lang="en-US" sz="1900"/>
              <a:t> : Writing Rules for Prolog to return query results.</a:t>
            </a:r>
          </a:p>
          <a:p>
            <a:r>
              <a:rPr lang="en-US" sz="1900" u="sng"/>
              <a:t>Step 6</a:t>
            </a:r>
            <a:r>
              <a:rPr lang="en-US" sz="1900"/>
              <a:t> : Writing Python Script to take user input and to interact with Prolog. </a:t>
            </a:r>
          </a:p>
          <a:p>
            <a:r>
              <a:rPr lang="en-US" sz="1900" u="sng"/>
              <a:t>Step 7</a:t>
            </a:r>
            <a:r>
              <a:rPr lang="en-US" sz="1900"/>
              <a:t> : Debugging </a:t>
            </a:r>
          </a:p>
          <a:p>
            <a:endParaRPr lang="en-US" sz="1900"/>
          </a:p>
        </p:txBody>
      </p:sp>
      <p:pic>
        <p:nvPicPr>
          <p:cNvPr id="5" name="Picture 4" descr="Computer script on a screen">
            <a:extLst>
              <a:ext uri="{FF2B5EF4-FFF2-40B4-BE49-F238E27FC236}">
                <a16:creationId xmlns:a16="http://schemas.microsoft.com/office/drawing/2014/main" id="{BFE4CF81-1885-96DE-7BE4-78A3465C042E}"/>
              </a:ext>
            </a:extLst>
          </p:cNvPr>
          <p:cNvPicPr>
            <a:picLocks noChangeAspect="1"/>
          </p:cNvPicPr>
          <p:nvPr/>
        </p:nvPicPr>
        <p:blipFill rotWithShape="1">
          <a:blip r:embed="rId2"/>
          <a:srcRect l="6452" r="45649" b="-1"/>
          <a:stretch/>
        </p:blipFill>
        <p:spPr>
          <a:xfrm>
            <a:off x="7270812" y="10"/>
            <a:ext cx="4921187" cy="6857990"/>
          </a:xfrm>
          <a:prstGeom prst="rect">
            <a:avLst/>
          </a:prstGeom>
        </p:spPr>
      </p:pic>
      <p:grpSp>
        <p:nvGrpSpPr>
          <p:cNvPr id="14" name="Group 13">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5" name="Rectangle 14">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49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ED2E-67B8-12F1-3E8A-3B5651C526EB}"/>
              </a:ext>
            </a:extLst>
          </p:cNvPr>
          <p:cNvSpPr>
            <a:spLocks noGrp="1"/>
          </p:cNvSpPr>
          <p:nvPr>
            <p:ph type="title"/>
          </p:nvPr>
        </p:nvSpPr>
        <p:spPr/>
        <p:txBody>
          <a:bodyPr/>
          <a:lstStyle/>
          <a:p>
            <a:r>
              <a:rPr lang="en-US" u="sng" dirty="0"/>
              <a:t>Technology Stack</a:t>
            </a:r>
          </a:p>
        </p:txBody>
      </p:sp>
      <p:pic>
        <p:nvPicPr>
          <p:cNvPr id="1026" name="Picture 2" descr="The Zen of Python: A guide to Python's design principles | by Vishal Sharma  | Towards Data Science">
            <a:extLst>
              <a:ext uri="{FF2B5EF4-FFF2-40B4-BE49-F238E27FC236}">
                <a16:creationId xmlns:a16="http://schemas.microsoft.com/office/drawing/2014/main" id="{C4CD00CC-63AE-0CAA-BDED-EB4FC30000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79" y="2011073"/>
            <a:ext cx="3937695" cy="22330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I-Prolog's features">
            <a:extLst>
              <a:ext uri="{FF2B5EF4-FFF2-40B4-BE49-F238E27FC236}">
                <a16:creationId xmlns:a16="http://schemas.microsoft.com/office/drawing/2014/main" id="{28465352-41FA-49A1-224A-D97960473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2075582"/>
            <a:ext cx="2159000" cy="1778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Visual Studio Code Vector Logo - Download Free SVG Icon | Worldvectorlogo">
            <a:extLst>
              <a:ext uri="{FF2B5EF4-FFF2-40B4-BE49-F238E27FC236}">
                <a16:creationId xmlns:a16="http://schemas.microsoft.com/office/drawing/2014/main" id="{C47EE0FE-C870-D9D3-2327-2E94E1F76A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a:extLst>
              <a:ext uri="{FF2B5EF4-FFF2-40B4-BE49-F238E27FC236}">
                <a16:creationId xmlns:a16="http://schemas.microsoft.com/office/drawing/2014/main" id="{87C257A4-9E07-C06E-B257-D030A436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8564" y="1927946"/>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6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0986-71CE-E764-7A9A-3E74CA8FEA96}"/>
              </a:ext>
            </a:extLst>
          </p:cNvPr>
          <p:cNvSpPr>
            <a:spLocks noGrp="1"/>
          </p:cNvSpPr>
          <p:nvPr>
            <p:ph type="title"/>
          </p:nvPr>
        </p:nvSpPr>
        <p:spPr/>
        <p:txBody>
          <a:bodyPr/>
          <a:lstStyle/>
          <a:p>
            <a:r>
              <a:rPr lang="en-US" dirty="0"/>
              <a:t>Prolog Rules</a:t>
            </a:r>
          </a:p>
        </p:txBody>
      </p:sp>
      <p:pic>
        <p:nvPicPr>
          <p:cNvPr id="2050" name="Picture 2">
            <a:extLst>
              <a:ext uri="{FF2B5EF4-FFF2-40B4-BE49-F238E27FC236}">
                <a16:creationId xmlns:a16="http://schemas.microsoft.com/office/drawing/2014/main" id="{FFC0301E-95EE-4195-E21F-5CF170B99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171" y="1430604"/>
            <a:ext cx="9804506" cy="15712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1669EB-172D-BCD1-2B97-C826181DB0BB}"/>
              </a:ext>
            </a:extLst>
          </p:cNvPr>
          <p:cNvSpPr txBox="1"/>
          <p:nvPr/>
        </p:nvSpPr>
        <p:spPr>
          <a:xfrm>
            <a:off x="4116864" y="2937225"/>
            <a:ext cx="3879524" cy="369332"/>
          </a:xfrm>
          <a:prstGeom prst="rect">
            <a:avLst/>
          </a:prstGeom>
          <a:noFill/>
        </p:spPr>
        <p:txBody>
          <a:bodyPr wrap="none" rtlCol="0">
            <a:spAutoFit/>
          </a:bodyPr>
          <a:lstStyle/>
          <a:p>
            <a:r>
              <a:rPr lang="en-US" dirty="0"/>
              <a:t>a. Rule for filtering the movies by genre</a:t>
            </a:r>
          </a:p>
        </p:txBody>
      </p:sp>
      <p:pic>
        <p:nvPicPr>
          <p:cNvPr id="2052" name="Picture 4">
            <a:extLst>
              <a:ext uri="{FF2B5EF4-FFF2-40B4-BE49-F238E27FC236}">
                <a16:creationId xmlns:a16="http://schemas.microsoft.com/office/drawing/2014/main" id="{A4E62389-67BF-0D2D-D66A-A275B9802C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171" y="3611297"/>
            <a:ext cx="9804506" cy="1816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051B9F-1E0D-3DB3-8C6E-DB9E051025A1}"/>
              </a:ext>
            </a:extLst>
          </p:cNvPr>
          <p:cNvSpPr txBox="1"/>
          <p:nvPr/>
        </p:nvSpPr>
        <p:spPr>
          <a:xfrm>
            <a:off x="4116864" y="5427397"/>
            <a:ext cx="3621119" cy="369332"/>
          </a:xfrm>
          <a:prstGeom prst="rect">
            <a:avLst/>
          </a:prstGeom>
          <a:noFill/>
        </p:spPr>
        <p:txBody>
          <a:bodyPr wrap="none" rtlCol="0">
            <a:spAutoFit/>
          </a:bodyPr>
          <a:lstStyle/>
          <a:p>
            <a:pPr algn="ctr"/>
            <a:r>
              <a:rPr lang="en-US" dirty="0"/>
              <a:t>b. Rule for filtering movies by ratings</a:t>
            </a:r>
          </a:p>
        </p:txBody>
      </p:sp>
    </p:spTree>
    <p:extLst>
      <p:ext uri="{BB962C8B-B14F-4D97-AF65-F5344CB8AC3E}">
        <p14:creationId xmlns:p14="http://schemas.microsoft.com/office/powerpoint/2010/main" val="218422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CB45-914D-8CD9-08DB-BC77212B34AD}"/>
              </a:ext>
            </a:extLst>
          </p:cNvPr>
          <p:cNvSpPr>
            <a:spLocks noGrp="1"/>
          </p:cNvSpPr>
          <p:nvPr>
            <p:ph type="title"/>
          </p:nvPr>
        </p:nvSpPr>
        <p:spPr/>
        <p:txBody>
          <a:bodyPr/>
          <a:lstStyle/>
          <a:p>
            <a:r>
              <a:rPr lang="en-US" dirty="0"/>
              <a:t>Prolog Rules(cont.)</a:t>
            </a:r>
          </a:p>
        </p:txBody>
      </p:sp>
      <p:pic>
        <p:nvPicPr>
          <p:cNvPr id="3074" name="Picture 2">
            <a:extLst>
              <a:ext uri="{FF2B5EF4-FFF2-40B4-BE49-F238E27FC236}">
                <a16:creationId xmlns:a16="http://schemas.microsoft.com/office/drawing/2014/main" id="{635C2BDF-6524-1AE6-E391-53D3DA7CD8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017" y="1690688"/>
            <a:ext cx="9688945" cy="1582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C038B43-EA53-F32F-98CC-86245BED9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16" y="4102676"/>
            <a:ext cx="9688945" cy="14552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43B64C-76F2-7D70-BB68-2E0B7A7EE177}"/>
              </a:ext>
            </a:extLst>
          </p:cNvPr>
          <p:cNvSpPr txBox="1"/>
          <p:nvPr/>
        </p:nvSpPr>
        <p:spPr>
          <a:xfrm>
            <a:off x="3976930" y="3204296"/>
            <a:ext cx="4081117" cy="646331"/>
          </a:xfrm>
          <a:prstGeom prst="rect">
            <a:avLst/>
          </a:prstGeom>
          <a:noFill/>
        </p:spPr>
        <p:txBody>
          <a:bodyPr wrap="none" rtlCol="0">
            <a:spAutoFit/>
          </a:bodyPr>
          <a:lstStyle/>
          <a:p>
            <a:r>
              <a:rPr lang="en-US" dirty="0"/>
              <a:t>c. Rule for filtering the movies by runtime</a:t>
            </a:r>
          </a:p>
          <a:p>
            <a:endParaRPr lang="en-US" dirty="0"/>
          </a:p>
        </p:txBody>
      </p:sp>
      <p:sp>
        <p:nvSpPr>
          <p:cNvPr id="5" name="TextBox 4">
            <a:extLst>
              <a:ext uri="{FF2B5EF4-FFF2-40B4-BE49-F238E27FC236}">
                <a16:creationId xmlns:a16="http://schemas.microsoft.com/office/drawing/2014/main" id="{F863F6F2-B189-D35F-E88B-20BA3BF9C200}"/>
              </a:ext>
            </a:extLst>
          </p:cNvPr>
          <p:cNvSpPr txBox="1"/>
          <p:nvPr/>
        </p:nvSpPr>
        <p:spPr>
          <a:xfrm>
            <a:off x="4071068" y="5557961"/>
            <a:ext cx="2828531" cy="646331"/>
          </a:xfrm>
          <a:prstGeom prst="rect">
            <a:avLst/>
          </a:prstGeom>
          <a:noFill/>
        </p:spPr>
        <p:txBody>
          <a:bodyPr wrap="none" rtlCol="0">
            <a:spAutoFit/>
          </a:bodyPr>
          <a:lstStyle/>
          <a:p>
            <a:r>
              <a:rPr lang="en-US" dirty="0"/>
              <a:t>d. Function to run the query</a:t>
            </a:r>
          </a:p>
          <a:p>
            <a:endParaRPr lang="en-US" dirty="0"/>
          </a:p>
        </p:txBody>
      </p:sp>
    </p:spTree>
    <p:extLst>
      <p:ext uri="{BB962C8B-B14F-4D97-AF65-F5344CB8AC3E}">
        <p14:creationId xmlns:p14="http://schemas.microsoft.com/office/powerpoint/2010/main" val="142988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3927B-FA2B-43D7-3B55-A8C189CAA99A}"/>
              </a:ext>
            </a:extLst>
          </p:cNvPr>
          <p:cNvSpPr>
            <a:spLocks noGrp="1"/>
          </p:cNvSpPr>
          <p:nvPr>
            <p:ph type="title"/>
          </p:nvPr>
        </p:nvSpPr>
        <p:spPr>
          <a:xfrm>
            <a:off x="1075767" y="1188637"/>
            <a:ext cx="2988234" cy="4480726"/>
          </a:xfrm>
        </p:spPr>
        <p:txBody>
          <a:bodyPr>
            <a:normAutofit/>
          </a:bodyPr>
          <a:lstStyle/>
          <a:p>
            <a:pPr algn="r"/>
            <a:r>
              <a:rPr lang="en-US" sz="6600" dirty="0"/>
              <a:t>Project Demo</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FEC381-74DE-4BA9-2A7E-CB9BA5AB5479}"/>
              </a:ext>
            </a:extLst>
          </p:cNvPr>
          <p:cNvSpPr>
            <a:spLocks noGrp="1"/>
          </p:cNvSpPr>
          <p:nvPr>
            <p:ph idx="1"/>
          </p:nvPr>
        </p:nvSpPr>
        <p:spPr>
          <a:xfrm>
            <a:off x="5255260" y="1648870"/>
            <a:ext cx="4702848" cy="3560260"/>
          </a:xfrm>
        </p:spPr>
        <p:txBody>
          <a:bodyPr anchor="ctr">
            <a:normAutofit/>
          </a:bodyPr>
          <a:lstStyle/>
          <a:p>
            <a:r>
              <a:rPr lang="en-US" sz="2400"/>
              <a:t>Live Demo in Class</a:t>
            </a:r>
          </a:p>
        </p:txBody>
      </p:sp>
    </p:spTree>
    <p:extLst>
      <p:ext uri="{BB962C8B-B14F-4D97-AF65-F5344CB8AC3E}">
        <p14:creationId xmlns:p14="http://schemas.microsoft.com/office/powerpoint/2010/main" val="363958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330</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FilmInsight- Movie Recommender Application</vt:lpstr>
      <vt:lpstr>Presentation Outline</vt:lpstr>
      <vt:lpstr>Introduction</vt:lpstr>
      <vt:lpstr>Problem Description </vt:lpstr>
      <vt:lpstr>Solution Implementation</vt:lpstr>
      <vt:lpstr>Technology Stack</vt:lpstr>
      <vt:lpstr>Prolog Rules</vt:lpstr>
      <vt:lpstr>Prolog Rules(cont.)</vt:lpstr>
      <vt:lpstr>Project Demo</vt:lpstr>
      <vt:lpstr>Future Scope</vt:lpstr>
      <vt:lpstr>GitHub Link</vt:lpstr>
      <vt:lpstr>Questions?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FilmInsight- Movie Recommender Application</dc:title>
  <dc:creator>Patankar, Yathartha</dc:creator>
  <cp:lastModifiedBy>Patankar, Yathartha</cp:lastModifiedBy>
  <cp:revision>6</cp:revision>
  <dcterms:created xsi:type="dcterms:W3CDTF">2023-12-07T23:34:36Z</dcterms:created>
  <dcterms:modified xsi:type="dcterms:W3CDTF">2023-12-16T01:03:32Z</dcterms:modified>
</cp:coreProperties>
</file>