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70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6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6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3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5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8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2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5FFD-81BE-4F15-984E-C9053760100B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D8948B9-85CB-4A8B-A472-4B25EEC57F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ludobenistant/hr-analy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5914" y="26310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Human Resource Analytics: Predicting which employee will leave the company</a:t>
            </a:r>
          </a:p>
        </p:txBody>
      </p:sp>
    </p:spTree>
    <p:extLst>
      <p:ext uri="{BB962C8B-B14F-4D97-AF65-F5344CB8AC3E}">
        <p14:creationId xmlns:p14="http://schemas.microsoft.com/office/powerpoint/2010/main" val="181804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K-Nearest Neighbors (KKNN)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000"/>
            <a:ext cx="10515600" cy="4351338"/>
          </a:xfrm>
        </p:spPr>
        <p:txBody>
          <a:bodyPr/>
          <a:lstStyle/>
          <a:p>
            <a:r>
              <a:rPr lang="en-US" dirty="0"/>
              <a:t>For k=2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k=3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k=55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96" y="1818927"/>
            <a:ext cx="226695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596" y="3386454"/>
            <a:ext cx="226695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596" y="5020460"/>
            <a:ext cx="22574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5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K-Nearest Neighbors (KKNN)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3868"/>
            <a:ext cx="9603275" cy="4202188"/>
          </a:xfrm>
        </p:spPr>
        <p:txBody>
          <a:bodyPr/>
          <a:lstStyle/>
          <a:p>
            <a:r>
              <a:rPr lang="en-US" dirty="0"/>
              <a:t>For k=75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nearest training set vectors are found using, </a:t>
            </a:r>
            <a:r>
              <a:rPr lang="en-US" dirty="0" err="1"/>
              <a:t>Minkowski</a:t>
            </a:r>
            <a:r>
              <a:rPr lang="en-US" dirty="0"/>
              <a:t> distance function=</a:t>
            </a:r>
          </a:p>
          <a:p>
            <a:r>
              <a:rPr lang="en-US" dirty="0"/>
              <a:t>Best result for k=2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5" y="2449756"/>
            <a:ext cx="2657694" cy="1362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92" y="4431323"/>
            <a:ext cx="2473562" cy="15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962"/>
          </a:xfrm>
        </p:spPr>
        <p:txBody>
          <a:bodyPr/>
          <a:lstStyle/>
          <a:p>
            <a:r>
              <a:rPr lang="en-US" dirty="0"/>
              <a:t>C5.0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4644" y="1970844"/>
            <a:ext cx="5928360" cy="4603678"/>
          </a:xfrm>
        </p:spPr>
        <p:txBody>
          <a:bodyPr/>
          <a:lstStyle/>
          <a:p>
            <a:r>
              <a:rPr lang="en-US" dirty="0"/>
              <a:t>Fit classification tree model using Quinlan’s C5.0 algorithm.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Provides separate branch for each field value</a:t>
            </a:r>
          </a:p>
          <a:p>
            <a:endParaRPr lang="en-US" dirty="0"/>
          </a:p>
          <a:p>
            <a:r>
              <a:rPr lang="en-US" dirty="0"/>
              <a:t>Accuracy: 97.244%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14" y="365126"/>
            <a:ext cx="4845217" cy="5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8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/>
              <a:t>C5.0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4868668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84" y="210382"/>
            <a:ext cx="8587154" cy="64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8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historical data to construct decision trees</a:t>
            </a:r>
          </a:p>
          <a:p>
            <a:r>
              <a:rPr lang="en-US" dirty="0"/>
              <a:t>Identify the most significant variables and eliminate non-significant ones.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84" y="2968282"/>
            <a:ext cx="7287064" cy="30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Tree(CART)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0"/>
            <a:ext cx="10515599" cy="5188505"/>
          </a:xfrm>
        </p:spPr>
      </p:pic>
    </p:spTree>
    <p:extLst>
      <p:ext uri="{BB962C8B-B14F-4D97-AF65-F5344CB8AC3E}">
        <p14:creationId xmlns:p14="http://schemas.microsoft.com/office/powerpoint/2010/main" val="367609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970" y="635707"/>
            <a:ext cx="9603275" cy="1049235"/>
          </a:xfrm>
        </p:spPr>
        <p:txBody>
          <a:bodyPr/>
          <a:lstStyle/>
          <a:p>
            <a:r>
              <a:rPr lang="en-US" dirty="0"/>
              <a:t>Comparison of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56529"/>
              </p:ext>
            </p:extLst>
          </p:nvPr>
        </p:nvGraphicFramePr>
        <p:xfrm>
          <a:off x="1324969" y="3256689"/>
          <a:ext cx="9603276" cy="2763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1638">
                  <a:extLst>
                    <a:ext uri="{9D8B030D-6E8A-4147-A177-3AD203B41FA5}">
                      <a16:colId xmlns:a16="http://schemas.microsoft.com/office/drawing/2014/main" val="434193573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3344318497"/>
                    </a:ext>
                  </a:extLst>
                </a:gridCol>
              </a:tblGrid>
              <a:tr h="547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Algorithms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828793860"/>
                  </a:ext>
                </a:extLst>
              </a:tr>
              <a:tr h="547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KNN(K=2)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94.688%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966258045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KKNN(K=2)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93.88%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598705347"/>
                  </a:ext>
                </a:extLst>
              </a:tr>
              <a:tr h="547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C5.0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97.244%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313223959"/>
                  </a:ext>
                </a:extLst>
              </a:tr>
              <a:tr h="5481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CART</a:t>
                      </a:r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96.8%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07765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4969" y="1969476"/>
            <a:ext cx="960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observation we can conclude that C5.0 best fits our dataset model as have obtained highest accuracy rate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Satisfaction_Level</a:t>
            </a:r>
            <a:r>
              <a:rPr lang="en-US" dirty="0"/>
              <a:t> is the most important factor to decide that the employee will leave the company (using CART results)</a:t>
            </a:r>
          </a:p>
        </p:txBody>
      </p:sp>
    </p:spTree>
    <p:extLst>
      <p:ext uri="{BB962C8B-B14F-4D97-AF65-F5344CB8AC3E}">
        <p14:creationId xmlns:p14="http://schemas.microsoft.com/office/powerpoint/2010/main" val="68339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241" y="2844334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045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71063"/>
          </a:xfrm>
        </p:spPr>
        <p:txBody>
          <a:bodyPr/>
          <a:lstStyle/>
          <a:p>
            <a:pPr algn="ctr"/>
            <a:r>
              <a:rPr lang="en-US" dirty="0"/>
              <a:t>TRIPLINGs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82" y="1854368"/>
            <a:ext cx="2577420" cy="34365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13" y="1854368"/>
            <a:ext cx="2732649" cy="3436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73" y="1854368"/>
            <a:ext cx="2770652" cy="3436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482" y="5290928"/>
            <a:ext cx="257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Hardik Chheda</a:t>
            </a:r>
            <a:br>
              <a:rPr lang="en-US" dirty="0"/>
            </a:br>
            <a:r>
              <a:rPr lang="en-US" dirty="0"/>
              <a:t>ID:10420388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774" y="5290927"/>
            <a:ext cx="257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Jasmeet </a:t>
            </a:r>
            <a:r>
              <a:rPr lang="en-US" dirty="0" err="1"/>
              <a:t>Rajpal</a:t>
            </a:r>
            <a:br>
              <a:rPr lang="en-US" dirty="0"/>
            </a:br>
            <a:r>
              <a:rPr lang="en-US" dirty="0"/>
              <a:t>ID:10415103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9189" y="5290926"/>
            <a:ext cx="257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Advait</a:t>
            </a:r>
            <a:r>
              <a:rPr lang="en-US" dirty="0"/>
              <a:t> </a:t>
            </a:r>
            <a:r>
              <a:rPr lang="en-US" dirty="0" err="1"/>
              <a:t>Gupte</a:t>
            </a:r>
            <a:br>
              <a:rPr lang="en-US" dirty="0"/>
            </a:br>
            <a:r>
              <a:rPr lang="en-US" dirty="0"/>
              <a:t>ID:10415613</a:t>
            </a:r>
          </a:p>
        </p:txBody>
      </p:sp>
    </p:spTree>
    <p:extLst>
      <p:ext uri="{BB962C8B-B14F-4D97-AF65-F5344CB8AC3E}">
        <p14:creationId xmlns:p14="http://schemas.microsoft.com/office/powerpoint/2010/main" val="207944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our most experienced and best employees leaving </a:t>
            </a:r>
            <a:r>
              <a:rPr lang="en-US" dirty="0" err="1"/>
              <a:t>te</a:t>
            </a:r>
            <a:r>
              <a:rPr lang="en-US" dirty="0"/>
              <a:t> company prematurely?</a:t>
            </a:r>
          </a:p>
          <a:p>
            <a:r>
              <a:rPr lang="en-US" dirty="0"/>
              <a:t>What kind of employees will leave next?</a:t>
            </a:r>
          </a:p>
          <a:p>
            <a:r>
              <a:rPr lang="en-US" dirty="0"/>
              <a:t>Can we do anything to help keep them in the company?</a:t>
            </a:r>
          </a:p>
        </p:txBody>
      </p:sp>
    </p:spTree>
    <p:extLst>
      <p:ext uri="{BB962C8B-B14F-4D97-AF65-F5344CB8AC3E}">
        <p14:creationId xmlns:p14="http://schemas.microsoft.com/office/powerpoint/2010/main" val="181296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Source:-Human Resource Analytics(</a:t>
            </a:r>
            <a:r>
              <a:rPr lang="en-US" sz="2400" dirty="0">
                <a:hlinkClick r:id="rId2"/>
              </a:rPr>
              <a:t>https://www.kaggle.com/ludobenistant/hr-analytics</a:t>
            </a:r>
            <a:r>
              <a:rPr lang="en-US" sz="2400" dirty="0"/>
              <a:t>)</a:t>
            </a:r>
          </a:p>
          <a:p>
            <a:r>
              <a:rPr lang="en-US" sz="2400" dirty="0"/>
              <a:t>14999 rows of data</a:t>
            </a:r>
          </a:p>
          <a:p>
            <a:r>
              <a:rPr lang="en-US" sz="2400" dirty="0"/>
              <a:t>10 columns</a:t>
            </a:r>
          </a:p>
        </p:txBody>
      </p:sp>
    </p:spTree>
    <p:extLst>
      <p:ext uri="{BB962C8B-B14F-4D97-AF65-F5344CB8AC3E}">
        <p14:creationId xmlns:p14="http://schemas.microsoft.com/office/powerpoint/2010/main" val="24934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85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/>
              <a:t>Satisfaction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Last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Number of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Average monthly hours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Time spent at the company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Work Accident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Promotion(in last 5 years)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Department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Salary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Left(target variable)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89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Categorical variable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Variable needs to be numerical to find to be able to find the distance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Two categorical variables: Salary, Department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Converted above categorical variables by adding extra Columns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Salary: </a:t>
            </a:r>
            <a:br>
              <a:rPr lang="en-US" sz="2400" dirty="0"/>
            </a:b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Salary has 3 Categories :High, Medium, Low</a:t>
            </a:r>
            <a:br>
              <a:rPr lang="en-US" sz="2200" dirty="0"/>
            </a:b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Adding 3 Columns: </a:t>
            </a:r>
            <a:r>
              <a:rPr lang="en-US" sz="2200" dirty="0" err="1"/>
              <a:t>salary_high</a:t>
            </a:r>
            <a:r>
              <a:rPr lang="en-US" sz="2200" dirty="0"/>
              <a:t>, </a:t>
            </a:r>
            <a:r>
              <a:rPr lang="en-US" sz="2200" dirty="0" err="1"/>
              <a:t>salary_medium</a:t>
            </a:r>
            <a:r>
              <a:rPr lang="en-US" sz="2200" dirty="0"/>
              <a:t>, </a:t>
            </a:r>
            <a:r>
              <a:rPr lang="en-US" sz="2200" dirty="0" err="1"/>
              <a:t>salary_low</a:t>
            </a:r>
            <a:br>
              <a:rPr lang="en-US" sz="2200" dirty="0"/>
            </a:b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Columns have value equal to 1 if the column matches the category and 0 Otherwise</a:t>
            </a:r>
          </a:p>
        </p:txBody>
      </p:sp>
    </p:spTree>
    <p:extLst>
      <p:ext uri="{BB962C8B-B14F-4D97-AF65-F5344CB8AC3E}">
        <p14:creationId xmlns:p14="http://schemas.microsoft.com/office/powerpoint/2010/main" val="184300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746304" cy="3948970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Department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2200" dirty="0"/>
              <a:t>Department has 10 Categories: sales, accounting, </a:t>
            </a:r>
            <a:r>
              <a:rPr lang="en-US" sz="2200" dirty="0" err="1"/>
              <a:t>hr</a:t>
            </a:r>
            <a:r>
              <a:rPr lang="en-US" sz="2200" dirty="0"/>
              <a:t>, technical, support, management, IT, </a:t>
            </a:r>
            <a:r>
              <a:rPr lang="en-US" sz="2200" dirty="0" err="1"/>
              <a:t>product_mng</a:t>
            </a:r>
            <a:r>
              <a:rPr lang="en-US" sz="2200" dirty="0"/>
              <a:t>, marketing, </a:t>
            </a:r>
            <a:r>
              <a:rPr lang="en-US" sz="2200" dirty="0" err="1"/>
              <a:t>RandD</a:t>
            </a:r>
            <a:br>
              <a:rPr lang="en-US" sz="2200" dirty="0"/>
            </a:b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Adding 10 columns : sales, accounting, </a:t>
            </a:r>
            <a:r>
              <a:rPr lang="en-US" sz="2200" dirty="0" err="1"/>
              <a:t>hr</a:t>
            </a:r>
            <a:r>
              <a:rPr lang="en-US" sz="2200" dirty="0"/>
              <a:t>, technical, support, management, IT, </a:t>
            </a:r>
            <a:r>
              <a:rPr lang="en-US" sz="2200" dirty="0" err="1"/>
              <a:t>product_mng</a:t>
            </a:r>
            <a:r>
              <a:rPr lang="en-US" sz="2200" dirty="0"/>
              <a:t>, marketing, </a:t>
            </a:r>
            <a:r>
              <a:rPr lang="en-US" sz="2200" dirty="0" err="1"/>
              <a:t>RandD</a:t>
            </a:r>
            <a:br>
              <a:rPr lang="en-US" sz="2200" dirty="0"/>
            </a:b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Columns have value equal to 1 if the column matches the category and 0 Otherwise</a:t>
            </a:r>
            <a:br>
              <a:rPr lang="en-US" sz="2200" dirty="0"/>
            </a:b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sales column becomes 1 when Department is Sales and other columns becomes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Normalized all columns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4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Nearest Neighbor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01049" cy="4342865"/>
          </a:xfrm>
        </p:spPr>
        <p:txBody>
          <a:bodyPr>
            <a:normAutofit/>
          </a:bodyPr>
          <a:lstStyle/>
          <a:p>
            <a:r>
              <a:rPr lang="en-US" dirty="0"/>
              <a:t>For k=2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k=3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For k=10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04" y="2556693"/>
            <a:ext cx="5069498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04" y="3809139"/>
            <a:ext cx="5069498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704" y="5137785"/>
            <a:ext cx="5069498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5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Nearest Neighbor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25" y="2015732"/>
            <a:ext cx="9802829" cy="4075579"/>
          </a:xfrm>
        </p:spPr>
        <p:txBody>
          <a:bodyPr>
            <a:normAutofit/>
          </a:bodyPr>
          <a:lstStyle/>
          <a:p>
            <a:r>
              <a:rPr lang="en-US" dirty="0"/>
              <a:t>For k=55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Neighbors are defined on basis of distance metric. I.e. Euclidean distance: </a:t>
            </a:r>
          </a:p>
          <a:p>
            <a:r>
              <a:rPr lang="en-US" dirty="0"/>
              <a:t>Best result for k=2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79" y="2582447"/>
            <a:ext cx="4962819" cy="13973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89" y="4588703"/>
            <a:ext cx="4747259" cy="14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504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166</TotalTime>
  <Words>303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Gill Sans MT</vt:lpstr>
      <vt:lpstr>Wingdings</vt:lpstr>
      <vt:lpstr>Gallery</vt:lpstr>
      <vt:lpstr>Human Resource Analytics: Predicting which employee will leave the company</vt:lpstr>
      <vt:lpstr>TRIPLINGs</vt:lpstr>
      <vt:lpstr>Motivation</vt:lpstr>
      <vt:lpstr>Data</vt:lpstr>
      <vt:lpstr>Columns</vt:lpstr>
      <vt:lpstr>Data Preprocessing</vt:lpstr>
      <vt:lpstr>Data Preprocessing</vt:lpstr>
      <vt:lpstr>K- Nearest Neighbor Classification </vt:lpstr>
      <vt:lpstr>K- Nearest Neighbor Classification</vt:lpstr>
      <vt:lpstr>Weighted K-Nearest Neighbors (KKNN)</vt:lpstr>
      <vt:lpstr>Weighted K-Nearest Neighbors (KKNN)</vt:lpstr>
      <vt:lpstr>C5.0 </vt:lpstr>
      <vt:lpstr>C5.0 </vt:lpstr>
      <vt:lpstr>Classification and Regression Tree(CART)</vt:lpstr>
      <vt:lpstr>Classification and Regression Tree(CART)</vt:lpstr>
      <vt:lpstr>Comparison of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Analytics: Predicting which employee will leave the company</dc:title>
  <dc:creator>Hardik Chheda</dc:creator>
  <cp:lastModifiedBy>Hardik Chheda</cp:lastModifiedBy>
  <cp:revision>19</cp:revision>
  <dcterms:created xsi:type="dcterms:W3CDTF">2016-12-15T18:41:08Z</dcterms:created>
  <dcterms:modified xsi:type="dcterms:W3CDTF">2016-12-15T21:27:20Z</dcterms:modified>
</cp:coreProperties>
</file>