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00503040000020003" pitchFamily="2" charset="77"/>
      <p:regular r:id="rId14"/>
    </p:embeddedFont>
    <p:embeddedFont>
      <p:font typeface="Oswald" pitchFamily="2" charset="77"/>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1jHsWPKDCD7i2zs5zHwPLTRfj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a:solidFill>
                  <a:schemeClr val="dk1"/>
                </a:solidFill>
                <a:latin typeface="Oswald"/>
                <a:ea typeface="Oswald"/>
                <a:cs typeface="Oswald"/>
                <a:sym typeface="Oswald"/>
              </a:rPr>
              <a:t>Despite the results we obtained, this study still has many limitations that we should learn for future improvements. First, in this study, we created 1000 trials in total to simulate the passenger demand for each route due to constraints brought by the long simulation processing time of R Studio. In such a study, a larger number of trials will always be preferable because it can offer a more accurate and “baked-in” prediction of what will happen to assist us in turning in a more reliable result. Second, in the simulation and calculation, our group assumed a smooth and homogenous process in the BRTS routes without taking the time to let the passengers get on the bus and the uneven distribution of bus speed throughout the route in practice. Third, in this study, we failed to monetarize and quantify the gain and loss of customer satisfaction to choose a more financially reasonable balance point between customer satisfaction and operational costs. We decided to fulfill passenger demand for 90% of the time directly, yet a better choice could be made if we could model the customer satisfaction in monetary value.</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sz="1100" b="0" i="0" u="none" strike="noStrike" cap="none" dirty="0">
                <a:solidFill>
                  <a:srgbClr val="000000"/>
                </a:solidFill>
                <a:latin typeface="Arial"/>
                <a:ea typeface="Arial"/>
                <a:cs typeface="Arial"/>
                <a:sym typeface="Arial"/>
              </a:rPr>
              <a:t>Firstly, we applied Monte Carlo simulation to facilitate the modeling of Indore BRTS passenger demand and the optimization of headway which considers both the fulfillment of customer satisfaction and the reduction of operational costs. Then we divided the Indore BRTS passenger demand into four parts: demand during peak hours from Rajiv Gandhi to </a:t>
            </a:r>
            <a:r>
              <a:rPr lang="en-US" sz="1100" b="0" i="0" u="none" strike="noStrike" cap="none" dirty="0" err="1">
                <a:solidFill>
                  <a:srgbClr val="000000"/>
                </a:solidFill>
                <a:latin typeface="Arial"/>
                <a:ea typeface="Arial"/>
                <a:cs typeface="Arial"/>
                <a:sym typeface="Arial"/>
              </a:rPr>
              <a:t>Niranjanpur</a:t>
            </a:r>
            <a:r>
              <a:rPr lang="en-US" sz="1100" b="0" i="0" u="none" strike="noStrike" cap="none" dirty="0">
                <a:solidFill>
                  <a:srgbClr val="000000"/>
                </a:solidFill>
                <a:latin typeface="Arial"/>
                <a:ea typeface="Arial"/>
                <a:cs typeface="Arial"/>
                <a:sym typeface="Arial"/>
              </a:rPr>
              <a:t> Square, demand during peak hours from </a:t>
            </a:r>
            <a:r>
              <a:rPr lang="en-US" sz="1100" b="0" i="0" u="none" strike="noStrike" cap="none" dirty="0" err="1">
                <a:solidFill>
                  <a:srgbClr val="000000"/>
                </a:solidFill>
                <a:latin typeface="Arial"/>
                <a:ea typeface="Arial"/>
                <a:cs typeface="Arial"/>
                <a:sym typeface="Arial"/>
              </a:rPr>
              <a:t>Niranjanpur</a:t>
            </a:r>
            <a:r>
              <a:rPr lang="en-US" sz="1100" b="0" i="0" u="none" strike="noStrike" cap="none" dirty="0">
                <a:solidFill>
                  <a:srgbClr val="000000"/>
                </a:solidFill>
                <a:latin typeface="Arial"/>
                <a:ea typeface="Arial"/>
                <a:cs typeface="Arial"/>
                <a:sym typeface="Arial"/>
              </a:rPr>
              <a:t> Square to Rajiv Gandhi, demand during non-peak hours from Rajiv Gandhi to </a:t>
            </a:r>
            <a:r>
              <a:rPr lang="en-US" sz="1100" b="0" i="0" u="none" strike="noStrike" cap="none" dirty="0" err="1">
                <a:solidFill>
                  <a:srgbClr val="000000"/>
                </a:solidFill>
                <a:latin typeface="Arial"/>
                <a:ea typeface="Arial"/>
                <a:cs typeface="Arial"/>
                <a:sym typeface="Arial"/>
              </a:rPr>
              <a:t>Niranjanpur</a:t>
            </a:r>
            <a:r>
              <a:rPr lang="en-US" sz="1100" b="0" i="0" u="none" strike="noStrike" cap="none" dirty="0">
                <a:solidFill>
                  <a:srgbClr val="000000"/>
                </a:solidFill>
                <a:latin typeface="Arial"/>
                <a:ea typeface="Arial"/>
                <a:cs typeface="Arial"/>
                <a:sym typeface="Arial"/>
              </a:rPr>
              <a:t> Square, and demand during non-peak hours from </a:t>
            </a:r>
            <a:r>
              <a:rPr lang="en-US" sz="1100" b="0" i="0" u="none" strike="noStrike" cap="none" dirty="0" err="1">
                <a:solidFill>
                  <a:srgbClr val="000000"/>
                </a:solidFill>
                <a:latin typeface="Arial"/>
                <a:ea typeface="Arial"/>
                <a:cs typeface="Arial"/>
                <a:sym typeface="Arial"/>
              </a:rPr>
              <a:t>Niranjanpur</a:t>
            </a:r>
            <a:r>
              <a:rPr lang="en-US" sz="1100" b="0" i="0" u="none" strike="noStrike" cap="none" dirty="0">
                <a:solidFill>
                  <a:srgbClr val="000000"/>
                </a:solidFill>
                <a:latin typeface="Arial"/>
                <a:ea typeface="Arial"/>
                <a:cs typeface="Arial"/>
                <a:sym typeface="Arial"/>
              </a:rPr>
              <a:t> Square to Rajiv Gandhi. We calculated the hourly demand by dividing the demand value by the duration (four hours for peak hours and three hours for non-peak hours).  </a:t>
            </a:r>
            <a:endParaRPr dirty="0"/>
          </a:p>
          <a:p>
            <a:pPr marL="457200" lvl="0" indent="-317500" algn="l" rtl="0">
              <a:lnSpc>
                <a:spcPct val="100000"/>
              </a:lnSpc>
              <a:spcBef>
                <a:spcPts val="0"/>
              </a:spcBef>
              <a:spcAft>
                <a:spcPts val="0"/>
              </a:spcAft>
              <a:buSzPts val="1400"/>
              <a:buChar char="●"/>
            </a:pPr>
            <a:r>
              <a:rPr lang="en-US" sz="1100" b="0" i="0" u="none" strike="noStrike" cap="none" dirty="0">
                <a:solidFill>
                  <a:srgbClr val="000000"/>
                </a:solidFill>
                <a:latin typeface="Arial"/>
                <a:ea typeface="Arial"/>
                <a:cs typeface="Arial"/>
                <a:sym typeface="Arial"/>
              </a:rPr>
              <a:t>For each of the above routes, we created 1000 trials; in each, we randomly generated a whole set of passenger demands by assuming a normal distribution with the mean equal to the observed value and the standard deviation equal to 20% of the observed value. Then, for each trial, we calculated the number of people getting on to the bus at each station, the number of people getting off the bus at each station, and the number of people on the bus when the bus leaves a station. </a:t>
            </a:r>
            <a:endParaRPr dirty="0"/>
          </a:p>
          <a:p>
            <a:pPr marL="457200" lvl="0" indent="-317500" algn="l" rtl="0">
              <a:lnSpc>
                <a:spcPct val="100000"/>
              </a:lnSpc>
              <a:spcBef>
                <a:spcPts val="0"/>
              </a:spcBef>
              <a:spcAft>
                <a:spcPts val="0"/>
              </a:spcAft>
              <a:buSzPts val="1400"/>
              <a:buChar char="●"/>
            </a:pPr>
            <a:r>
              <a:rPr lang="en-US" sz="1100" b="0" i="0" u="none" strike="noStrike" cap="none" dirty="0">
                <a:solidFill>
                  <a:srgbClr val="000000"/>
                </a:solidFill>
                <a:latin typeface="Arial"/>
                <a:ea typeface="Arial"/>
                <a:cs typeface="Arial"/>
                <a:sym typeface="Arial"/>
              </a:rPr>
              <a:t>We then optimized the headway value for each trial to ensure that the headway value could approximate the threshold of passenger demand (which is inferred from the maximum value of the number of people on the bus through the route) but not exceed it, meaning that we aim at fulfilling all the demand but not wasting any resources more than required. Since the relationship between service quality and costs is always linear – the better the service quality, the higher the costs – we could easily deduce that a lower headway value, which means a shorter time the passenger needs to wait, results in both higher customer satisfaction and higher costs, and vice versa.</a:t>
            </a: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SzPts val="1400"/>
              <a:buNone/>
            </a:pPr>
            <a:r>
              <a:rPr lang="en-US" sz="1100" dirty="0">
                <a:solidFill>
                  <a:schemeClr val="dk1"/>
                </a:solidFill>
                <a:latin typeface="Oswald"/>
                <a:ea typeface="Oswald"/>
                <a:cs typeface="Oswald"/>
                <a:sym typeface="Oswald"/>
              </a:rPr>
              <a:t>For the route from Rajiv Gandhi to </a:t>
            </a:r>
            <a:r>
              <a:rPr lang="en-US" sz="1100" dirty="0" err="1">
                <a:solidFill>
                  <a:schemeClr val="dk1"/>
                </a:solidFill>
                <a:latin typeface="Oswald"/>
                <a:ea typeface="Oswald"/>
                <a:cs typeface="Oswald"/>
                <a:sym typeface="Oswald"/>
              </a:rPr>
              <a:t>Niranjanpur</a:t>
            </a:r>
            <a:r>
              <a:rPr lang="en-US" sz="1100" dirty="0">
                <a:solidFill>
                  <a:schemeClr val="dk1"/>
                </a:solidFill>
                <a:latin typeface="Oswald"/>
                <a:ea typeface="Oswald"/>
                <a:cs typeface="Oswald"/>
                <a:sym typeface="Oswald"/>
              </a:rPr>
              <a:t> Square during peak hours, The optimal number of buses required is 18. For the route from </a:t>
            </a:r>
            <a:r>
              <a:rPr lang="en-US" sz="1100" dirty="0" err="1">
                <a:solidFill>
                  <a:schemeClr val="dk1"/>
                </a:solidFill>
                <a:latin typeface="Oswald"/>
                <a:ea typeface="Oswald"/>
                <a:cs typeface="Oswald"/>
                <a:sym typeface="Oswald"/>
              </a:rPr>
              <a:t>Niranjanpur</a:t>
            </a:r>
            <a:r>
              <a:rPr lang="en-US" sz="1100" dirty="0">
                <a:solidFill>
                  <a:schemeClr val="dk1"/>
                </a:solidFill>
                <a:latin typeface="Oswald"/>
                <a:ea typeface="Oswald"/>
                <a:cs typeface="Oswald"/>
                <a:sym typeface="Oswald"/>
              </a:rPr>
              <a:t> Square to</a:t>
            </a:r>
            <a:r>
              <a:rPr lang="en-US" sz="1100" dirty="0">
                <a:latin typeface="Times New Roman"/>
                <a:ea typeface="Times New Roman"/>
                <a:cs typeface="Times New Roman"/>
                <a:sym typeface="Times New Roman"/>
              </a:rPr>
              <a:t> </a:t>
            </a:r>
            <a:r>
              <a:rPr lang="en-US" sz="1100" dirty="0">
                <a:solidFill>
                  <a:schemeClr val="dk1"/>
                </a:solidFill>
                <a:latin typeface="Oswald"/>
                <a:ea typeface="Oswald"/>
                <a:cs typeface="Oswald"/>
                <a:sym typeface="Oswald"/>
              </a:rPr>
              <a:t>Rajiv Gandhi during peak hours, The optimal number of buses required is 21. </a:t>
            </a:r>
            <a:endParaRPr dirty="0"/>
          </a:p>
          <a:p>
            <a:pPr marL="0" lvl="0" indent="0" algn="just" rtl="0">
              <a:lnSpc>
                <a:spcPct val="200000"/>
              </a:lnSpc>
              <a:spcBef>
                <a:spcPts val="0"/>
              </a:spcBef>
              <a:spcAft>
                <a:spcPts val="0"/>
              </a:spcAft>
              <a:buSzPts val="1400"/>
              <a:buNone/>
            </a:pPr>
            <a:r>
              <a:rPr lang="en-US" sz="1100" dirty="0">
                <a:solidFill>
                  <a:schemeClr val="dk1"/>
                </a:solidFill>
                <a:latin typeface="Oswald"/>
                <a:ea typeface="Oswald"/>
                <a:cs typeface="Oswald"/>
                <a:sym typeface="Oswald"/>
              </a:rPr>
              <a:t>For the route from Rajiv Gandhi to </a:t>
            </a:r>
            <a:r>
              <a:rPr lang="en-US" sz="1100" dirty="0" err="1">
                <a:solidFill>
                  <a:schemeClr val="dk1"/>
                </a:solidFill>
                <a:latin typeface="Oswald"/>
                <a:ea typeface="Oswald"/>
                <a:cs typeface="Oswald"/>
                <a:sym typeface="Oswald"/>
              </a:rPr>
              <a:t>Niranjanpur</a:t>
            </a:r>
            <a:r>
              <a:rPr lang="en-US" sz="1100" dirty="0">
                <a:solidFill>
                  <a:schemeClr val="dk1"/>
                </a:solidFill>
                <a:latin typeface="Oswald"/>
                <a:ea typeface="Oswald"/>
                <a:cs typeface="Oswald"/>
                <a:sym typeface="Oswald"/>
              </a:rPr>
              <a:t> Square during non-peak hours, The optimal number of buses required is 5. For the route from </a:t>
            </a:r>
            <a:r>
              <a:rPr lang="en-US" sz="1100" dirty="0" err="1">
                <a:solidFill>
                  <a:schemeClr val="dk1"/>
                </a:solidFill>
                <a:latin typeface="Oswald"/>
                <a:ea typeface="Oswald"/>
                <a:cs typeface="Oswald"/>
                <a:sym typeface="Oswald"/>
              </a:rPr>
              <a:t>Niranjanpur</a:t>
            </a:r>
            <a:r>
              <a:rPr lang="en-US" sz="1100" dirty="0">
                <a:solidFill>
                  <a:schemeClr val="dk1"/>
                </a:solidFill>
                <a:latin typeface="Oswald"/>
                <a:ea typeface="Oswald"/>
                <a:cs typeface="Oswald"/>
                <a:sym typeface="Oswald"/>
              </a:rPr>
              <a:t> Square to Rajiv Gandhi during non-peak hours, The optimal number of buses required is 5.</a:t>
            </a: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200000"/>
              </a:lnSpc>
              <a:spcBef>
                <a:spcPts val="0"/>
              </a:spcBef>
              <a:spcAft>
                <a:spcPts val="0"/>
              </a:spcAft>
              <a:buSzPts val="1400"/>
              <a:buNone/>
            </a:pPr>
            <a:r>
              <a:rPr lang="en-US"/>
              <a:t>Holding the awareness of the potential existence of accidents, breakdowns, and weather issues during the operation hours of Indore BRTS, our group recommends that AICTSL should also prepare backup vehicles and drivers to support the normal operation of the system even when dealing with special circumstances. Our group thinks that preparing 10% of the number of buses on the route would be a sufficient backup plan for the Indore BRTS. During the peak hours, this value should be 10% * (18+21) = 3.9; during the non-peak hours, this value should be 10% * (5+5) = 1. Hence, our group would like to suggest that preparing 4 buses during peak hours and 1 bus during non-peak hours should be the backup strategy for AICTSL.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 name="Google Shape;1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5" name="Google Shape;15;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9" name="Google Shape;19;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1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 name="Google Shape;32;p1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3" name="Google Shape;33;p1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19"/>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 name="Google Shape;35;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6" name="Google Shape;36;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39" name="Google Shape;39;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21"/>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2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3" name="Google Shape;43;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p:nvPr/>
        </p:nvSpPr>
        <p:spPr>
          <a:xfrm>
            <a:off x="671250" y="617323"/>
            <a:ext cx="7801500" cy="1336750"/>
          </a:xfrm>
          <a:prstGeom prst="rect">
            <a:avLst/>
          </a:prstGeom>
          <a:noFill/>
          <a:ln>
            <a:noFill/>
          </a:ln>
        </p:spPr>
        <p:txBody>
          <a:bodyPr spcFirstLastPara="1" wrap="square" lIns="91425" tIns="91425" rIns="91425" bIns="91425" anchor="b" anchorCtr="0">
            <a:noAutofit/>
          </a:bodyPr>
          <a:lstStyle/>
          <a:p>
            <a:pPr marL="0" marR="0" lvl="0" indent="0" algn="ctr" rtl="0">
              <a:lnSpc>
                <a:spcPct val="200000"/>
              </a:lnSpc>
              <a:spcBef>
                <a:spcPts val="0"/>
              </a:spcBef>
              <a:spcAft>
                <a:spcPts val="0"/>
              </a:spcAft>
              <a:buClr>
                <a:schemeClr val="dk1"/>
              </a:buClr>
              <a:buSzPts val="3000"/>
              <a:buFont typeface="Oswald"/>
              <a:buNone/>
            </a:pPr>
            <a:r>
              <a:rPr lang="en-US" sz="4400" b="0" i="0" u="none" strike="noStrike" cap="none">
                <a:solidFill>
                  <a:schemeClr val="dk1"/>
                </a:solidFill>
                <a:latin typeface="Oswald"/>
                <a:ea typeface="Oswald"/>
                <a:cs typeface="Oswald"/>
                <a:sym typeface="Oswald"/>
              </a:rPr>
              <a:t>ATAL INDORE CITY TRANSPORT</a:t>
            </a:r>
            <a:endParaRPr/>
          </a:p>
        </p:txBody>
      </p:sp>
      <p:pic>
        <p:nvPicPr>
          <p:cNvPr id="50" name="Google Shape;50;p1"/>
          <p:cNvPicPr preferRelativeResize="0"/>
          <p:nvPr/>
        </p:nvPicPr>
        <p:blipFill>
          <a:blip r:embed="rId3">
            <a:alphaModFix/>
          </a:blip>
          <a:stretch>
            <a:fillRect/>
          </a:stretch>
        </p:blipFill>
        <p:spPr>
          <a:xfrm>
            <a:off x="2204425" y="2041900"/>
            <a:ext cx="1980875" cy="2218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Limitations &amp; Constraints</a:t>
            </a:r>
            <a:endParaRPr/>
          </a:p>
        </p:txBody>
      </p:sp>
      <p:sp>
        <p:nvSpPr>
          <p:cNvPr id="188" name="Google Shape;188;p10"/>
          <p:cNvSpPr/>
          <p:nvPr/>
        </p:nvSpPr>
        <p:spPr>
          <a:xfrm>
            <a:off x="311700" y="2176991"/>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0"/>
          <p:cNvSpPr/>
          <p:nvPr/>
        </p:nvSpPr>
        <p:spPr>
          <a:xfrm>
            <a:off x="3328200" y="2176991"/>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0"/>
          <p:cNvSpPr/>
          <p:nvPr/>
        </p:nvSpPr>
        <p:spPr>
          <a:xfrm>
            <a:off x="6344700" y="2176991"/>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0"/>
          <p:cNvSpPr txBox="1"/>
          <p:nvPr/>
        </p:nvSpPr>
        <p:spPr>
          <a:xfrm>
            <a:off x="447247" y="2510193"/>
            <a:ext cx="221650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Too</a:t>
            </a:r>
            <a:r>
              <a:rPr lang="en-US" sz="2400" b="0" i="0" u="none" strike="noStrike" cap="none">
                <a:solidFill>
                  <a:srgbClr val="000000"/>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few</a:t>
            </a:r>
            <a:r>
              <a:rPr lang="en-US" sz="2400" b="0" i="0" u="none" strike="noStrike" cap="none">
                <a:solidFill>
                  <a:srgbClr val="000000"/>
                </a:solidFill>
                <a:latin typeface="Times New Roman"/>
                <a:ea typeface="Times New Roman"/>
                <a:cs typeface="Times New Roman"/>
                <a:sym typeface="Times New Roman"/>
              </a:rPr>
              <a:t> </a:t>
            </a:r>
            <a:r>
              <a:rPr lang="en-US" sz="2000" b="0" i="0" u="none" strike="noStrike" cap="none">
                <a:solidFill>
                  <a:srgbClr val="000000"/>
                </a:solidFill>
                <a:latin typeface="Times New Roman"/>
                <a:ea typeface="Times New Roman"/>
                <a:cs typeface="Times New Roman"/>
                <a:sym typeface="Times New Roman"/>
              </a:rPr>
              <a:t>trials</a:t>
            </a:r>
            <a:r>
              <a:rPr lang="en-US"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p:txBody>
      </p:sp>
      <p:sp>
        <p:nvSpPr>
          <p:cNvPr id="192" name="Google Shape;192;p10"/>
          <p:cNvSpPr txBox="1"/>
          <p:nvPr/>
        </p:nvSpPr>
        <p:spPr>
          <a:xfrm>
            <a:off x="3518611" y="2387082"/>
            <a:ext cx="210677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Overly idealistic assumptions</a:t>
            </a:r>
            <a:endParaRPr sz="2000" b="0" i="0" u="none" strike="noStrike" cap="none">
              <a:solidFill>
                <a:srgbClr val="000000"/>
              </a:solidFill>
              <a:latin typeface="Times New Roman"/>
              <a:ea typeface="Times New Roman"/>
              <a:cs typeface="Times New Roman"/>
              <a:sym typeface="Times New Roman"/>
            </a:endParaRPr>
          </a:p>
        </p:txBody>
      </p:sp>
      <p:sp>
        <p:nvSpPr>
          <p:cNvPr id="193" name="Google Shape;193;p10"/>
          <p:cNvSpPr txBox="1"/>
          <p:nvPr/>
        </p:nvSpPr>
        <p:spPr>
          <a:xfrm>
            <a:off x="6520481" y="2387082"/>
            <a:ext cx="213603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No monetary  quantification</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p:nvPr/>
        </p:nvSpPr>
        <p:spPr>
          <a:xfrm>
            <a:off x="2413850" y="1992950"/>
            <a:ext cx="46656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Average"/>
                <a:ea typeface="Average"/>
                <a:cs typeface="Average"/>
                <a:sym typeface="Average"/>
              </a:rPr>
              <a:t>Thank you!</a:t>
            </a:r>
            <a:endParaRPr sz="7200" b="0" i="0" u="none" strike="noStrike" cap="none">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307238" y="424280"/>
            <a:ext cx="2545689" cy="5847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0"/>
              <a:buFont typeface="Oswald"/>
              <a:buNone/>
            </a:pPr>
            <a:r>
              <a:rPr lang="en-US" sz="3200" b="0" i="0" u="sng" strike="noStrike" cap="none">
                <a:solidFill>
                  <a:schemeClr val="dk1"/>
                </a:solidFill>
                <a:latin typeface="Oswald"/>
                <a:ea typeface="Oswald"/>
                <a:cs typeface="Oswald"/>
                <a:sym typeface="Oswald"/>
              </a:rPr>
              <a:t>Content</a:t>
            </a:r>
            <a:endParaRPr sz="3200" b="0" i="0" u="sng" strike="noStrike" cap="none">
              <a:solidFill>
                <a:schemeClr val="dk1"/>
              </a:solidFill>
              <a:latin typeface="Oswald"/>
              <a:ea typeface="Oswald"/>
              <a:cs typeface="Oswald"/>
              <a:sym typeface="Oswald"/>
            </a:endParaRPr>
          </a:p>
        </p:txBody>
      </p:sp>
      <p:sp>
        <p:nvSpPr>
          <p:cNvPr id="56" name="Google Shape;56;p2"/>
          <p:cNvSpPr txBox="1"/>
          <p:nvPr/>
        </p:nvSpPr>
        <p:spPr>
          <a:xfrm>
            <a:off x="1119224" y="1450834"/>
            <a:ext cx="3057754" cy="34162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0" i="0" u="none" strike="noStrike" cap="none" dirty="0">
                <a:solidFill>
                  <a:schemeClr val="dk1"/>
                </a:solidFill>
                <a:latin typeface="Oswald"/>
                <a:ea typeface="Oswald"/>
                <a:cs typeface="Oswald"/>
                <a:sym typeface="Oswald"/>
              </a:rPr>
              <a:t>Overview</a:t>
            </a:r>
            <a:endParaRPr dirty="0"/>
          </a:p>
          <a:p>
            <a:pPr marL="0" marR="0" lvl="0" indent="0" algn="l" rtl="0">
              <a:lnSpc>
                <a:spcPct val="150000"/>
              </a:lnSpc>
              <a:spcBef>
                <a:spcPts val="0"/>
              </a:spcBef>
              <a:spcAft>
                <a:spcPts val="0"/>
              </a:spcAft>
              <a:buNone/>
            </a:pPr>
            <a:r>
              <a:rPr lang="en-US" sz="2400" b="0" i="0" u="none" strike="noStrike" cap="none" dirty="0">
                <a:solidFill>
                  <a:schemeClr val="dk1"/>
                </a:solidFill>
                <a:latin typeface="Oswald"/>
                <a:ea typeface="Oswald"/>
                <a:cs typeface="Oswald"/>
                <a:sym typeface="Oswald"/>
              </a:rPr>
              <a:t>Assumptions</a:t>
            </a:r>
            <a:endParaRPr dirty="0"/>
          </a:p>
          <a:p>
            <a:pPr marL="0" marR="0" lvl="0" indent="0" algn="l" rtl="0">
              <a:lnSpc>
                <a:spcPct val="150000"/>
              </a:lnSpc>
              <a:spcBef>
                <a:spcPts val="0"/>
              </a:spcBef>
              <a:spcAft>
                <a:spcPts val="0"/>
              </a:spcAft>
              <a:buNone/>
            </a:pPr>
            <a:r>
              <a:rPr lang="en-US" sz="2400" b="0" i="0" u="none" strike="noStrike" cap="none" dirty="0">
                <a:solidFill>
                  <a:schemeClr val="dk1"/>
                </a:solidFill>
                <a:latin typeface="Oswald"/>
                <a:ea typeface="Oswald"/>
                <a:cs typeface="Oswald"/>
                <a:sym typeface="Oswald"/>
              </a:rPr>
              <a:t>Methodology</a:t>
            </a:r>
            <a:endParaRPr dirty="0"/>
          </a:p>
          <a:p>
            <a:pPr marL="0" marR="0" lvl="0" indent="0" algn="l" rtl="0">
              <a:lnSpc>
                <a:spcPct val="150000"/>
              </a:lnSpc>
              <a:spcBef>
                <a:spcPts val="0"/>
              </a:spcBef>
              <a:spcAft>
                <a:spcPts val="0"/>
              </a:spcAft>
              <a:buNone/>
            </a:pPr>
            <a:r>
              <a:rPr lang="en-US" sz="2400" b="0" i="0" u="none" strike="noStrike" cap="none" dirty="0">
                <a:solidFill>
                  <a:schemeClr val="dk1"/>
                </a:solidFill>
                <a:latin typeface="Oswald"/>
                <a:ea typeface="Oswald"/>
                <a:cs typeface="Oswald"/>
                <a:sym typeface="Oswald"/>
              </a:rPr>
              <a:t>Results</a:t>
            </a:r>
          </a:p>
          <a:p>
            <a:pPr marL="0" marR="0" lvl="0" indent="0" algn="l" rtl="0">
              <a:lnSpc>
                <a:spcPct val="150000"/>
              </a:lnSpc>
              <a:spcBef>
                <a:spcPts val="0"/>
              </a:spcBef>
              <a:spcAft>
                <a:spcPts val="0"/>
              </a:spcAft>
              <a:buNone/>
            </a:pPr>
            <a:r>
              <a:rPr lang="en-US" sz="2400" b="0" i="0" u="none" strike="noStrike" cap="none" dirty="0">
                <a:solidFill>
                  <a:schemeClr val="dk1"/>
                </a:solidFill>
                <a:latin typeface="Oswald"/>
                <a:ea typeface="Oswald"/>
                <a:cs typeface="Oswald"/>
                <a:sym typeface="Oswald"/>
              </a:rPr>
              <a:t>Recommendations</a:t>
            </a:r>
          </a:p>
          <a:p>
            <a:pPr marL="0" marR="0" lvl="0" indent="0" algn="l" rtl="0">
              <a:lnSpc>
                <a:spcPct val="150000"/>
              </a:lnSpc>
              <a:spcBef>
                <a:spcPts val="0"/>
              </a:spcBef>
              <a:spcAft>
                <a:spcPts val="0"/>
              </a:spcAft>
              <a:buNone/>
            </a:pPr>
            <a:r>
              <a:rPr lang="en-US" sz="2400" dirty="0">
                <a:solidFill>
                  <a:schemeClr val="dk1"/>
                </a:solidFill>
                <a:latin typeface="Oswald"/>
                <a:ea typeface="Oswald"/>
                <a:cs typeface="Oswald"/>
                <a:sym typeface="Oswald"/>
              </a:rPr>
              <a:t>Limitations</a:t>
            </a:r>
            <a:endParaRPr sz="2400" b="0" i="0" u="none" strike="noStrike" cap="none" dirty="0">
              <a:solidFill>
                <a:schemeClr val="dk1"/>
              </a:solidFill>
              <a:latin typeface="Oswald"/>
              <a:ea typeface="Oswald"/>
              <a:cs typeface="Oswald"/>
              <a:sym typeface="Oswald"/>
            </a:endParaRPr>
          </a:p>
        </p:txBody>
      </p:sp>
      <p:pic>
        <p:nvPicPr>
          <p:cNvPr id="57" name="Google Shape;57;p2"/>
          <p:cNvPicPr preferRelativeResize="0"/>
          <p:nvPr/>
        </p:nvPicPr>
        <p:blipFill rotWithShape="1">
          <a:blip r:embed="rId3">
            <a:alphaModFix/>
          </a:blip>
          <a:srcRect t="5240"/>
          <a:stretch/>
        </p:blipFill>
        <p:spPr>
          <a:xfrm>
            <a:off x="4657550" y="497550"/>
            <a:ext cx="4009500" cy="4129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11700" y="4369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200" u="sng"/>
              <a:t>Overview</a:t>
            </a:r>
            <a:endParaRPr sz="3200" u="sng"/>
          </a:p>
        </p:txBody>
      </p:sp>
      <p:sp>
        <p:nvSpPr>
          <p:cNvPr id="63" name="Google Shape;63;p3"/>
          <p:cNvSpPr txBox="1">
            <a:spLocks noGrp="1"/>
          </p:cNvSpPr>
          <p:nvPr>
            <p:ph type="body" idx="1"/>
          </p:nvPr>
        </p:nvSpPr>
        <p:spPr>
          <a:xfrm>
            <a:off x="81643" y="1152475"/>
            <a:ext cx="4294414" cy="3416400"/>
          </a:xfrm>
          <a:prstGeom prst="rect">
            <a:avLst/>
          </a:prstGeom>
          <a:noFill/>
          <a:ln>
            <a:noFill/>
          </a:ln>
        </p:spPr>
        <p:txBody>
          <a:bodyPr spcFirstLastPara="1" wrap="square" lIns="91425" tIns="91425" rIns="91425" bIns="91425" anchor="t" anchorCtr="0">
            <a:noAutofit/>
          </a:bodyPr>
          <a:lstStyle/>
          <a:p>
            <a:pPr marL="457200" lvl="0" indent="-298450" algn="l" rtl="0">
              <a:lnSpc>
                <a:spcPct val="150000"/>
              </a:lnSpc>
              <a:spcBef>
                <a:spcPts val="1200"/>
              </a:spcBef>
              <a:spcAft>
                <a:spcPts val="0"/>
              </a:spcAft>
              <a:buClr>
                <a:schemeClr val="accent6"/>
              </a:buClr>
              <a:buSzPts val="1100"/>
              <a:buFont typeface="Arial"/>
              <a:buChar char="●"/>
            </a:pPr>
            <a:r>
              <a:rPr lang="en-US" sz="1200" dirty="0">
                <a:solidFill>
                  <a:schemeClr val="accent6"/>
                </a:solidFill>
                <a:latin typeface="Arial"/>
                <a:ea typeface="Arial"/>
                <a:cs typeface="Arial"/>
                <a:sym typeface="Arial"/>
              </a:rPr>
              <a:t>Indore is a city in the state of Madhya Pradesh, India</a:t>
            </a:r>
            <a:endParaRPr sz="1200" dirty="0">
              <a:solidFill>
                <a:schemeClr val="accent6"/>
              </a:solidFill>
              <a:latin typeface="Arial"/>
              <a:ea typeface="Arial"/>
              <a:cs typeface="Arial"/>
              <a:sym typeface="Arial"/>
            </a:endParaRPr>
          </a:p>
          <a:p>
            <a:pPr marL="457200" lvl="0" indent="-298450" algn="l" rtl="0">
              <a:lnSpc>
                <a:spcPct val="150000"/>
              </a:lnSpc>
              <a:spcBef>
                <a:spcPts val="0"/>
              </a:spcBef>
              <a:spcAft>
                <a:spcPts val="0"/>
              </a:spcAft>
              <a:buClr>
                <a:schemeClr val="accent6"/>
              </a:buClr>
              <a:buSzPts val="1100"/>
              <a:buFont typeface="Arial"/>
              <a:buChar char="●"/>
            </a:pPr>
            <a:r>
              <a:rPr lang="en-US" sz="1200" dirty="0">
                <a:solidFill>
                  <a:schemeClr val="accent6"/>
                </a:solidFill>
                <a:latin typeface="Arial"/>
                <a:ea typeface="Arial"/>
                <a:cs typeface="Arial"/>
                <a:sym typeface="Arial"/>
              </a:rPr>
              <a:t>The immense traffic problems in the city, along with poor road infrastructure and public transport needed to be dealt with.</a:t>
            </a:r>
            <a:endParaRPr sz="1200" dirty="0">
              <a:solidFill>
                <a:schemeClr val="accent6"/>
              </a:solidFill>
              <a:latin typeface="Arial"/>
              <a:ea typeface="Arial"/>
              <a:cs typeface="Arial"/>
              <a:sym typeface="Arial"/>
            </a:endParaRPr>
          </a:p>
          <a:p>
            <a:pPr marL="457200" lvl="0" indent="-298450" algn="l" rtl="0">
              <a:lnSpc>
                <a:spcPct val="150000"/>
              </a:lnSpc>
              <a:spcBef>
                <a:spcPts val="0"/>
              </a:spcBef>
              <a:spcAft>
                <a:spcPts val="0"/>
              </a:spcAft>
              <a:buClr>
                <a:schemeClr val="accent6"/>
              </a:buClr>
              <a:buSzPts val="1100"/>
              <a:buFont typeface="Arial"/>
              <a:buChar char="●"/>
            </a:pPr>
            <a:r>
              <a:rPr lang="en-US" sz="1200" dirty="0">
                <a:solidFill>
                  <a:schemeClr val="accent6"/>
                </a:solidFill>
                <a:latin typeface="Arial"/>
                <a:ea typeface="Arial"/>
                <a:cs typeface="Arial"/>
                <a:sym typeface="Arial"/>
              </a:rPr>
              <a:t>The Atal Indore City Transport Service Ltd. (AICTSL) created a BRTS model in 2007.</a:t>
            </a:r>
            <a:endParaRPr sz="1200" dirty="0">
              <a:solidFill>
                <a:schemeClr val="accent6"/>
              </a:solidFill>
              <a:latin typeface="Arial"/>
              <a:ea typeface="Arial"/>
              <a:cs typeface="Arial"/>
              <a:sym typeface="Arial"/>
            </a:endParaRPr>
          </a:p>
          <a:p>
            <a:pPr marL="457200" lvl="0" indent="-298450" algn="l" rtl="0">
              <a:lnSpc>
                <a:spcPct val="150000"/>
              </a:lnSpc>
              <a:spcBef>
                <a:spcPts val="0"/>
              </a:spcBef>
              <a:spcAft>
                <a:spcPts val="0"/>
              </a:spcAft>
              <a:buClr>
                <a:schemeClr val="accent6"/>
              </a:buClr>
              <a:buSzPts val="1100"/>
              <a:buFont typeface="Arial"/>
              <a:buChar char="●"/>
            </a:pPr>
            <a:r>
              <a:rPr lang="en-US" sz="1200" dirty="0">
                <a:solidFill>
                  <a:schemeClr val="accent6"/>
                </a:solidFill>
                <a:latin typeface="Arial"/>
                <a:ea typeface="Arial"/>
                <a:cs typeface="Arial"/>
                <a:sym typeface="Arial"/>
              </a:rPr>
              <a:t>Bus-Rapid Transit was initiated on specific routes to encourage the public to use public transportation, thus reducing their reliance on private vehicles.</a:t>
            </a:r>
            <a:endParaRPr sz="1200" dirty="0">
              <a:solidFill>
                <a:schemeClr val="accent6"/>
              </a:solidFill>
              <a:latin typeface="Arial"/>
              <a:ea typeface="Arial"/>
              <a:cs typeface="Arial"/>
              <a:sym typeface="Arial"/>
            </a:endParaRPr>
          </a:p>
          <a:p>
            <a:pPr marL="0" lvl="0" indent="-228600" algn="l" rtl="0">
              <a:spcBef>
                <a:spcPts val="1200"/>
              </a:spcBef>
              <a:spcAft>
                <a:spcPts val="1200"/>
              </a:spcAft>
              <a:buNone/>
            </a:pPr>
            <a:endParaRPr sz="1100" dirty="0">
              <a:solidFill>
                <a:schemeClr val="accent6"/>
              </a:solidFill>
              <a:latin typeface="Arial"/>
              <a:ea typeface="Arial"/>
              <a:cs typeface="Arial"/>
              <a:sym typeface="Arial"/>
            </a:endParaRPr>
          </a:p>
        </p:txBody>
      </p:sp>
      <p:pic>
        <p:nvPicPr>
          <p:cNvPr id="64" name="Google Shape;64;p3"/>
          <p:cNvPicPr preferRelativeResize="0"/>
          <p:nvPr/>
        </p:nvPicPr>
        <p:blipFill rotWithShape="1">
          <a:blip r:embed="rId3">
            <a:alphaModFix/>
          </a:blip>
          <a:srcRect/>
          <a:stretch/>
        </p:blipFill>
        <p:spPr>
          <a:xfrm>
            <a:off x="4446950" y="834650"/>
            <a:ext cx="4527900" cy="3734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u="sng"/>
              <a:t>Assumptions</a:t>
            </a:r>
            <a:endParaRPr u="sng"/>
          </a:p>
        </p:txBody>
      </p:sp>
      <p:grpSp>
        <p:nvGrpSpPr>
          <p:cNvPr id="70" name="Google Shape;70;p4"/>
          <p:cNvGrpSpPr/>
          <p:nvPr/>
        </p:nvGrpSpPr>
        <p:grpSpPr>
          <a:xfrm>
            <a:off x="431925" y="1533475"/>
            <a:ext cx="2628925" cy="2325293"/>
            <a:chOff x="431925" y="1304875"/>
            <a:chExt cx="2628925" cy="3416400"/>
          </a:xfrm>
        </p:grpSpPr>
        <p:sp>
          <p:nvSpPr>
            <p:cNvPr id="71" name="Google Shape;71;p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4"/>
          <p:cNvSpPr txBox="1">
            <a:spLocks noGrp="1"/>
          </p:cNvSpPr>
          <p:nvPr>
            <p:ph type="body" idx="4294967295"/>
          </p:nvPr>
        </p:nvSpPr>
        <p:spPr>
          <a:xfrm>
            <a:off x="506425" y="1422175"/>
            <a:ext cx="24945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chemeClr val="lt1"/>
                </a:solidFill>
              </a:rPr>
              <a:t>Assumption 1</a:t>
            </a:r>
            <a:endParaRPr>
              <a:solidFill>
                <a:schemeClr val="lt1"/>
              </a:solidFill>
            </a:endParaRPr>
          </a:p>
        </p:txBody>
      </p:sp>
      <p:sp>
        <p:nvSpPr>
          <p:cNvPr id="74" name="Google Shape;74;p4"/>
          <p:cNvSpPr txBox="1">
            <a:spLocks noGrp="1"/>
          </p:cNvSpPr>
          <p:nvPr>
            <p:ph type="body" idx="4294967295"/>
          </p:nvPr>
        </p:nvSpPr>
        <p:spPr>
          <a:xfrm>
            <a:off x="508325" y="2078900"/>
            <a:ext cx="2478600" cy="177986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US" sz="1600" dirty="0"/>
              <a:t>We are calculating the number of buses needed on the route for peak and non-peak timings</a:t>
            </a:r>
            <a:endParaRPr sz="1600" dirty="0"/>
          </a:p>
        </p:txBody>
      </p:sp>
      <p:grpSp>
        <p:nvGrpSpPr>
          <p:cNvPr id="75" name="Google Shape;75;p4"/>
          <p:cNvGrpSpPr/>
          <p:nvPr/>
        </p:nvGrpSpPr>
        <p:grpSpPr>
          <a:xfrm>
            <a:off x="3320450" y="1533475"/>
            <a:ext cx="2632500" cy="2325293"/>
            <a:chOff x="3320450" y="1304875"/>
            <a:chExt cx="2632500" cy="3416400"/>
          </a:xfrm>
        </p:grpSpPr>
        <p:sp>
          <p:nvSpPr>
            <p:cNvPr id="76" name="Google Shape;76;p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4"/>
          <p:cNvSpPr txBox="1">
            <a:spLocks noGrp="1"/>
          </p:cNvSpPr>
          <p:nvPr>
            <p:ph type="body" idx="4294967295"/>
          </p:nvPr>
        </p:nvSpPr>
        <p:spPr>
          <a:xfrm>
            <a:off x="3389450" y="1442035"/>
            <a:ext cx="2494500" cy="55284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chemeClr val="lt1"/>
                </a:solidFill>
              </a:rPr>
              <a:t>Assumption 2</a:t>
            </a:r>
            <a:endParaRPr>
              <a:solidFill>
                <a:schemeClr val="lt1"/>
              </a:solidFill>
            </a:endParaRPr>
          </a:p>
        </p:txBody>
      </p:sp>
      <p:sp>
        <p:nvSpPr>
          <p:cNvPr id="79" name="Google Shape;79;p4"/>
          <p:cNvSpPr txBox="1">
            <a:spLocks noGrp="1"/>
          </p:cNvSpPr>
          <p:nvPr>
            <p:ph type="body" idx="4294967295"/>
          </p:nvPr>
        </p:nvSpPr>
        <p:spPr>
          <a:xfrm>
            <a:off x="3396775" y="2078900"/>
            <a:ext cx="2478600" cy="187130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US" sz="1600"/>
              <a:t>There will be no other causality</a:t>
            </a:r>
            <a:r>
              <a:rPr lang="en-US" sz="1200"/>
              <a:t> </a:t>
            </a:r>
            <a:r>
              <a:rPr lang="en-US" sz="1600"/>
              <a:t>affecting the operation of the bus on these route.  </a:t>
            </a:r>
            <a:endParaRPr sz="1600"/>
          </a:p>
        </p:txBody>
      </p:sp>
      <p:grpSp>
        <p:nvGrpSpPr>
          <p:cNvPr id="80" name="Google Shape;80;p4"/>
          <p:cNvGrpSpPr/>
          <p:nvPr/>
        </p:nvGrpSpPr>
        <p:grpSpPr>
          <a:xfrm>
            <a:off x="6212550" y="1533475"/>
            <a:ext cx="2632500" cy="2325293"/>
            <a:chOff x="6212550" y="1304875"/>
            <a:chExt cx="2632500" cy="3416400"/>
          </a:xfrm>
        </p:grpSpPr>
        <p:sp>
          <p:nvSpPr>
            <p:cNvPr id="81" name="Google Shape;81;p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 name="Google Shape;83;p4"/>
          <p:cNvSpPr txBox="1">
            <a:spLocks noGrp="1"/>
          </p:cNvSpPr>
          <p:nvPr>
            <p:ph type="body" idx="4294967295"/>
          </p:nvPr>
        </p:nvSpPr>
        <p:spPr>
          <a:xfrm>
            <a:off x="6272475" y="1442035"/>
            <a:ext cx="2494500" cy="55284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chemeClr val="lt1"/>
                </a:solidFill>
              </a:rPr>
              <a:t>Assumption 3</a:t>
            </a:r>
            <a:endParaRPr>
              <a:solidFill>
                <a:schemeClr val="lt1"/>
              </a:solidFill>
            </a:endParaRPr>
          </a:p>
        </p:txBody>
      </p:sp>
      <p:sp>
        <p:nvSpPr>
          <p:cNvPr id="84" name="Google Shape;84;p4"/>
          <p:cNvSpPr txBox="1">
            <a:spLocks noGrp="1"/>
          </p:cNvSpPr>
          <p:nvPr>
            <p:ph type="body" idx="4294967295"/>
          </p:nvPr>
        </p:nvSpPr>
        <p:spPr>
          <a:xfrm>
            <a:off x="6286400" y="2078900"/>
            <a:ext cx="2478600" cy="1524226"/>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sz="1600"/>
              <a:t>No more than 51</a:t>
            </a:r>
            <a:r>
              <a:rPr lang="en-US" sz="2000" b="1"/>
              <a:t> </a:t>
            </a:r>
            <a:r>
              <a:rPr lang="en-US" sz="1600"/>
              <a:t>people</a:t>
            </a:r>
            <a:r>
              <a:rPr lang="en-US" sz="2000" b="1"/>
              <a:t> </a:t>
            </a:r>
            <a:r>
              <a:rPr lang="en-US" sz="1600"/>
              <a:t>can be in the bus at any given time.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558954" y="449582"/>
            <a:ext cx="247831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600" u="sng"/>
              <a:t>Methodology</a:t>
            </a:r>
            <a:br>
              <a:rPr lang="en-US" sz="3600" u="sng"/>
            </a:br>
            <a:endParaRPr sz="3600" u="sng"/>
          </a:p>
        </p:txBody>
      </p:sp>
      <p:sp>
        <p:nvSpPr>
          <p:cNvPr id="90" name="Google Shape;90;p5"/>
          <p:cNvSpPr/>
          <p:nvPr/>
        </p:nvSpPr>
        <p:spPr>
          <a:xfrm>
            <a:off x="726220" y="137877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
          <p:cNvSpPr/>
          <p:nvPr/>
        </p:nvSpPr>
        <p:spPr>
          <a:xfrm>
            <a:off x="5219720" y="137877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
          <p:cNvSpPr/>
          <p:nvPr/>
        </p:nvSpPr>
        <p:spPr>
          <a:xfrm>
            <a:off x="5268520" y="322422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
          <p:cNvSpPr/>
          <p:nvPr/>
        </p:nvSpPr>
        <p:spPr>
          <a:xfrm>
            <a:off x="726220" y="322422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
          <p:cNvSpPr txBox="1"/>
          <p:nvPr/>
        </p:nvSpPr>
        <p:spPr>
          <a:xfrm>
            <a:off x="902770" y="1463850"/>
            <a:ext cx="2134500"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Generating</a:t>
            </a:r>
            <a:endParaRPr/>
          </a:p>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Passenger Demands</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verage"/>
              <a:ea typeface="Average"/>
              <a:cs typeface="Average"/>
              <a:sym typeface="Average"/>
            </a:endParaRPr>
          </a:p>
        </p:txBody>
      </p:sp>
      <p:sp>
        <p:nvSpPr>
          <p:cNvPr id="95" name="Google Shape;95;p5"/>
          <p:cNvSpPr txBox="1"/>
          <p:nvPr/>
        </p:nvSpPr>
        <p:spPr>
          <a:xfrm>
            <a:off x="5505220" y="1491509"/>
            <a:ext cx="2014200" cy="1015632"/>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Calculating Passenger Number</a:t>
            </a:r>
            <a:endParaRPr sz="1800" b="0" i="0" u="none" strike="noStrike" cap="none">
              <a:solidFill>
                <a:srgbClr val="000000"/>
              </a:solidFill>
              <a:latin typeface="Average"/>
              <a:ea typeface="Average"/>
              <a:cs typeface="Average"/>
              <a:sym typeface="Average"/>
            </a:endParaRPr>
          </a:p>
        </p:txBody>
      </p:sp>
      <p:sp>
        <p:nvSpPr>
          <p:cNvPr id="96" name="Google Shape;96;p5"/>
          <p:cNvSpPr txBox="1"/>
          <p:nvPr/>
        </p:nvSpPr>
        <p:spPr>
          <a:xfrm>
            <a:off x="5576870" y="3336959"/>
            <a:ext cx="1773300" cy="8772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Optimizing Headway </a:t>
            </a:r>
            <a:r>
              <a:rPr lang="en-US" sz="1800">
                <a:latin typeface="Times New Roman"/>
                <a:ea typeface="Times New Roman"/>
                <a:cs typeface="Times New Roman"/>
                <a:sym typeface="Times New Roman"/>
              </a:rPr>
              <a:t>Time</a:t>
            </a:r>
            <a:endParaRPr sz="1800" b="0" i="0" u="none" strike="noStrike" cap="none">
              <a:solidFill>
                <a:srgbClr val="000000"/>
              </a:solidFill>
              <a:latin typeface="Average"/>
              <a:ea typeface="Average"/>
              <a:cs typeface="Average"/>
              <a:sym typeface="Average"/>
            </a:endParaRPr>
          </a:p>
        </p:txBody>
      </p:sp>
      <p:sp>
        <p:nvSpPr>
          <p:cNvPr id="97" name="Google Shape;97;p5"/>
          <p:cNvSpPr txBox="1"/>
          <p:nvPr/>
        </p:nvSpPr>
        <p:spPr>
          <a:xfrm>
            <a:off x="1151620" y="3364512"/>
            <a:ext cx="1636800"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Optimizing Bus Number</a:t>
            </a:r>
            <a:endParaRPr sz="1800" b="0" i="0" u="none" strike="noStrike" cap="none">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verage"/>
              <a:ea typeface="Average"/>
              <a:cs typeface="Average"/>
              <a:sym typeface="Average"/>
            </a:endParaRPr>
          </a:p>
        </p:txBody>
      </p:sp>
      <p:sp>
        <p:nvSpPr>
          <p:cNvPr id="98" name="Google Shape;98;p5"/>
          <p:cNvSpPr/>
          <p:nvPr/>
        </p:nvSpPr>
        <p:spPr>
          <a:xfrm>
            <a:off x="3638994" y="1741250"/>
            <a:ext cx="1269875" cy="52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rot="10800000">
            <a:off x="3638994" y="3583925"/>
            <a:ext cx="1269876" cy="52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7992380" y="1741250"/>
            <a:ext cx="1027261" cy="2364376"/>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425300" y="417300"/>
            <a:ext cx="3392400" cy="861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400" u="sng"/>
              <a:t>Results</a:t>
            </a:r>
            <a:endParaRPr sz="3400" u="sng"/>
          </a:p>
        </p:txBody>
      </p:sp>
      <p:pic>
        <p:nvPicPr>
          <p:cNvPr id="106" name="Google Shape;106;p6"/>
          <p:cNvPicPr preferRelativeResize="0"/>
          <p:nvPr/>
        </p:nvPicPr>
        <p:blipFill rotWithShape="1">
          <a:blip r:embed="rId3">
            <a:alphaModFix/>
          </a:blip>
          <a:srcRect t="5240"/>
          <a:stretch/>
        </p:blipFill>
        <p:spPr>
          <a:xfrm>
            <a:off x="4657550" y="497550"/>
            <a:ext cx="4009500" cy="4129401"/>
          </a:xfrm>
          <a:prstGeom prst="rect">
            <a:avLst/>
          </a:prstGeom>
          <a:noFill/>
          <a:ln>
            <a:noFill/>
          </a:ln>
        </p:spPr>
      </p:pic>
      <p:sp>
        <p:nvSpPr>
          <p:cNvPr id="107" name="Google Shape;107;p6"/>
          <p:cNvSpPr txBox="1">
            <a:spLocks noGrp="1"/>
          </p:cNvSpPr>
          <p:nvPr>
            <p:ph type="title"/>
          </p:nvPr>
        </p:nvSpPr>
        <p:spPr>
          <a:xfrm>
            <a:off x="898700" y="2054200"/>
            <a:ext cx="3482400" cy="253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a:solidFill>
                  <a:srgbClr val="FFFFFF"/>
                </a:solidFill>
              </a:rPr>
              <a:t>The optimal number of buses</a:t>
            </a:r>
            <a:endParaRPr sz="2000">
              <a:solidFill>
                <a:srgbClr val="FFFFFF"/>
              </a:solidFill>
            </a:endParaRPr>
          </a:p>
          <a:p>
            <a:pPr marL="0" lvl="0" indent="0" algn="l" rtl="0">
              <a:lnSpc>
                <a:spcPct val="115000"/>
              </a:lnSpc>
              <a:spcBef>
                <a:spcPts val="0"/>
              </a:spcBef>
              <a:spcAft>
                <a:spcPts val="0"/>
              </a:spcAft>
              <a:buNone/>
            </a:pPr>
            <a:endParaRPr sz="2000">
              <a:solidFill>
                <a:srgbClr val="FFFFFF"/>
              </a:solidFill>
            </a:endParaRPr>
          </a:p>
          <a:p>
            <a:pPr marL="0" lvl="0" indent="0" algn="l" rtl="0">
              <a:lnSpc>
                <a:spcPct val="115000"/>
              </a:lnSpc>
              <a:spcBef>
                <a:spcPts val="0"/>
              </a:spcBef>
              <a:spcAft>
                <a:spcPts val="0"/>
              </a:spcAft>
              <a:buNone/>
            </a:pPr>
            <a:r>
              <a:rPr lang="en-US" sz="2000">
                <a:solidFill>
                  <a:srgbClr val="FFFFFF"/>
                </a:solidFill>
              </a:rPr>
              <a:t>Backup Strategy</a:t>
            </a:r>
            <a:endParaRPr sz="2000">
              <a:solidFill>
                <a:srgbClr val="FFFFFF"/>
              </a:solidFill>
            </a:endParaRPr>
          </a:p>
          <a:p>
            <a:pPr marL="0" lvl="0" indent="0" algn="l" rtl="0">
              <a:lnSpc>
                <a:spcPct val="115000"/>
              </a:lnSpc>
              <a:spcBef>
                <a:spcPts val="0"/>
              </a:spcBef>
              <a:spcAft>
                <a:spcPts val="0"/>
              </a:spcAft>
              <a:buNone/>
            </a:pPr>
            <a:endParaRPr sz="2000">
              <a:solidFill>
                <a:srgbClr val="FFFFFF"/>
              </a:solidFill>
            </a:endParaRPr>
          </a:p>
          <a:p>
            <a:pPr marL="0" lvl="0" indent="0" algn="l" rtl="0">
              <a:lnSpc>
                <a:spcPct val="115000"/>
              </a:lnSpc>
              <a:spcBef>
                <a:spcPts val="0"/>
              </a:spcBef>
              <a:spcAft>
                <a:spcPts val="0"/>
              </a:spcAft>
              <a:buNone/>
            </a:pPr>
            <a:r>
              <a:rPr lang="en-US" sz="2000">
                <a:solidFill>
                  <a:srgbClr val="FFFFFF"/>
                </a:solidFill>
              </a:rPr>
              <a:t>Recommendations</a:t>
            </a:r>
            <a:endParaRPr sz="2000">
              <a:solidFill>
                <a:srgbClr val="FFFFFF"/>
              </a:solidFill>
            </a:endParaRPr>
          </a:p>
          <a:p>
            <a:pPr marL="0" lvl="0" indent="0" algn="l" rtl="0">
              <a:lnSpc>
                <a:spcPct val="115000"/>
              </a:lnSpc>
              <a:spcBef>
                <a:spcPts val="0"/>
              </a:spcBef>
              <a:spcAft>
                <a:spcPts val="0"/>
              </a:spcAft>
              <a:buNone/>
            </a:pPr>
            <a:endParaRPr sz="2000">
              <a:solidFill>
                <a:srgbClr val="FFFFFF"/>
              </a:solidFill>
            </a:endParaRPr>
          </a:p>
          <a:p>
            <a:pPr marL="0" lvl="0" indent="0" algn="l" rtl="0">
              <a:lnSpc>
                <a:spcPct val="115000"/>
              </a:lnSpc>
              <a:spcBef>
                <a:spcPts val="0"/>
              </a:spcBef>
              <a:spcAft>
                <a:spcPts val="0"/>
              </a:spcAft>
              <a:buNone/>
            </a:pPr>
            <a:r>
              <a:rPr lang="en-US" sz="2000">
                <a:solidFill>
                  <a:srgbClr val="FFFFFF"/>
                </a:solidFill>
              </a:rPr>
              <a:t>Limitations &amp; Constraints</a:t>
            </a:r>
            <a:endParaRPr sz="2000">
              <a:solidFill>
                <a:srgbClr val="FFFFFF"/>
              </a:solidFill>
            </a:endParaRPr>
          </a:p>
          <a:p>
            <a:pPr marL="0" lvl="0" indent="0" algn="ctr" rtl="0">
              <a:lnSpc>
                <a:spcPct val="100000"/>
              </a:lnSpc>
              <a:spcBef>
                <a:spcPts val="0"/>
              </a:spcBef>
              <a:spcAft>
                <a:spcPts val="0"/>
              </a:spcAft>
              <a:buSzPts val="3600"/>
              <a:buNone/>
            </a:pPr>
            <a:endParaRPr sz="4500"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311700" y="30243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400"/>
              <a:t>The optimal number of buses</a:t>
            </a:r>
            <a:endParaRPr sz="3400"/>
          </a:p>
        </p:txBody>
      </p:sp>
      <p:sp>
        <p:nvSpPr>
          <p:cNvPr id="113" name="Google Shape;113;p7"/>
          <p:cNvSpPr/>
          <p:nvPr/>
        </p:nvSpPr>
        <p:spPr>
          <a:xfrm>
            <a:off x="623808" y="1239790"/>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5816380" y="1239790"/>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623808" y="321958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5833242" y="321958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txBox="1"/>
          <p:nvPr/>
        </p:nvSpPr>
        <p:spPr>
          <a:xfrm>
            <a:off x="1134875" y="1606121"/>
            <a:ext cx="1426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Rajiv Gandhi </a:t>
            </a:r>
            <a:endParaRPr sz="2000" b="0" i="0" u="none" strike="noStrike" cap="none">
              <a:solidFill>
                <a:srgbClr val="181818"/>
              </a:solidFill>
              <a:latin typeface="Arial"/>
              <a:ea typeface="Arial"/>
              <a:cs typeface="Arial"/>
              <a:sym typeface="Arial"/>
            </a:endParaRPr>
          </a:p>
        </p:txBody>
      </p:sp>
      <p:sp>
        <p:nvSpPr>
          <p:cNvPr id="118" name="Google Shape;118;p7"/>
          <p:cNvSpPr txBox="1"/>
          <p:nvPr/>
        </p:nvSpPr>
        <p:spPr>
          <a:xfrm>
            <a:off x="1138016" y="3555062"/>
            <a:ext cx="14591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Rajiv Gandhi </a:t>
            </a:r>
            <a:endParaRPr sz="2000" b="0" i="0" u="none" strike="noStrike" cap="none">
              <a:solidFill>
                <a:srgbClr val="181818"/>
              </a:solidFill>
              <a:latin typeface="Arial"/>
              <a:ea typeface="Arial"/>
              <a:cs typeface="Arial"/>
              <a:sym typeface="Arial"/>
            </a:endParaRPr>
          </a:p>
        </p:txBody>
      </p:sp>
      <p:sp>
        <p:nvSpPr>
          <p:cNvPr id="119" name="Google Shape;119;p7"/>
          <p:cNvSpPr txBox="1"/>
          <p:nvPr/>
        </p:nvSpPr>
        <p:spPr>
          <a:xfrm>
            <a:off x="6078517" y="1606121"/>
            <a:ext cx="1997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Niranjanpur Square </a:t>
            </a:r>
            <a:endParaRPr sz="2000" b="0" i="0" u="none" strike="noStrike" cap="none">
              <a:solidFill>
                <a:srgbClr val="181818"/>
              </a:solidFill>
              <a:latin typeface="Arial"/>
              <a:ea typeface="Arial"/>
              <a:cs typeface="Arial"/>
              <a:sym typeface="Arial"/>
            </a:endParaRPr>
          </a:p>
        </p:txBody>
      </p:sp>
      <p:sp>
        <p:nvSpPr>
          <p:cNvPr id="120" name="Google Shape;120;p7"/>
          <p:cNvSpPr txBox="1"/>
          <p:nvPr/>
        </p:nvSpPr>
        <p:spPr>
          <a:xfrm>
            <a:off x="6078517" y="3640080"/>
            <a:ext cx="1997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Niranjanpur Square </a:t>
            </a:r>
            <a:endParaRPr sz="2000" b="0" i="0" u="none" strike="noStrike" cap="none">
              <a:solidFill>
                <a:srgbClr val="181818"/>
              </a:solidFill>
              <a:latin typeface="Arial"/>
              <a:ea typeface="Arial"/>
              <a:cs typeface="Arial"/>
              <a:sym typeface="Arial"/>
            </a:endParaRPr>
          </a:p>
        </p:txBody>
      </p:sp>
      <p:cxnSp>
        <p:nvCxnSpPr>
          <p:cNvPr id="121" name="Google Shape;121;p7"/>
          <p:cNvCxnSpPr/>
          <p:nvPr/>
        </p:nvCxnSpPr>
        <p:spPr>
          <a:xfrm>
            <a:off x="248717" y="2948026"/>
            <a:ext cx="8646566" cy="0"/>
          </a:xfrm>
          <a:prstGeom prst="straightConnector1">
            <a:avLst/>
          </a:prstGeom>
          <a:noFill/>
          <a:ln w="9525" cap="flat" cmpd="sng">
            <a:solidFill>
              <a:schemeClr val="dk1"/>
            </a:solidFill>
            <a:prstDash val="dash"/>
            <a:round/>
            <a:headEnd type="none" w="sm" len="sm"/>
            <a:tailEnd type="none" w="sm" len="sm"/>
          </a:ln>
        </p:spPr>
      </p:cxnSp>
      <p:cxnSp>
        <p:nvCxnSpPr>
          <p:cNvPr id="122" name="Google Shape;122;p7"/>
          <p:cNvCxnSpPr/>
          <p:nvPr/>
        </p:nvCxnSpPr>
        <p:spPr>
          <a:xfrm>
            <a:off x="3416195" y="1620752"/>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23" name="Google Shape;123;p7"/>
          <p:cNvCxnSpPr/>
          <p:nvPr/>
        </p:nvCxnSpPr>
        <p:spPr>
          <a:xfrm>
            <a:off x="3416193" y="3697708"/>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24" name="Google Shape;124;p7"/>
          <p:cNvCxnSpPr/>
          <p:nvPr/>
        </p:nvCxnSpPr>
        <p:spPr>
          <a:xfrm rot="10800000">
            <a:off x="3416194" y="1860340"/>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25" name="Google Shape;125;p7"/>
          <p:cNvCxnSpPr/>
          <p:nvPr/>
        </p:nvCxnSpPr>
        <p:spPr>
          <a:xfrm rot="10800000">
            <a:off x="3416192" y="3955172"/>
            <a:ext cx="2209191" cy="0"/>
          </a:xfrm>
          <a:prstGeom prst="straightConnector1">
            <a:avLst/>
          </a:prstGeom>
          <a:noFill/>
          <a:ln w="9525" cap="flat" cmpd="sng">
            <a:solidFill>
              <a:srgbClr val="F9F9F9"/>
            </a:solidFill>
            <a:prstDash val="solid"/>
            <a:round/>
            <a:headEnd type="none" w="sm" len="sm"/>
            <a:tailEnd type="triangle" w="med" len="med"/>
          </a:ln>
        </p:spPr>
      </p:cxnSp>
      <p:sp>
        <p:nvSpPr>
          <p:cNvPr id="126" name="Google Shape;126;p7"/>
          <p:cNvSpPr txBox="1"/>
          <p:nvPr/>
        </p:nvSpPr>
        <p:spPr>
          <a:xfrm>
            <a:off x="4017554" y="4040190"/>
            <a:ext cx="972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5 buses</a:t>
            </a:r>
            <a:endParaRPr sz="1800" b="0" i="0" u="none" strike="noStrike" cap="none">
              <a:solidFill>
                <a:schemeClr val="dk1"/>
              </a:solidFill>
              <a:latin typeface="Oswald"/>
              <a:ea typeface="Oswald"/>
              <a:cs typeface="Oswald"/>
              <a:sym typeface="Oswald"/>
            </a:endParaRPr>
          </a:p>
        </p:txBody>
      </p:sp>
      <p:sp>
        <p:nvSpPr>
          <p:cNvPr id="127" name="Google Shape;127;p7"/>
          <p:cNvSpPr txBox="1"/>
          <p:nvPr/>
        </p:nvSpPr>
        <p:spPr>
          <a:xfrm>
            <a:off x="3977433" y="1239093"/>
            <a:ext cx="9729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18 buses</a:t>
            </a:r>
            <a:endParaRPr sz="1800" b="0" i="0" u="none" strike="noStrike" cap="none">
              <a:solidFill>
                <a:schemeClr val="dk1"/>
              </a:solidFill>
              <a:latin typeface="Oswald"/>
              <a:ea typeface="Oswald"/>
              <a:cs typeface="Oswald"/>
              <a:sym typeface="Oswald"/>
            </a:endParaRPr>
          </a:p>
        </p:txBody>
      </p:sp>
      <p:sp>
        <p:nvSpPr>
          <p:cNvPr id="128" name="Google Shape;128;p7"/>
          <p:cNvSpPr txBox="1"/>
          <p:nvPr/>
        </p:nvSpPr>
        <p:spPr>
          <a:xfrm>
            <a:off x="4025985" y="3270748"/>
            <a:ext cx="972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5 buses</a:t>
            </a:r>
            <a:endParaRPr sz="1800" b="0" i="0" u="none" strike="noStrike" cap="none">
              <a:solidFill>
                <a:schemeClr val="dk1"/>
              </a:solidFill>
              <a:latin typeface="Oswald"/>
              <a:ea typeface="Oswald"/>
              <a:cs typeface="Oswald"/>
              <a:sym typeface="Oswald"/>
            </a:endParaRPr>
          </a:p>
        </p:txBody>
      </p:sp>
      <p:sp>
        <p:nvSpPr>
          <p:cNvPr id="129" name="Google Shape;129;p7"/>
          <p:cNvSpPr txBox="1"/>
          <p:nvPr/>
        </p:nvSpPr>
        <p:spPr>
          <a:xfrm>
            <a:off x="3977433" y="1909739"/>
            <a:ext cx="9729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21 buses</a:t>
            </a:r>
            <a:endParaRPr sz="1800" b="0" i="0" u="none" strike="noStrike" cap="none">
              <a:solidFill>
                <a:schemeClr val="dk1"/>
              </a:solidFill>
              <a:latin typeface="Oswald"/>
              <a:ea typeface="Oswald"/>
              <a:cs typeface="Oswald"/>
              <a:sym typeface="Oswald"/>
            </a:endParaRPr>
          </a:p>
        </p:txBody>
      </p:sp>
      <p:sp>
        <p:nvSpPr>
          <p:cNvPr id="130" name="Google Shape;130;p7"/>
          <p:cNvSpPr txBox="1"/>
          <p:nvPr/>
        </p:nvSpPr>
        <p:spPr>
          <a:xfrm>
            <a:off x="6166714" y="2545693"/>
            <a:ext cx="19088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Peak Hour Condition</a:t>
            </a:r>
            <a:endParaRPr sz="1800" b="0" i="0" u="none" strike="noStrike" cap="none">
              <a:solidFill>
                <a:schemeClr val="dk1"/>
              </a:solidFill>
              <a:latin typeface="Oswald"/>
              <a:ea typeface="Oswald"/>
              <a:cs typeface="Oswald"/>
              <a:sym typeface="Oswald"/>
            </a:endParaRPr>
          </a:p>
        </p:txBody>
      </p:sp>
      <p:sp>
        <p:nvSpPr>
          <p:cNvPr id="131" name="Google Shape;131;p7"/>
          <p:cNvSpPr txBox="1"/>
          <p:nvPr/>
        </p:nvSpPr>
        <p:spPr>
          <a:xfrm>
            <a:off x="6166713" y="4536687"/>
            <a:ext cx="255300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Non-Peak Hour Condition</a:t>
            </a:r>
            <a:endParaRPr sz="1800" b="0" i="0" u="none" strike="noStrike" cap="none">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311700" y="30243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3600"/>
              <a:t>Back-up Strategy</a:t>
            </a:r>
            <a:endParaRPr sz="3400"/>
          </a:p>
        </p:txBody>
      </p:sp>
      <p:sp>
        <p:nvSpPr>
          <p:cNvPr id="137" name="Google Shape;137;p8"/>
          <p:cNvSpPr/>
          <p:nvPr/>
        </p:nvSpPr>
        <p:spPr>
          <a:xfrm>
            <a:off x="623808" y="1239790"/>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5816380" y="1239790"/>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p:nvPr/>
        </p:nvSpPr>
        <p:spPr>
          <a:xfrm>
            <a:off x="623808" y="321958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8"/>
          <p:cNvSpPr/>
          <p:nvPr/>
        </p:nvSpPr>
        <p:spPr>
          <a:xfrm>
            <a:off x="5833242" y="3219585"/>
            <a:ext cx="2487600" cy="1241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8"/>
          <p:cNvSpPr txBox="1"/>
          <p:nvPr/>
        </p:nvSpPr>
        <p:spPr>
          <a:xfrm>
            <a:off x="1134875" y="1606121"/>
            <a:ext cx="1426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Rajiv Gandhi </a:t>
            </a:r>
            <a:endParaRPr sz="2000" b="0" i="0" u="none" strike="noStrike" cap="none">
              <a:solidFill>
                <a:srgbClr val="181818"/>
              </a:solidFill>
              <a:latin typeface="Arial"/>
              <a:ea typeface="Arial"/>
              <a:cs typeface="Arial"/>
              <a:sym typeface="Arial"/>
            </a:endParaRPr>
          </a:p>
        </p:txBody>
      </p:sp>
      <p:sp>
        <p:nvSpPr>
          <p:cNvPr id="142" name="Google Shape;142;p8"/>
          <p:cNvSpPr txBox="1"/>
          <p:nvPr/>
        </p:nvSpPr>
        <p:spPr>
          <a:xfrm>
            <a:off x="1138016" y="3555062"/>
            <a:ext cx="14591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Rajiv Gandhi </a:t>
            </a:r>
            <a:endParaRPr sz="2000" b="0" i="0" u="none" strike="noStrike" cap="none">
              <a:solidFill>
                <a:srgbClr val="181818"/>
              </a:solidFill>
              <a:latin typeface="Arial"/>
              <a:ea typeface="Arial"/>
              <a:cs typeface="Arial"/>
              <a:sym typeface="Arial"/>
            </a:endParaRPr>
          </a:p>
        </p:txBody>
      </p:sp>
      <p:sp>
        <p:nvSpPr>
          <p:cNvPr id="143" name="Google Shape;143;p8"/>
          <p:cNvSpPr txBox="1"/>
          <p:nvPr/>
        </p:nvSpPr>
        <p:spPr>
          <a:xfrm>
            <a:off x="6078517" y="1606121"/>
            <a:ext cx="1997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Niranjanpur Square </a:t>
            </a:r>
            <a:endParaRPr sz="2000" b="0" i="0" u="none" strike="noStrike" cap="none">
              <a:solidFill>
                <a:srgbClr val="181818"/>
              </a:solidFill>
              <a:latin typeface="Arial"/>
              <a:ea typeface="Arial"/>
              <a:cs typeface="Arial"/>
              <a:sym typeface="Arial"/>
            </a:endParaRPr>
          </a:p>
        </p:txBody>
      </p:sp>
      <p:sp>
        <p:nvSpPr>
          <p:cNvPr id="144" name="Google Shape;144;p8"/>
          <p:cNvSpPr txBox="1"/>
          <p:nvPr/>
        </p:nvSpPr>
        <p:spPr>
          <a:xfrm>
            <a:off x="6078517" y="3640080"/>
            <a:ext cx="199705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81818"/>
                </a:solidFill>
                <a:latin typeface="Oswald"/>
                <a:ea typeface="Oswald"/>
                <a:cs typeface="Oswald"/>
                <a:sym typeface="Oswald"/>
              </a:rPr>
              <a:t>Niranjanpur Square </a:t>
            </a:r>
            <a:endParaRPr sz="2000" b="0" i="0" u="none" strike="noStrike" cap="none">
              <a:solidFill>
                <a:srgbClr val="181818"/>
              </a:solidFill>
              <a:latin typeface="Arial"/>
              <a:ea typeface="Arial"/>
              <a:cs typeface="Arial"/>
              <a:sym typeface="Arial"/>
            </a:endParaRPr>
          </a:p>
        </p:txBody>
      </p:sp>
      <p:cxnSp>
        <p:nvCxnSpPr>
          <p:cNvPr id="145" name="Google Shape;145;p8"/>
          <p:cNvCxnSpPr/>
          <p:nvPr/>
        </p:nvCxnSpPr>
        <p:spPr>
          <a:xfrm>
            <a:off x="248717" y="2948026"/>
            <a:ext cx="8646566" cy="0"/>
          </a:xfrm>
          <a:prstGeom prst="straightConnector1">
            <a:avLst/>
          </a:prstGeom>
          <a:noFill/>
          <a:ln w="9525" cap="flat" cmpd="sng">
            <a:solidFill>
              <a:schemeClr val="dk1"/>
            </a:solidFill>
            <a:prstDash val="dash"/>
            <a:round/>
            <a:headEnd type="none" w="sm" len="sm"/>
            <a:tailEnd type="none" w="sm" len="sm"/>
          </a:ln>
        </p:spPr>
      </p:cxnSp>
      <p:cxnSp>
        <p:nvCxnSpPr>
          <p:cNvPr id="146" name="Google Shape;146;p8"/>
          <p:cNvCxnSpPr/>
          <p:nvPr/>
        </p:nvCxnSpPr>
        <p:spPr>
          <a:xfrm>
            <a:off x="3416195" y="1620752"/>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47" name="Google Shape;147;p8"/>
          <p:cNvCxnSpPr/>
          <p:nvPr/>
        </p:nvCxnSpPr>
        <p:spPr>
          <a:xfrm>
            <a:off x="3416193" y="3697708"/>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48" name="Google Shape;148;p8"/>
          <p:cNvCxnSpPr/>
          <p:nvPr/>
        </p:nvCxnSpPr>
        <p:spPr>
          <a:xfrm rot="10800000">
            <a:off x="3416194" y="1860340"/>
            <a:ext cx="2209191" cy="0"/>
          </a:xfrm>
          <a:prstGeom prst="straightConnector1">
            <a:avLst/>
          </a:prstGeom>
          <a:noFill/>
          <a:ln w="9525" cap="flat" cmpd="sng">
            <a:solidFill>
              <a:srgbClr val="F9F9F9"/>
            </a:solidFill>
            <a:prstDash val="solid"/>
            <a:round/>
            <a:headEnd type="none" w="sm" len="sm"/>
            <a:tailEnd type="triangle" w="med" len="med"/>
          </a:ln>
        </p:spPr>
      </p:cxnSp>
      <p:cxnSp>
        <p:nvCxnSpPr>
          <p:cNvPr id="149" name="Google Shape;149;p8"/>
          <p:cNvCxnSpPr/>
          <p:nvPr/>
        </p:nvCxnSpPr>
        <p:spPr>
          <a:xfrm rot="10800000">
            <a:off x="3416192" y="3955172"/>
            <a:ext cx="2209191" cy="0"/>
          </a:xfrm>
          <a:prstGeom prst="straightConnector1">
            <a:avLst/>
          </a:prstGeom>
          <a:noFill/>
          <a:ln w="9525" cap="flat" cmpd="sng">
            <a:solidFill>
              <a:srgbClr val="F9F9F9"/>
            </a:solidFill>
            <a:prstDash val="solid"/>
            <a:round/>
            <a:headEnd type="none" w="sm" len="sm"/>
            <a:tailEnd type="triangle" w="med" len="med"/>
          </a:ln>
        </p:spPr>
      </p:cxnSp>
      <p:sp>
        <p:nvSpPr>
          <p:cNvPr id="150" name="Google Shape;150;p8"/>
          <p:cNvSpPr txBox="1"/>
          <p:nvPr/>
        </p:nvSpPr>
        <p:spPr>
          <a:xfrm>
            <a:off x="3403243" y="1213831"/>
            <a:ext cx="2121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Oswald"/>
                <a:ea typeface="Oswald"/>
                <a:cs typeface="Oswald"/>
                <a:sym typeface="Oswald"/>
              </a:rPr>
              <a:t>18 buses</a:t>
            </a:r>
            <a:endParaRPr sz="1400" b="0" i="0" u="none" strike="noStrike" cap="none">
              <a:solidFill>
                <a:schemeClr val="dk1"/>
              </a:solidFill>
              <a:latin typeface="Oswald"/>
              <a:ea typeface="Oswald"/>
              <a:cs typeface="Oswald"/>
              <a:sym typeface="Oswald"/>
            </a:endParaRPr>
          </a:p>
        </p:txBody>
      </p:sp>
      <p:sp>
        <p:nvSpPr>
          <p:cNvPr id="151" name="Google Shape;151;p8"/>
          <p:cNvSpPr txBox="1"/>
          <p:nvPr/>
        </p:nvSpPr>
        <p:spPr>
          <a:xfrm>
            <a:off x="6166714" y="2545693"/>
            <a:ext cx="19088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Peak Hour Condition</a:t>
            </a:r>
            <a:endParaRPr sz="1800" b="0" i="0" u="none" strike="noStrike" cap="none">
              <a:solidFill>
                <a:schemeClr val="dk1"/>
              </a:solidFill>
              <a:latin typeface="Oswald"/>
              <a:ea typeface="Oswald"/>
              <a:cs typeface="Oswald"/>
              <a:sym typeface="Oswald"/>
            </a:endParaRPr>
          </a:p>
        </p:txBody>
      </p:sp>
      <p:sp>
        <p:nvSpPr>
          <p:cNvPr id="152" name="Google Shape;152;p8"/>
          <p:cNvSpPr txBox="1"/>
          <p:nvPr/>
        </p:nvSpPr>
        <p:spPr>
          <a:xfrm>
            <a:off x="6166713" y="4536687"/>
            <a:ext cx="255300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Oswald"/>
                <a:ea typeface="Oswald"/>
                <a:cs typeface="Oswald"/>
                <a:sym typeface="Oswald"/>
              </a:rPr>
              <a:t>Non-Peak Hour Condition</a:t>
            </a:r>
            <a:endParaRPr sz="1800" b="0" i="0" u="none" strike="noStrike" cap="none">
              <a:solidFill>
                <a:schemeClr val="dk1"/>
              </a:solidFill>
              <a:latin typeface="Oswald"/>
              <a:ea typeface="Oswald"/>
              <a:cs typeface="Oswald"/>
              <a:sym typeface="Oswald"/>
            </a:endParaRPr>
          </a:p>
        </p:txBody>
      </p:sp>
      <p:sp>
        <p:nvSpPr>
          <p:cNvPr id="153" name="Google Shape;153;p8"/>
          <p:cNvSpPr txBox="1"/>
          <p:nvPr/>
        </p:nvSpPr>
        <p:spPr>
          <a:xfrm>
            <a:off x="3460174" y="1952963"/>
            <a:ext cx="2121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Oswald"/>
                <a:ea typeface="Oswald"/>
                <a:cs typeface="Oswald"/>
                <a:sym typeface="Oswald"/>
              </a:rPr>
              <a:t>21 buses</a:t>
            </a:r>
            <a:endParaRPr sz="1400" b="0" i="0" u="none" strike="noStrike" cap="none">
              <a:solidFill>
                <a:schemeClr val="dk1"/>
              </a:solidFill>
              <a:latin typeface="Oswald"/>
              <a:ea typeface="Oswald"/>
              <a:cs typeface="Oswald"/>
              <a:sym typeface="Oswald"/>
            </a:endParaRPr>
          </a:p>
        </p:txBody>
      </p:sp>
      <p:sp>
        <p:nvSpPr>
          <p:cNvPr id="154" name="Google Shape;154;p8"/>
          <p:cNvSpPr txBox="1"/>
          <p:nvPr/>
        </p:nvSpPr>
        <p:spPr>
          <a:xfrm>
            <a:off x="3807875" y="1586550"/>
            <a:ext cx="1425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olidFill>
                  <a:schemeClr val="dk1"/>
                </a:solidFill>
                <a:latin typeface="Oswald"/>
                <a:ea typeface="Oswald"/>
                <a:cs typeface="Oswald"/>
                <a:sym typeface="Oswald"/>
              </a:rPr>
              <a:t>4 </a:t>
            </a:r>
            <a:r>
              <a:rPr lang="en-US" sz="1400" b="0" i="0" u="none" strike="noStrike" cap="none">
                <a:solidFill>
                  <a:schemeClr val="dk1"/>
                </a:solidFill>
                <a:latin typeface="Oswald"/>
                <a:ea typeface="Oswald"/>
                <a:cs typeface="Oswald"/>
                <a:sym typeface="Oswald"/>
              </a:rPr>
              <a:t>buses back up</a:t>
            </a:r>
            <a:endParaRPr sz="1400" b="0" i="0" u="none" strike="noStrike" cap="none">
              <a:solidFill>
                <a:schemeClr val="dk1"/>
              </a:solidFill>
              <a:latin typeface="Oswald"/>
              <a:ea typeface="Oswald"/>
              <a:cs typeface="Oswald"/>
              <a:sym typeface="Oswald"/>
            </a:endParaRPr>
          </a:p>
        </p:txBody>
      </p:sp>
      <p:sp>
        <p:nvSpPr>
          <p:cNvPr id="155" name="Google Shape;155;p8"/>
          <p:cNvSpPr txBox="1"/>
          <p:nvPr/>
        </p:nvSpPr>
        <p:spPr>
          <a:xfrm>
            <a:off x="3411668" y="3297706"/>
            <a:ext cx="2121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a:solidFill>
                  <a:schemeClr val="dk1"/>
                </a:solidFill>
                <a:latin typeface="Oswald"/>
                <a:ea typeface="Oswald"/>
                <a:cs typeface="Oswald"/>
                <a:sym typeface="Oswald"/>
              </a:rPr>
              <a:t>5</a:t>
            </a:r>
            <a:r>
              <a:rPr lang="en-US" sz="1400" b="0" i="0" u="none" strike="noStrike" cap="none">
                <a:solidFill>
                  <a:schemeClr val="dk1"/>
                </a:solidFill>
                <a:latin typeface="Oswald"/>
                <a:ea typeface="Oswald"/>
                <a:cs typeface="Oswald"/>
                <a:sym typeface="Oswald"/>
              </a:rPr>
              <a:t> buses</a:t>
            </a:r>
            <a:endParaRPr sz="1400" b="0" i="0" u="none" strike="noStrike" cap="none">
              <a:solidFill>
                <a:schemeClr val="dk1"/>
              </a:solidFill>
              <a:latin typeface="Oswald"/>
              <a:ea typeface="Oswald"/>
              <a:cs typeface="Oswald"/>
              <a:sym typeface="Oswald"/>
            </a:endParaRPr>
          </a:p>
        </p:txBody>
      </p:sp>
      <p:sp>
        <p:nvSpPr>
          <p:cNvPr id="156" name="Google Shape;156;p8"/>
          <p:cNvSpPr txBox="1"/>
          <p:nvPr/>
        </p:nvSpPr>
        <p:spPr>
          <a:xfrm>
            <a:off x="3460143" y="4001706"/>
            <a:ext cx="2121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a:solidFill>
                  <a:schemeClr val="dk1"/>
                </a:solidFill>
                <a:latin typeface="Oswald"/>
                <a:ea typeface="Oswald"/>
                <a:cs typeface="Oswald"/>
                <a:sym typeface="Oswald"/>
              </a:rPr>
              <a:t>5</a:t>
            </a:r>
            <a:r>
              <a:rPr lang="en-US" sz="1400" b="0" i="0" u="none" strike="noStrike" cap="none">
                <a:solidFill>
                  <a:schemeClr val="dk1"/>
                </a:solidFill>
                <a:latin typeface="Oswald"/>
                <a:ea typeface="Oswald"/>
                <a:cs typeface="Oswald"/>
                <a:sym typeface="Oswald"/>
              </a:rPr>
              <a:t> buses</a:t>
            </a:r>
            <a:endParaRPr sz="1400" b="0" i="0" u="none" strike="noStrike" cap="none">
              <a:solidFill>
                <a:schemeClr val="dk1"/>
              </a:solidFill>
              <a:latin typeface="Oswald"/>
              <a:ea typeface="Oswald"/>
              <a:cs typeface="Oswald"/>
              <a:sym typeface="Oswald"/>
            </a:endParaRPr>
          </a:p>
        </p:txBody>
      </p:sp>
      <p:sp>
        <p:nvSpPr>
          <p:cNvPr id="157" name="Google Shape;157;p8"/>
          <p:cNvSpPr txBox="1"/>
          <p:nvPr/>
        </p:nvSpPr>
        <p:spPr>
          <a:xfrm>
            <a:off x="3938100" y="3649700"/>
            <a:ext cx="1425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a:solidFill>
                  <a:schemeClr val="dk1"/>
                </a:solidFill>
                <a:latin typeface="Oswald"/>
                <a:ea typeface="Oswald"/>
                <a:cs typeface="Oswald"/>
                <a:sym typeface="Oswald"/>
              </a:rPr>
              <a:t>1 </a:t>
            </a:r>
            <a:r>
              <a:rPr lang="en-US" sz="1400" b="0" i="0" u="none" strike="noStrike" cap="none">
                <a:solidFill>
                  <a:schemeClr val="dk1"/>
                </a:solidFill>
                <a:latin typeface="Oswald"/>
                <a:ea typeface="Oswald"/>
                <a:cs typeface="Oswald"/>
                <a:sym typeface="Oswald"/>
              </a:rPr>
              <a:t>bus back up</a:t>
            </a:r>
            <a:endParaRPr sz="1400" b="0" i="0" u="none" strike="noStrike" cap="none">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p:nvPr/>
        </p:nvSpPr>
        <p:spPr>
          <a:xfrm>
            <a:off x="5227874" y="3799975"/>
            <a:ext cx="29148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9"/>
          <p:cNvSpPr/>
          <p:nvPr/>
        </p:nvSpPr>
        <p:spPr>
          <a:xfrm>
            <a:off x="5227875" y="2938500"/>
            <a:ext cx="29148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9"/>
          <p:cNvSpPr/>
          <p:nvPr/>
        </p:nvSpPr>
        <p:spPr>
          <a:xfrm>
            <a:off x="5227875" y="2088125"/>
            <a:ext cx="29148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
          <p:cNvSpPr/>
          <p:nvPr/>
        </p:nvSpPr>
        <p:spPr>
          <a:xfrm>
            <a:off x="5227876" y="1244375"/>
            <a:ext cx="29148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9"/>
          <p:cNvSpPr/>
          <p:nvPr/>
        </p:nvSpPr>
        <p:spPr>
          <a:xfrm>
            <a:off x="876790" y="2938502"/>
            <a:ext cx="25104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876791" y="2092807"/>
            <a:ext cx="25104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9"/>
          <p:cNvSpPr/>
          <p:nvPr/>
        </p:nvSpPr>
        <p:spPr>
          <a:xfrm>
            <a:off x="876789" y="3799975"/>
            <a:ext cx="25104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9"/>
          <p:cNvSpPr/>
          <p:nvPr/>
        </p:nvSpPr>
        <p:spPr>
          <a:xfrm>
            <a:off x="876791" y="1247112"/>
            <a:ext cx="2510400" cy="799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a:t>Recommendations</a:t>
            </a:r>
            <a:endParaRPr/>
          </a:p>
        </p:txBody>
      </p:sp>
      <p:sp>
        <p:nvSpPr>
          <p:cNvPr id="171" name="Google Shape;171;p9"/>
          <p:cNvSpPr txBox="1">
            <a:spLocks noGrp="1"/>
          </p:cNvSpPr>
          <p:nvPr>
            <p:ph type="body" idx="4294967295"/>
          </p:nvPr>
        </p:nvSpPr>
        <p:spPr>
          <a:xfrm>
            <a:off x="920675" y="1254200"/>
            <a:ext cx="24225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Rajiv Gandhi to Niranjanpur Square</a:t>
            </a:r>
            <a:endParaRPr/>
          </a:p>
          <a:p>
            <a:pPr marL="0" lvl="0" indent="0" algn="ctr"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a:t>
            </a:r>
            <a:r>
              <a:rPr lang="en-US" sz="1200">
                <a:solidFill>
                  <a:srgbClr val="FF0000"/>
                </a:solidFill>
                <a:latin typeface="Times New Roman"/>
                <a:ea typeface="Times New Roman"/>
                <a:cs typeface="Times New Roman"/>
                <a:sym typeface="Times New Roman"/>
              </a:rPr>
              <a:t>Peak Hours</a:t>
            </a:r>
            <a:r>
              <a:rPr lang="en-US" sz="1200">
                <a:solidFill>
                  <a:srgbClr val="000000"/>
                </a:solidFill>
                <a:latin typeface="Times New Roman"/>
                <a:ea typeface="Times New Roman"/>
                <a:cs typeface="Times New Roman"/>
                <a:sym typeface="Times New Roman"/>
              </a:rPr>
              <a:t>)</a:t>
            </a:r>
            <a:endParaRPr>
              <a:solidFill>
                <a:schemeClr val="lt1"/>
              </a:solidFill>
            </a:endParaRPr>
          </a:p>
        </p:txBody>
      </p:sp>
      <p:sp>
        <p:nvSpPr>
          <p:cNvPr id="172" name="Google Shape;172;p9"/>
          <p:cNvSpPr txBox="1">
            <a:spLocks noGrp="1"/>
          </p:cNvSpPr>
          <p:nvPr>
            <p:ph type="body" idx="4294967295"/>
          </p:nvPr>
        </p:nvSpPr>
        <p:spPr>
          <a:xfrm>
            <a:off x="5080650" y="1254150"/>
            <a:ext cx="3062100" cy="7992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r>
              <a:rPr lang="en-US" sz="1500">
                <a:solidFill>
                  <a:srgbClr val="181818"/>
                </a:solidFill>
              </a:rPr>
              <a:t>headway time - 2.43 minutes  </a:t>
            </a:r>
            <a:endParaRPr sz="1500">
              <a:solidFill>
                <a:srgbClr val="181818"/>
              </a:solidFill>
            </a:endParaRPr>
          </a:p>
          <a:p>
            <a:pPr marL="457200" lvl="0" indent="0" algn="l" rtl="0">
              <a:lnSpc>
                <a:spcPct val="115000"/>
              </a:lnSpc>
              <a:spcBef>
                <a:spcPts val="0"/>
              </a:spcBef>
              <a:spcAft>
                <a:spcPts val="0"/>
              </a:spcAft>
              <a:buSzPts val="1800"/>
              <a:buNone/>
            </a:pPr>
            <a:r>
              <a:rPr lang="en-US" sz="1500">
                <a:solidFill>
                  <a:srgbClr val="181818"/>
                </a:solidFill>
              </a:rPr>
              <a:t>buses operate - 18  </a:t>
            </a:r>
            <a:endParaRPr sz="1500">
              <a:solidFill>
                <a:srgbClr val="181818"/>
              </a:solidFill>
            </a:endParaRPr>
          </a:p>
          <a:p>
            <a:pPr marL="457200" lvl="0" indent="0" algn="l" rtl="0">
              <a:lnSpc>
                <a:spcPct val="115000"/>
              </a:lnSpc>
              <a:spcBef>
                <a:spcPts val="0"/>
              </a:spcBef>
              <a:spcAft>
                <a:spcPts val="0"/>
              </a:spcAft>
              <a:buSzPts val="1800"/>
              <a:buNone/>
            </a:pPr>
            <a:r>
              <a:rPr lang="en-US" sz="1500">
                <a:solidFill>
                  <a:srgbClr val="181818"/>
                </a:solidFill>
              </a:rPr>
              <a:t>back-up. - 4 (peak hours)</a:t>
            </a:r>
            <a:endParaRPr sz="1500">
              <a:solidFill>
                <a:srgbClr val="181818"/>
              </a:solidFill>
            </a:endParaRPr>
          </a:p>
        </p:txBody>
      </p:sp>
      <p:sp>
        <p:nvSpPr>
          <p:cNvPr id="173" name="Google Shape;173;p9"/>
          <p:cNvSpPr txBox="1">
            <a:spLocks noGrp="1"/>
          </p:cNvSpPr>
          <p:nvPr>
            <p:ph type="body" idx="4294967295"/>
          </p:nvPr>
        </p:nvSpPr>
        <p:spPr>
          <a:xfrm>
            <a:off x="920675" y="2127450"/>
            <a:ext cx="25239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Rajiv Gandhi to Niranjanpur Square </a:t>
            </a:r>
            <a:endParaRPr/>
          </a:p>
          <a:p>
            <a:pPr marL="0" lvl="0" indent="0" algn="ctr"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a:t>
            </a:r>
            <a:r>
              <a:rPr lang="en-US" sz="1200">
                <a:solidFill>
                  <a:srgbClr val="38761D"/>
                </a:solidFill>
                <a:latin typeface="Times New Roman"/>
                <a:ea typeface="Times New Roman"/>
                <a:cs typeface="Times New Roman"/>
                <a:sym typeface="Times New Roman"/>
              </a:rPr>
              <a:t>Non-Peak Hours</a:t>
            </a:r>
            <a:r>
              <a:rPr lang="en-US" sz="1200">
                <a:solidFill>
                  <a:srgbClr val="000000"/>
                </a:solidFill>
                <a:latin typeface="Times New Roman"/>
                <a:ea typeface="Times New Roman"/>
                <a:cs typeface="Times New Roman"/>
                <a:sym typeface="Times New Roman"/>
              </a:rPr>
              <a:t>)</a:t>
            </a:r>
            <a:endParaRPr>
              <a:solidFill>
                <a:schemeClr val="lt1"/>
              </a:solidFill>
            </a:endParaRPr>
          </a:p>
        </p:txBody>
      </p:sp>
      <p:sp>
        <p:nvSpPr>
          <p:cNvPr id="174" name="Google Shape;174;p9"/>
          <p:cNvSpPr txBox="1">
            <a:spLocks noGrp="1"/>
          </p:cNvSpPr>
          <p:nvPr>
            <p:ph type="body" idx="4294967295"/>
          </p:nvPr>
        </p:nvSpPr>
        <p:spPr>
          <a:xfrm>
            <a:off x="5080650" y="1975100"/>
            <a:ext cx="3062100" cy="10257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r>
              <a:rPr lang="en-US" sz="1500">
                <a:solidFill>
                  <a:srgbClr val="181818"/>
                </a:solidFill>
              </a:rPr>
              <a:t>headway time - 7.32 minutes </a:t>
            </a:r>
            <a:endParaRPr sz="1500">
              <a:solidFill>
                <a:srgbClr val="181818"/>
              </a:solidFill>
            </a:endParaRPr>
          </a:p>
          <a:p>
            <a:pPr marL="457200" lvl="0" indent="0" algn="l" rtl="0">
              <a:lnSpc>
                <a:spcPct val="115000"/>
              </a:lnSpc>
              <a:spcBef>
                <a:spcPts val="0"/>
              </a:spcBef>
              <a:spcAft>
                <a:spcPts val="0"/>
              </a:spcAft>
              <a:buSzPts val="1800"/>
              <a:buNone/>
            </a:pPr>
            <a:r>
              <a:rPr lang="en-US" sz="1500">
                <a:solidFill>
                  <a:srgbClr val="181818"/>
                </a:solidFill>
              </a:rPr>
              <a:t>buses operate - 5 </a:t>
            </a:r>
            <a:endParaRPr sz="1500">
              <a:solidFill>
                <a:srgbClr val="181818"/>
              </a:solidFill>
            </a:endParaRPr>
          </a:p>
          <a:p>
            <a:pPr marL="457200" lvl="0" indent="0" algn="l" rtl="0">
              <a:lnSpc>
                <a:spcPct val="115000"/>
              </a:lnSpc>
              <a:spcBef>
                <a:spcPts val="0"/>
              </a:spcBef>
              <a:spcAft>
                <a:spcPts val="0"/>
              </a:spcAft>
              <a:buSzPts val="1800"/>
              <a:buNone/>
            </a:pPr>
            <a:r>
              <a:rPr lang="en-US" sz="1500">
                <a:solidFill>
                  <a:srgbClr val="181818"/>
                </a:solidFill>
              </a:rPr>
              <a:t>back-up</a:t>
            </a:r>
            <a:r>
              <a:rPr lang="en-US" sz="1500">
                <a:solidFill>
                  <a:schemeClr val="lt1"/>
                </a:solidFill>
              </a:rPr>
              <a:t>. - 1 (non-peak hours)</a:t>
            </a:r>
            <a:endParaRPr sz="1500">
              <a:solidFill>
                <a:schemeClr val="lt1"/>
              </a:solidFill>
            </a:endParaRPr>
          </a:p>
        </p:txBody>
      </p:sp>
      <p:sp>
        <p:nvSpPr>
          <p:cNvPr id="175" name="Google Shape;175;p9"/>
          <p:cNvSpPr txBox="1">
            <a:spLocks noGrp="1"/>
          </p:cNvSpPr>
          <p:nvPr>
            <p:ph type="body" idx="4294967295"/>
          </p:nvPr>
        </p:nvSpPr>
        <p:spPr>
          <a:xfrm>
            <a:off x="920675" y="3000775"/>
            <a:ext cx="25944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Niranjanpur Square to Rajiv Gandhi</a:t>
            </a:r>
            <a:endParaRPr/>
          </a:p>
          <a:p>
            <a:pPr marL="0" lvl="0" indent="0" algn="ctr"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a:t>
            </a:r>
            <a:r>
              <a:rPr lang="en-US" sz="1200">
                <a:solidFill>
                  <a:srgbClr val="FF0000"/>
                </a:solidFill>
                <a:latin typeface="Times New Roman"/>
                <a:ea typeface="Times New Roman"/>
                <a:cs typeface="Times New Roman"/>
                <a:sym typeface="Times New Roman"/>
              </a:rPr>
              <a:t>Peak Hours</a:t>
            </a:r>
            <a:r>
              <a:rPr lang="en-US" sz="1200">
                <a:solidFill>
                  <a:srgbClr val="000000"/>
                </a:solidFill>
                <a:latin typeface="Times New Roman"/>
                <a:ea typeface="Times New Roman"/>
                <a:cs typeface="Times New Roman"/>
                <a:sym typeface="Times New Roman"/>
              </a:rPr>
              <a:t>)</a:t>
            </a:r>
            <a:endParaRPr>
              <a:solidFill>
                <a:schemeClr val="lt1"/>
              </a:solidFill>
            </a:endParaRPr>
          </a:p>
        </p:txBody>
      </p:sp>
      <p:sp>
        <p:nvSpPr>
          <p:cNvPr id="176" name="Google Shape;176;p9"/>
          <p:cNvSpPr txBox="1">
            <a:spLocks noGrp="1"/>
          </p:cNvSpPr>
          <p:nvPr>
            <p:ph type="body" idx="4294967295"/>
          </p:nvPr>
        </p:nvSpPr>
        <p:spPr>
          <a:xfrm>
            <a:off x="5080650" y="2890925"/>
            <a:ext cx="3062100" cy="9126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r>
              <a:rPr lang="en-US" sz="1600">
                <a:solidFill>
                  <a:srgbClr val="181818"/>
                </a:solidFill>
              </a:rPr>
              <a:t>headway time - 2.19 </a:t>
            </a:r>
            <a:endParaRPr sz="1600">
              <a:solidFill>
                <a:srgbClr val="181818"/>
              </a:solidFill>
            </a:endParaRPr>
          </a:p>
          <a:p>
            <a:pPr marL="457200" lvl="0" indent="0" algn="l" rtl="0">
              <a:lnSpc>
                <a:spcPct val="115000"/>
              </a:lnSpc>
              <a:spcBef>
                <a:spcPts val="0"/>
              </a:spcBef>
              <a:spcAft>
                <a:spcPts val="0"/>
              </a:spcAft>
              <a:buSzPts val="1800"/>
              <a:buNone/>
            </a:pPr>
            <a:r>
              <a:rPr lang="en-US" sz="1600">
                <a:solidFill>
                  <a:srgbClr val="181818"/>
                </a:solidFill>
              </a:rPr>
              <a:t>buses operate - 21 </a:t>
            </a:r>
            <a:endParaRPr sz="1600">
              <a:solidFill>
                <a:srgbClr val="181818"/>
              </a:solidFill>
            </a:endParaRPr>
          </a:p>
          <a:p>
            <a:pPr marL="457200" lvl="0" indent="0" algn="l" rtl="0">
              <a:lnSpc>
                <a:spcPct val="115000"/>
              </a:lnSpc>
              <a:spcBef>
                <a:spcPts val="0"/>
              </a:spcBef>
              <a:spcAft>
                <a:spcPts val="0"/>
              </a:spcAft>
              <a:buSzPts val="1800"/>
              <a:buNone/>
            </a:pPr>
            <a:r>
              <a:rPr lang="en-US" sz="1600">
                <a:solidFill>
                  <a:srgbClr val="181818"/>
                </a:solidFill>
              </a:rPr>
              <a:t>back-up. - 4 (peak hours)</a:t>
            </a:r>
            <a:endParaRPr sz="1600">
              <a:solidFill>
                <a:srgbClr val="181818"/>
              </a:solidFill>
            </a:endParaRPr>
          </a:p>
        </p:txBody>
      </p:sp>
      <p:sp>
        <p:nvSpPr>
          <p:cNvPr id="177" name="Google Shape;177;p9"/>
          <p:cNvSpPr txBox="1">
            <a:spLocks noGrp="1"/>
          </p:cNvSpPr>
          <p:nvPr>
            <p:ph type="body" idx="4294967295"/>
          </p:nvPr>
        </p:nvSpPr>
        <p:spPr>
          <a:xfrm>
            <a:off x="920675" y="3799975"/>
            <a:ext cx="2679300" cy="79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Niranjanpur Square to Rajiv Gandhi</a:t>
            </a:r>
            <a:endParaRPr/>
          </a:p>
          <a:p>
            <a:pPr marL="0" lvl="0" indent="0" algn="ctr" rtl="0">
              <a:lnSpc>
                <a:spcPct val="100000"/>
              </a:lnSpc>
              <a:spcBef>
                <a:spcPts val="0"/>
              </a:spcBef>
              <a:spcAft>
                <a:spcPts val="0"/>
              </a:spcAft>
              <a:buSzPts val="1800"/>
              <a:buNone/>
            </a:pPr>
            <a:r>
              <a:rPr lang="en-US" sz="1200">
                <a:solidFill>
                  <a:srgbClr val="000000"/>
                </a:solidFill>
                <a:latin typeface="Times New Roman"/>
                <a:ea typeface="Times New Roman"/>
                <a:cs typeface="Times New Roman"/>
                <a:sym typeface="Times New Roman"/>
              </a:rPr>
              <a:t>(</a:t>
            </a:r>
            <a:r>
              <a:rPr lang="en-US" sz="1200">
                <a:solidFill>
                  <a:srgbClr val="38761D"/>
                </a:solidFill>
                <a:latin typeface="Times New Roman"/>
                <a:ea typeface="Times New Roman"/>
                <a:cs typeface="Times New Roman"/>
                <a:sym typeface="Times New Roman"/>
              </a:rPr>
              <a:t>Non-Peak Hours</a:t>
            </a:r>
            <a:r>
              <a:rPr lang="en-US" sz="1200">
                <a:solidFill>
                  <a:srgbClr val="000000"/>
                </a:solidFill>
                <a:latin typeface="Times New Roman"/>
                <a:ea typeface="Times New Roman"/>
                <a:cs typeface="Times New Roman"/>
                <a:sym typeface="Times New Roman"/>
              </a:rPr>
              <a:t>)</a:t>
            </a:r>
            <a:endParaRPr>
              <a:solidFill>
                <a:schemeClr val="lt1"/>
              </a:solidFill>
            </a:endParaRPr>
          </a:p>
        </p:txBody>
      </p:sp>
      <p:sp>
        <p:nvSpPr>
          <p:cNvPr id="178" name="Google Shape;178;p9"/>
          <p:cNvSpPr txBox="1">
            <a:spLocks noGrp="1"/>
          </p:cNvSpPr>
          <p:nvPr>
            <p:ph type="body" idx="4294967295"/>
          </p:nvPr>
        </p:nvSpPr>
        <p:spPr>
          <a:xfrm>
            <a:off x="5080650" y="3737700"/>
            <a:ext cx="3208200" cy="937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r>
              <a:rPr lang="en-US" sz="1600">
                <a:solidFill>
                  <a:srgbClr val="181818"/>
                </a:solidFill>
              </a:rPr>
              <a:t>headway time - 6.83 minutes </a:t>
            </a:r>
            <a:endParaRPr sz="1600">
              <a:solidFill>
                <a:srgbClr val="181818"/>
              </a:solidFill>
            </a:endParaRPr>
          </a:p>
          <a:p>
            <a:pPr marL="457200" lvl="0" indent="0" algn="l" rtl="0">
              <a:lnSpc>
                <a:spcPct val="115000"/>
              </a:lnSpc>
              <a:spcBef>
                <a:spcPts val="0"/>
              </a:spcBef>
              <a:spcAft>
                <a:spcPts val="0"/>
              </a:spcAft>
              <a:buSzPts val="1800"/>
              <a:buNone/>
            </a:pPr>
            <a:r>
              <a:rPr lang="en-US" sz="1600">
                <a:solidFill>
                  <a:srgbClr val="181818"/>
                </a:solidFill>
              </a:rPr>
              <a:t>buses operate - 5 </a:t>
            </a:r>
            <a:endParaRPr sz="1600">
              <a:solidFill>
                <a:srgbClr val="181818"/>
              </a:solidFill>
            </a:endParaRPr>
          </a:p>
          <a:p>
            <a:pPr marL="457200" lvl="0" indent="0" algn="l" rtl="0">
              <a:lnSpc>
                <a:spcPct val="115000"/>
              </a:lnSpc>
              <a:spcBef>
                <a:spcPts val="0"/>
              </a:spcBef>
              <a:spcAft>
                <a:spcPts val="0"/>
              </a:spcAft>
              <a:buSzPts val="1800"/>
              <a:buNone/>
            </a:pPr>
            <a:r>
              <a:rPr lang="en-US" sz="1600">
                <a:solidFill>
                  <a:srgbClr val="181818"/>
                </a:solidFill>
              </a:rPr>
              <a:t>back-up</a:t>
            </a:r>
            <a:r>
              <a:rPr lang="en-US" sz="1600">
                <a:solidFill>
                  <a:schemeClr val="lt1"/>
                </a:solidFill>
              </a:rPr>
              <a:t>. - 5 (non-peak hours)</a:t>
            </a:r>
            <a:endParaRPr sz="1600">
              <a:solidFill>
                <a:schemeClr val="lt1"/>
              </a:solidFill>
            </a:endParaRPr>
          </a:p>
        </p:txBody>
      </p:sp>
      <p:sp>
        <p:nvSpPr>
          <p:cNvPr id="179" name="Google Shape;179;p9"/>
          <p:cNvSpPr/>
          <p:nvPr/>
        </p:nvSpPr>
        <p:spPr>
          <a:xfrm>
            <a:off x="3827285" y="1356650"/>
            <a:ext cx="969900" cy="59430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80" name="Google Shape;180;p9"/>
          <p:cNvSpPr/>
          <p:nvPr/>
        </p:nvSpPr>
        <p:spPr>
          <a:xfrm>
            <a:off x="3855373" y="3902425"/>
            <a:ext cx="969900" cy="59430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81" name="Google Shape;181;p9"/>
          <p:cNvSpPr/>
          <p:nvPr/>
        </p:nvSpPr>
        <p:spPr>
          <a:xfrm>
            <a:off x="3862450" y="3071116"/>
            <a:ext cx="969900" cy="59430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82" name="Google Shape;182;p9"/>
          <p:cNvSpPr/>
          <p:nvPr/>
        </p:nvSpPr>
        <p:spPr>
          <a:xfrm>
            <a:off x="3851285" y="2190800"/>
            <a:ext cx="969900" cy="594300"/>
          </a:xfrm>
          <a:prstGeom prst="rightArrow">
            <a:avLst>
              <a:gd name="adj1" fmla="val 50000"/>
              <a:gd name="adj2" fmla="val 50000"/>
            </a:avLst>
          </a:prstGeom>
          <a:solidFill>
            <a:schemeClr val="dk1"/>
          </a:solidFill>
          <a:ln w="25400" cap="flat" cmpd="sng">
            <a:solidFill>
              <a:srgbClr val="BABA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1121</Words>
  <Application>Microsoft Macintosh PowerPoint</Application>
  <PresentationFormat>On-screen Show (16:9)</PresentationFormat>
  <Paragraphs>91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Average</vt:lpstr>
      <vt:lpstr>Oswald</vt:lpstr>
      <vt:lpstr>Times New Roman</vt:lpstr>
      <vt:lpstr>Arial</vt:lpstr>
      <vt:lpstr>Slate</vt:lpstr>
      <vt:lpstr>PowerPoint Presentation</vt:lpstr>
      <vt:lpstr>PowerPoint Presentation</vt:lpstr>
      <vt:lpstr>Overview</vt:lpstr>
      <vt:lpstr>Assumptions</vt:lpstr>
      <vt:lpstr>Methodology </vt:lpstr>
      <vt:lpstr>Results</vt:lpstr>
      <vt:lpstr>The optimal number of buses</vt:lpstr>
      <vt:lpstr>Back-up Strategy</vt:lpstr>
      <vt:lpstr>Recommendations</vt:lpstr>
      <vt:lpstr>Limitations &amp; Constraints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Gupta, Hardik</cp:lastModifiedBy>
  <cp:revision>3</cp:revision>
  <dcterms:modified xsi:type="dcterms:W3CDTF">2022-10-12T18:25:48Z</dcterms:modified>
</cp:coreProperties>
</file>