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Nunito"/>
      <p:regular r:id="rId43"/>
      <p:bold r:id="rId44"/>
      <p:italic r:id="rId45"/>
      <p:boldItalic r:id="rId46"/>
    </p:embeddedFont>
    <p:embeddedFont>
      <p:font typeface="Maven Pro"/>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avenPro-bold.fntdata"/><Relationship Id="rId25" Type="http://schemas.openxmlformats.org/officeDocument/2006/relationships/slide" Target="slides/slide20.xml"/><Relationship Id="rId47" Type="http://schemas.openxmlformats.org/officeDocument/2006/relationships/font" Target="fonts/MavenPro-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cff02bb3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cff02bb3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ccff02bb3d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ccff02bb3d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cff02bb3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ccff02bb3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cff02bb3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cff02bb3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cff02bb3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cff02bb3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cbee4b799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cbee4b799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cbee4b799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cbee4b799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4480439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4480439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4480439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4480439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4480439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4480439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416e10e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416e10e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4480439e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4480439e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4480439e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4480439e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d4480439e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d4480439e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4480439e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d4480439e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d44e64b6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d44e64b6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d44e64b61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d44e64b6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44e64b6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44e64b6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4480439e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d4480439e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d44e64b6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d44e64b6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d44e64b6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d44e64b6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cff02bb3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cff02bb3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d44e64b61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d44e64b61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d44e64b61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d44e64b61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d44e64b61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d44e64b61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d44e64b61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d44e64b61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44e64b61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d44e64b61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d44e64b61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d44e64b61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4480439e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d4480439e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d4480439e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d4480439e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cff02bb3d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cff02bb3d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cff02bb3d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cff02bb3d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bee4b79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bee4b79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bee4b799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bee4b799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bee4b799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bee4b799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bee4b799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bee4b799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406250" y="1461000"/>
            <a:ext cx="6331500" cy="2221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Linguistic Feature-Based Model for Fake News Detection and Classification</a:t>
            </a:r>
            <a:endParaRPr/>
          </a:p>
          <a:p>
            <a:pPr indent="0" lvl="0" marL="0" rtl="0" algn="ctr">
              <a:spcBef>
                <a:spcPts val="0"/>
              </a:spcBef>
              <a:spcAft>
                <a:spcPts val="0"/>
              </a:spcAft>
              <a:buNone/>
            </a:pPr>
            <a:r>
              <a:t/>
            </a:r>
            <a:endParaRPr/>
          </a:p>
          <a:p>
            <a:pPr indent="0" lvl="0" marL="0" rtl="0" algn="r">
              <a:spcBef>
                <a:spcPts val="0"/>
              </a:spcBef>
              <a:spcAft>
                <a:spcPts val="0"/>
              </a:spcAft>
              <a:buNone/>
            </a:pPr>
            <a:r>
              <a:rPr lang="en" sz="2650"/>
              <a:t>Team: Arnav Santosh Nair, Hardik Harti</a:t>
            </a:r>
            <a:endParaRPr sz="2650"/>
          </a:p>
          <a:p>
            <a:pPr indent="0" lvl="0" marL="0" rtl="0" algn="r">
              <a:spcBef>
                <a:spcPts val="0"/>
              </a:spcBef>
              <a:spcAft>
                <a:spcPts val="0"/>
              </a:spcAft>
              <a:buNone/>
            </a:pPr>
            <a:r>
              <a:t/>
            </a:r>
            <a:endParaRPr sz="2650"/>
          </a:p>
          <a:p>
            <a:pPr indent="0" lvl="0" marL="0" rtl="0" algn="ctr">
              <a:spcBef>
                <a:spcPts val="0"/>
              </a:spcBef>
              <a:spcAft>
                <a:spcPts val="0"/>
              </a:spcAft>
              <a:buNone/>
            </a:pPr>
            <a:r>
              <a:t/>
            </a:r>
            <a:endParaRPr/>
          </a:p>
        </p:txBody>
      </p:sp>
      <p:sp>
        <p:nvSpPr>
          <p:cNvPr id="278" name="Google Shape;278;p13"/>
          <p:cNvSpPr txBox="1"/>
          <p:nvPr>
            <p:ph idx="1" type="subTitle"/>
          </p:nvPr>
        </p:nvSpPr>
        <p:spPr>
          <a:xfrm>
            <a:off x="2390267" y="1950900"/>
            <a:ext cx="6331500" cy="124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Used</a:t>
            </a:r>
            <a:endParaRPr/>
          </a:p>
        </p:txBody>
      </p:sp>
      <p:sp>
        <p:nvSpPr>
          <p:cNvPr id="335" name="Google Shape;335;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Two popular datasets have been used for this task. They are:</a:t>
            </a:r>
            <a:endParaRPr/>
          </a:p>
        </p:txBody>
      </p:sp>
      <p:pic>
        <p:nvPicPr>
          <p:cNvPr id="336" name="Google Shape;336;p22"/>
          <p:cNvPicPr preferRelativeResize="0"/>
          <p:nvPr/>
        </p:nvPicPr>
        <p:blipFill>
          <a:blip r:embed="rId3">
            <a:alphaModFix/>
          </a:blip>
          <a:stretch>
            <a:fillRect/>
          </a:stretch>
        </p:blipFill>
        <p:spPr>
          <a:xfrm>
            <a:off x="1672825" y="2332450"/>
            <a:ext cx="5391150" cy="165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Model</a:t>
            </a:r>
            <a:endParaRPr/>
          </a:p>
        </p:txBody>
      </p:sp>
      <p:sp>
        <p:nvSpPr>
          <p:cNvPr id="342" name="Google Shape;342;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3" name="Google Shape;343;p23"/>
          <p:cNvPicPr preferRelativeResize="0"/>
          <p:nvPr/>
        </p:nvPicPr>
        <p:blipFill>
          <a:blip r:embed="rId3">
            <a:alphaModFix/>
          </a:blip>
          <a:stretch>
            <a:fillRect/>
          </a:stretch>
        </p:blipFill>
        <p:spPr>
          <a:xfrm>
            <a:off x="-143275" y="1597875"/>
            <a:ext cx="9430551" cy="293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Flow of Logic</a:t>
            </a:r>
            <a:endParaRPr/>
          </a:p>
        </p:txBody>
      </p:sp>
      <p:sp>
        <p:nvSpPr>
          <p:cNvPr id="349" name="Google Shape;349;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The first step involves sending the dataset into the preprocessing stage.</a:t>
            </a:r>
            <a:endParaRPr/>
          </a:p>
          <a:p>
            <a:pPr indent="-311150" lvl="0" marL="457200" rtl="0" algn="l">
              <a:spcBef>
                <a:spcPts val="0"/>
              </a:spcBef>
              <a:spcAft>
                <a:spcPts val="0"/>
              </a:spcAft>
              <a:buSzPts val="1300"/>
              <a:buChar char="●"/>
            </a:pPr>
            <a:r>
              <a:rPr lang="en"/>
              <a:t>In data pre-processing, the dataset will begin by tokenizing and removing all punctuations. This pre-processed data is now ready for feature extraction.</a:t>
            </a:r>
            <a:endParaRPr/>
          </a:p>
          <a:p>
            <a:pPr indent="-311150" lvl="0" marL="457200" rtl="0" algn="l">
              <a:spcBef>
                <a:spcPts val="0"/>
              </a:spcBef>
              <a:spcAft>
                <a:spcPts val="0"/>
              </a:spcAft>
              <a:buSzPts val="1300"/>
              <a:buChar char="●"/>
            </a:pPr>
            <a:r>
              <a:rPr lang="en"/>
              <a:t>The next stage extracts the aforementioned linguistic features, to be sent into the model.</a:t>
            </a:r>
            <a:endParaRPr/>
          </a:p>
          <a:p>
            <a:pPr indent="-311150" lvl="0" marL="457200" rtl="0" algn="l">
              <a:spcBef>
                <a:spcPts val="0"/>
              </a:spcBef>
              <a:spcAft>
                <a:spcPts val="0"/>
              </a:spcAft>
              <a:buSzPts val="1300"/>
              <a:buChar char="●"/>
            </a:pPr>
            <a:r>
              <a:rPr lang="en"/>
              <a:t>Stage 3 involves the actual Neural Network architecture that will accept the extracted features and run them to perform the classification.</a:t>
            </a:r>
            <a:endParaRPr/>
          </a:p>
          <a:p>
            <a:pPr indent="457200" lvl="0" marL="0" rtl="0" algn="l">
              <a:spcBef>
                <a:spcPts val="1200"/>
              </a:spcBef>
              <a:spcAft>
                <a:spcPts val="0"/>
              </a:spcAft>
              <a:buNone/>
            </a:pPr>
            <a:r>
              <a:rPr lang="en"/>
              <a:t>	A break-down of the various components of this model are detailed in the following slides.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53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a:t>
            </a:r>
            <a:endParaRPr/>
          </a:p>
        </p:txBody>
      </p:sp>
      <p:sp>
        <p:nvSpPr>
          <p:cNvPr id="355" name="Google Shape;355;p25"/>
          <p:cNvSpPr txBox="1"/>
          <p:nvPr>
            <p:ph idx="1" type="body"/>
          </p:nvPr>
        </p:nvSpPr>
        <p:spPr>
          <a:xfrm>
            <a:off x="1250225"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will evaluate the the three important types of linguistic features: </a:t>
            </a:r>
            <a:r>
              <a:rPr lang="en"/>
              <a:t>Syntax based, Sentiment based and Grammatical evidence features. The feature extraction stage has been set up to extract a total of 13 features from these feature classes. Thus, Model 1 works on this feature set</a:t>
            </a:r>
            <a:endParaRPr/>
          </a:p>
        </p:txBody>
      </p:sp>
      <p:sp>
        <p:nvSpPr>
          <p:cNvPr id="356" name="Google Shape;356;p25"/>
          <p:cNvSpPr txBox="1"/>
          <p:nvPr>
            <p:ph type="title"/>
          </p:nvPr>
        </p:nvSpPr>
        <p:spPr>
          <a:xfrm>
            <a:off x="1413325" y="2497625"/>
            <a:ext cx="7030500" cy="58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2</a:t>
            </a:r>
            <a:endParaRPr/>
          </a:p>
        </p:txBody>
      </p:sp>
      <p:sp>
        <p:nvSpPr>
          <p:cNvPr id="357" name="Google Shape;357;p25"/>
          <p:cNvSpPr txBox="1"/>
          <p:nvPr>
            <p:ph idx="1" type="body"/>
          </p:nvPr>
        </p:nvSpPr>
        <p:spPr>
          <a:xfrm>
            <a:off x="1349700" y="3189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will evaluate the readability features, consisting of a total of 6 features from the extraction stage.</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3</a:t>
            </a:r>
            <a:endParaRPr/>
          </a:p>
        </p:txBody>
      </p:sp>
      <p:sp>
        <p:nvSpPr>
          <p:cNvPr id="363" name="Google Shape;363;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model behaves as a superset of the ones discussed so far. It works on all 19 features extracted from all the different feature classes, so as to obtain a </a:t>
            </a:r>
            <a:r>
              <a:rPr lang="en"/>
              <a:t>holistic</a:t>
            </a:r>
            <a:r>
              <a:rPr lang="en"/>
              <a:t> look at the input data. Thus, it works with 19</a:t>
            </a:r>
            <a:r>
              <a:rPr lang="en"/>
              <a:t>-dimensional </a:t>
            </a:r>
            <a:r>
              <a:rPr lang="en"/>
              <a:t>feature vectors.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Architecture</a:t>
            </a:r>
            <a:endParaRPr/>
          </a:p>
        </p:txBody>
      </p:sp>
      <p:sp>
        <p:nvSpPr>
          <p:cNvPr id="369" name="Google Shape;369;p27"/>
          <p:cNvSpPr txBox="1"/>
          <p:nvPr>
            <p:ph idx="1" type="body"/>
          </p:nvPr>
        </p:nvSpPr>
        <p:spPr>
          <a:xfrm>
            <a:off x="1056750" y="1300950"/>
            <a:ext cx="7030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11150" lvl="0" marL="457200" rtl="0" algn="l">
              <a:spcBef>
                <a:spcPts val="1200"/>
              </a:spcBef>
              <a:spcAft>
                <a:spcPts val="0"/>
              </a:spcAft>
              <a:buSzPts val="1300"/>
              <a:buChar char="●"/>
            </a:pPr>
            <a:r>
              <a:rPr lang="en"/>
              <a:t>The Neural network architecture is the same for all the models. </a:t>
            </a:r>
            <a:endParaRPr/>
          </a:p>
          <a:p>
            <a:pPr indent="-311150" lvl="0" marL="457200" rtl="0" algn="l">
              <a:spcBef>
                <a:spcPts val="0"/>
              </a:spcBef>
              <a:spcAft>
                <a:spcPts val="0"/>
              </a:spcAft>
              <a:buSzPts val="1300"/>
              <a:buChar char="●"/>
            </a:pPr>
            <a:r>
              <a:rPr lang="en"/>
              <a:t>Every model has only </a:t>
            </a:r>
            <a:r>
              <a:rPr b="1" lang="en"/>
              <a:t>2</a:t>
            </a:r>
            <a:r>
              <a:rPr lang="en"/>
              <a:t> hidden layers, each with </a:t>
            </a:r>
            <a:r>
              <a:rPr b="1" lang="en"/>
              <a:t>4 </a:t>
            </a:r>
            <a:r>
              <a:rPr lang="en"/>
              <a:t>units. These relatively smaller values are sufficient considering the number of features isn't extremely large.</a:t>
            </a:r>
            <a:endParaRPr/>
          </a:p>
          <a:p>
            <a:pPr indent="-311150" lvl="0" marL="457200" rtl="0" algn="l">
              <a:spcBef>
                <a:spcPts val="0"/>
              </a:spcBef>
              <a:spcAft>
                <a:spcPts val="0"/>
              </a:spcAft>
              <a:buSzPts val="1300"/>
              <a:buChar char="●"/>
            </a:pPr>
            <a:r>
              <a:rPr lang="en"/>
              <a:t>The </a:t>
            </a:r>
            <a:r>
              <a:rPr b="1" lang="en"/>
              <a:t>ReLu</a:t>
            </a:r>
            <a:r>
              <a:rPr lang="en"/>
              <a:t> function will be used as the activation function at every hidden layer.</a:t>
            </a:r>
            <a:endParaRPr/>
          </a:p>
          <a:p>
            <a:pPr indent="-311150" lvl="0" marL="457200" rtl="0" algn="l">
              <a:spcBef>
                <a:spcPts val="0"/>
              </a:spcBef>
              <a:spcAft>
                <a:spcPts val="0"/>
              </a:spcAft>
              <a:buSzPts val="1300"/>
              <a:buChar char="●"/>
            </a:pPr>
            <a:r>
              <a:rPr lang="en"/>
              <a:t>The final classification is obtained using a </a:t>
            </a:r>
            <a:r>
              <a:rPr b="1" lang="en"/>
              <a:t>Softmax </a:t>
            </a:r>
            <a:r>
              <a:rPr lang="en"/>
              <a:t>activation function.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Possibilities for Improvement</a:t>
            </a:r>
            <a:endParaRPr/>
          </a:p>
        </p:txBody>
      </p:sp>
      <p:sp>
        <p:nvSpPr>
          <p:cNvPr id="375" name="Google Shape;375;p28"/>
          <p:cNvSpPr txBox="1"/>
          <p:nvPr>
            <p:ph idx="1" type="body"/>
          </p:nvPr>
        </p:nvSpPr>
        <p:spPr>
          <a:xfrm>
            <a:off x="1056750" y="13009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The output classification is performed onto 2 units(fake, non-fake) using a Softmax function. However, as this is a binary classification problem, it is worth investigating the performance of the model if we instead perform Sigmoid onto 1 output unit.</a:t>
            </a:r>
            <a:endParaRPr/>
          </a:p>
          <a:p>
            <a:pPr indent="-311150" lvl="0" marL="457200" rtl="0" algn="l">
              <a:spcBef>
                <a:spcPts val="0"/>
              </a:spcBef>
              <a:spcAft>
                <a:spcPts val="0"/>
              </a:spcAft>
              <a:buSzPts val="1300"/>
              <a:buChar char="●"/>
            </a:pPr>
            <a:r>
              <a:rPr lang="en"/>
              <a:t>As the 3 models mentioned work in an interconnected manner, the process of hyperparameter tuning becomes more complex than if they were working independently. Thus, attempts at finding better performing hyperparameters, including number of layers and activation units, than the ones outlined in the paper, may prove beneficial.</a:t>
            </a:r>
            <a:endParaRPr/>
          </a:p>
          <a:p>
            <a:pPr indent="-311150" lvl="0" marL="457200" rtl="0" algn="l">
              <a:spcBef>
                <a:spcPts val="0"/>
              </a:spcBef>
              <a:spcAft>
                <a:spcPts val="0"/>
              </a:spcAft>
              <a:buSzPts val="1300"/>
              <a:buChar char="●"/>
            </a:pPr>
            <a:r>
              <a:rPr lang="en"/>
              <a:t>The paper uses mean-squared error as the loss function to optimize the model. However, classification problems are generally optimized using binary cross-entropy loss. As the paper authors make no justification for their choice of the former, use of the latter for optimization may yield different(and possibly better) 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type="ctrTitle"/>
          </p:nvPr>
        </p:nvSpPr>
        <p:spPr>
          <a:xfrm>
            <a:off x="2444250" y="1635300"/>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Review - 2: Implementation</a:t>
            </a:r>
            <a:endParaRPr/>
          </a:p>
        </p:txBody>
      </p:sp>
      <p:sp>
        <p:nvSpPr>
          <p:cNvPr id="381" name="Google Shape;381;p29"/>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Fake News Dataset Used</a:t>
            </a:r>
            <a:endParaRPr/>
          </a:p>
        </p:txBody>
      </p:sp>
      <p:sp>
        <p:nvSpPr>
          <p:cNvPr id="387" name="Google Shape;387;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datasets used are the same as described in the paper:</a:t>
            </a:r>
            <a:endParaRPr/>
          </a:p>
          <a:p>
            <a:pPr indent="0" lvl="0" marL="0" rtl="0" algn="l">
              <a:spcBef>
                <a:spcPts val="1200"/>
              </a:spcBef>
              <a:spcAft>
                <a:spcPts val="1200"/>
              </a:spcAft>
              <a:buNone/>
            </a:pPr>
            <a:r>
              <a:t/>
            </a:r>
            <a:endParaRPr/>
          </a:p>
        </p:txBody>
      </p:sp>
      <p:pic>
        <p:nvPicPr>
          <p:cNvPr id="388" name="Google Shape;388;p30"/>
          <p:cNvPicPr preferRelativeResize="0"/>
          <p:nvPr/>
        </p:nvPicPr>
        <p:blipFill>
          <a:blip r:embed="rId3">
            <a:alphaModFix/>
          </a:blip>
          <a:stretch>
            <a:fillRect/>
          </a:stretch>
        </p:blipFill>
        <p:spPr>
          <a:xfrm>
            <a:off x="1672825" y="2332450"/>
            <a:ext cx="5391150" cy="1657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Sentimental Features</a:t>
            </a:r>
            <a:endParaRPr/>
          </a:p>
        </p:txBody>
      </p:sp>
      <p:sp>
        <p:nvSpPr>
          <p:cNvPr id="394" name="Google Shape;394;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Polarity: From -1 to 1</a:t>
            </a:r>
            <a:endParaRPr/>
          </a:p>
          <a:p>
            <a:pPr indent="-311150" lvl="0" marL="457200" rtl="0" algn="l">
              <a:spcBef>
                <a:spcPts val="0"/>
              </a:spcBef>
              <a:spcAft>
                <a:spcPts val="0"/>
              </a:spcAft>
              <a:buSzPts val="1300"/>
              <a:buChar char="●"/>
            </a:pPr>
            <a:r>
              <a:rPr lang="en"/>
              <a:t>Sentiment Score or Subjective Score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Both these features were successfully extracted from the dataset.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2444250" y="1635300"/>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Review - 1: Paper</a:t>
            </a:r>
            <a:endParaRPr/>
          </a:p>
        </p:txBody>
      </p:sp>
      <p:sp>
        <p:nvSpPr>
          <p:cNvPr id="284" name="Google Shape;284;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Syntax-Based Features</a:t>
            </a:r>
            <a:endParaRPr/>
          </a:p>
        </p:txBody>
      </p:sp>
      <p:sp>
        <p:nvSpPr>
          <p:cNvPr id="400" name="Google Shape;400;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Character Count</a:t>
            </a:r>
            <a:endParaRPr/>
          </a:p>
          <a:p>
            <a:pPr indent="-311150" lvl="0" marL="457200" rtl="0" algn="l">
              <a:spcBef>
                <a:spcPts val="0"/>
              </a:spcBef>
              <a:spcAft>
                <a:spcPts val="0"/>
              </a:spcAft>
              <a:buSzPts val="1300"/>
              <a:buChar char="●"/>
            </a:pPr>
            <a:r>
              <a:rPr lang="en"/>
              <a:t>Word Count</a:t>
            </a:r>
            <a:endParaRPr/>
          </a:p>
          <a:p>
            <a:pPr indent="-311150" lvl="0" marL="457200" rtl="0" algn="l">
              <a:spcBef>
                <a:spcPts val="0"/>
              </a:spcBef>
              <a:spcAft>
                <a:spcPts val="0"/>
              </a:spcAft>
              <a:buSzPts val="1300"/>
              <a:buChar char="●"/>
            </a:pPr>
            <a:r>
              <a:rPr lang="en"/>
              <a:t>Uppercase Word Count</a:t>
            </a:r>
            <a:endParaRPr/>
          </a:p>
          <a:p>
            <a:pPr indent="-311150" lvl="0" marL="457200" rtl="0" algn="l">
              <a:spcBef>
                <a:spcPts val="0"/>
              </a:spcBef>
              <a:spcAft>
                <a:spcPts val="0"/>
              </a:spcAft>
              <a:buSzPts val="1300"/>
              <a:buChar char="●"/>
            </a:pPr>
            <a:r>
              <a:rPr lang="en"/>
              <a:t>Stop Word Count</a:t>
            </a:r>
            <a:endParaRPr/>
          </a:p>
          <a:p>
            <a:pPr indent="-311150" lvl="0" marL="457200" rtl="0" algn="l">
              <a:spcBef>
                <a:spcPts val="0"/>
              </a:spcBef>
              <a:spcAft>
                <a:spcPts val="0"/>
              </a:spcAft>
              <a:buSzPts val="1300"/>
              <a:buChar char="●"/>
            </a:pPr>
            <a:r>
              <a:rPr lang="en"/>
              <a:t>Title Word Count</a:t>
            </a:r>
            <a:endParaRPr/>
          </a:p>
          <a:p>
            <a:pPr indent="-311150" lvl="0" marL="457200" rtl="0" algn="l">
              <a:spcBef>
                <a:spcPts val="0"/>
              </a:spcBef>
              <a:spcAft>
                <a:spcPts val="0"/>
              </a:spcAft>
              <a:buSzPts val="1300"/>
              <a:buChar char="●"/>
            </a:pPr>
            <a:r>
              <a:rPr lang="en"/>
              <a:t>Lexical Density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All these features were successfully extracted.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Grammatical Features</a:t>
            </a:r>
            <a:endParaRPr/>
          </a:p>
        </p:txBody>
      </p:sp>
      <p:sp>
        <p:nvSpPr>
          <p:cNvPr id="406" name="Google Shape;406;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Noun Count</a:t>
            </a:r>
            <a:endParaRPr/>
          </a:p>
          <a:p>
            <a:pPr indent="-311150" lvl="0" marL="457200" rtl="0" algn="l">
              <a:spcBef>
                <a:spcPts val="0"/>
              </a:spcBef>
              <a:spcAft>
                <a:spcPts val="0"/>
              </a:spcAft>
              <a:buSzPts val="1300"/>
              <a:buChar char="●"/>
            </a:pPr>
            <a:r>
              <a:rPr lang="en"/>
              <a:t>Verb Count</a:t>
            </a:r>
            <a:endParaRPr/>
          </a:p>
          <a:p>
            <a:pPr indent="-311150" lvl="0" marL="457200" rtl="0" algn="l">
              <a:spcBef>
                <a:spcPts val="0"/>
              </a:spcBef>
              <a:spcAft>
                <a:spcPts val="0"/>
              </a:spcAft>
              <a:buSzPts val="1300"/>
              <a:buChar char="●"/>
            </a:pPr>
            <a:r>
              <a:rPr lang="en"/>
              <a:t>Adjective Count</a:t>
            </a:r>
            <a:endParaRPr/>
          </a:p>
          <a:p>
            <a:pPr indent="-311150" lvl="0" marL="457200" rtl="0" algn="l">
              <a:spcBef>
                <a:spcPts val="0"/>
              </a:spcBef>
              <a:spcAft>
                <a:spcPts val="0"/>
              </a:spcAft>
              <a:buSzPts val="1300"/>
              <a:buChar char="●"/>
            </a:pPr>
            <a:r>
              <a:rPr lang="en"/>
              <a:t>Pronoun Count</a:t>
            </a:r>
            <a:endParaRPr/>
          </a:p>
          <a:p>
            <a:pPr indent="-311150" lvl="0" marL="457200" rtl="0" algn="l">
              <a:spcBef>
                <a:spcPts val="0"/>
              </a:spcBef>
              <a:spcAft>
                <a:spcPts val="0"/>
              </a:spcAft>
              <a:buSzPts val="1300"/>
              <a:buChar char="●"/>
            </a:pPr>
            <a:r>
              <a:rPr lang="en"/>
              <a:t>Adverb Count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All these features were successfully extracted.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Readability Features</a:t>
            </a:r>
            <a:endParaRPr/>
          </a:p>
        </p:txBody>
      </p:sp>
      <p:sp>
        <p:nvSpPr>
          <p:cNvPr id="412" name="Google Shape;412;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Flesch Reading Ease</a:t>
            </a:r>
            <a:endParaRPr/>
          </a:p>
          <a:p>
            <a:pPr indent="-311150" lvl="0" marL="457200" rtl="0" algn="l">
              <a:spcBef>
                <a:spcPts val="0"/>
              </a:spcBef>
              <a:spcAft>
                <a:spcPts val="0"/>
              </a:spcAft>
              <a:buSzPts val="1300"/>
              <a:buChar char="●"/>
            </a:pPr>
            <a:r>
              <a:rPr lang="en"/>
              <a:t>Automated Readability Index</a:t>
            </a:r>
            <a:endParaRPr/>
          </a:p>
          <a:p>
            <a:pPr indent="-311150" lvl="0" marL="457200" rtl="0" algn="l">
              <a:spcBef>
                <a:spcPts val="0"/>
              </a:spcBef>
              <a:spcAft>
                <a:spcPts val="0"/>
              </a:spcAft>
              <a:buSzPts val="1300"/>
              <a:buChar char="●"/>
            </a:pPr>
            <a:r>
              <a:rPr lang="en"/>
              <a:t>Gunning Fog Index</a:t>
            </a:r>
            <a:endParaRPr/>
          </a:p>
          <a:p>
            <a:pPr indent="-311150" lvl="0" marL="457200" rtl="0" algn="l">
              <a:spcBef>
                <a:spcPts val="0"/>
              </a:spcBef>
              <a:spcAft>
                <a:spcPts val="0"/>
              </a:spcAft>
              <a:buSzPts val="1300"/>
              <a:buChar char="●"/>
            </a:pPr>
            <a:r>
              <a:rPr lang="en"/>
              <a:t>Flesch-Kincaid Score</a:t>
            </a:r>
            <a:endParaRPr/>
          </a:p>
          <a:p>
            <a:pPr indent="-311150" lvl="0" marL="457200" rtl="0" algn="l">
              <a:spcBef>
                <a:spcPts val="0"/>
              </a:spcBef>
              <a:spcAft>
                <a:spcPts val="0"/>
              </a:spcAft>
              <a:buSzPts val="1300"/>
              <a:buChar char="●"/>
            </a:pPr>
            <a:r>
              <a:rPr lang="en"/>
              <a:t>SMOG Index</a:t>
            </a:r>
            <a:endParaRPr/>
          </a:p>
          <a:p>
            <a:pPr indent="-311150" lvl="0" marL="457200" rtl="0" algn="l">
              <a:spcBef>
                <a:spcPts val="0"/>
              </a:spcBef>
              <a:spcAft>
                <a:spcPts val="0"/>
              </a:spcAft>
              <a:buSzPts val="1300"/>
              <a:buChar char="●"/>
            </a:pPr>
            <a:r>
              <a:rPr lang="en"/>
              <a:t>Linsear Write Formula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All these features were successfully extracted.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Implementation</a:t>
            </a:r>
            <a:endParaRPr/>
          </a:p>
        </p:txBody>
      </p:sp>
      <p:sp>
        <p:nvSpPr>
          <p:cNvPr id="418" name="Google Shape;418;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first 3 feature classes were input to Model 1 with 3 Hidden Layers.</a:t>
            </a:r>
            <a:endParaRPr/>
          </a:p>
          <a:p>
            <a:pPr indent="-311150" lvl="0" marL="457200" rtl="0" algn="l">
              <a:spcBef>
                <a:spcPts val="0"/>
              </a:spcBef>
              <a:spcAft>
                <a:spcPts val="0"/>
              </a:spcAft>
              <a:buSzPts val="1300"/>
              <a:buChar char="●"/>
            </a:pPr>
            <a:r>
              <a:rPr lang="en"/>
              <a:t>The Readability class of features was input to Model 2 with 3 Hidden Layers.</a:t>
            </a:r>
            <a:endParaRPr/>
          </a:p>
          <a:p>
            <a:pPr indent="-311150" lvl="0" marL="457200" rtl="0" algn="l">
              <a:spcBef>
                <a:spcPts val="0"/>
              </a:spcBef>
              <a:spcAft>
                <a:spcPts val="0"/>
              </a:spcAft>
              <a:buSzPts val="1300"/>
              <a:buChar char="●"/>
            </a:pPr>
            <a:r>
              <a:rPr lang="en"/>
              <a:t>The entire feature set was input to Model 3 with 3 Hidden Layers.</a:t>
            </a:r>
            <a:endParaRPr/>
          </a:p>
          <a:p>
            <a:pPr indent="-311150" lvl="0" marL="457200" rtl="0" algn="l">
              <a:spcBef>
                <a:spcPts val="0"/>
              </a:spcBef>
              <a:spcAft>
                <a:spcPts val="0"/>
              </a:spcAft>
              <a:buSzPts val="1300"/>
              <a:buChar char="●"/>
            </a:pPr>
            <a:r>
              <a:rPr lang="en"/>
              <a:t>The output activations of all 3 models were sent into output layers with the sigmoid activation that then produced the output activation for probability of fake news.</a:t>
            </a:r>
            <a:endParaRPr/>
          </a:p>
          <a:p>
            <a:pPr indent="-311150" lvl="0" marL="457200" rtl="0" algn="l">
              <a:spcBef>
                <a:spcPts val="0"/>
              </a:spcBef>
              <a:spcAft>
                <a:spcPts val="0"/>
              </a:spcAft>
              <a:buSzPts val="1300"/>
              <a:buChar char="●"/>
            </a:pPr>
            <a:r>
              <a:rPr lang="en"/>
              <a:t>The performance of all 3 models are then compared to see the efficacy of each feature set for the given task.</a:t>
            </a:r>
            <a:endParaRPr/>
          </a:p>
          <a:p>
            <a:pPr indent="-311150" lvl="0" marL="457200" rtl="0" algn="l">
              <a:spcBef>
                <a:spcPts val="0"/>
              </a:spcBef>
              <a:spcAft>
                <a:spcPts val="0"/>
              </a:spcAft>
              <a:buSzPts val="1300"/>
              <a:buChar char="●"/>
            </a:pPr>
            <a:r>
              <a:rPr lang="en"/>
              <a:t>Train-test split was performed at 80-20.</a:t>
            </a:r>
            <a:endParaRPr/>
          </a:p>
          <a:p>
            <a:pPr indent="-311150" lvl="0" marL="457200" rtl="0" algn="l">
              <a:spcBef>
                <a:spcPts val="0"/>
              </a:spcBef>
              <a:spcAft>
                <a:spcPts val="0"/>
              </a:spcAft>
              <a:buSzPts val="1300"/>
              <a:buChar char="●"/>
            </a:pPr>
            <a:r>
              <a:rPr lang="en"/>
              <a:t>Binary Cross-Entropy Loss was used to obtain an estimate of the final performance of the 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424" name="Google Shape;424;p36"/>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1:</a:t>
            </a:r>
            <a:endParaRPr/>
          </a:p>
        </p:txBody>
      </p:sp>
      <p:pic>
        <p:nvPicPr>
          <p:cNvPr id="425" name="Google Shape;425;p36"/>
          <p:cNvPicPr preferRelativeResize="0"/>
          <p:nvPr/>
        </p:nvPicPr>
        <p:blipFill>
          <a:blip r:embed="rId3">
            <a:alphaModFix/>
          </a:blip>
          <a:stretch>
            <a:fillRect/>
          </a:stretch>
        </p:blipFill>
        <p:spPr>
          <a:xfrm>
            <a:off x="2114550" y="1695450"/>
            <a:ext cx="4914900" cy="344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7"/>
          <p:cNvSpPr txBox="1"/>
          <p:nvPr>
            <p:ph type="title"/>
          </p:nvPr>
        </p:nvSpPr>
        <p:spPr>
          <a:xfrm>
            <a:off x="1303800" y="6186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431" name="Google Shape;431;p37"/>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2:</a:t>
            </a:r>
            <a:endParaRPr/>
          </a:p>
        </p:txBody>
      </p:sp>
      <p:pic>
        <p:nvPicPr>
          <p:cNvPr id="432" name="Google Shape;432;p37"/>
          <p:cNvPicPr preferRelativeResize="0"/>
          <p:nvPr/>
        </p:nvPicPr>
        <p:blipFill>
          <a:blip r:embed="rId3">
            <a:alphaModFix/>
          </a:blip>
          <a:stretch>
            <a:fillRect/>
          </a:stretch>
        </p:blipFill>
        <p:spPr>
          <a:xfrm>
            <a:off x="1925625" y="1617975"/>
            <a:ext cx="5657850" cy="3467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438" name="Google Shape;438;p38"/>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3:</a:t>
            </a:r>
            <a:endParaRPr/>
          </a:p>
        </p:txBody>
      </p:sp>
      <p:pic>
        <p:nvPicPr>
          <p:cNvPr id="439" name="Google Shape;439;p38"/>
          <p:cNvPicPr preferRelativeResize="0"/>
          <p:nvPr/>
        </p:nvPicPr>
        <p:blipFill>
          <a:blip r:embed="rId3">
            <a:alphaModFix/>
          </a:blip>
          <a:stretch>
            <a:fillRect/>
          </a:stretch>
        </p:blipFill>
        <p:spPr>
          <a:xfrm>
            <a:off x="1973825" y="1666198"/>
            <a:ext cx="5400675" cy="3115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Explanations and Conclusions</a:t>
            </a:r>
            <a:endParaRPr/>
          </a:p>
        </p:txBody>
      </p:sp>
      <p:sp>
        <p:nvSpPr>
          <p:cNvPr id="445" name="Google Shape;445;p39"/>
          <p:cNvSpPr txBox="1"/>
          <p:nvPr>
            <p:ph idx="1" type="body"/>
          </p:nvPr>
        </p:nvSpPr>
        <p:spPr>
          <a:xfrm>
            <a:off x="1056750" y="1300950"/>
            <a:ext cx="7030500" cy="298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common approach for such a task would be to send word embeddings of the input into an LSTM-based model and perform classification.</a:t>
            </a:r>
            <a:endParaRPr/>
          </a:p>
          <a:p>
            <a:pPr indent="-311150" lvl="0" marL="457200" rtl="0" algn="l">
              <a:spcBef>
                <a:spcPts val="0"/>
              </a:spcBef>
              <a:spcAft>
                <a:spcPts val="0"/>
              </a:spcAft>
              <a:buSzPts val="1300"/>
              <a:buChar char="●"/>
            </a:pPr>
            <a:r>
              <a:rPr lang="en"/>
              <a:t>Instead, this paper aims to extract specific linguistic features from the input and use simple Sequential ANNs.</a:t>
            </a:r>
            <a:endParaRPr/>
          </a:p>
          <a:p>
            <a:pPr indent="-311150" lvl="0" marL="457200" rtl="0" algn="l">
              <a:spcBef>
                <a:spcPts val="0"/>
              </a:spcBef>
              <a:spcAft>
                <a:spcPts val="0"/>
              </a:spcAft>
              <a:buSzPts val="1300"/>
              <a:buChar char="●"/>
            </a:pPr>
            <a:r>
              <a:rPr lang="en"/>
              <a:t>3 different features set were formed from the 4 feature classes extracted, each sent into a separate model, with the 3rd being a combination of the first 2.</a:t>
            </a:r>
            <a:endParaRPr/>
          </a:p>
          <a:p>
            <a:pPr indent="-311150" lvl="0" marL="457200" rtl="0" algn="l">
              <a:spcBef>
                <a:spcPts val="0"/>
              </a:spcBef>
              <a:spcAft>
                <a:spcPts val="0"/>
              </a:spcAft>
              <a:buSzPts val="1300"/>
              <a:buChar char="●"/>
            </a:pPr>
            <a:r>
              <a:rPr lang="en"/>
              <a:t>After training and testing all 3 models, the 3rd model using the combined feature set produced the best performance on the given task, as indicated by the paper.</a:t>
            </a:r>
            <a:endParaRPr/>
          </a:p>
          <a:p>
            <a:pPr indent="-311150" lvl="0" marL="457200" rtl="0" algn="l">
              <a:spcBef>
                <a:spcPts val="0"/>
              </a:spcBef>
              <a:spcAft>
                <a:spcPts val="0"/>
              </a:spcAft>
              <a:buSzPts val="1300"/>
              <a:buChar char="●"/>
            </a:pPr>
            <a:r>
              <a:rPr lang="en"/>
              <a:t>Thus, this unique approach of integrating Readability Features along with the other 3 commonly used Feature Classes seems to boost the performance of the model, supporting the validity of their use in tasks of this nature.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Comparative Study - I</a:t>
            </a:r>
            <a:endParaRPr/>
          </a:p>
        </p:txBody>
      </p:sp>
      <p:sp>
        <p:nvSpPr>
          <p:cNvPr id="451" name="Google Shape;451;p40"/>
          <p:cNvSpPr txBox="1"/>
          <p:nvPr>
            <p:ph idx="1" type="body"/>
          </p:nvPr>
        </p:nvSpPr>
        <p:spPr>
          <a:xfrm>
            <a:off x="1303800" y="1506875"/>
            <a:ext cx="7030500" cy="3024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While the aim of this paper was to compare only the 3 models mentioned before, we felt it necessary to compare with a different architecture all together, so as to establish the relative performance of this one.</a:t>
            </a:r>
            <a:endParaRPr/>
          </a:p>
          <a:p>
            <a:pPr indent="-311150" lvl="0" marL="457200" rtl="0" algn="l">
              <a:spcBef>
                <a:spcPts val="0"/>
              </a:spcBef>
              <a:spcAft>
                <a:spcPts val="0"/>
              </a:spcAft>
              <a:buSzPts val="1300"/>
              <a:buChar char="●"/>
            </a:pPr>
            <a:r>
              <a:rPr lang="en"/>
              <a:t>The model chosen is Support Vector Machines(SVMs), the reason being:</a:t>
            </a:r>
            <a:endParaRPr/>
          </a:p>
          <a:p>
            <a:pPr indent="0" lvl="0" marL="457200" rtl="0" algn="l">
              <a:spcBef>
                <a:spcPts val="1200"/>
              </a:spcBef>
              <a:spcAft>
                <a:spcPts val="0"/>
              </a:spcAft>
              <a:buNone/>
            </a:pPr>
            <a:r>
              <a:rPr lang="en"/>
              <a:t>a. As the number of features is relatively small, it can be assumed that the necessary hypothesis will not be too complicated and so, SVMs might be capable of handling this even though DL architectures generally </a:t>
            </a:r>
            <a:r>
              <a:rPr lang="en"/>
              <a:t>outperform</a:t>
            </a:r>
            <a:r>
              <a:rPr lang="en"/>
              <a:t> ML ones.</a:t>
            </a:r>
            <a:endParaRPr/>
          </a:p>
          <a:p>
            <a:pPr indent="0" lvl="0" marL="457200" rtl="0" algn="l">
              <a:spcBef>
                <a:spcPts val="1200"/>
              </a:spcBef>
              <a:spcAft>
                <a:spcPts val="0"/>
              </a:spcAft>
              <a:buNone/>
            </a:pPr>
            <a:r>
              <a:rPr lang="en"/>
              <a:t>b. As this is a classification problem with very specific linguistic features, it is assumed that SVMs being large-margin classifiers can perform a sufficiently good job, thus making them a good candidate for comparison.</a:t>
            </a:r>
            <a:endParaRPr/>
          </a:p>
          <a:p>
            <a:pPr indent="0" lvl="0" marL="45720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SVM Model - Architecture</a:t>
            </a:r>
            <a:endParaRPr/>
          </a:p>
        </p:txBody>
      </p:sp>
      <p:sp>
        <p:nvSpPr>
          <p:cNvPr id="457" name="Google Shape;457;p41"/>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SVM used for this study uses a non-linear kernel function so as to be able to produce more complicated non-linear hypotheses and decision boundaries.</a:t>
            </a:r>
            <a:endParaRPr/>
          </a:p>
          <a:p>
            <a:pPr indent="-311150" lvl="0" marL="457200" rtl="0" algn="l">
              <a:spcBef>
                <a:spcPts val="0"/>
              </a:spcBef>
              <a:spcAft>
                <a:spcPts val="0"/>
              </a:spcAft>
              <a:buSzPts val="1300"/>
              <a:buChar char="●"/>
            </a:pPr>
            <a:r>
              <a:rPr lang="en"/>
              <a:t>The kernel function used is the Gaussian Radial Basis Function: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This models the boundary using a Gaussian Distribution Curve so as to determine the features of an input tuple.</a:t>
            </a:r>
            <a:endParaRPr/>
          </a:p>
        </p:txBody>
      </p:sp>
      <p:pic>
        <p:nvPicPr>
          <p:cNvPr id="458" name="Google Shape;458;p41"/>
          <p:cNvPicPr preferRelativeResize="0"/>
          <p:nvPr/>
        </p:nvPicPr>
        <p:blipFill>
          <a:blip r:embed="rId3">
            <a:alphaModFix/>
          </a:blip>
          <a:stretch>
            <a:fillRect/>
          </a:stretch>
        </p:blipFill>
        <p:spPr>
          <a:xfrm>
            <a:off x="2724150" y="2522650"/>
            <a:ext cx="3403850" cy="999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056750" y="670950"/>
            <a:ext cx="7030500" cy="38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a:t>To create a linguistic </a:t>
            </a:r>
            <a:r>
              <a:rPr b="0" lang="en"/>
              <a:t>feature-</a:t>
            </a:r>
            <a:r>
              <a:rPr b="0" lang="en"/>
              <a:t>driven deep learning model for effective fake news detection and to measure the impact of extracted linguistic features based on the comparative outcome with the deep learning model.</a:t>
            </a:r>
            <a:endParaRPr b="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SVM Model - Performance</a:t>
            </a:r>
            <a:endParaRPr/>
          </a:p>
        </p:txBody>
      </p:sp>
      <p:sp>
        <p:nvSpPr>
          <p:cNvPr id="464" name="Google Shape;464;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5" name="Google Shape;465;p42"/>
          <p:cNvPicPr preferRelativeResize="0"/>
          <p:nvPr/>
        </p:nvPicPr>
        <p:blipFill>
          <a:blip r:embed="rId3">
            <a:alphaModFix/>
          </a:blip>
          <a:stretch>
            <a:fillRect/>
          </a:stretch>
        </p:blipFill>
        <p:spPr>
          <a:xfrm>
            <a:off x="1858113" y="1456650"/>
            <a:ext cx="5427774" cy="34457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Comparative Inferences</a:t>
            </a:r>
            <a:endParaRPr/>
          </a:p>
        </p:txBody>
      </p:sp>
      <p:sp>
        <p:nvSpPr>
          <p:cNvPr id="471" name="Google Shape;471;p43"/>
          <p:cNvSpPr txBox="1"/>
          <p:nvPr>
            <p:ph idx="1" type="body"/>
          </p:nvPr>
        </p:nvSpPr>
        <p:spPr>
          <a:xfrm>
            <a:off x="1303800" y="1413700"/>
            <a:ext cx="7030500" cy="2577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SVM model, despite the specific linguistic features and their relatively small number, is only able to achieve an accuracy of around 60%.</a:t>
            </a:r>
            <a:endParaRPr/>
          </a:p>
          <a:p>
            <a:pPr indent="-311150" lvl="0" marL="457200" rtl="0" algn="l">
              <a:spcBef>
                <a:spcPts val="0"/>
              </a:spcBef>
              <a:spcAft>
                <a:spcPts val="0"/>
              </a:spcAft>
              <a:buSzPts val="1300"/>
              <a:buChar char="●"/>
            </a:pPr>
            <a:r>
              <a:rPr lang="en"/>
              <a:t>This indicates that despite its property of large-margin classification combined with the use of tailor-made features, it is unable to match the previous model in terms of performance.</a:t>
            </a:r>
            <a:endParaRPr/>
          </a:p>
          <a:p>
            <a:pPr indent="-311150" lvl="0" marL="457200" rtl="0" algn="l">
              <a:spcBef>
                <a:spcPts val="0"/>
              </a:spcBef>
              <a:spcAft>
                <a:spcPts val="0"/>
              </a:spcAft>
              <a:buSzPts val="1300"/>
              <a:buChar char="●"/>
            </a:pPr>
            <a:r>
              <a:rPr lang="en"/>
              <a:t>This establishes a benchmark for the implemented model, setting it ahead of Machine Learning Classifiers even when the amount of data is less.</a:t>
            </a:r>
            <a:endParaRPr/>
          </a:p>
          <a:p>
            <a:pPr indent="-311150" lvl="0" marL="457200" rtl="0" algn="l">
              <a:spcBef>
                <a:spcPts val="0"/>
              </a:spcBef>
              <a:spcAft>
                <a:spcPts val="0"/>
              </a:spcAft>
              <a:buSzPts val="1300"/>
              <a:buChar char="●"/>
            </a:pPr>
            <a:r>
              <a:rPr lang="en"/>
              <a:t>Additionally, NNs are still acceptable with large amounts of data while SVMs begin to become very computationally expensive. This further establishes the superiority of this model.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Comparative Study - II</a:t>
            </a:r>
            <a:endParaRPr/>
          </a:p>
        </p:txBody>
      </p:sp>
      <p:sp>
        <p:nvSpPr>
          <p:cNvPr id="477" name="Google Shape;477;p44"/>
          <p:cNvSpPr txBox="1"/>
          <p:nvPr>
            <p:ph idx="1" type="body"/>
          </p:nvPr>
        </p:nvSpPr>
        <p:spPr>
          <a:xfrm>
            <a:off x="1303800" y="1366250"/>
            <a:ext cx="7030500" cy="306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While the previous comparison was with a theoretically inferior model, this one aims to put the model against a theoretically superior one in order to check its viability.</a:t>
            </a:r>
            <a:endParaRPr/>
          </a:p>
          <a:p>
            <a:pPr indent="-311150" lvl="0" marL="457200" rtl="0" algn="l">
              <a:spcBef>
                <a:spcPts val="0"/>
              </a:spcBef>
              <a:spcAft>
                <a:spcPts val="0"/>
              </a:spcAft>
              <a:buSzPts val="1300"/>
              <a:buChar char="●"/>
            </a:pPr>
            <a:r>
              <a:rPr lang="en"/>
              <a:t>The model used here is Long Short-Term Memory(LSTM). It is the most powerful Sequence Models, obtained by taking the basic Recurrent Neural Network(RNN) and adding 3 gates so as to improve its ability to handle long-range dependencies.</a:t>
            </a:r>
            <a:endParaRPr/>
          </a:p>
          <a:p>
            <a:pPr indent="-311150" lvl="0" marL="457200" rtl="0" algn="l">
              <a:spcBef>
                <a:spcPts val="0"/>
              </a:spcBef>
              <a:spcAft>
                <a:spcPts val="0"/>
              </a:spcAft>
              <a:buSzPts val="1300"/>
              <a:buChar char="●"/>
            </a:pPr>
            <a:r>
              <a:rPr lang="en"/>
              <a:t>It is the foremost model in the literature for sequence-input based tasks such as this, outside of Transformer-based architectures.</a:t>
            </a:r>
            <a:endParaRPr/>
          </a:p>
        </p:txBody>
      </p:sp>
      <p:pic>
        <p:nvPicPr>
          <p:cNvPr id="478" name="Google Shape;478;p44"/>
          <p:cNvPicPr preferRelativeResize="0"/>
          <p:nvPr/>
        </p:nvPicPr>
        <p:blipFill>
          <a:blip r:embed="rId3">
            <a:alphaModFix/>
          </a:blip>
          <a:stretch>
            <a:fillRect/>
          </a:stretch>
        </p:blipFill>
        <p:spPr>
          <a:xfrm>
            <a:off x="3078063" y="3064000"/>
            <a:ext cx="2987875" cy="1858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 Model - Architecture</a:t>
            </a:r>
            <a:endParaRPr/>
          </a:p>
        </p:txBody>
      </p:sp>
      <p:sp>
        <p:nvSpPr>
          <p:cNvPr id="484" name="Google Shape;484;p45"/>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pre-processing of data involves:</a:t>
            </a:r>
            <a:endParaRPr/>
          </a:p>
          <a:p>
            <a:pPr indent="0" lvl="0" marL="457200" rtl="0" algn="l">
              <a:spcBef>
                <a:spcPts val="1200"/>
              </a:spcBef>
              <a:spcAft>
                <a:spcPts val="0"/>
              </a:spcAft>
              <a:buNone/>
            </a:pPr>
            <a:r>
              <a:rPr lang="en"/>
              <a:t>a. Tokenization</a:t>
            </a:r>
            <a:endParaRPr/>
          </a:p>
          <a:p>
            <a:pPr indent="0" lvl="0" marL="457200" rtl="0" algn="l">
              <a:spcBef>
                <a:spcPts val="1200"/>
              </a:spcBef>
              <a:spcAft>
                <a:spcPts val="0"/>
              </a:spcAft>
              <a:buNone/>
            </a:pPr>
            <a:r>
              <a:rPr lang="en"/>
              <a:t>b. Padding the sequences</a:t>
            </a:r>
            <a:endParaRPr/>
          </a:p>
          <a:p>
            <a:pPr indent="0" lvl="0" marL="457200" rtl="0" algn="l">
              <a:spcBef>
                <a:spcPts val="1200"/>
              </a:spcBef>
              <a:spcAft>
                <a:spcPts val="0"/>
              </a:spcAft>
              <a:buNone/>
            </a:pPr>
            <a:r>
              <a:rPr lang="en"/>
              <a:t>c. Encoding </a:t>
            </a:r>
            <a:endParaRPr/>
          </a:p>
          <a:p>
            <a:pPr indent="-311150" lvl="0" marL="457200" rtl="0" algn="l">
              <a:spcBef>
                <a:spcPts val="1200"/>
              </a:spcBef>
              <a:spcAft>
                <a:spcPts val="0"/>
              </a:spcAft>
              <a:buSzPts val="1300"/>
              <a:buChar char="●"/>
            </a:pPr>
            <a:r>
              <a:rPr lang="en"/>
              <a:t>These sequences are now sent into the LSTM-based model, which consists of the following layers:</a:t>
            </a:r>
            <a:endParaRPr/>
          </a:p>
          <a:p>
            <a:pPr indent="0" lvl="0" marL="457200" rtl="0" algn="l">
              <a:spcBef>
                <a:spcPts val="1200"/>
              </a:spcBef>
              <a:spcAft>
                <a:spcPts val="1200"/>
              </a:spcAft>
              <a:buNone/>
            </a:pPr>
            <a:r>
              <a:rPr lang="en"/>
              <a:t>a. Embedding - Produces and trains word embeddings to more dynamically represent the data and establish better relations between words. Can take pre-trained embeddings obtained from Word2Vec, GloVe, etc.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 Model - Architecture(Contd.)</a:t>
            </a:r>
            <a:endParaRPr/>
          </a:p>
        </p:txBody>
      </p:sp>
      <p:sp>
        <p:nvSpPr>
          <p:cNvPr id="490" name="Google Shape;490;p46"/>
          <p:cNvSpPr txBox="1"/>
          <p:nvPr>
            <p:ph idx="1" type="body"/>
          </p:nvPr>
        </p:nvSpPr>
        <p:spPr>
          <a:xfrm>
            <a:off x="1303800" y="1732950"/>
            <a:ext cx="7030500" cy="235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 LSTM - This layer accepts the sequence embeddings and runs them through the LSTM cells, producing a 128-unit output activation.</a:t>
            </a:r>
            <a:endParaRPr/>
          </a:p>
          <a:p>
            <a:pPr indent="0" lvl="0" marL="0" rtl="0" algn="l">
              <a:spcBef>
                <a:spcPts val="1200"/>
              </a:spcBef>
              <a:spcAft>
                <a:spcPts val="0"/>
              </a:spcAft>
              <a:buNone/>
            </a:pPr>
            <a:r>
              <a:rPr lang="en"/>
              <a:t>c. Dense - This layer accepts the LSTM activations and performs the regular ANN activation with ReLu function.</a:t>
            </a:r>
            <a:endParaRPr/>
          </a:p>
          <a:p>
            <a:pPr indent="0" lvl="0" marL="0" rtl="0" algn="l">
              <a:spcBef>
                <a:spcPts val="1200"/>
              </a:spcBef>
              <a:spcAft>
                <a:spcPts val="0"/>
              </a:spcAft>
              <a:buNone/>
            </a:pPr>
            <a:r>
              <a:rPr lang="en"/>
              <a:t>d. Output - This layer performs sigmoid activation onto a single neuron.</a:t>
            </a:r>
            <a:endParaRPr/>
          </a:p>
          <a:p>
            <a:pPr indent="-311150" lvl="0" marL="457200" rtl="0" algn="l">
              <a:spcBef>
                <a:spcPts val="1200"/>
              </a:spcBef>
              <a:spcAft>
                <a:spcPts val="0"/>
              </a:spcAft>
              <a:buSzPts val="1300"/>
              <a:buChar char="●"/>
            </a:pPr>
            <a:r>
              <a:rPr lang="en"/>
              <a:t>Binary Cross-Entropy was used as the Loss Function.</a:t>
            </a:r>
            <a:endParaRPr/>
          </a:p>
          <a:p>
            <a:pPr indent="-311150" lvl="0" marL="457200" rtl="0" algn="l">
              <a:spcBef>
                <a:spcPts val="0"/>
              </a:spcBef>
              <a:spcAft>
                <a:spcPts val="0"/>
              </a:spcAft>
              <a:buSzPts val="1300"/>
              <a:buChar char="●"/>
            </a:pPr>
            <a:r>
              <a:rPr lang="en"/>
              <a:t>Adam Optimizer was used for the optimization process.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Model - Performance and Inferences</a:t>
            </a:r>
            <a:endParaRPr/>
          </a:p>
        </p:txBody>
      </p:sp>
      <p:sp>
        <p:nvSpPr>
          <p:cNvPr id="496" name="Google Shape;496;p47"/>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model obtained a final performance of around 70%.</a:t>
            </a:r>
            <a:endParaRPr/>
          </a:p>
          <a:p>
            <a:pPr indent="-311150" lvl="0" marL="457200" rtl="0" algn="l">
              <a:spcBef>
                <a:spcPts val="0"/>
              </a:spcBef>
              <a:spcAft>
                <a:spcPts val="0"/>
              </a:spcAft>
              <a:buSzPts val="1300"/>
              <a:buChar char="●"/>
            </a:pPr>
            <a:r>
              <a:rPr lang="en"/>
              <a:t>Some potential explanations are:</a:t>
            </a:r>
            <a:endParaRPr/>
          </a:p>
          <a:p>
            <a:pPr indent="0" lvl="0" marL="457200" rtl="0" algn="l">
              <a:spcBef>
                <a:spcPts val="1200"/>
              </a:spcBef>
              <a:spcAft>
                <a:spcPts val="0"/>
              </a:spcAft>
              <a:buNone/>
            </a:pPr>
            <a:r>
              <a:rPr lang="en"/>
              <a:t>a. Due to the relatively small amount of data, the LSTM couldn't sufficiently train its massive number of coefficients.</a:t>
            </a:r>
            <a:endParaRPr/>
          </a:p>
          <a:p>
            <a:pPr indent="0" lvl="0" marL="457200" rtl="0" algn="l">
              <a:spcBef>
                <a:spcPts val="1200"/>
              </a:spcBef>
              <a:spcAft>
                <a:spcPts val="0"/>
              </a:spcAft>
              <a:buNone/>
            </a:pPr>
            <a:r>
              <a:rPr lang="en"/>
              <a:t>b. As the word embeddings used are trained alongside the weights, the model likely cannot learn good embeddings, curbing its performance.</a:t>
            </a:r>
            <a:endParaRPr/>
          </a:p>
          <a:p>
            <a:pPr indent="-311150" lvl="0" marL="457200" rtl="0" algn="l">
              <a:spcBef>
                <a:spcPts val="1200"/>
              </a:spcBef>
              <a:spcAft>
                <a:spcPts val="0"/>
              </a:spcAft>
              <a:buSzPts val="1300"/>
              <a:buChar char="●"/>
            </a:pPr>
            <a:r>
              <a:rPr lang="en"/>
              <a:t>Thus, our Sequential ANN model is more flexible and is able to outperform the advanced LSTM model in this particular setting of constrained data.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Future Improvements</a:t>
            </a:r>
            <a:endParaRPr/>
          </a:p>
        </p:txBody>
      </p:sp>
      <p:sp>
        <p:nvSpPr>
          <p:cNvPr id="502" name="Google Shape;502;p48"/>
          <p:cNvSpPr txBox="1"/>
          <p:nvPr>
            <p:ph idx="1" type="body"/>
          </p:nvPr>
        </p:nvSpPr>
        <p:spPr>
          <a:xfrm>
            <a:off x="1303800" y="1326050"/>
            <a:ext cx="7030500" cy="32055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The training set performance of all 3 models leaves room for improvement. Thus, high bias could be a possible issue here. </a:t>
            </a:r>
            <a:endParaRPr/>
          </a:p>
          <a:p>
            <a:pPr indent="-304958" lvl="0" marL="457200" rtl="0" algn="l">
              <a:spcBef>
                <a:spcPts val="0"/>
              </a:spcBef>
              <a:spcAft>
                <a:spcPts val="0"/>
              </a:spcAft>
              <a:buSzPct val="100000"/>
              <a:buChar char="●"/>
            </a:pPr>
            <a:r>
              <a:rPr lang="en"/>
              <a:t>Three ways to tackle this are:</a:t>
            </a:r>
            <a:endParaRPr/>
          </a:p>
          <a:p>
            <a:pPr indent="0" lvl="0" marL="457200" rtl="0" algn="l">
              <a:spcBef>
                <a:spcPts val="1200"/>
              </a:spcBef>
              <a:spcAft>
                <a:spcPts val="0"/>
              </a:spcAft>
              <a:buNone/>
            </a:pPr>
            <a:r>
              <a:rPr lang="en"/>
              <a:t>a. Find more linguistic features for the model.</a:t>
            </a:r>
            <a:endParaRPr/>
          </a:p>
          <a:p>
            <a:pPr indent="0" lvl="0" marL="457200" rtl="0" algn="l">
              <a:spcBef>
                <a:spcPts val="1200"/>
              </a:spcBef>
              <a:spcAft>
                <a:spcPts val="0"/>
              </a:spcAft>
              <a:buNone/>
            </a:pPr>
            <a:r>
              <a:rPr lang="en"/>
              <a:t>b</a:t>
            </a:r>
            <a:r>
              <a:rPr lang="en"/>
              <a:t>. Create an integrated model with features other than linguistics</a:t>
            </a:r>
            <a:endParaRPr/>
          </a:p>
          <a:p>
            <a:pPr indent="0" lvl="0" marL="457200" rtl="0" algn="l">
              <a:spcBef>
                <a:spcPts val="1200"/>
              </a:spcBef>
              <a:spcAft>
                <a:spcPts val="0"/>
              </a:spcAft>
              <a:buNone/>
            </a:pPr>
            <a:r>
              <a:rPr lang="en"/>
              <a:t>c. Increase the complexity of the model(number of layers, number of activations, etc.) so as to increase the complexity of the resultant hypothesis used.</a:t>
            </a:r>
            <a:endParaRPr/>
          </a:p>
          <a:p>
            <a:pPr indent="-304958" lvl="0" marL="457200" rtl="0" algn="l">
              <a:spcBef>
                <a:spcPts val="1200"/>
              </a:spcBef>
              <a:spcAft>
                <a:spcPts val="0"/>
              </a:spcAft>
              <a:buSzPct val="100000"/>
              <a:buChar char="●"/>
            </a:pPr>
            <a:r>
              <a:rPr lang="en"/>
              <a:t>On the other hand, train and test set performances are not too far apart, indicating that there may be a slight tendency to overfit, since both train and test sets come from the same distribution. Some solutions for this are:</a:t>
            </a:r>
            <a:endParaRPr/>
          </a:p>
          <a:p>
            <a:pPr indent="0" lvl="0" marL="457200" rtl="0" algn="l">
              <a:spcBef>
                <a:spcPts val="1200"/>
              </a:spcBef>
              <a:spcAft>
                <a:spcPts val="0"/>
              </a:spcAft>
              <a:buNone/>
            </a:pPr>
            <a:r>
              <a:rPr lang="en"/>
              <a:t>a. Dropout - Not likely to help as number of activations is already very low.</a:t>
            </a:r>
            <a:endParaRPr/>
          </a:p>
          <a:p>
            <a:pPr indent="0" lvl="0" marL="457200" rtl="0" algn="l">
              <a:spcBef>
                <a:spcPts val="1200"/>
              </a:spcBef>
              <a:spcAft>
                <a:spcPts val="1200"/>
              </a:spcAft>
              <a:buNone/>
            </a:pPr>
            <a:r>
              <a:rPr lang="en"/>
              <a:t>b. Larger Training Set - May help reduce the variance in the model.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9"/>
          <p:cNvSpPr txBox="1"/>
          <p:nvPr>
            <p:ph type="ctrTitle"/>
          </p:nvPr>
        </p:nvSpPr>
        <p:spPr>
          <a:xfrm>
            <a:off x="2444250" y="1635300"/>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508" name="Google Shape;508;p49"/>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Networks</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Basic DL architecture that uses hidden layers and activations to learn more complex functions.</a:t>
            </a:r>
            <a:endParaRPr/>
          </a:p>
          <a:p>
            <a:pPr indent="-311150" lvl="0" marL="457200" rtl="0" algn="l">
              <a:spcBef>
                <a:spcPts val="0"/>
              </a:spcBef>
              <a:spcAft>
                <a:spcPts val="0"/>
              </a:spcAft>
              <a:buSzPts val="1300"/>
              <a:buChar char="●"/>
            </a:pPr>
            <a:r>
              <a:rPr lang="en"/>
              <a:t>As each activation unit is computed using all units from the previous layer, the final output can represent very complex functions that ML algos may not be capable of learning.</a:t>
            </a:r>
            <a:endParaRPr/>
          </a:p>
          <a:p>
            <a:pPr indent="-311150" lvl="0" marL="457200" rtl="0" algn="l">
              <a:spcBef>
                <a:spcPts val="0"/>
              </a:spcBef>
              <a:spcAft>
                <a:spcPts val="0"/>
              </a:spcAft>
              <a:buSzPts val="1300"/>
              <a:buChar char="●"/>
            </a:pPr>
            <a:r>
              <a:rPr lang="en"/>
              <a:t>Due to much larger number of parameters, more prone to overfitting and hence requires much larger amount of data for proper training.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Understanding</a:t>
            </a:r>
            <a:endParaRPr/>
          </a:p>
        </p:txBody>
      </p:sp>
      <p:sp>
        <p:nvSpPr>
          <p:cNvPr id="301" name="Google Shape;301;p17"/>
          <p:cNvSpPr txBox="1"/>
          <p:nvPr>
            <p:ph idx="1" type="body"/>
          </p:nvPr>
        </p:nvSpPr>
        <p:spPr>
          <a:xfrm>
            <a:off x="1303800" y="1557125"/>
            <a:ext cx="7030500" cy="29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paper highlights an approach that provides better results than simply running the input data through even a powerful LSTM-based model. The approach involves first extracting certain linguistic features from the data, then inputting these features into a sequence model. These features were chosen as the literature suggests that they provide keen insights into the authenticity of the data, and thus behave as a compact guide to discerning real news from fake news.</a:t>
            </a:r>
            <a:endParaRPr/>
          </a:p>
          <a:p>
            <a:pPr indent="0" lvl="0" marL="0" rtl="0" algn="l">
              <a:spcBef>
                <a:spcPts val="1200"/>
              </a:spcBef>
              <a:spcAft>
                <a:spcPts val="0"/>
              </a:spcAft>
              <a:buNone/>
            </a:pPr>
            <a:r>
              <a:rPr lang="en"/>
              <a:t>	While the first 3 classes of features are commonly used with Neural Networks for NLP tasks, the final class is less-used and this paper provides supporting proof of its efficacy for tasks of this nature.</a:t>
            </a:r>
            <a:endParaRPr/>
          </a:p>
          <a:p>
            <a:pPr indent="0" lvl="0" marL="0" rtl="0" algn="l">
              <a:spcBef>
                <a:spcPts val="1200"/>
              </a:spcBef>
              <a:spcAft>
                <a:spcPts val="1200"/>
              </a:spcAft>
              <a:buNone/>
            </a:pPr>
            <a:r>
              <a:rPr lang="en"/>
              <a:t>	The 4 classes of linguistic features used are: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Syntax-Based Features</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8" name="Google Shape;308;p18"/>
          <p:cNvPicPr preferRelativeResize="0"/>
          <p:nvPr/>
        </p:nvPicPr>
        <p:blipFill>
          <a:blip r:embed="rId3">
            <a:alphaModFix/>
          </a:blip>
          <a:stretch>
            <a:fillRect/>
          </a:stretch>
        </p:blipFill>
        <p:spPr>
          <a:xfrm>
            <a:off x="2313287" y="1619725"/>
            <a:ext cx="4517425" cy="190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Sentiment-Based Features</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5" name="Google Shape;315;p19"/>
          <p:cNvPicPr preferRelativeResize="0"/>
          <p:nvPr/>
        </p:nvPicPr>
        <p:blipFill>
          <a:blip r:embed="rId3">
            <a:alphaModFix/>
          </a:blip>
          <a:stretch>
            <a:fillRect/>
          </a:stretch>
        </p:blipFill>
        <p:spPr>
          <a:xfrm>
            <a:off x="1921687" y="1777375"/>
            <a:ext cx="5300625" cy="158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Grammatical Features</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2" name="Google Shape;322;p20"/>
          <p:cNvPicPr preferRelativeResize="0"/>
          <p:nvPr/>
        </p:nvPicPr>
        <p:blipFill>
          <a:blip r:embed="rId3">
            <a:alphaModFix/>
          </a:blip>
          <a:stretch>
            <a:fillRect/>
          </a:stretch>
        </p:blipFill>
        <p:spPr>
          <a:xfrm>
            <a:off x="2195725" y="1783962"/>
            <a:ext cx="4752550" cy="157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Readability Features</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9" name="Google Shape;329;p21"/>
          <p:cNvPicPr preferRelativeResize="0"/>
          <p:nvPr/>
        </p:nvPicPr>
        <p:blipFill>
          <a:blip r:embed="rId3">
            <a:alphaModFix/>
          </a:blip>
          <a:stretch>
            <a:fillRect/>
          </a:stretch>
        </p:blipFill>
        <p:spPr>
          <a:xfrm>
            <a:off x="985838" y="1466850"/>
            <a:ext cx="7172325" cy="220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