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Marcellus"/>
      <p:regular r:id="rId25"/>
    </p:embeddedFont>
    <p:embeddedFont>
      <p:font typeface="Anaheim"/>
      <p:regular r:id="rId26"/>
      <p:bold r:id="rId27"/>
    </p:embeddedFont>
    <p:embeddedFont>
      <p:font typeface="Fira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F35725-592B-4AE2-9297-461FC881FF31}">
  <a:tblStyle styleId="{7CF35725-592B-4AE2-9297-461FC881FF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naheim-regular.fntdata"/><Relationship Id="rId25" Type="http://schemas.openxmlformats.org/officeDocument/2006/relationships/font" Target="fonts/Marcellus-regular.fntdata"/><Relationship Id="rId28" Type="http://schemas.openxmlformats.org/officeDocument/2006/relationships/font" Target="fonts/FiraSans-regular.fntdata"/><Relationship Id="rId27" Type="http://schemas.openxmlformats.org/officeDocument/2006/relationships/font" Target="fonts/Anaheim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Fira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ee0fb4399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4ee0fb4399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4ee0fb4399_2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ee0fb439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ee0fb43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ee0fb439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ee0fb439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ee0fb4399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ee0fb4399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ee0fb439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ee0fb43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ee0fb439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ee0fb439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ee0fb439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4ee0fb439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ee0fb439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ee0fb439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ee0fb439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ee0fb439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ee0fb439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ee0fb439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ee0fb43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ee0fb43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ee0fb439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ee0fb43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ee0fb439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ee0fb439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ee0fb439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ee0fb43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ee0fb43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ee0fb43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ee0fb43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ee0fb43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ee0fb439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ee0fb439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85800" y="2914650"/>
            <a:ext cx="70866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817323" y="161113"/>
            <a:ext cx="7402883" cy="65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930B0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700004" y="99347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−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28983" y="99347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−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817323" y="161113"/>
            <a:ext cx="7402883" cy="65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930B0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55370" y="892480"/>
            <a:ext cx="8248389" cy="3674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168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4427"/>
              </a:buClr>
              <a:buSzPts val="1400"/>
              <a:buFont typeface="Times New Roman"/>
              <a:buChar char="−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681575" y="1204504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803704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3" type="body"/>
          </p:nvPr>
        </p:nvSpPr>
        <p:spPr>
          <a:xfrm>
            <a:off x="4803013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4" type="body"/>
          </p:nvPr>
        </p:nvSpPr>
        <p:spPr>
          <a:xfrm>
            <a:off x="4803013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24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6.xml"/><Relationship Id="rId6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148443" y="220740"/>
            <a:ext cx="6847115" cy="553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324390" y="4780241"/>
            <a:ext cx="1455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3/19/2025</a:t>
            </a:r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8240198" y="4760288"/>
            <a:ext cx="60143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>
            <a:off x="173929" y="393332"/>
            <a:ext cx="15020" cy="440540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8958782" y="101586"/>
            <a:ext cx="14374" cy="457571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429274" y="101586"/>
            <a:ext cx="8536694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" name="Google Shape;57;p13"/>
          <p:cNvCxnSpPr/>
          <p:nvPr/>
        </p:nvCxnSpPr>
        <p:spPr>
          <a:xfrm flipH="1" rot="-5400000">
            <a:off x="199186" y="4788499"/>
            <a:ext cx="219825" cy="24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" name="Google Shape;58;p13"/>
          <p:cNvCxnSpPr/>
          <p:nvPr/>
        </p:nvCxnSpPr>
        <p:spPr>
          <a:xfrm rot="5400000">
            <a:off x="8668807" y="4714055"/>
            <a:ext cx="341100" cy="26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9" name="Google Shape;5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4" y="101586"/>
            <a:ext cx="425219" cy="5041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9588" y="101586"/>
            <a:ext cx="153343" cy="3978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1645" y="4532869"/>
            <a:ext cx="488634" cy="485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62" name="Google Shape;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" y="4661226"/>
            <a:ext cx="1493757" cy="49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5035871" y="1877453"/>
            <a:ext cx="289488" cy="628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115401" y="1677704"/>
            <a:ext cx="130428" cy="628205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ctrTitle"/>
          </p:nvPr>
        </p:nvSpPr>
        <p:spPr>
          <a:xfrm>
            <a:off x="842709" y="221429"/>
            <a:ext cx="77724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Deep Reinforcement Learning in Cloud Elasticity through Offline Learning and Return Based Scaling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arcellus"/>
              <a:buNone/>
            </a:pPr>
            <a:r>
              <a:t/>
            </a:r>
            <a:endParaRPr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48" name="Google Shape;148;p30"/>
          <p:cNvSpPr txBox="1"/>
          <p:nvPr>
            <p:ph idx="1" type="subTitle"/>
          </p:nvPr>
        </p:nvSpPr>
        <p:spPr>
          <a:xfrm>
            <a:off x="979541" y="2046636"/>
            <a:ext cx="7734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965">
                <a:latin typeface="Marcellus"/>
                <a:ea typeface="Marcellus"/>
                <a:cs typeface="Marcellus"/>
                <a:sym typeface="Marcellus"/>
              </a:rPr>
              <a:t>Hardik Khanna 16010122085</a:t>
            </a:r>
            <a:br>
              <a:rPr lang="en" sz="1965">
                <a:latin typeface="Marcellus"/>
                <a:ea typeface="Marcellus"/>
                <a:cs typeface="Marcellus"/>
                <a:sym typeface="Marcellus"/>
              </a:rPr>
            </a:br>
            <a:r>
              <a:rPr lang="en" sz="1965">
                <a:latin typeface="Marcellus"/>
                <a:ea typeface="Marcellus"/>
                <a:cs typeface="Marcellus"/>
                <a:sym typeface="Marcellus"/>
              </a:rPr>
              <a:t> Ridham Jain 16010122070</a:t>
            </a:r>
            <a:br>
              <a:rPr lang="en" sz="1965">
                <a:latin typeface="Marcellus"/>
                <a:ea typeface="Marcellus"/>
                <a:cs typeface="Marcellus"/>
                <a:sym typeface="Marcellus"/>
              </a:rPr>
            </a:br>
            <a:r>
              <a:rPr lang="en" sz="1965">
                <a:latin typeface="Marcellus"/>
                <a:ea typeface="Marcellus"/>
                <a:cs typeface="Marcellus"/>
                <a:sym typeface="Marcellus"/>
              </a:rPr>
              <a:t> Vivan Jain 16010122071</a:t>
            </a:r>
            <a:br>
              <a:rPr lang="en" sz="1965">
                <a:latin typeface="Marcellus"/>
                <a:ea typeface="Marcellus"/>
                <a:cs typeface="Marcellus"/>
                <a:sym typeface="Marcellus"/>
              </a:rPr>
            </a:br>
            <a:r>
              <a:rPr lang="en" sz="1965">
                <a:latin typeface="Marcellus"/>
                <a:ea typeface="Marcellus"/>
                <a:cs typeface="Marcellus"/>
                <a:sym typeface="Marcellus"/>
              </a:rPr>
              <a:t> Aditya Kakar 16010122078</a:t>
            </a:r>
            <a:endParaRPr sz="1965"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5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Batch: A3</a:t>
            </a:r>
            <a:br>
              <a:rPr lang="en" sz="25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</a:br>
            <a:r>
              <a:rPr lang="en" sz="25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 Faculty Name: Prof. Zaheed Shaikh</a:t>
            </a:r>
            <a:endParaRPr sz="25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 sz="100">
              <a:solidFill>
                <a:srgbClr val="C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" y="1674"/>
            <a:ext cx="425225" cy="443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3" y="0"/>
            <a:ext cx="157258" cy="4080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ctrTitle"/>
          </p:nvPr>
        </p:nvSpPr>
        <p:spPr>
          <a:xfrm>
            <a:off x="685800" y="206869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Return-Based Scaling (RBS)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</p:txBody>
      </p:sp>
      <p:sp>
        <p:nvSpPr>
          <p:cNvPr id="206" name="Google Shape;206;p39"/>
          <p:cNvSpPr txBox="1"/>
          <p:nvPr>
            <p:ph idx="1" type="subTitle"/>
          </p:nvPr>
        </p:nvSpPr>
        <p:spPr>
          <a:xfrm>
            <a:off x="685800" y="797975"/>
            <a:ext cx="70866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Here are one-line explanations for each point about Return-Based Scaling (RBS):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Traditional Q-learning considers immediate rewards: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It focuses only on short-term outcomes of actions.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RBS evaluates future cumulative rewards (returns):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It trains the agent to consider long-term effects of scaling decisions.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Improves early-stage learning and scaling stability: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Leads to faster, smarter learning and more consistent scaling behavior.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ctrTitle"/>
          </p:nvPr>
        </p:nvSpPr>
        <p:spPr>
          <a:xfrm>
            <a:off x="685800" y="237119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685800" y="873575"/>
            <a:ext cx="70866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Here are one-line explanations for each point about the experimental setup: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K8s Cluster with Cassandra nodes managed by DRL agent: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A Kubernetes environment runs Cassandra, with the DRL agent making auto-scaling decisions.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Prometheus for monitoring; Grafana for visualization: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Prometheus gathers performance data, while Grafana provides dashboards to track system behavior.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YCSB generates synthetic workloads: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Simulates realistic traffic to test how the system responds under different load conditions.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Metrics: latency, resource usage, cost, reaction time: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Key performance indicators used to evaluate the effectiveness of the scaling strategy.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1125825" y="282050"/>
            <a:ext cx="7142700" cy="68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Comparison of the behavior of RBS-CQL vs DDQN</a:t>
            </a:r>
            <a:endParaRPr sz="2700"/>
          </a:p>
        </p:txBody>
      </p:sp>
      <p:pic>
        <p:nvPicPr>
          <p:cNvPr id="218" name="Google Shape;2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438" y="964550"/>
            <a:ext cx="7975475" cy="32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ctrTitle"/>
          </p:nvPr>
        </p:nvSpPr>
        <p:spPr>
          <a:xfrm>
            <a:off x="1233550" y="206875"/>
            <a:ext cx="6279900" cy="69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📊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5. Results &amp; Performance</a:t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</p:txBody>
      </p:sp>
      <p:sp>
        <p:nvSpPr>
          <p:cNvPr id="224" name="Google Shape;224;p42"/>
          <p:cNvSpPr txBox="1"/>
          <p:nvPr>
            <p:ph idx="1" type="subTitle"/>
          </p:nvPr>
        </p:nvSpPr>
        <p:spPr>
          <a:xfrm>
            <a:off x="655550" y="828225"/>
            <a:ext cx="70866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ere are one-line explanations for each result point: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10%+ improvement in early learning stage vs. online-only DRL: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The hybrid RBS-CQL model learns faster in the initial phases compared to fully online methods.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Faster convergence with fewer training iterations: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The agent reaches optimal scaling behavior more quickly, saving time and resources.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Stable performance under workload fluctuations: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Maintains consistent application performance even with changing traffic patterns.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Cost-efficient resource utilization and scaling: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Uses just enough resources to meet demand, minimizing unnecessary cloud costs.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ctrTitle"/>
          </p:nvPr>
        </p:nvSpPr>
        <p:spPr>
          <a:xfrm>
            <a:off x="2119800" y="364275"/>
            <a:ext cx="4904400" cy="4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📊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5. Results &amp; Performance</a:t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0" name="Google Shape;230;p43"/>
          <p:cNvGraphicFramePr/>
          <p:nvPr/>
        </p:nvGraphicFramePr>
        <p:xfrm>
          <a:off x="1707575" y="143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{7CF35725-592B-4AE2-9297-461FC881FF31}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Dataset Size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DDQN Reward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RBS-CQL Reward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Improvement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 exp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581.43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642.73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+10.5%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 exp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601.74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670.05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+11.3%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1800 exp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659.71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698.36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+6.1%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3300 exp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690.42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714.62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+3.5%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ctrTitle"/>
          </p:nvPr>
        </p:nvSpPr>
        <p:spPr>
          <a:xfrm>
            <a:off x="776500" y="161494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Conclusion &amp; Future Work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</p:txBody>
      </p:sp>
      <p:sp>
        <p:nvSpPr>
          <p:cNvPr id="236" name="Google Shape;236;p44"/>
          <p:cNvSpPr txBox="1"/>
          <p:nvPr>
            <p:ph idx="1" type="subTitle"/>
          </p:nvPr>
        </p:nvSpPr>
        <p:spPr>
          <a:xfrm>
            <a:off x="655525" y="828225"/>
            <a:ext cx="70866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Here are one-line explanations for each conclusion/future work point: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RBS-CQL enables efficient and adaptive auto-scaling: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The system intelligently adjusts resources based on learned behavior, improving performance and efficiency.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Offline learning reduces live system impact: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Training with historical data avoids disrupting live services and lowers operational risk.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Future: multi-agent learning, predictive scaling, multi-cloud support: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Upcoming improvements may include collaboration between agents, forecasting workloads, and expanding across cloud providers.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type="ctrTitle"/>
          </p:nvPr>
        </p:nvSpPr>
        <p:spPr>
          <a:xfrm>
            <a:off x="806750" y="237094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Q&amp;A / References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idx="1" type="subTitle"/>
          </p:nvPr>
        </p:nvSpPr>
        <p:spPr>
          <a:xfrm>
            <a:off x="806750" y="858450"/>
            <a:ext cx="70866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•I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EEE CLOUD 2023 Paper: DRL in Cloud Elasticity via Offline Learning.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•Yahoo! Cloud Serving Benchmark (YCSB).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•Conservative Q-Learning (NeurIPS 2020).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•Prometheus &amp; Kubernetes documentation.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•Any Questions?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THANK YOU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8" name="Google Shape;248;p46"/>
          <p:cNvSpPr txBox="1"/>
          <p:nvPr>
            <p:ph idx="1" type="subTitle"/>
          </p:nvPr>
        </p:nvSpPr>
        <p:spPr>
          <a:xfrm>
            <a:off x="685800" y="2914650"/>
            <a:ext cx="70866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ctrTitle"/>
          </p:nvPr>
        </p:nvSpPr>
        <p:spPr>
          <a:xfrm>
            <a:off x="2435200" y="625922"/>
            <a:ext cx="4622100" cy="62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🔍 </a:t>
            </a:r>
            <a:r>
              <a:rPr b="1" lang="en" sz="24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Overview of the Paper</a:t>
            </a:r>
            <a:endParaRPr sz="5700">
              <a:solidFill>
                <a:srgbClr val="003366"/>
              </a:solidFill>
            </a:endParaRPr>
          </a:p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887650" y="1583925"/>
            <a:ext cx="7717200" cy="27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research tackles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cloud elasticity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—the ability to scale cloud resources in real-time—with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Deep Reinforcement Learning (DRL)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while reducing the drawbacks of traditional online RL (like excessive interactions and performance overhead). It introduces a novel hybrid agent system named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RBS-CQL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which: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Double Deep Q-Network (DDQN)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for online learning.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Conservative Q-Learning (CQL)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for offline reinforcement learning.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Introduces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Return-Based Scaling (RBS)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to optimize learning.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 txBox="1"/>
          <p:nvPr/>
        </p:nvSpPr>
        <p:spPr>
          <a:xfrm>
            <a:off x="3237125" y="269125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ctrTitle"/>
          </p:nvPr>
        </p:nvSpPr>
        <p:spPr>
          <a:xfrm>
            <a:off x="761400" y="221994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 txBox="1"/>
          <p:nvPr>
            <p:ph idx="1" type="subTitle"/>
          </p:nvPr>
        </p:nvSpPr>
        <p:spPr>
          <a:xfrm>
            <a:off x="1028700" y="1106450"/>
            <a:ext cx="7086600" cy="360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Cloud-native, container-based apps are increasingly adopted due to ease of deployment and scaling.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Kubernetes (K8s)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is a popular orchestration tool but its built-in autoscaling mechanisms (like HPA) rely on simple resource thresholds.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These threshold-based approaches are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too simplistic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DRL provides intelligent autoscaling but requires many training steps and can disrupt services during learning.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Challenges: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High dimensional state space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lots of continuous (non-discrete) parameters.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 Long action latency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feedback from environment takes minutes.</a:t>
            </a:r>
            <a:br>
              <a:rPr lang="en" sz="800">
                <a:latin typeface="Arial"/>
                <a:ea typeface="Arial"/>
                <a:cs typeface="Arial"/>
                <a:sym typeface="Arial"/>
              </a:rPr>
            </a:b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585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ctrTitle"/>
          </p:nvPr>
        </p:nvSpPr>
        <p:spPr>
          <a:xfrm>
            <a:off x="685800" y="297569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685800" y="782875"/>
            <a:ext cx="7935000" cy="267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•Threshold-based methods are inflexible and reactive - They rely on static rules and cannot adapt to changing or unpredictable workloads.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•High cost and complexity of online training in live environments - Training DRL agents in real-time consumes resources and risks service disruption.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•Need for cost-efficient, learning-driven auto-scaling mechanisms - Intelligent systems must scale resources efficiently by learning from past behavior without expensive live training.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ctrTitle"/>
          </p:nvPr>
        </p:nvSpPr>
        <p:spPr>
          <a:xfrm>
            <a:off x="897450" y="176644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Objective of the Research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4"/>
          <p:cNvSpPr txBox="1"/>
          <p:nvPr>
            <p:ph idx="1" type="subTitle"/>
          </p:nvPr>
        </p:nvSpPr>
        <p:spPr>
          <a:xfrm>
            <a:off x="655550" y="797975"/>
            <a:ext cx="70866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Here's a clear one-line explanation for each of those objective points: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Develop an intelligent DRL-based auto-scaler for cloud elasticity: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Create a smart agent that learns how to scale cloud resources dynamically based on real-time and historical data.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Use offline data to reduce training overhead: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Train the agent using pre-collected system logs to avoid the high cost and risk of live training.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Integrate Return-Based Scaling (RBS) and Conservative Q-Learning (CQL):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Combine two advanced DRL techniques to improve long-term decision-making and safe offline learning.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960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1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Deploy and test on a Kubernetes + Cassandra environment: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Validate the system in a real-world cloud setup managing a scalable NoSQL database under varying workloads.</a:t>
            </a:r>
            <a:br>
              <a:rPr lang="en" sz="1590">
                <a:latin typeface="Arial"/>
                <a:ea typeface="Arial"/>
                <a:cs typeface="Arial"/>
                <a:sym typeface="Arial"/>
              </a:rPr>
            </a:br>
            <a:endParaRPr sz="15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9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ctrTitle"/>
          </p:nvPr>
        </p:nvSpPr>
        <p:spPr>
          <a:xfrm>
            <a:off x="806750" y="191744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Proposed System – RBS-CQL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640450" y="767750"/>
            <a:ext cx="70866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Here are concise one-line explanations for each point: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RBS-CQL = Return-Based Scaling + Conservative Q-Learning: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A hybrid approach that optimizes long-term rewards while ensuring safe offline learning.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Learns from historical data to avoid live environment risks: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Uses past system logs to train the model without affecting current cloud performance.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Combines offline (CQL) and online (DDQN) training: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Starts with offline learning and fine-tunes with minimal live interactions for faster, safer convergence.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Balances exploration and exploitation in scaling decisions: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Makes smart decisions by trying new actions cautiously while relying on proven strategies.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ctrTitle"/>
          </p:nvPr>
        </p:nvSpPr>
        <p:spPr>
          <a:xfrm>
            <a:off x="836975" y="221969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Architecture Overview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700925" y="843350"/>
            <a:ext cx="70866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Here are one-line explanations for each of the architecture components: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Components: Kubernetes, Cassandra, Prometheus, YCSB, DRL Agent: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The system integrates key cloud tools for orchestration, monitoring, benchmarking, and intelligent decision-making.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Prometheus collects metrics (CPU, memory, latency):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Acts as the monitoring layer, gathering real-time performance data from the system.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DRL agent processes metrics and triggers scaling in K8s: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The agent analyzes incoming data and decides when to scale resources up or down.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YCSB simulates workload on Cassandra: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Generates read/write operations to test system performance under realistic cloud traffic.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ctrTitle"/>
          </p:nvPr>
        </p:nvSpPr>
        <p:spPr>
          <a:xfrm>
            <a:off x="791625" y="191744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Deep Reinforcement Learning Agent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700925" y="813100"/>
            <a:ext cx="70866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Here are one-line explanations for each point related to the DRL agent: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State: CPU, memory, latency, throughput: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The agent observes these key system metrics to understand the environment’s current condition.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Actions: Scale up/down nodes/pods: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It can adjust the number of resources dynamically to handle varying workloads.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Reward: Balance between performance and cost: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The agent is trained to maximize efficiency while minimizing resource usage and expense.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CQL (offline) pre-training + DDQN (online) fine-tuning: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Training starts with safe offline learning and is later refined with limited live interactions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ctrTitle"/>
          </p:nvPr>
        </p:nvSpPr>
        <p:spPr>
          <a:xfrm>
            <a:off x="1293350" y="560698"/>
            <a:ext cx="7030200" cy="8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Conservative Q-Learning (CQL)</a:t>
            </a:r>
            <a:endParaRPr b="1" sz="3500"/>
          </a:p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1028700" y="1568975"/>
            <a:ext cx="70866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offline RL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method that trains from static datasets.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Adds a penalty to overestimated Q-values for actions not seen in the dataset.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Objective: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KL-divergence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as a regularizer.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Helps derive robust policies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without online exploration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00" y="2774325"/>
            <a:ext cx="6184701" cy="4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