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269" r:id="rId16"/>
    <p:sldId id="270" r:id="rId17"/>
    <p:sldId id="271" r:id="rId18"/>
    <p:sldId id="272" r:id="rId19"/>
    <p:sldId id="273" r:id="rId20"/>
    <p:sldId id="317" r:id="rId21"/>
    <p:sldId id="274" r:id="rId22"/>
    <p:sldId id="275" r:id="rId23"/>
    <p:sldId id="276" r:id="rId24"/>
    <p:sldId id="277" r:id="rId25"/>
    <p:sldId id="278" r:id="rId26"/>
    <p:sldId id="318" r:id="rId27"/>
    <p:sldId id="279" r:id="rId28"/>
    <p:sldId id="280" r:id="rId29"/>
    <p:sldId id="281" r:id="rId30"/>
    <p:sldId id="282" r:id="rId31"/>
    <p:sldId id="30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19" r:id="rId49"/>
    <p:sldId id="299"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889" autoAdjust="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6ED56-5B6F-4103-8358-FEBEEBE6327D}" type="datetimeFigureOut">
              <a:rPr lang="en-US" smtClean="0"/>
              <a:pPr/>
              <a:t>10/5/2012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DFB5D4-C44A-4FF7-A580-8C951AFE44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the above use case diagram we can know that every actor have some action with other actor in the network. User have log in relation with CSP. For that CSP response with contract contains one time key. For billing transaction USER send the contract of both user and CSP to the CNA. Then CNA produce Billing transaction and also send the confirmation message to both user and CSP. All the logging details are stored by monitor which will be send to the CNA for disputes.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From DFD 1 we can know that after accessing the service from CSP, user sends the contract of user and CSP to the CNA. CNA Verify both the contracts if both are identical then it generates the bill and sends to both user and CSP. If not it checks the log details at the monitor and take further action against the violator.</a:t>
            </a:r>
          </a:p>
          <a:p>
            <a:endParaRPr lang="en-US" dirty="0"/>
          </a:p>
        </p:txBody>
      </p:sp>
      <p:sp>
        <p:nvSpPr>
          <p:cNvPr id="4" name="Slide Number Placeholder 3"/>
          <p:cNvSpPr>
            <a:spLocks noGrp="1"/>
          </p:cNvSpPr>
          <p:nvPr>
            <p:ph type="sldNum" sz="quarter" idx="10"/>
          </p:nvPr>
        </p:nvSpPr>
        <p:spPr/>
        <p:txBody>
          <a:bodyPr/>
          <a:lstStyle/>
          <a:p>
            <a:fld id="{02DFB5D4-C44A-4FF7-A580-8C951AFE4498}"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E-R diagram shows that relationship between the various entities with attributes.  In this diagram user have attributes like username and password having validation and service relationship with the entity CSP with the attributes contract, hash chain and software. And also logging relationship with entity monitor. Likewise every entity have a relationship with other entities.</a:t>
            </a:r>
          </a:p>
          <a:p>
            <a:endParaRPr lang="en-US" dirty="0"/>
          </a:p>
        </p:txBody>
      </p:sp>
      <p:sp>
        <p:nvSpPr>
          <p:cNvPr id="4" name="Slide Number Placeholder 3"/>
          <p:cNvSpPr>
            <a:spLocks noGrp="1"/>
          </p:cNvSpPr>
          <p:nvPr>
            <p:ph type="sldNum" sz="quarter" idx="10"/>
          </p:nvPr>
        </p:nvSpPr>
        <p:spPr/>
        <p:txBody>
          <a:bodyPr/>
          <a:lstStyle/>
          <a:p>
            <a:fld id="{02DFB5D4-C44A-4FF7-A580-8C951AFE4498}"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System Architecture shows that the entire flow of the project. When the users are validated by the CSP, it will send the contract with hash chain to the user. After that the user request for the service with that hash key. Once user finished accessing service from the CSP it sends the contract of the user and CSP to the authority. Authority checks the contract; if it is identical then it generates the bill and send the confirmation message to the CSP and the user. If it found error it checks the log detail from the monitor and take the action against the person who violates the service level agreement.</a:t>
            </a:r>
          </a:p>
          <a:p>
            <a:endParaRPr lang="en-US" dirty="0"/>
          </a:p>
        </p:txBody>
      </p:sp>
      <p:sp>
        <p:nvSpPr>
          <p:cNvPr id="4" name="Slide Number Placeholder 3"/>
          <p:cNvSpPr>
            <a:spLocks noGrp="1"/>
          </p:cNvSpPr>
          <p:nvPr>
            <p:ph type="sldNum" sz="quarter" idx="10"/>
          </p:nvPr>
        </p:nvSpPr>
        <p:spPr/>
        <p:txBody>
          <a:bodyPr/>
          <a:lstStyle/>
          <a:p>
            <a:fld id="{02DFB5D4-C44A-4FF7-A580-8C951AFE4498}"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From this class diagram how the classes are interconnected to perform the action is explained. Service provider class is contact with the user class for validating the user and sends the contract. After that user class have send the request to the CNA class for bill generation and it calls the both service provider and user class for confirmation. After finishing it receives message from monitor for checking log details.</a:t>
            </a:r>
            <a:endParaRPr lang="en-US" dirty="0"/>
          </a:p>
        </p:txBody>
      </p:sp>
      <p:sp>
        <p:nvSpPr>
          <p:cNvPr id="4" name="Slide Number Placeholder 3"/>
          <p:cNvSpPr>
            <a:spLocks noGrp="1"/>
          </p:cNvSpPr>
          <p:nvPr>
            <p:ph type="sldNum" sz="quarter" idx="10"/>
          </p:nvPr>
        </p:nvSpPr>
        <p:spPr/>
        <p:txBody>
          <a:bodyPr/>
          <a:lstStyle/>
          <a:p>
            <a:fld id="{02DFB5D4-C44A-4FF7-A580-8C951AFE4498}"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the object diagram we can know that how we create a object for a class and how they perform the action. Simply it shows that flow of object. We create  object for a class like service provider, authority, user and monitor to perform the action of bill generation in efficient way. It is a diagram that shows a complete or partial view of the structure of a modeled system.</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this State diagram the process starts from  validation of the user and then proceed with sending the contract. After accessing the service user send the contract to the authority. By checking the both contract authority will generate the bill. If it is error it checks the log details from the monitor and produce penalty or payment cancellation. After that it can send either bill or error message to both user and csp at that point process come to end.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this activity diagram user can access service from the CSP by sending the check in message. After accessing the service if user wants billing transaction it sends the contract of the user and CSP to authority. Authority checks both contract if it is identical then it generates the bill and send to both the user and csp. If it found any mismatch then it checks the log details from the monitor and sends the action against the CSP/user</a:t>
            </a:r>
            <a:endParaRPr lang="en-US" dirty="0"/>
          </a:p>
        </p:txBody>
      </p:sp>
      <p:sp>
        <p:nvSpPr>
          <p:cNvPr id="4" name="Slide Number Placeholder 3"/>
          <p:cNvSpPr>
            <a:spLocks noGrp="1"/>
          </p:cNvSpPr>
          <p:nvPr>
            <p:ph type="sldNum" sz="quarter" idx="10"/>
          </p:nvPr>
        </p:nvSpPr>
        <p:spPr/>
        <p:txBody>
          <a:bodyPr/>
          <a:lstStyle/>
          <a:p>
            <a:fld id="{02DFB5D4-C44A-4FF7-A580-8C951AFE4498}" type="slidenum">
              <a:rPr lang="en-US" smtClean="0"/>
              <a:pPr/>
              <a:t>36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this sequence diagram it is shown that the sequence from user to can for bill generation. First user get a contract by check in message and access the service using that contract. After accessing the service it request the CNA for bill generation. CNA checks the both contract if it is identical then it generates the bill and send the information to the user and csp. If it is not identical then it checks the log details from monitor and take action against the SLA violator.</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Collaboration diagram shows how the Can takes the </a:t>
            </a:r>
            <a:r>
              <a:rPr lang="en-US" sz="1200" kern="1200" dirty="0" err="1" smtClean="0">
                <a:solidFill>
                  <a:schemeClr val="tx1"/>
                </a:solidFill>
                <a:latin typeface="+mn-lt"/>
                <a:ea typeface="+mn-ea"/>
                <a:cs typeface="+mn-cs"/>
              </a:rPr>
              <a:t>dyanamic</a:t>
            </a:r>
            <a:r>
              <a:rPr lang="en-US" sz="1200" kern="1200" dirty="0" smtClean="0">
                <a:solidFill>
                  <a:schemeClr val="tx1"/>
                </a:solidFill>
                <a:latin typeface="+mn-lt"/>
                <a:ea typeface="+mn-ea"/>
                <a:cs typeface="+mn-cs"/>
              </a:rPr>
              <a:t> action like if it founds the contract are identical then it generates the bill or else it checks the log details from the </a:t>
            </a:r>
            <a:r>
              <a:rPr lang="en-US" sz="1200" kern="1200" dirty="0" err="1" smtClean="0">
                <a:solidFill>
                  <a:schemeClr val="tx1"/>
                </a:solidFill>
                <a:latin typeface="+mn-lt"/>
                <a:ea typeface="+mn-ea"/>
                <a:cs typeface="+mn-cs"/>
              </a:rPr>
              <a:t>moniotor</a:t>
            </a:r>
            <a:r>
              <a:rPr lang="en-US" sz="1200" kern="1200" dirty="0" smtClean="0">
                <a:solidFill>
                  <a:schemeClr val="tx1"/>
                </a:solidFill>
                <a:latin typeface="+mn-lt"/>
                <a:ea typeface="+mn-ea"/>
                <a:cs typeface="+mn-cs"/>
              </a:rPr>
              <a:t> and take the action against the violator. So this type of dynamic flow and </a:t>
            </a:r>
            <a:r>
              <a:rPr lang="en-US" sz="1200" kern="1200" dirty="0" err="1" smtClean="0">
                <a:solidFill>
                  <a:schemeClr val="tx1"/>
                </a:solidFill>
                <a:latin typeface="+mn-lt"/>
                <a:ea typeface="+mn-ea"/>
                <a:cs typeface="+mn-cs"/>
              </a:rPr>
              <a:t>astatic</a:t>
            </a:r>
            <a:r>
              <a:rPr lang="en-US" sz="1200" kern="1200" dirty="0" smtClean="0">
                <a:solidFill>
                  <a:schemeClr val="tx1"/>
                </a:solidFill>
                <a:latin typeface="+mn-lt"/>
                <a:ea typeface="+mn-ea"/>
                <a:cs typeface="+mn-cs"/>
              </a:rPr>
              <a:t> flow like user validation and response activity are represented by using this diagram.</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this diagram components like </a:t>
            </a:r>
            <a:r>
              <a:rPr lang="en-US" sz="1200" kern="1200" dirty="0" err="1" smtClean="0">
                <a:solidFill>
                  <a:schemeClr val="tx1"/>
                </a:solidFill>
                <a:latin typeface="+mn-lt"/>
                <a:ea typeface="+mn-ea"/>
                <a:cs typeface="+mn-cs"/>
              </a:rPr>
              <a:t>cna</a:t>
            </a:r>
            <a:r>
              <a:rPr lang="en-US" sz="1200" kern="1200" dirty="0" smtClean="0">
                <a:solidFill>
                  <a:schemeClr val="tx1"/>
                </a:solidFill>
                <a:latin typeface="+mn-lt"/>
                <a:ea typeface="+mn-ea"/>
                <a:cs typeface="+mn-cs"/>
              </a:rPr>
              <a:t>, monitor, user, csp are connected to form the larger components. So can have further decision making dynamically. If it receives identical contract then it generates bill otherwise it check the log details from monitor and take further decision depends on where the violation in SLA takes place.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39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DFD 0 the flow from user to csp is shown. User requests the CSP and gets the service from the CSP after giving confirmation with hash chain. Monitor has the log details of both monitor and the CSP.</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DFB5D4-C44A-4FF7-A580-8C951AFE4498}"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7E00A-4BAE-415E-A2BE-A9848B26B4D7}" type="datetimeFigureOut">
              <a:rPr lang="en-US" smtClean="0"/>
              <a:pPr/>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7E00A-4BAE-415E-A2BE-A9848B26B4D7}" type="datetimeFigureOut">
              <a:rPr lang="en-US" smtClean="0"/>
              <a:pPr/>
              <a:t>10/5/2012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7E00A-4BAE-415E-A2BE-A9848B26B4D7}" type="datetimeFigureOut">
              <a:rPr lang="en-US" smtClean="0"/>
              <a:pPr/>
              <a:t>10/5/2012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7E00A-4BAE-415E-A2BE-A9848B26B4D7}" type="datetimeFigureOut">
              <a:rPr lang="en-US" smtClean="0"/>
              <a:pPr/>
              <a:t>10/5/2012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7E00A-4BAE-415E-A2BE-A9848B26B4D7}" type="datetimeFigureOut">
              <a:rPr lang="en-US" smtClean="0"/>
              <a:pPr/>
              <a:t>10/5/2012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10/5/2012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10/5/2012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7E00A-4BAE-415E-A2BE-A9848B26B4D7}" type="datetimeFigureOut">
              <a:rPr lang="en-US" smtClean="0"/>
              <a:pPr/>
              <a:t>10/5/2012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F0CE4-D228-4FD7-9EE5-D7FBA6ACEA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81200"/>
            <a:ext cx="8001000" cy="2123658"/>
          </a:xfrm>
          <a:prstGeom prst="rect">
            <a:avLst/>
          </a:prstGeom>
        </p:spPr>
        <p:txBody>
          <a:bodyPr wrap="square">
            <a:spAutoFit/>
          </a:bodyPr>
          <a:lstStyle/>
          <a:p>
            <a:pPr algn="ctr"/>
            <a:r>
              <a:rPr lang="en-US" sz="1600" b="1" dirty="0" smtClean="0"/>
              <a:t/>
            </a:r>
            <a:br>
              <a:rPr lang="en-US" sz="1600" b="1" dirty="0" smtClean="0"/>
            </a:br>
            <a:r>
              <a:rPr lang="en-US" sz="1600" b="1" dirty="0" smtClean="0"/>
              <a:t/>
            </a:r>
            <a:br>
              <a:rPr lang="en-US" sz="1600" b="1" dirty="0" smtClean="0"/>
            </a:br>
            <a:r>
              <a:rPr lang="en-US" sz="3200" b="1" dirty="0" smtClean="0"/>
              <a:t>THEMIS: A Mutually Verifiable Billing System</a:t>
            </a:r>
          </a:p>
          <a:p>
            <a:pPr algn="ctr"/>
            <a:r>
              <a:rPr lang="en-US" sz="3200" b="1" dirty="0" smtClean="0"/>
              <a:t>for the Cloud Computing Environment</a:t>
            </a:r>
            <a:r>
              <a:rPr lang="en-US" sz="1600" b="1" dirty="0" smtClean="0"/>
              <a:t/>
            </a:r>
            <a:br>
              <a:rPr lang="en-US" sz="1600" b="1" dirty="0" smtClean="0"/>
            </a:br>
            <a:r>
              <a:rPr lang="en-US" sz="1600" b="1" dirty="0" smtClean="0"/>
              <a:t> </a:t>
            </a:r>
            <a:br>
              <a:rPr lang="en-US" sz="1600" b="1" dirty="0" smtClean="0"/>
            </a:br>
            <a:endParaRPr 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b="1" dirty="0" smtClean="0"/>
              <a:t>Literature Survey</a:t>
            </a:r>
            <a:endParaRPr lang="en-US" dirty="0"/>
          </a:p>
        </p:txBody>
      </p:sp>
      <p:sp>
        <p:nvSpPr>
          <p:cNvPr id="3" name="Content Placeholder 2"/>
          <p:cNvSpPr>
            <a:spLocks noGrp="1"/>
          </p:cNvSpPr>
          <p:nvPr>
            <p:ph idx="1"/>
          </p:nvPr>
        </p:nvSpPr>
        <p:spPr>
          <a:xfrm>
            <a:off x="228600" y="1295400"/>
            <a:ext cx="8077200" cy="5562600"/>
          </a:xfrm>
        </p:spPr>
        <p:txBody>
          <a:bodyPr>
            <a:noAutofit/>
          </a:bodyPr>
          <a:lstStyle/>
          <a:p>
            <a:pPr algn="just">
              <a:buNone/>
            </a:pPr>
            <a:r>
              <a:rPr lang="en-US" sz="1600" b="1" dirty="0" smtClean="0">
                <a:latin typeface="Times New Roman" pitchFamily="18" charset="0"/>
                <a:cs typeface="Times New Roman" pitchFamily="18" charset="0"/>
              </a:rPr>
              <a:t>Author:	</a:t>
            </a:r>
            <a:r>
              <a:rPr lang="en-US" sz="1600" dirty="0" smtClean="0">
                <a:latin typeface="Times New Roman" pitchFamily="18" charset="0"/>
                <a:cs typeface="Times New Roman" pitchFamily="18" charset="0"/>
              </a:rPr>
              <a:t>C. Li, A. </a:t>
            </a:r>
            <a:r>
              <a:rPr lang="en-US" sz="1600" dirty="0" err="1" smtClean="0">
                <a:latin typeface="Times New Roman" pitchFamily="18" charset="0"/>
                <a:cs typeface="Times New Roman" pitchFamily="18" charset="0"/>
              </a:rPr>
              <a:t>Raghunathan</a:t>
            </a:r>
            <a:r>
              <a:rPr lang="en-US" sz="1600" dirty="0" smtClean="0">
                <a:latin typeface="Times New Roman" pitchFamily="18" charset="0"/>
                <a:cs typeface="Times New Roman" pitchFamily="18" charset="0"/>
              </a:rPr>
              <a:t>, and N. K. </a:t>
            </a:r>
            <a:r>
              <a:rPr lang="en-US" sz="1600" dirty="0" err="1" smtClean="0">
                <a:latin typeface="Times New Roman" pitchFamily="18" charset="0"/>
                <a:cs typeface="Times New Roman" pitchFamily="18" charset="0"/>
              </a:rPr>
              <a:t>Jha</a:t>
            </a: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Year:	</a:t>
            </a:r>
            <a:r>
              <a:rPr lang="en-US" sz="1600" dirty="0" smtClean="0">
                <a:latin typeface="Times New Roman" pitchFamily="18" charset="0"/>
                <a:cs typeface="Times New Roman" pitchFamily="18" charset="0"/>
              </a:rPr>
              <a:t>	2010</a:t>
            </a:r>
          </a:p>
          <a:p>
            <a:pPr algn="just">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Description:</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Virtualization is a rapidly evolving technology that can be used to provide a range of benefits to computing systems, including improved resource utilization, software portability, and reliability. For security-critical applications, it is highly desirable to have a small trusted computing base (TCB), since it minimizes the surface of attacks that could jeopardize the security of the entire system. In traditional virtualization architectures, the TCB for an application includes not only the hardware and the virtual machine monitor (VMM), but also the whole management operating system (OS) that contains the device drivers and virtual machine (VM) management functionality. For many applications, it is not acceptable to trust this management OS, due to its large code base and abundance of vulnerabilities. In this paper, we address the problem of providing a secure execution environment on a virtualized computing platform under the assumption of an untrusted management OS. We propose a secure virtualization architecture that provides a secure run-time environment, network interface, and secondary storage for a guest VM. The proposed architecture significantly reduces the TCB of security-critical guest VMs, leading to improved security in an untrusted management environment. We have implemented a prototype of the proposed approach using the </a:t>
            </a:r>
            <a:r>
              <a:rPr lang="en-US" sz="1600" dirty="0" err="1" smtClean="0">
                <a:latin typeface="Times New Roman" pitchFamily="18" charset="0"/>
                <a:cs typeface="Times New Roman" pitchFamily="18" charset="0"/>
              </a:rPr>
              <a:t>Xen</a:t>
            </a:r>
            <a:r>
              <a:rPr lang="en-US" sz="1600" dirty="0" smtClean="0">
                <a:latin typeface="Times New Roman" pitchFamily="18" charset="0"/>
                <a:cs typeface="Times New Roman" pitchFamily="18" charset="0"/>
              </a:rPr>
              <a:t> virtualization system, and demonstrated how it can be used to facilitate secure remote computing services. We evaluate the performance penalties incurred by the proposed architecture, and demonstrate that the penalties are minimal.</a:t>
            </a:r>
          </a:p>
          <a:p>
            <a:pPr algn="just"/>
            <a:endParaRPr lang="en-US" sz="1600"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Secure virtual machine execution under an untrusted management os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609600"/>
          </a:xfrm>
        </p:spPr>
        <p:txBody>
          <a:bodyPr>
            <a:normAutofit fontScale="90000"/>
          </a:bodyPr>
          <a:lstStyle/>
          <a:p>
            <a:r>
              <a:rPr lang="en-US" b="1" dirty="0" smtClean="0"/>
              <a:t>Literature Survey</a:t>
            </a:r>
            <a:endParaRPr lang="en-US" dirty="0"/>
          </a:p>
        </p:txBody>
      </p:sp>
      <p:sp>
        <p:nvSpPr>
          <p:cNvPr id="3" name="Content Placeholder 2"/>
          <p:cNvSpPr>
            <a:spLocks noGrp="1"/>
          </p:cNvSpPr>
          <p:nvPr>
            <p:ph idx="1"/>
          </p:nvPr>
        </p:nvSpPr>
        <p:spPr>
          <a:xfrm>
            <a:off x="304800" y="1219200"/>
            <a:ext cx="8077200" cy="5410200"/>
          </a:xfrm>
        </p:spPr>
        <p:txBody>
          <a:bodyPr>
            <a:normAutofit fontScale="55000" lnSpcReduction="20000"/>
          </a:bodyPr>
          <a:lstStyle/>
          <a:p>
            <a:pPr algn="just">
              <a:buNone/>
            </a:pPr>
            <a:r>
              <a:rPr lang="en-US" b="1" dirty="0" smtClean="0">
                <a:latin typeface="Times New Roman" pitchFamily="18" charset="0"/>
                <a:cs typeface="Times New Roman" pitchFamily="18" charset="0"/>
              </a:rPr>
              <a:t>Author:	</a:t>
            </a:r>
            <a:r>
              <a:rPr lang="en-US" dirty="0" smtClean="0">
                <a:latin typeface="Times New Roman" pitchFamily="18" charset="0"/>
                <a:cs typeface="Times New Roman" pitchFamily="18" charset="0"/>
              </a:rPr>
              <a:t>S. Berger, R. </a:t>
            </a:r>
            <a:r>
              <a:rPr lang="en-US" dirty="0" err="1" smtClean="0">
                <a:latin typeface="Times New Roman" pitchFamily="18" charset="0"/>
                <a:cs typeface="Times New Roman" pitchFamily="18" charset="0"/>
              </a:rPr>
              <a:t>C´aceres</a:t>
            </a:r>
            <a:r>
              <a:rPr lang="en-US" dirty="0" smtClean="0">
                <a:latin typeface="Times New Roman" pitchFamily="18" charset="0"/>
                <a:cs typeface="Times New Roman" pitchFamily="18" charset="0"/>
              </a:rPr>
              <a:t>, K. A. Goldman, R. Perez, R. </a:t>
            </a:r>
            <a:r>
              <a:rPr lang="en-US" dirty="0" err="1" smtClean="0">
                <a:latin typeface="Times New Roman" pitchFamily="18" charset="0"/>
                <a:cs typeface="Times New Roman" pitchFamily="18" charset="0"/>
              </a:rPr>
              <a:t>Sailer</a:t>
            </a:r>
            <a:r>
              <a:rPr lang="en-US" dirty="0" smtClean="0">
                <a:latin typeface="Times New Roman" pitchFamily="18" charset="0"/>
                <a:cs typeface="Times New Roman" pitchFamily="18" charset="0"/>
              </a:rPr>
              <a:t>, and L. van 	</a:t>
            </a:r>
            <a:r>
              <a:rPr lang="en-US" dirty="0" err="1" smtClean="0">
                <a:latin typeface="Times New Roman" pitchFamily="18" charset="0"/>
                <a:cs typeface="Times New Roman" pitchFamily="18" charset="0"/>
              </a:rPr>
              <a:t>Doorn</a:t>
            </a: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Year:	</a:t>
            </a:r>
            <a:r>
              <a:rPr lang="en-US" dirty="0" smtClean="0">
                <a:latin typeface="Times New Roman" pitchFamily="18" charset="0"/>
                <a:cs typeface="Times New Roman" pitchFamily="18" charset="0"/>
              </a:rPr>
              <a:t>2006</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Description:</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We present the design and implementation of a system that enables trusted computing for an unlimited number of virtual machines on a single hardware platform. To this end, we virtualized the Trusted Platform Module (TPM). As a result, the TPM’s secure storage and cryptographic functions are available to operating systems and applications running in virtual machines. Our new facility supports higher-level services for establishing trust in virtualized environments, for example remote attestation of software integrity. We implemented the full TPM specification in software and added functions to create and destroy virtual TPM instances. We integrated our software TPM into a hypervisor environment to make TPM functions available to virtual machines. Our virtual TPM supports suspend and resume operations, as well as migration of a virtual TPM instance with its respective virtual machine across platforms. We present four designs for certificate chains to link the virtual TPM to a hardware TPM, with security vs. efficiency trade-offs based on threat models. Finally, we demonstrate a working system by layering an existing integrity measurement application on top of our virtual TPM facility.</a:t>
            </a:r>
          </a:p>
          <a:p>
            <a:pPr algn="just"/>
            <a:endParaRPr lang="en-US"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vtpm: virtualizing the trusted platform module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b="1" dirty="0" smtClean="0"/>
              <a:t>Literature Survey</a:t>
            </a:r>
            <a:endParaRPr lang="en-US" dirty="0"/>
          </a:p>
        </p:txBody>
      </p:sp>
      <p:sp>
        <p:nvSpPr>
          <p:cNvPr id="3" name="Content Placeholder 2"/>
          <p:cNvSpPr>
            <a:spLocks noGrp="1"/>
          </p:cNvSpPr>
          <p:nvPr>
            <p:ph idx="1"/>
          </p:nvPr>
        </p:nvSpPr>
        <p:spPr>
          <a:xfrm>
            <a:off x="381000" y="1295400"/>
            <a:ext cx="7924800" cy="5334000"/>
          </a:xfrm>
        </p:spPr>
        <p:txBody>
          <a:bodyPr>
            <a:noAutofit/>
          </a:bodyPr>
          <a:lstStyle/>
          <a:p>
            <a:pPr algn="just">
              <a:buNone/>
            </a:pPr>
            <a:r>
              <a:rPr lang="en-US" sz="1700" b="1" dirty="0" smtClean="0">
                <a:latin typeface="Times New Roman" pitchFamily="18" charset="0"/>
                <a:cs typeface="Times New Roman" pitchFamily="18" charset="0"/>
              </a:rPr>
              <a:t>Author:</a:t>
            </a:r>
            <a:r>
              <a:rPr lang="en-US" sz="1700" dirty="0" smtClean="0">
                <a:latin typeface="Times New Roman" pitchFamily="18" charset="0"/>
                <a:cs typeface="Times New Roman" pitchFamily="18" charset="0"/>
              </a:rPr>
              <a:t>	 H. </a:t>
            </a:r>
            <a:r>
              <a:rPr lang="en-US" sz="1700" dirty="0" err="1" smtClean="0">
                <a:latin typeface="Times New Roman" pitchFamily="18" charset="0"/>
                <a:cs typeface="Times New Roman" pitchFamily="18" charset="0"/>
              </a:rPr>
              <a:t>Rajan</a:t>
            </a:r>
            <a:r>
              <a:rPr lang="en-US" sz="1700" dirty="0" smtClean="0">
                <a:latin typeface="Times New Roman" pitchFamily="18" charset="0"/>
                <a:cs typeface="Times New Roman" pitchFamily="18" charset="0"/>
              </a:rPr>
              <a:t> and M. </a:t>
            </a:r>
            <a:r>
              <a:rPr lang="en-US" sz="1700" dirty="0" err="1" smtClean="0">
                <a:latin typeface="Times New Roman" pitchFamily="18" charset="0"/>
                <a:cs typeface="Times New Roman" pitchFamily="18" charset="0"/>
              </a:rPr>
              <a:t>Hosamani</a:t>
            </a:r>
            <a:endParaRPr lang="en-US" sz="1700" dirty="0" smtClean="0">
              <a:latin typeface="Times New Roman" pitchFamily="18" charset="0"/>
              <a:cs typeface="Times New Roman" pitchFamily="18" charset="0"/>
            </a:endParaRPr>
          </a:p>
          <a:p>
            <a:pPr algn="just">
              <a:buNone/>
            </a:pPr>
            <a:r>
              <a:rPr lang="en-US" sz="1700" b="1" dirty="0" smtClean="0">
                <a:latin typeface="Times New Roman" pitchFamily="18" charset="0"/>
                <a:cs typeface="Times New Roman" pitchFamily="18" charset="0"/>
              </a:rPr>
              <a:t>Year:</a:t>
            </a:r>
            <a:r>
              <a:rPr lang="en-US" sz="1700" dirty="0" smtClean="0">
                <a:latin typeface="Times New Roman" pitchFamily="18" charset="0"/>
                <a:cs typeface="Times New Roman" pitchFamily="18" charset="0"/>
              </a:rPr>
              <a:t>	2008</a:t>
            </a:r>
          </a:p>
          <a:p>
            <a:pPr algn="just">
              <a:buNone/>
            </a:pPr>
            <a:r>
              <a:rPr lang="en-US" sz="1700" dirty="0" smtClean="0">
                <a:latin typeface="Times New Roman" pitchFamily="18" charset="0"/>
                <a:cs typeface="Times New Roman" pitchFamily="18" charset="0"/>
              </a:rPr>
              <a:t> </a:t>
            </a:r>
            <a:r>
              <a:rPr lang="en-US" sz="1700" b="1" dirty="0" smtClean="0">
                <a:latin typeface="Times New Roman" pitchFamily="18" charset="0"/>
                <a:cs typeface="Times New Roman" pitchFamily="18" charset="0"/>
              </a:rPr>
              <a:t>Description:</a:t>
            </a:r>
            <a:endParaRPr lang="en-US" sz="1700" dirty="0" smtClean="0">
              <a:latin typeface="Times New Roman" pitchFamily="18" charset="0"/>
              <a:cs typeface="Times New Roman" pitchFamily="18" charset="0"/>
            </a:endParaRPr>
          </a:p>
          <a:p>
            <a:pPr algn="just">
              <a:buNone/>
            </a:pPr>
            <a:r>
              <a:rPr lang="en-US" sz="1700" dirty="0" smtClean="0">
                <a:latin typeface="Times New Roman" pitchFamily="18" charset="0"/>
                <a:cs typeface="Times New Roman" pitchFamily="18" charset="0"/>
              </a:rPr>
              <a:t>		Verifying whether a service implementation is conforming to its service-level agreements is important to inspire confidence in services in a service-oriented architecture (</a:t>
            </a:r>
            <a:r>
              <a:rPr lang="en-US" sz="1700" dirty="0" err="1" smtClean="0">
                <a:latin typeface="Times New Roman" pitchFamily="18" charset="0"/>
                <a:cs typeface="Times New Roman" pitchFamily="18" charset="0"/>
              </a:rPr>
              <a:t>SoA</a:t>
            </a:r>
            <a:r>
              <a:rPr lang="en-US" sz="1700" dirty="0" smtClean="0">
                <a:latin typeface="Times New Roman" pitchFamily="18" charset="0"/>
                <a:cs typeface="Times New Roman" pitchFamily="18" charset="0"/>
              </a:rPr>
              <a:t>). Functional agreements can be checked by observing the published interface of the service, but other agreements that are more non-functional in nature, are often verified by deploying a monitor that observes the execution of the service implementation. A problem is that such a monitor must execute in an untrusted environment. Thus, integrity of the results reported by such a monitor crucially depends on its integrity. We contribute an extension of the traditional </a:t>
            </a:r>
            <a:r>
              <a:rPr lang="en-US" sz="1700" dirty="0" err="1" smtClean="0">
                <a:latin typeface="Times New Roman" pitchFamily="18" charset="0"/>
                <a:cs typeface="Times New Roman" pitchFamily="18" charset="0"/>
              </a:rPr>
              <a:t>SoA</a:t>
            </a:r>
            <a:r>
              <a:rPr lang="en-US" sz="1700" dirty="0" smtClean="0">
                <a:latin typeface="Times New Roman" pitchFamily="18" charset="0"/>
                <a:cs typeface="Times New Roman" pitchFamily="18" charset="0"/>
              </a:rPr>
              <a:t>, based on hardware-based root of trust, that allows clients, brokers and providers to negotiate and validate the integrity of a requirements monitor executing in an untrusted environment. We make two basic claims: first, that it is feasible to realize our approach using existing hardware and software solutions, and second, that integrity verification can be done at a relatively small overhead. To evaluate feasibility, we have realized our approach using current software and hardware solutions. To measure overhead, we have conducted a case study using a collection of Web service implementations available with Apache Axis implementation.</a:t>
            </a:r>
          </a:p>
          <a:p>
            <a:pPr algn="just"/>
            <a:endParaRPr lang="en-US" sz="1700"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Tisa: Toward trustworthy services in a service-oriented architecture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639762"/>
          </a:xfrm>
        </p:spPr>
        <p:txBody>
          <a:bodyPr>
            <a:normAutofit fontScale="90000"/>
          </a:bodyPr>
          <a:lstStyle/>
          <a:p>
            <a:r>
              <a:rPr lang="en-US" b="1" dirty="0" smtClean="0"/>
              <a:t>Literature Survey</a:t>
            </a:r>
            <a:endParaRPr lang="en-US" dirty="0"/>
          </a:p>
        </p:txBody>
      </p:sp>
      <p:sp>
        <p:nvSpPr>
          <p:cNvPr id="3" name="Content Placeholder 2"/>
          <p:cNvSpPr>
            <a:spLocks noGrp="1"/>
          </p:cNvSpPr>
          <p:nvPr>
            <p:ph idx="1"/>
          </p:nvPr>
        </p:nvSpPr>
        <p:spPr>
          <a:xfrm>
            <a:off x="304800" y="1295400"/>
            <a:ext cx="8001000" cy="5410200"/>
          </a:xfrm>
        </p:spPr>
        <p:txBody>
          <a:bodyPr>
            <a:normAutofit fontScale="70000" lnSpcReduction="20000"/>
          </a:bodyPr>
          <a:lstStyle/>
          <a:p>
            <a:pPr algn="just">
              <a:buNone/>
            </a:pPr>
            <a:r>
              <a:rPr lang="en-US" b="1" dirty="0" smtClean="0">
                <a:latin typeface="Times New Roman" pitchFamily="18" charset="0"/>
                <a:cs typeface="Times New Roman" pitchFamily="18" charset="0"/>
              </a:rPr>
              <a:t>Author:</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Olston</a:t>
            </a:r>
            <a:r>
              <a:rPr lang="en-US" dirty="0" smtClean="0">
                <a:latin typeface="Times New Roman" pitchFamily="18" charset="0"/>
                <a:cs typeface="Times New Roman" pitchFamily="18" charset="0"/>
              </a:rPr>
              <a:t> and B. Reed</a:t>
            </a:r>
          </a:p>
          <a:p>
            <a:pPr algn="just">
              <a:buNone/>
            </a:pPr>
            <a:r>
              <a:rPr lang="en-US" b="1" dirty="0" smtClean="0">
                <a:latin typeface="Times New Roman" pitchFamily="18" charset="0"/>
                <a:cs typeface="Times New Roman" pitchFamily="18" charset="0"/>
              </a:rPr>
              <a:t>Year:	</a:t>
            </a:r>
            <a:r>
              <a:rPr lang="en-US" dirty="0" smtClean="0">
                <a:latin typeface="Times New Roman" pitchFamily="18" charset="0"/>
                <a:cs typeface="Times New Roman" pitchFamily="18" charset="0"/>
              </a:rPr>
              <a:t>2011</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Description:</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We consider how to monitor and debug query processing data flows, in distributed environments such as Pig/</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Our work is motivated by a series of informal user interviews, which revealed that monitoring and debugging needs are both pressing and diverse. In response to these interviews, we created a framework for custom dataflow instrumentation, called Inspector Gadget (IG). IG makes it easy to write a wide variety of monitoring and debugging behaviors, and attaches seamlessly to an existing, unmodified dataflow environment such as Pig. We have implemented a dozen user-requested tools in Inspector Gadget, each in just a few hundred lines of Java code. The performance overhead is modest in most cases. Our Pig-based implementation of IG, called Penny, is slated for public release in mid-2011, in conjunction with the upcoming Apache Pig v0.9 release.</a:t>
            </a:r>
          </a:p>
          <a:p>
            <a:pPr algn="just"/>
            <a:endParaRPr lang="en-US"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533400"/>
          </a:xfrm>
          <a:prstGeom prst="rect">
            <a:avLst/>
          </a:prstGeom>
          <a:solidFill>
            <a:schemeClr val="bg1"/>
          </a:solidFill>
          <a:ln w="9525">
            <a:noFill/>
            <a:miter lim="800000"/>
            <a:headEnd/>
            <a:tailEnd/>
          </a:ln>
        </p:spPr>
        <p:txBody>
          <a:bodyPr lIns="180000" tIns="0" rIns="0" bIns="0" anchor="ctr"/>
          <a:lstStyle/>
          <a:p>
            <a:pPr algn="ctr"/>
            <a:r>
              <a:rPr lang="en-US" b="1" dirty="0" smtClean="0">
                <a:latin typeface="Times New Roman" pitchFamily="18" charset="0"/>
                <a:cs typeface="Times New Roman" pitchFamily="18" charset="0"/>
              </a:rPr>
              <a:t>Inspector gadget: a framework for custom monitoring and debugging of distributed data flows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639762"/>
          </a:xfrm>
        </p:spPr>
        <p:txBody>
          <a:bodyPr>
            <a:normAutofit fontScale="90000"/>
          </a:bodyPr>
          <a:lstStyle/>
          <a:p>
            <a:r>
              <a:rPr lang="en-US" b="1" dirty="0" smtClean="0"/>
              <a:t>Modules</a:t>
            </a:r>
            <a:endParaRPr lang="en-US" dirty="0"/>
          </a:p>
        </p:txBody>
      </p:sp>
      <p:sp>
        <p:nvSpPr>
          <p:cNvPr id="3" name="Content Placeholder 2"/>
          <p:cNvSpPr>
            <a:spLocks noGrp="1"/>
          </p:cNvSpPr>
          <p:nvPr>
            <p:ph idx="1"/>
          </p:nvPr>
        </p:nvSpPr>
        <p:spPr>
          <a:xfrm>
            <a:off x="533400" y="1295400"/>
            <a:ext cx="7696200" cy="4525963"/>
          </a:xfrm>
        </p:spPr>
        <p:txBody>
          <a:bodyPr/>
          <a:lstStyle/>
          <a:p>
            <a:pPr lvl="0"/>
            <a:r>
              <a:rPr lang="en-US" dirty="0" smtClean="0"/>
              <a:t>User Interface Design</a:t>
            </a:r>
          </a:p>
          <a:p>
            <a:pPr lvl="0"/>
            <a:r>
              <a:rPr lang="en-US" dirty="0" smtClean="0"/>
              <a:t>Cloud Service Provider</a:t>
            </a:r>
          </a:p>
          <a:p>
            <a:pPr lvl="0"/>
            <a:r>
              <a:rPr lang="en-US" dirty="0" smtClean="0"/>
              <a:t>User</a:t>
            </a:r>
          </a:p>
          <a:p>
            <a:pPr lvl="0"/>
            <a:r>
              <a:rPr lang="en-US" dirty="0" smtClean="0"/>
              <a:t>Cloud Notary Authority (CNA)</a:t>
            </a:r>
          </a:p>
          <a:p>
            <a:pPr lvl="0"/>
            <a:r>
              <a:rPr lang="en-US" dirty="0" smtClean="0"/>
              <a:t>Monitor</a:t>
            </a:r>
          </a:p>
          <a:p>
            <a:pPr lvl="0"/>
            <a:r>
              <a:rPr lang="en-US" dirty="0" smtClean="0"/>
              <a:t>Action against SLA violation.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7848600" cy="5791200"/>
          </a:xfrm>
        </p:spPr>
        <p:txBody>
          <a:bodyPr>
            <a:noAutofit/>
          </a:bodyPr>
          <a:lstStyle/>
          <a:p>
            <a:pPr algn="just">
              <a:buNone/>
            </a:pPr>
            <a:r>
              <a:rPr lang="en-US" sz="1800" b="1" dirty="0" smtClean="0">
                <a:latin typeface="Times New Roman" pitchFamily="18" charset="0"/>
                <a:cs typeface="Times New Roman" pitchFamily="18" charset="0"/>
              </a:rPr>
              <a:t>User Interface Design</a:t>
            </a:r>
          </a:p>
          <a:p>
            <a:pPr algn="just"/>
            <a:r>
              <a:rPr lang="en-US" sz="2000" dirty="0" smtClean="0">
                <a:latin typeface="Times New Roman" pitchFamily="18" charset="0"/>
                <a:cs typeface="Times New Roman" pitchFamily="18" charset="0"/>
              </a:rPr>
              <a:t>User Interface Design have a purpose that a user to move from login page to user page of the website. In this we want to enter our user name and password provided by Service provider. </a:t>
            </a:r>
          </a:p>
          <a:p>
            <a:pPr algn="just"/>
            <a:r>
              <a:rPr lang="en-US" sz="2000" dirty="0" smtClean="0">
                <a:latin typeface="Times New Roman" pitchFamily="18" charset="0"/>
                <a:cs typeface="Times New Roman" pitchFamily="18" charset="0"/>
              </a:rPr>
              <a:t>If we enter the valid password and user name then only the user can move login page to user window while entering user name and password it will check  username and password is match or not. If we enter any wrong username or wrong password it generates some error message. </a:t>
            </a:r>
          </a:p>
          <a:p>
            <a:pPr algn="just"/>
            <a:r>
              <a:rPr lang="en-US" sz="2000" dirty="0" smtClean="0">
                <a:latin typeface="Times New Roman" pitchFamily="18" charset="0"/>
                <a:cs typeface="Times New Roman" pitchFamily="18" charset="0"/>
              </a:rPr>
              <a:t> So we are preventing from unauthorized user entering into the service provider website. It will provide a good security for our project. </a:t>
            </a:r>
          </a:p>
          <a:p>
            <a:pPr algn="just"/>
            <a:r>
              <a:rPr lang="en-US" sz="2000" dirty="0" smtClean="0">
                <a:latin typeface="Times New Roman" pitchFamily="18" charset="0"/>
                <a:cs typeface="Times New Roman" pitchFamily="18" charset="0"/>
              </a:rPr>
              <a:t>Service provider contain user name and password server also check the authentication of the user. It will improve the security and preventing from unauthorized user enters into the website. </a:t>
            </a:r>
          </a:p>
          <a:p>
            <a:pPr algn="just"/>
            <a:r>
              <a:rPr lang="en-US" sz="2000" dirty="0" smtClean="0">
                <a:latin typeface="Times New Roman" pitchFamily="18" charset="0"/>
                <a:cs typeface="Times New Roman" pitchFamily="18" charset="0"/>
              </a:rPr>
              <a:t>In our project we are using java swings for creating design. Here we are validating the users who are going to access the Service providers.</a:t>
            </a:r>
          </a:p>
          <a:p>
            <a:pPr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81000" y="457200"/>
            <a:ext cx="8077200" cy="6400800"/>
          </a:xfrm>
        </p:spPr>
        <p:txBody>
          <a:bodyPr>
            <a:noAutofit/>
          </a:bodyPr>
          <a:lstStyle/>
          <a:p>
            <a:pPr>
              <a:buNone/>
            </a:pPr>
            <a:r>
              <a:rPr lang="en-US" sz="2000" b="1" dirty="0" smtClean="0">
                <a:latin typeface="Times New Roman" pitchFamily="18" charset="0"/>
                <a:cs typeface="Times New Roman" pitchFamily="18" charset="0"/>
              </a:rPr>
              <a:t>Cloud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Service Provider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Service provider has a job of providing a service like software to the cloud users. In our proposed method, CSP doesn’t provide billing transaction to the user. </a:t>
            </a:r>
          </a:p>
          <a:p>
            <a:r>
              <a:rPr lang="en-US" sz="2000" dirty="0" smtClean="0">
                <a:latin typeface="Times New Roman" pitchFamily="18" charset="0"/>
                <a:cs typeface="Times New Roman" pitchFamily="18" charset="0"/>
              </a:rPr>
              <a:t>It is due to the reason if billing transaction performed in the CSP then complexity in security to be provided for billing transaction increases the overhead. If the user logged in for service, CSP validate the user whether he\she is an authenticated user or not.</a:t>
            </a:r>
          </a:p>
          <a:p>
            <a:r>
              <a:rPr lang="en-US" sz="2000" dirty="0" smtClean="0">
                <a:latin typeface="Times New Roman" pitchFamily="18" charset="0"/>
                <a:cs typeface="Times New Roman" pitchFamily="18" charset="0"/>
              </a:rPr>
              <a:t> Once if user is found authenticated user then it waits for service check in message else it found any unauthenticated user it will send the error message. </a:t>
            </a:r>
          </a:p>
          <a:p>
            <a:r>
              <a:rPr lang="en-US" sz="2000" dirty="0" smtClean="0">
                <a:latin typeface="Times New Roman" pitchFamily="18" charset="0"/>
                <a:cs typeface="Times New Roman" pitchFamily="18" charset="0"/>
              </a:rPr>
              <a:t>If it received the service check in message then it responds the user by transmitting the agreement and hash chain (one time key).  After getting the service request from the user, CSP provide the requested service to the user. </a:t>
            </a:r>
          </a:p>
          <a:p>
            <a:r>
              <a:rPr lang="en-US" sz="2000" dirty="0" smtClean="0">
                <a:latin typeface="Times New Roman" pitchFamily="18" charset="0"/>
                <a:cs typeface="Times New Roman" pitchFamily="18" charset="0"/>
              </a:rPr>
              <a:t>It is also have a contact with the Cloud notary authority. It will provide the service until it receive the service checkout message. The CSP enables users to scale their capacity upwards or downwards regarding their computing requirements and to pay only for the capacity that they actually use.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7924800" cy="5638800"/>
          </a:xfrm>
        </p:spPr>
        <p:txBody>
          <a:bodyPr>
            <a:normAutofit fontScale="62500" lnSpcReduction="20000"/>
          </a:bodyPr>
          <a:lstStyle/>
          <a:p>
            <a:pPr algn="just">
              <a:buNone/>
            </a:pPr>
            <a:r>
              <a:rPr lang="en-US" b="1" dirty="0" smtClean="0">
                <a:latin typeface="Times New Roman" pitchFamily="18" charset="0"/>
                <a:cs typeface="Times New Roman" pitchFamily="18" charset="0"/>
              </a:rPr>
              <a:t>User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User can access a service from the Cloud Service Provider by authenticated login process. We assume that users are thin clients who use services in the cloud computing environment.</a:t>
            </a:r>
          </a:p>
          <a:p>
            <a:pPr algn="just"/>
            <a:r>
              <a:rPr lang="en-US" dirty="0" smtClean="0">
                <a:latin typeface="Times New Roman" pitchFamily="18" charset="0"/>
                <a:cs typeface="Times New Roman" pitchFamily="18" charset="0"/>
              </a:rPr>
              <a:t> To start a service session in such an environment, each user makes a service check-in request to the CSP with a billing transaction. </a:t>
            </a:r>
          </a:p>
          <a:p>
            <a:pPr algn="just"/>
            <a:r>
              <a:rPr lang="en-US" dirty="0" smtClean="0">
                <a:latin typeface="Times New Roman" pitchFamily="18" charset="0"/>
                <a:cs typeface="Times New Roman" pitchFamily="18" charset="0"/>
              </a:rPr>
              <a:t>To end the service session, the user can make a service check-out request to the CSP with a billing transaction. Once if the users send the service check-in message it can get the contract from the CSP. </a:t>
            </a:r>
          </a:p>
          <a:p>
            <a:pPr algn="just"/>
            <a:r>
              <a:rPr lang="en-US" dirty="0" smtClean="0">
                <a:latin typeface="Times New Roman" pitchFamily="18" charset="0"/>
                <a:cs typeface="Times New Roman" pitchFamily="18" charset="0"/>
              </a:rPr>
              <a:t>After receiving the one time keywords in the contract it can be able to access the service from the CSP. Now user log details are stored in Monitor for future disputes. </a:t>
            </a:r>
          </a:p>
          <a:p>
            <a:pPr algn="just"/>
            <a:r>
              <a:rPr lang="en-US" dirty="0" smtClean="0">
                <a:latin typeface="Times New Roman" pitchFamily="18" charset="0"/>
                <a:cs typeface="Times New Roman" pitchFamily="18" charset="0"/>
              </a:rPr>
              <a:t>After accessing the service, user want billing transaction. If he\she wants the bill means it should send the contract of the CSP with contract of the user to the CNA. </a:t>
            </a:r>
          </a:p>
          <a:p>
            <a:pPr algn="just"/>
            <a:r>
              <a:rPr lang="en-US" dirty="0" smtClean="0">
                <a:latin typeface="Times New Roman" pitchFamily="18" charset="0"/>
                <a:cs typeface="Times New Roman" pitchFamily="18" charset="0"/>
              </a:rPr>
              <a:t>If both the details checked by the CNA are identical then user can receive the bill binding information along with confirmation message. If any error occurred or forgery activity found from the user side then the user will receive the penalty for that.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159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04800" y="762000"/>
            <a:ext cx="8001000" cy="5867400"/>
          </a:xfrm>
        </p:spPr>
        <p:txBody>
          <a:bodyPr>
            <a:normAutofit fontScale="55000" lnSpcReduction="20000"/>
          </a:bodyPr>
          <a:lstStyle/>
          <a:p>
            <a:pPr algn="just">
              <a:buNone/>
            </a:pPr>
            <a:r>
              <a:rPr lang="en-US" sz="3600" b="1" dirty="0" smtClean="0">
                <a:latin typeface="Times New Roman" pitchFamily="18" charset="0"/>
                <a:cs typeface="Times New Roman" pitchFamily="18" charset="0"/>
              </a:rPr>
              <a:t>Cloud Notary Authority (CNA)</a:t>
            </a:r>
            <a:endParaRPr lang="en-US" sz="3600" dirty="0" smtClean="0">
              <a:latin typeface="Times New Roman" pitchFamily="18" charset="0"/>
              <a:cs typeface="Times New Roman" pitchFamily="18" charset="0"/>
            </a:endParaRPr>
          </a:p>
          <a:p>
            <a:pPr algn="just"/>
            <a:endParaRPr lang="en-US" sz="3600" dirty="0" smtClean="0">
              <a:latin typeface="Times New Roman" pitchFamily="18" charset="0"/>
              <a:cs typeface="Times New Roman" pitchFamily="18" charset="0"/>
            </a:endParaRPr>
          </a:p>
          <a:p>
            <a:pPr algn="just"/>
            <a:r>
              <a:rPr lang="en-US" sz="3600" dirty="0" smtClean="0">
                <a:latin typeface="Times New Roman" pitchFamily="18" charset="0"/>
                <a:cs typeface="Times New Roman" pitchFamily="18" charset="0"/>
              </a:rPr>
              <a:t>Cloud Notary Authority acts as a THEMIS in our cloud billing transaction. He is an authority to generate the billing transaction for the cloud service. </a:t>
            </a:r>
          </a:p>
          <a:p>
            <a:pPr algn="just"/>
            <a:r>
              <a:rPr lang="en-US" sz="3600" dirty="0" smtClean="0">
                <a:latin typeface="Times New Roman" pitchFamily="18" charset="0"/>
                <a:cs typeface="Times New Roman" pitchFamily="18" charset="0"/>
              </a:rPr>
              <a:t>The CNA provides a mutually verifiable integrity mechanism that combats the malicious behavior of users or the CSP. The process, which involves a generation of mutually verifiable binding information among all the involved entities on the basis of a one-way hash chain (One time key), is computationally efficient for a user and the CSP.</a:t>
            </a:r>
          </a:p>
          <a:p>
            <a:pPr algn="just"/>
            <a:r>
              <a:rPr lang="en-US" sz="3600" dirty="0" smtClean="0">
                <a:latin typeface="Times New Roman" pitchFamily="18" charset="0"/>
                <a:cs typeface="Times New Roman" pitchFamily="18" charset="0"/>
              </a:rPr>
              <a:t> If user wants billing for the service then it sends the contract of the user and contract of CSP to the CNA. In CNA it checks both the contract; if it is found as identical then it generates the bill as binding information and sends the confirmation message to the user and the CSP. </a:t>
            </a:r>
          </a:p>
          <a:p>
            <a:pPr algn="just"/>
            <a:r>
              <a:rPr lang="en-US" sz="3600" dirty="0" smtClean="0">
                <a:latin typeface="Times New Roman" pitchFamily="18" charset="0"/>
                <a:cs typeface="Times New Roman" pitchFamily="18" charset="0"/>
              </a:rPr>
              <a:t>If it is not identical then it receives the log details from the monitor. If forgery found at user side it sends the penalty to the user. If it found at CSP side it cancels the payment to the CSP. </a:t>
            </a:r>
          </a:p>
          <a:p>
            <a:pPr algn="just"/>
            <a:r>
              <a:rPr lang="en-US" sz="3600" dirty="0" smtClean="0">
                <a:latin typeface="Times New Roman" pitchFamily="18" charset="0"/>
                <a:cs typeface="Times New Roman" pitchFamily="18" charset="0"/>
              </a:rPr>
              <a:t>CNA provide the billing transaction which can be verifiable and also forgery resistive in cloud environment.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04800" y="1066800"/>
            <a:ext cx="8001000" cy="5638800"/>
          </a:xfrm>
        </p:spPr>
        <p:txBody>
          <a:bodyPr>
            <a:normAutofit fontScale="70000" lnSpcReduction="20000"/>
          </a:bodyPr>
          <a:lstStyle/>
          <a:p>
            <a:pPr algn="just">
              <a:buNone/>
            </a:pPr>
            <a:r>
              <a:rPr lang="en-US" b="1" dirty="0" smtClean="0">
                <a:latin typeface="Times New Roman" pitchFamily="18" charset="0"/>
                <a:cs typeface="Times New Roman" pitchFamily="18" charset="0"/>
              </a:rPr>
              <a:t>Monitor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Monitor is a module which continuously monitors all the log activities of the CSP and the user. For monitoring it uses a technique called S-Mon. </a:t>
            </a:r>
          </a:p>
          <a:p>
            <a:pPr algn="just"/>
            <a:r>
              <a:rPr lang="en-US" dirty="0" smtClean="0">
                <a:latin typeface="Times New Roman" pitchFamily="18" charset="0"/>
                <a:cs typeface="Times New Roman" pitchFamily="18" charset="0"/>
              </a:rPr>
              <a:t>The S-Mon has a forgery-resistive SLA measuring and logging mechanism, which enables it to monitor SLA violations and take corrective actions in a trusted manner. </a:t>
            </a:r>
          </a:p>
          <a:p>
            <a:pPr algn="just"/>
            <a:r>
              <a:rPr lang="en-US" dirty="0" smtClean="0">
                <a:latin typeface="Times New Roman" pitchFamily="18" charset="0"/>
                <a:cs typeface="Times New Roman" pitchFamily="18" charset="0"/>
              </a:rPr>
              <a:t>After the service session is finished, the data logged by S-Mon are delivered to the CNA. We devised S-Mon in such a way that it can be deployed as an SLA monitoring module in the computing resources of the user.</a:t>
            </a:r>
          </a:p>
          <a:p>
            <a:pPr algn="just"/>
            <a:r>
              <a:rPr lang="en-US" dirty="0" smtClean="0">
                <a:latin typeface="Times New Roman" pitchFamily="18" charset="0"/>
                <a:cs typeface="Times New Roman" pitchFamily="18" charset="0"/>
              </a:rPr>
              <a:t> Once SLA has been violated S-Mon sends all the log details to the CNA. After verifying the log details CNA perform further action.  Monitor has a local repository for storing all the log details of the user to monitor the SLA for the future disputes. </a:t>
            </a:r>
          </a:p>
          <a:p>
            <a:pPr algn="just"/>
            <a:r>
              <a:rPr lang="en-US" dirty="0" smtClean="0">
                <a:latin typeface="Times New Roman" pitchFamily="18" charset="0"/>
                <a:cs typeface="Times New Roman" pitchFamily="18" charset="0"/>
              </a:rPr>
              <a:t>So it can be verifiable in future too. Here monitor plays important role against billing transaction forgery which leads to forgery resistive billing transaction.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715962"/>
          </a:xfrm>
        </p:spPr>
        <p:txBody>
          <a:bodyPr>
            <a:normAutofit fontScale="90000"/>
          </a:bodyPr>
          <a:lstStyle/>
          <a:p>
            <a:r>
              <a:rPr lang="en-US" b="1" dirty="0" smtClean="0"/>
              <a:t>Introduction</a:t>
            </a:r>
            <a:endParaRPr lang="en-US" dirty="0"/>
          </a:p>
        </p:txBody>
      </p:sp>
      <p:sp>
        <p:nvSpPr>
          <p:cNvPr id="3" name="Content Placeholder 2"/>
          <p:cNvSpPr>
            <a:spLocks noGrp="1"/>
          </p:cNvSpPr>
          <p:nvPr>
            <p:ph idx="1"/>
          </p:nvPr>
        </p:nvSpPr>
        <p:spPr>
          <a:xfrm>
            <a:off x="381000" y="685800"/>
            <a:ext cx="8077200" cy="6019800"/>
          </a:xfrm>
        </p:spPr>
        <p:txBody>
          <a:bodyPr>
            <a:noAutofit/>
          </a:bodyPr>
          <a:lstStyle/>
          <a:p>
            <a:r>
              <a:rPr lang="en-US" sz="1900" dirty="0" smtClean="0">
                <a:latin typeface="Times New Roman" pitchFamily="18" charset="0"/>
                <a:cs typeface="Times New Roman" pitchFamily="18" charset="0"/>
              </a:rPr>
              <a:t>Cloud computing is an important transition that makes change in service oriented computing technology. </a:t>
            </a:r>
          </a:p>
          <a:p>
            <a:r>
              <a:rPr lang="en-US" sz="1900" dirty="0" smtClean="0">
                <a:latin typeface="Times New Roman" pitchFamily="18" charset="0"/>
                <a:cs typeface="Times New Roman" pitchFamily="18" charset="0"/>
              </a:rPr>
              <a:t>Cloud service provider follows pay-as-you-go pricing approach which means consumer uses as many resources as he need and billed by the provider based on the resource consumed. CSP give a quality of service in the form of a service level agreement.</a:t>
            </a:r>
          </a:p>
          <a:p>
            <a:r>
              <a:rPr lang="en-US" sz="1900" dirty="0" smtClean="0">
                <a:latin typeface="Times New Roman" pitchFamily="18" charset="0"/>
                <a:cs typeface="Times New Roman" pitchFamily="18" charset="0"/>
              </a:rPr>
              <a:t> For transparent billing, each billing transaction should be protected against forgery and false modifications. Although CSPs provide service billing records, they cannot provide trustworthiness. It is due to user or CSP can modify the billing records.</a:t>
            </a:r>
          </a:p>
          <a:p>
            <a:r>
              <a:rPr lang="en-US" sz="1900" dirty="0" smtClean="0">
                <a:latin typeface="Times New Roman" pitchFamily="18" charset="0"/>
                <a:cs typeface="Times New Roman" pitchFamily="18" charset="0"/>
              </a:rPr>
              <a:t> In this case even a third party cannot confirm that the user’s record is correct or CSPs record is correct. To overcome these limitations we introduced a secure billing system called THEMIS. For secure billing system THEMIS introduces a concept of cloud notary authority (CNA). CNA generates mutually verifiable binding information that can be used to resolve future disputes between user and CSP. </a:t>
            </a:r>
          </a:p>
          <a:p>
            <a:r>
              <a:rPr lang="en-US" sz="1900" dirty="0" smtClean="0">
                <a:latin typeface="Times New Roman" pitchFamily="18" charset="0"/>
                <a:cs typeface="Times New Roman" pitchFamily="18" charset="0"/>
              </a:rPr>
              <a:t>This project will produce the secure billing through monitoring the service level agreement (SLA) by using the SMon module. CNA can get a service logs from SMon and stored it in a local repository for further reference. Even administrator of a cloud system cannot modify or falsify the data.</a:t>
            </a:r>
          </a:p>
          <a:p>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001000" cy="5638800"/>
          </a:xfrm>
        </p:spPr>
        <p:txBody>
          <a:bodyPr>
            <a:noAutofit/>
          </a:bodyPr>
          <a:lstStyle/>
          <a:p>
            <a:pPr algn="just">
              <a:buNone/>
            </a:pPr>
            <a:r>
              <a:rPr lang="en-US" sz="2400" b="1" dirty="0" smtClean="0">
                <a:latin typeface="Times New Roman" pitchFamily="18" charset="0"/>
                <a:cs typeface="Times New Roman" pitchFamily="18" charset="0"/>
              </a:rPr>
              <a:t>Action against SLA violation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Once the CNA found forgery from cloud services it can’t directly take any action against them without knowing the reason. </a:t>
            </a:r>
          </a:p>
          <a:p>
            <a:pPr algn="just"/>
            <a:r>
              <a:rPr lang="en-US" sz="2400" dirty="0" smtClean="0">
                <a:latin typeface="Times New Roman" pitchFamily="18" charset="0"/>
                <a:cs typeface="Times New Roman" pitchFamily="18" charset="0"/>
              </a:rPr>
              <a:t>At that time it sends the message to Monitor to send the all log details about the transaction. </a:t>
            </a:r>
          </a:p>
          <a:p>
            <a:pPr algn="just"/>
            <a:r>
              <a:rPr lang="en-US" sz="2400" dirty="0" smtClean="0">
                <a:latin typeface="Times New Roman" pitchFamily="18" charset="0"/>
                <a:cs typeface="Times New Roman" pitchFamily="18" charset="0"/>
              </a:rPr>
              <a:t>Once it receives the log message from the monitor it compares the contract and the log details. Once the forgery found from CSP side it cancels the payment to the CSP and send the message to the CSP. </a:t>
            </a:r>
          </a:p>
          <a:p>
            <a:pPr algn="just"/>
            <a:r>
              <a:rPr lang="en-US" sz="2400" dirty="0" smtClean="0">
                <a:latin typeface="Times New Roman" pitchFamily="18" charset="0"/>
                <a:cs typeface="Times New Roman" pitchFamily="18" charset="0"/>
              </a:rPr>
              <a:t>If it found from the user side it assign penalty to the user according to the severity of the forgery from the user side and sends the message to the user. </a:t>
            </a:r>
          </a:p>
          <a:p>
            <a:pPr algn="just"/>
            <a:r>
              <a:rPr lang="en-US" sz="2400" dirty="0" smtClean="0">
                <a:latin typeface="Times New Roman" pitchFamily="18" charset="0"/>
                <a:cs typeface="Times New Roman" pitchFamily="18" charset="0"/>
              </a:rPr>
              <a:t>CNA also maintains the local repository after the action taken against the SLA violation.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Module Diagrams</a:t>
            </a:r>
            <a:r>
              <a:rPr lang="en-US" dirty="0" smtClean="0"/>
              <a:t/>
            </a:r>
            <a:br>
              <a:rPr lang="en-US" dirty="0" smtClean="0"/>
            </a:br>
            <a:endParaRPr lang="en-US" dirty="0"/>
          </a:p>
        </p:txBody>
      </p:sp>
      <p:sp>
        <p:nvSpPr>
          <p:cNvPr id="6" name="Rectangle 4"/>
          <p:cNvSpPr>
            <a:spLocks noChangeArrowheads="1"/>
          </p:cNvSpPr>
          <p:nvPr/>
        </p:nvSpPr>
        <p:spPr bwMode="gray">
          <a:xfrm>
            <a:off x="304800" y="10668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b="1" dirty="0" smtClean="0">
                <a:latin typeface="Times New Roman" pitchFamily="18" charset="0"/>
                <a:ea typeface="Times New Roman" pitchFamily="18" charset="0"/>
                <a:cs typeface="Times New Roman" pitchFamily="18" charset="0"/>
              </a:rPr>
              <a:t>User Interface Design</a:t>
            </a:r>
            <a:endParaRPr lang="en-US" sz="2800" dirty="0" smtClean="0">
              <a:latin typeface="Arial" pitchFamily="34" charset="0"/>
              <a:cs typeface="Arial" pitchFamily="34" charset="0"/>
            </a:endParaRPr>
          </a:p>
        </p:txBody>
      </p:sp>
      <p:grpSp>
        <p:nvGrpSpPr>
          <p:cNvPr id="58369" name="Group 1"/>
          <p:cNvGrpSpPr>
            <a:grpSpLocks/>
          </p:cNvGrpSpPr>
          <p:nvPr/>
        </p:nvGrpSpPr>
        <p:grpSpPr bwMode="auto">
          <a:xfrm>
            <a:off x="1066800" y="2133600"/>
            <a:ext cx="6172200" cy="3581400"/>
            <a:chOff x="2235" y="7935"/>
            <a:chExt cx="7320" cy="3030"/>
          </a:xfrm>
        </p:grpSpPr>
        <p:sp>
          <p:nvSpPr>
            <p:cNvPr id="58370" name="Rectangle 2"/>
            <p:cNvSpPr>
              <a:spLocks noChangeArrowheads="1"/>
            </p:cNvSpPr>
            <p:nvPr/>
          </p:nvSpPr>
          <p:spPr bwMode="auto">
            <a:xfrm>
              <a:off x="2235" y="8220"/>
              <a:ext cx="15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1" name="Rectangle 3"/>
            <p:cNvSpPr>
              <a:spLocks noChangeArrowheads="1"/>
            </p:cNvSpPr>
            <p:nvPr/>
          </p:nvSpPr>
          <p:spPr bwMode="auto">
            <a:xfrm>
              <a:off x="7800" y="8044"/>
              <a:ext cx="1755"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Cloud Service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2" name="AutoShape 4"/>
            <p:cNvSpPr>
              <a:spLocks noChangeArrowheads="1"/>
            </p:cNvSpPr>
            <p:nvPr/>
          </p:nvSpPr>
          <p:spPr bwMode="auto">
            <a:xfrm>
              <a:off x="5205" y="8044"/>
              <a:ext cx="975" cy="79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3" name="Rectangle 5"/>
            <p:cNvSpPr>
              <a:spLocks noChangeArrowheads="1"/>
            </p:cNvSpPr>
            <p:nvPr/>
          </p:nvSpPr>
          <p:spPr bwMode="auto">
            <a:xfrm>
              <a:off x="4920" y="10125"/>
              <a:ext cx="15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Client Account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4" name="AutoShape 6"/>
            <p:cNvCxnSpPr>
              <a:cxnSpLocks noChangeShapeType="1"/>
            </p:cNvCxnSpPr>
            <p:nvPr/>
          </p:nvCxnSpPr>
          <p:spPr bwMode="auto">
            <a:xfrm>
              <a:off x="3780" y="8550"/>
              <a:ext cx="1425" cy="0"/>
            </a:xfrm>
            <a:prstGeom prst="straightConnector1">
              <a:avLst/>
            </a:prstGeom>
            <a:noFill/>
            <a:ln w="9525">
              <a:solidFill>
                <a:srgbClr val="000000"/>
              </a:solidFill>
              <a:round/>
              <a:headEnd/>
              <a:tailEnd type="triangle" w="med" len="med"/>
            </a:ln>
          </p:spPr>
        </p:cxnSp>
        <p:cxnSp>
          <p:nvCxnSpPr>
            <p:cNvPr id="58375" name="AutoShape 7"/>
            <p:cNvCxnSpPr>
              <a:cxnSpLocks noChangeShapeType="1"/>
            </p:cNvCxnSpPr>
            <p:nvPr/>
          </p:nvCxnSpPr>
          <p:spPr bwMode="auto">
            <a:xfrm flipV="1">
              <a:off x="6180" y="8415"/>
              <a:ext cx="1620" cy="15"/>
            </a:xfrm>
            <a:prstGeom prst="straightConnector1">
              <a:avLst/>
            </a:prstGeom>
            <a:noFill/>
            <a:ln w="9525">
              <a:solidFill>
                <a:srgbClr val="000000"/>
              </a:solidFill>
              <a:round/>
              <a:headEnd type="triangle" w="med" len="med"/>
              <a:tailEnd type="triangle" w="med" len="med"/>
            </a:ln>
          </p:spPr>
        </p:cxnSp>
        <p:sp>
          <p:nvSpPr>
            <p:cNvPr id="58376" name="Text Box 8"/>
            <p:cNvSpPr txBox="1">
              <a:spLocks noChangeArrowheads="1"/>
            </p:cNvSpPr>
            <p:nvPr/>
          </p:nvSpPr>
          <p:spPr bwMode="auto">
            <a:xfrm>
              <a:off x="6365" y="7935"/>
              <a:ext cx="1282"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Validation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7" name="AutoShape 9"/>
            <p:cNvCxnSpPr>
              <a:cxnSpLocks noChangeShapeType="1"/>
            </p:cNvCxnSpPr>
            <p:nvPr/>
          </p:nvCxnSpPr>
          <p:spPr bwMode="auto">
            <a:xfrm>
              <a:off x="5805" y="8835"/>
              <a:ext cx="30" cy="1290"/>
            </a:xfrm>
            <a:prstGeom prst="straightConnector1">
              <a:avLst/>
            </a:prstGeom>
            <a:noFill/>
            <a:ln w="9525">
              <a:solidFill>
                <a:srgbClr val="000000"/>
              </a:solidFill>
              <a:round/>
              <a:headEnd/>
              <a:tailEnd type="triangle" w="med" len="med"/>
            </a:ln>
          </p:spPr>
        </p:cxnSp>
        <p:sp>
          <p:nvSpPr>
            <p:cNvPr id="58378" name="AutoShape 10"/>
            <p:cNvSpPr>
              <a:spLocks noChangeArrowheads="1"/>
            </p:cNvSpPr>
            <p:nvPr/>
          </p:nvSpPr>
          <p:spPr bwMode="auto">
            <a:xfrm>
              <a:off x="8310" y="9330"/>
              <a:ext cx="1020" cy="1635"/>
            </a:xfrm>
            <a:prstGeom prst="can">
              <a:avLst>
                <a:gd name="adj" fmla="val 28371"/>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9" name="AutoShape 11"/>
            <p:cNvCxnSpPr>
              <a:cxnSpLocks noChangeShapeType="1"/>
            </p:cNvCxnSpPr>
            <p:nvPr/>
          </p:nvCxnSpPr>
          <p:spPr bwMode="auto">
            <a:xfrm>
              <a:off x="8790" y="8734"/>
              <a:ext cx="45" cy="731"/>
            </a:xfrm>
            <a:prstGeom prst="straightConnector1">
              <a:avLst/>
            </a:prstGeom>
            <a:noFill/>
            <a:ln w="9525">
              <a:solidFill>
                <a:srgbClr val="000000"/>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143000"/>
            <a:ext cx="8001000" cy="4524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Cloud</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Service Provider</a:t>
            </a:r>
            <a:endParaRPr lang="en-US" dirty="0">
              <a:latin typeface="Times New Roman" pitchFamily="18" charset="0"/>
              <a:cs typeface="Times New Roman" pitchFamily="18" charset="0"/>
            </a:endParaRPr>
          </a:p>
        </p:txBody>
      </p:sp>
      <p:grpSp>
        <p:nvGrpSpPr>
          <p:cNvPr id="57345" name="Group 1"/>
          <p:cNvGrpSpPr>
            <a:grpSpLocks/>
          </p:cNvGrpSpPr>
          <p:nvPr/>
        </p:nvGrpSpPr>
        <p:grpSpPr bwMode="auto">
          <a:xfrm>
            <a:off x="685800" y="2133600"/>
            <a:ext cx="6934200" cy="4191000"/>
            <a:chOff x="1830" y="2265"/>
            <a:chExt cx="9045" cy="4260"/>
          </a:xfrm>
        </p:grpSpPr>
        <p:grpSp>
          <p:nvGrpSpPr>
            <p:cNvPr id="57346" name="Group 2"/>
            <p:cNvGrpSpPr>
              <a:grpSpLocks/>
            </p:cNvGrpSpPr>
            <p:nvPr/>
          </p:nvGrpSpPr>
          <p:grpSpPr bwMode="auto">
            <a:xfrm>
              <a:off x="1830" y="2265"/>
              <a:ext cx="9045" cy="2880"/>
              <a:chOff x="1830" y="2010"/>
              <a:chExt cx="9045" cy="2880"/>
            </a:xfrm>
          </p:grpSpPr>
          <p:sp>
            <p:nvSpPr>
              <p:cNvPr id="57347" name="Rectangle 3"/>
              <p:cNvSpPr>
                <a:spLocks noChangeArrowheads="1"/>
              </p:cNvSpPr>
              <p:nvPr/>
            </p:nvSpPr>
            <p:spPr bwMode="auto">
              <a:xfrm>
                <a:off x="6885" y="2010"/>
                <a:ext cx="3990" cy="27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8" name="Rectangle 4"/>
              <p:cNvSpPr>
                <a:spLocks noChangeArrowheads="1"/>
              </p:cNvSpPr>
              <p:nvPr/>
            </p:nvSpPr>
            <p:spPr bwMode="auto">
              <a:xfrm>
                <a:off x="1830" y="4230"/>
                <a:ext cx="1230" cy="6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49" name="AutoShape 5"/>
              <p:cNvCxnSpPr>
                <a:cxnSpLocks noChangeShapeType="1"/>
              </p:cNvCxnSpPr>
              <p:nvPr/>
            </p:nvCxnSpPr>
            <p:spPr bwMode="auto">
              <a:xfrm flipV="1">
                <a:off x="3060" y="2955"/>
                <a:ext cx="3825" cy="1275"/>
              </a:xfrm>
              <a:prstGeom prst="straightConnector1">
                <a:avLst/>
              </a:prstGeom>
              <a:noFill/>
              <a:ln w="9525">
                <a:solidFill>
                  <a:srgbClr val="000000"/>
                </a:solidFill>
                <a:round/>
                <a:headEnd/>
                <a:tailEnd type="triangle" w="med" len="med"/>
              </a:ln>
            </p:spPr>
          </p:cxnSp>
          <p:sp>
            <p:nvSpPr>
              <p:cNvPr id="57350" name="Text Box 6"/>
              <p:cNvSpPr txBox="1">
                <a:spLocks noChangeArrowheads="1"/>
              </p:cNvSpPr>
              <p:nvPr/>
            </p:nvSpPr>
            <p:spPr bwMode="auto">
              <a:xfrm>
                <a:off x="3810" y="3105"/>
                <a:ext cx="1200" cy="3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51" name="AutoShape 7"/>
              <p:cNvCxnSpPr>
                <a:cxnSpLocks noChangeShapeType="1"/>
              </p:cNvCxnSpPr>
              <p:nvPr/>
            </p:nvCxnSpPr>
            <p:spPr bwMode="auto">
              <a:xfrm flipH="1">
                <a:off x="3060" y="3225"/>
                <a:ext cx="3825" cy="1305"/>
              </a:xfrm>
              <a:prstGeom prst="straightConnector1">
                <a:avLst/>
              </a:prstGeom>
              <a:noFill/>
              <a:ln w="9525">
                <a:solidFill>
                  <a:srgbClr val="000000"/>
                </a:solidFill>
                <a:round/>
                <a:headEnd/>
                <a:tailEnd type="triangle" w="med" len="med"/>
              </a:ln>
            </p:spPr>
          </p:cxnSp>
          <p:sp>
            <p:nvSpPr>
              <p:cNvPr id="57352" name="Text Box 8"/>
              <p:cNvSpPr txBox="1">
                <a:spLocks noChangeArrowheads="1"/>
              </p:cNvSpPr>
              <p:nvPr/>
            </p:nvSpPr>
            <p:spPr bwMode="auto">
              <a:xfrm>
                <a:off x="4830" y="3945"/>
                <a:ext cx="1125" cy="6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 Hash chain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3" name="Rectangle 9"/>
              <p:cNvSpPr>
                <a:spLocks noChangeArrowheads="1"/>
              </p:cNvSpPr>
              <p:nvPr/>
            </p:nvSpPr>
            <p:spPr bwMode="auto">
              <a:xfrm>
                <a:off x="7245" y="2640"/>
                <a:ext cx="1215"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Software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4" name="Rectangle 10"/>
              <p:cNvSpPr>
                <a:spLocks noChangeArrowheads="1"/>
              </p:cNvSpPr>
              <p:nvPr/>
            </p:nvSpPr>
            <p:spPr bwMode="auto">
              <a:xfrm>
                <a:off x="9345" y="2640"/>
                <a:ext cx="1140"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5" name="Rectangle 11"/>
              <p:cNvSpPr>
                <a:spLocks noChangeArrowheads="1"/>
              </p:cNvSpPr>
              <p:nvPr/>
            </p:nvSpPr>
            <p:spPr bwMode="auto">
              <a:xfrm>
                <a:off x="7230" y="3750"/>
                <a:ext cx="1230"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7356" name="AutoShape 12"/>
            <p:cNvSpPr>
              <a:spLocks noChangeArrowheads="1"/>
            </p:cNvSpPr>
            <p:nvPr/>
          </p:nvSpPr>
          <p:spPr bwMode="auto">
            <a:xfrm>
              <a:off x="9120" y="5475"/>
              <a:ext cx="1365" cy="1050"/>
            </a:xfrm>
            <a:prstGeom prst="can">
              <a:avLst>
                <a:gd name="adj" fmla="val 250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57" name="AutoShape 13"/>
            <p:cNvCxnSpPr>
              <a:cxnSpLocks noChangeShapeType="1"/>
            </p:cNvCxnSpPr>
            <p:nvPr/>
          </p:nvCxnSpPr>
          <p:spPr bwMode="auto">
            <a:xfrm>
              <a:off x="9750" y="5010"/>
              <a:ext cx="30" cy="675"/>
            </a:xfrm>
            <a:prstGeom prst="straightConnector1">
              <a:avLst/>
            </a:prstGeom>
            <a:noFill/>
            <a:ln w="9525">
              <a:solidFill>
                <a:srgbClr val="000000"/>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r>
              <a:rPr lang="en-US" sz="2800" b="1" dirty="0" smtClean="0">
                <a:latin typeface="Times New Roman" pitchFamily="18" charset="0"/>
                <a:cs typeface="Times New Roman" pitchFamily="18" charset="0"/>
              </a:rPr>
              <a:t>User</a:t>
            </a:r>
            <a:endParaRPr lang="en-US" sz="2800" dirty="0">
              <a:latin typeface="Times New Roman" pitchFamily="18" charset="0"/>
              <a:cs typeface="Times New Roman" pitchFamily="18" charset="0"/>
            </a:endParaRPr>
          </a:p>
        </p:txBody>
      </p:sp>
      <p:grpSp>
        <p:nvGrpSpPr>
          <p:cNvPr id="56321" name="Group 1"/>
          <p:cNvGrpSpPr>
            <a:grpSpLocks/>
          </p:cNvGrpSpPr>
          <p:nvPr/>
        </p:nvGrpSpPr>
        <p:grpSpPr bwMode="auto">
          <a:xfrm>
            <a:off x="971550" y="2339974"/>
            <a:ext cx="6877050" cy="4060826"/>
            <a:chOff x="1530" y="7860"/>
            <a:chExt cx="8490" cy="3660"/>
          </a:xfrm>
        </p:grpSpPr>
        <p:sp>
          <p:nvSpPr>
            <p:cNvPr id="56322" name="Rectangle 2"/>
            <p:cNvSpPr>
              <a:spLocks noChangeArrowheads="1"/>
            </p:cNvSpPr>
            <p:nvPr/>
          </p:nvSpPr>
          <p:spPr bwMode="auto">
            <a:xfrm>
              <a:off x="1530" y="7860"/>
              <a:ext cx="4620" cy="2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3" name="Rectangle 3"/>
            <p:cNvSpPr>
              <a:spLocks noChangeArrowheads="1"/>
            </p:cNvSpPr>
            <p:nvPr/>
          </p:nvSpPr>
          <p:spPr bwMode="auto">
            <a:xfrm>
              <a:off x="1830" y="8670"/>
              <a:ext cx="136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4" name="Rectangle 4"/>
            <p:cNvSpPr>
              <a:spLocks noChangeArrowheads="1"/>
            </p:cNvSpPr>
            <p:nvPr/>
          </p:nvSpPr>
          <p:spPr bwMode="auto">
            <a:xfrm>
              <a:off x="4455" y="8670"/>
              <a:ext cx="160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CNA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5" name="Rectangle 5"/>
            <p:cNvSpPr>
              <a:spLocks noChangeArrowheads="1"/>
            </p:cNvSpPr>
            <p:nvPr/>
          </p:nvSpPr>
          <p:spPr bwMode="auto">
            <a:xfrm>
              <a:off x="1875" y="9465"/>
              <a:ext cx="118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 logs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6" name="Rectangle 6"/>
            <p:cNvSpPr>
              <a:spLocks noChangeArrowheads="1"/>
            </p:cNvSpPr>
            <p:nvPr/>
          </p:nvSpPr>
          <p:spPr bwMode="auto">
            <a:xfrm>
              <a:off x="4605" y="9600"/>
              <a:ext cx="1230"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SLA Detail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7" name="Rectangle 7"/>
            <p:cNvSpPr>
              <a:spLocks noChangeArrowheads="1"/>
            </p:cNvSpPr>
            <p:nvPr/>
          </p:nvSpPr>
          <p:spPr bwMode="auto">
            <a:xfrm>
              <a:off x="8235" y="8355"/>
              <a:ext cx="1785" cy="11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6328" name="AutoShape 8"/>
            <p:cNvCxnSpPr>
              <a:cxnSpLocks noChangeShapeType="1"/>
            </p:cNvCxnSpPr>
            <p:nvPr/>
          </p:nvCxnSpPr>
          <p:spPr bwMode="auto">
            <a:xfrm flipV="1">
              <a:off x="6150" y="8670"/>
              <a:ext cx="2085" cy="450"/>
            </a:xfrm>
            <a:prstGeom prst="straightConnector1">
              <a:avLst/>
            </a:prstGeom>
            <a:noFill/>
            <a:ln w="9525">
              <a:solidFill>
                <a:srgbClr val="000000"/>
              </a:solidFill>
              <a:round/>
              <a:headEnd/>
              <a:tailEnd type="triangle" w="med" len="med"/>
            </a:ln>
          </p:spPr>
        </p:cxnSp>
        <p:sp>
          <p:nvSpPr>
            <p:cNvPr id="56329" name="Text Box 9"/>
            <p:cNvSpPr txBox="1">
              <a:spLocks noChangeArrowheads="1"/>
            </p:cNvSpPr>
            <p:nvPr/>
          </p:nvSpPr>
          <p:spPr bwMode="auto">
            <a:xfrm>
              <a:off x="6555" y="8355"/>
              <a:ext cx="1050"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30" name="Rectangle 10"/>
            <p:cNvSpPr>
              <a:spLocks noChangeArrowheads="1"/>
            </p:cNvSpPr>
            <p:nvPr/>
          </p:nvSpPr>
          <p:spPr bwMode="auto">
            <a:xfrm>
              <a:off x="8235" y="10635"/>
              <a:ext cx="1785" cy="8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6331" name="AutoShape 11"/>
            <p:cNvCxnSpPr>
              <a:cxnSpLocks noChangeShapeType="1"/>
            </p:cNvCxnSpPr>
            <p:nvPr/>
          </p:nvCxnSpPr>
          <p:spPr bwMode="auto">
            <a:xfrm>
              <a:off x="6150" y="9945"/>
              <a:ext cx="2085" cy="690"/>
            </a:xfrm>
            <a:prstGeom prst="straightConnector1">
              <a:avLst/>
            </a:prstGeom>
            <a:noFill/>
            <a:ln w="9525">
              <a:solidFill>
                <a:srgbClr val="000000"/>
              </a:solidFill>
              <a:round/>
              <a:headEnd/>
              <a:tailEnd type="triangle" w="med" len="med"/>
            </a:ln>
          </p:spPr>
        </p:cxnSp>
        <p:sp>
          <p:nvSpPr>
            <p:cNvPr id="56332" name="Text Box 12"/>
            <p:cNvSpPr txBox="1">
              <a:spLocks noChangeArrowheads="1"/>
            </p:cNvSpPr>
            <p:nvPr/>
          </p:nvSpPr>
          <p:spPr bwMode="auto">
            <a:xfrm>
              <a:off x="6450" y="10635"/>
              <a:ext cx="1275"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of CSP +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r>
              <a:rPr lang="en-US" sz="2800" b="1" dirty="0" smtClean="0">
                <a:latin typeface="Times New Roman" pitchFamily="18" charset="0"/>
                <a:cs typeface="Times New Roman" pitchFamily="18" charset="0"/>
              </a:rPr>
              <a:t>Cloud Notary Authority (CNA)</a:t>
            </a:r>
            <a:endParaRPr lang="en-US" sz="2800" dirty="0">
              <a:latin typeface="Times New Roman" pitchFamily="18" charset="0"/>
              <a:cs typeface="Times New Roman" pitchFamily="18" charset="0"/>
            </a:endParaRPr>
          </a:p>
        </p:txBody>
      </p:sp>
      <p:grpSp>
        <p:nvGrpSpPr>
          <p:cNvPr id="55297" name="Group 1"/>
          <p:cNvGrpSpPr>
            <a:grpSpLocks/>
          </p:cNvGrpSpPr>
          <p:nvPr/>
        </p:nvGrpSpPr>
        <p:grpSpPr bwMode="auto">
          <a:xfrm>
            <a:off x="1371600" y="2590800"/>
            <a:ext cx="6172200" cy="3733800"/>
            <a:chOff x="1620" y="2445"/>
            <a:chExt cx="8670" cy="4530"/>
          </a:xfrm>
        </p:grpSpPr>
        <p:sp>
          <p:nvSpPr>
            <p:cNvPr id="55298" name="Rectangle 2"/>
            <p:cNvSpPr>
              <a:spLocks noChangeArrowheads="1"/>
            </p:cNvSpPr>
            <p:nvPr/>
          </p:nvSpPr>
          <p:spPr bwMode="auto">
            <a:xfrm>
              <a:off x="1620" y="2445"/>
              <a:ext cx="4035" cy="2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299" name="Rectangle 3"/>
            <p:cNvSpPr>
              <a:spLocks noChangeArrowheads="1"/>
            </p:cNvSpPr>
            <p:nvPr/>
          </p:nvSpPr>
          <p:spPr bwMode="auto">
            <a:xfrm>
              <a:off x="2040" y="3030"/>
              <a:ext cx="900"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00" name="Rectangle 4"/>
            <p:cNvSpPr>
              <a:spLocks noChangeArrowheads="1"/>
            </p:cNvSpPr>
            <p:nvPr/>
          </p:nvSpPr>
          <p:spPr bwMode="auto">
            <a:xfrm>
              <a:off x="4065" y="3030"/>
              <a:ext cx="900"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01" name="Rectangle 5"/>
            <p:cNvSpPr>
              <a:spLocks noChangeArrowheads="1"/>
            </p:cNvSpPr>
            <p:nvPr/>
          </p:nvSpPr>
          <p:spPr bwMode="auto">
            <a:xfrm>
              <a:off x="2115" y="4155"/>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Generation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02" name="Rectangle 6"/>
            <p:cNvSpPr>
              <a:spLocks noChangeArrowheads="1"/>
            </p:cNvSpPr>
            <p:nvPr/>
          </p:nvSpPr>
          <p:spPr bwMode="auto">
            <a:xfrm>
              <a:off x="8820" y="2700"/>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03" name="Rectangle 7"/>
            <p:cNvSpPr>
              <a:spLocks noChangeArrowheads="1"/>
            </p:cNvSpPr>
            <p:nvPr/>
          </p:nvSpPr>
          <p:spPr bwMode="auto">
            <a:xfrm>
              <a:off x="9045" y="4515"/>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04" name="AutoShape 8"/>
            <p:cNvSpPr>
              <a:spLocks noChangeArrowheads="1"/>
            </p:cNvSpPr>
            <p:nvPr/>
          </p:nvSpPr>
          <p:spPr bwMode="auto">
            <a:xfrm>
              <a:off x="2775" y="5745"/>
              <a:ext cx="1170" cy="1230"/>
            </a:xfrm>
            <a:prstGeom prst="can">
              <a:avLst>
                <a:gd name="adj" fmla="val 26282"/>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smtClean="0">
                  <a:ln>
                    <a:noFill/>
                  </a:ln>
                  <a:solidFill>
                    <a:schemeClr val="tx1"/>
                  </a:solidFill>
                  <a:effectLst/>
                  <a:latin typeface="Calibri" pitchFamily="34" charset="0"/>
                  <a:cs typeface="Arial" pitchFamily="34" charset="0"/>
                </a:rPr>
                <a:t>Local Repository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305" name="AutoShape 9"/>
            <p:cNvCxnSpPr>
              <a:cxnSpLocks noChangeShapeType="1"/>
            </p:cNvCxnSpPr>
            <p:nvPr/>
          </p:nvCxnSpPr>
          <p:spPr bwMode="auto">
            <a:xfrm flipH="1">
              <a:off x="5655" y="2880"/>
              <a:ext cx="3165" cy="150"/>
            </a:xfrm>
            <a:prstGeom prst="straightConnector1">
              <a:avLst/>
            </a:prstGeom>
            <a:noFill/>
            <a:ln w="9525">
              <a:solidFill>
                <a:srgbClr val="000000"/>
              </a:solidFill>
              <a:round/>
              <a:headEnd/>
              <a:tailEnd type="triangle" w="med" len="med"/>
            </a:ln>
          </p:spPr>
        </p:cxnSp>
        <p:sp>
          <p:nvSpPr>
            <p:cNvPr id="55306" name="Text Box 10"/>
            <p:cNvSpPr txBox="1">
              <a:spLocks noChangeArrowheads="1"/>
            </p:cNvSpPr>
            <p:nvPr/>
          </p:nvSpPr>
          <p:spPr bwMode="auto">
            <a:xfrm>
              <a:off x="6315" y="2445"/>
              <a:ext cx="117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307" name="AutoShape 11"/>
            <p:cNvCxnSpPr>
              <a:cxnSpLocks noChangeShapeType="1"/>
            </p:cNvCxnSpPr>
            <p:nvPr/>
          </p:nvCxnSpPr>
          <p:spPr bwMode="auto">
            <a:xfrm flipV="1">
              <a:off x="5655" y="2880"/>
              <a:ext cx="3165" cy="1035"/>
            </a:xfrm>
            <a:prstGeom prst="straightConnector1">
              <a:avLst/>
            </a:prstGeom>
            <a:noFill/>
            <a:ln w="9525">
              <a:solidFill>
                <a:srgbClr val="000000"/>
              </a:solidFill>
              <a:round/>
              <a:headEnd/>
              <a:tailEnd type="triangle" w="med" len="med"/>
            </a:ln>
          </p:spPr>
        </p:cxnSp>
        <p:cxnSp>
          <p:nvCxnSpPr>
            <p:cNvPr id="55308" name="AutoShape 12"/>
            <p:cNvCxnSpPr>
              <a:cxnSpLocks noChangeShapeType="1"/>
            </p:cNvCxnSpPr>
            <p:nvPr/>
          </p:nvCxnSpPr>
          <p:spPr bwMode="auto">
            <a:xfrm>
              <a:off x="5655" y="3915"/>
              <a:ext cx="3390" cy="840"/>
            </a:xfrm>
            <a:prstGeom prst="straightConnector1">
              <a:avLst/>
            </a:prstGeom>
            <a:noFill/>
            <a:ln w="9525">
              <a:solidFill>
                <a:srgbClr val="000000"/>
              </a:solidFill>
              <a:round/>
              <a:headEnd/>
              <a:tailEnd type="triangle" w="med" len="med"/>
            </a:ln>
          </p:spPr>
        </p:cxnSp>
        <p:sp>
          <p:nvSpPr>
            <p:cNvPr id="55309" name="Text Box 13"/>
            <p:cNvSpPr txBox="1">
              <a:spLocks noChangeArrowheads="1"/>
            </p:cNvSpPr>
            <p:nvPr/>
          </p:nvSpPr>
          <p:spPr bwMode="auto">
            <a:xfrm>
              <a:off x="7155" y="3495"/>
              <a:ext cx="1320" cy="6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10" name="Text Box 14"/>
            <p:cNvSpPr txBox="1">
              <a:spLocks noChangeArrowheads="1"/>
            </p:cNvSpPr>
            <p:nvPr/>
          </p:nvSpPr>
          <p:spPr bwMode="auto">
            <a:xfrm>
              <a:off x="7065" y="4755"/>
              <a:ext cx="1320" cy="6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311" name="AutoShape 15"/>
            <p:cNvCxnSpPr>
              <a:cxnSpLocks noChangeShapeType="1"/>
            </p:cNvCxnSpPr>
            <p:nvPr/>
          </p:nvCxnSpPr>
          <p:spPr bwMode="auto">
            <a:xfrm>
              <a:off x="3360" y="5145"/>
              <a:ext cx="0" cy="780"/>
            </a:xfrm>
            <a:prstGeom prst="straightConnector1">
              <a:avLst/>
            </a:prstGeom>
            <a:noFill/>
            <a:ln w="9525">
              <a:solidFill>
                <a:srgbClr val="000000"/>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800" b="1" dirty="0" smtClean="0">
              <a:latin typeface="Times New Roman" pitchFamily="18" charset="0"/>
              <a:cs typeface="Times New Roman" pitchFamily="18" charset="0"/>
            </a:endParaRPr>
          </a:p>
          <a:p>
            <a:pPr fontAlgn="base">
              <a:spcBef>
                <a:spcPct val="0"/>
              </a:spcBef>
              <a:spcAft>
                <a:spcPct val="0"/>
              </a:spcAft>
            </a:pPr>
            <a:r>
              <a:rPr lang="en-US" sz="2800" b="1" dirty="0" smtClean="0">
                <a:latin typeface="Times New Roman" pitchFamily="18" charset="0"/>
                <a:cs typeface="Times New Roman" pitchFamily="18" charset="0"/>
              </a:rPr>
              <a:t>Monitor</a:t>
            </a:r>
            <a:endParaRPr lang="en-US" sz="2800" dirty="0" smtClean="0">
              <a:latin typeface="Times New Roman" pitchFamily="18" charset="0"/>
              <a:cs typeface="Times New Roman" pitchFamily="18" charset="0"/>
            </a:endParaRPr>
          </a:p>
          <a:p>
            <a:pPr lvl="0" fontAlgn="base">
              <a:spcBef>
                <a:spcPct val="0"/>
              </a:spcBef>
              <a:spcAft>
                <a:spcPct val="0"/>
              </a:spcAft>
            </a:pPr>
            <a:endParaRPr lang="en-US" sz="2800" dirty="0" smtClean="0">
              <a:latin typeface="Times New Roman" pitchFamily="18" charset="0"/>
              <a:cs typeface="Times New Roman" pitchFamily="18" charset="0"/>
            </a:endParaRPr>
          </a:p>
        </p:txBody>
      </p:sp>
      <p:grpSp>
        <p:nvGrpSpPr>
          <p:cNvPr id="54273" name="Group 1"/>
          <p:cNvGrpSpPr>
            <a:grpSpLocks/>
          </p:cNvGrpSpPr>
          <p:nvPr/>
        </p:nvGrpSpPr>
        <p:grpSpPr bwMode="auto">
          <a:xfrm>
            <a:off x="1504950" y="2303462"/>
            <a:ext cx="5219700" cy="3868737"/>
            <a:chOff x="2370" y="8235"/>
            <a:chExt cx="8220" cy="2910"/>
          </a:xfrm>
        </p:grpSpPr>
        <p:sp>
          <p:nvSpPr>
            <p:cNvPr id="54274" name="Rectangle 2"/>
            <p:cNvSpPr>
              <a:spLocks noChangeArrowheads="1"/>
            </p:cNvSpPr>
            <p:nvPr/>
          </p:nvSpPr>
          <p:spPr bwMode="auto">
            <a:xfrm>
              <a:off x="2370" y="8355"/>
              <a:ext cx="4425" cy="27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5" name="Rectangle 3"/>
            <p:cNvSpPr>
              <a:spLocks noChangeArrowheads="1"/>
            </p:cNvSpPr>
            <p:nvPr/>
          </p:nvSpPr>
          <p:spPr bwMode="auto">
            <a:xfrm>
              <a:off x="2775" y="8955"/>
              <a:ext cx="1170"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6" name="Rectangle 4"/>
            <p:cNvSpPr>
              <a:spLocks noChangeArrowheads="1"/>
            </p:cNvSpPr>
            <p:nvPr/>
          </p:nvSpPr>
          <p:spPr bwMode="auto">
            <a:xfrm>
              <a:off x="4770" y="8955"/>
              <a:ext cx="1170"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7" name="Rectangle 5"/>
            <p:cNvSpPr>
              <a:spLocks noChangeArrowheads="1"/>
            </p:cNvSpPr>
            <p:nvPr/>
          </p:nvSpPr>
          <p:spPr bwMode="auto">
            <a:xfrm>
              <a:off x="2775" y="10035"/>
              <a:ext cx="1170"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LOG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8" name="Rectangle 6"/>
            <p:cNvSpPr>
              <a:spLocks noChangeArrowheads="1"/>
            </p:cNvSpPr>
            <p:nvPr/>
          </p:nvSpPr>
          <p:spPr bwMode="auto">
            <a:xfrm>
              <a:off x="9045" y="8235"/>
              <a:ext cx="1545"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5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9" name="Rectangle 7"/>
            <p:cNvSpPr>
              <a:spLocks noChangeArrowheads="1"/>
            </p:cNvSpPr>
            <p:nvPr/>
          </p:nvSpPr>
          <p:spPr bwMode="auto">
            <a:xfrm>
              <a:off x="9300" y="9750"/>
              <a:ext cx="1170"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4280" name="AutoShape 8"/>
            <p:cNvCxnSpPr>
              <a:cxnSpLocks noChangeShapeType="1"/>
            </p:cNvCxnSpPr>
            <p:nvPr/>
          </p:nvCxnSpPr>
          <p:spPr bwMode="auto">
            <a:xfrm>
              <a:off x="9825" y="8955"/>
              <a:ext cx="0" cy="795"/>
            </a:xfrm>
            <a:prstGeom prst="straightConnector1">
              <a:avLst/>
            </a:prstGeom>
            <a:noFill/>
            <a:ln w="9525">
              <a:solidFill>
                <a:srgbClr val="000000"/>
              </a:solidFill>
              <a:round/>
              <a:headEnd type="triangle" w="med" len="med"/>
              <a:tailEnd type="triangle" w="med" len="med"/>
            </a:ln>
          </p:spPr>
        </p:cxnSp>
        <p:cxnSp>
          <p:nvCxnSpPr>
            <p:cNvPr id="54281" name="AutoShape 9"/>
            <p:cNvCxnSpPr>
              <a:cxnSpLocks noChangeShapeType="1"/>
            </p:cNvCxnSpPr>
            <p:nvPr/>
          </p:nvCxnSpPr>
          <p:spPr bwMode="auto">
            <a:xfrm flipH="1">
              <a:off x="8235" y="8550"/>
              <a:ext cx="810" cy="15"/>
            </a:xfrm>
            <a:prstGeom prst="straightConnector1">
              <a:avLst/>
            </a:prstGeom>
            <a:noFill/>
            <a:ln w="9525">
              <a:solidFill>
                <a:srgbClr val="000000"/>
              </a:solidFill>
              <a:round/>
              <a:headEnd/>
              <a:tailEnd/>
            </a:ln>
          </p:spPr>
        </p:cxnSp>
        <p:cxnSp>
          <p:nvCxnSpPr>
            <p:cNvPr id="54282" name="AutoShape 10"/>
            <p:cNvCxnSpPr>
              <a:cxnSpLocks noChangeShapeType="1"/>
            </p:cNvCxnSpPr>
            <p:nvPr/>
          </p:nvCxnSpPr>
          <p:spPr bwMode="auto">
            <a:xfrm flipH="1">
              <a:off x="8475" y="10035"/>
              <a:ext cx="810" cy="15"/>
            </a:xfrm>
            <a:prstGeom prst="straightConnector1">
              <a:avLst/>
            </a:prstGeom>
            <a:noFill/>
            <a:ln w="9525">
              <a:solidFill>
                <a:srgbClr val="000000"/>
              </a:solidFill>
              <a:round/>
              <a:headEnd/>
              <a:tailEnd/>
            </a:ln>
          </p:spPr>
        </p:cxnSp>
        <p:cxnSp>
          <p:nvCxnSpPr>
            <p:cNvPr id="54283" name="AutoShape 11"/>
            <p:cNvCxnSpPr>
              <a:cxnSpLocks noChangeShapeType="1"/>
            </p:cNvCxnSpPr>
            <p:nvPr/>
          </p:nvCxnSpPr>
          <p:spPr bwMode="auto">
            <a:xfrm>
              <a:off x="8235" y="8550"/>
              <a:ext cx="240" cy="1500"/>
            </a:xfrm>
            <a:prstGeom prst="straightConnector1">
              <a:avLst/>
            </a:prstGeom>
            <a:noFill/>
            <a:ln w="9525">
              <a:solidFill>
                <a:srgbClr val="000000"/>
              </a:solidFill>
              <a:round/>
              <a:headEnd/>
              <a:tailEnd/>
            </a:ln>
          </p:spPr>
        </p:cxnSp>
        <p:cxnSp>
          <p:nvCxnSpPr>
            <p:cNvPr id="54284" name="AutoShape 12"/>
            <p:cNvCxnSpPr>
              <a:cxnSpLocks noChangeShapeType="1"/>
            </p:cNvCxnSpPr>
            <p:nvPr/>
          </p:nvCxnSpPr>
          <p:spPr bwMode="auto">
            <a:xfrm flipV="1">
              <a:off x="6795" y="9330"/>
              <a:ext cx="1590" cy="135"/>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800" b="1" dirty="0" smtClean="0">
              <a:latin typeface="Times New Roman" pitchFamily="18" charset="0"/>
              <a:cs typeface="Times New Roman" pitchFamily="18" charset="0"/>
            </a:endParaRPr>
          </a:p>
          <a:p>
            <a:pPr fontAlgn="base">
              <a:spcBef>
                <a:spcPct val="0"/>
              </a:spcBef>
              <a:spcAft>
                <a:spcPct val="0"/>
              </a:spcAft>
            </a:pPr>
            <a:r>
              <a:rPr lang="en-US" sz="2800" b="1" dirty="0" smtClean="0">
                <a:latin typeface="Times New Roman" pitchFamily="18" charset="0"/>
                <a:cs typeface="Times New Roman" pitchFamily="18" charset="0"/>
              </a:rPr>
              <a:t>Action against SLA violation</a:t>
            </a:r>
            <a:endParaRPr lang="en-US" sz="2800" dirty="0" smtClean="0">
              <a:latin typeface="Times New Roman" pitchFamily="18" charset="0"/>
              <a:cs typeface="Times New Roman" pitchFamily="18" charset="0"/>
            </a:endParaRPr>
          </a:p>
          <a:p>
            <a:pPr lvl="0" fontAlgn="base">
              <a:spcBef>
                <a:spcPct val="0"/>
              </a:spcBef>
              <a:spcAft>
                <a:spcPct val="0"/>
              </a:spcAft>
            </a:pPr>
            <a:endParaRPr lang="en-US" sz="2800" dirty="0" smtClean="0">
              <a:latin typeface="Times New Roman" pitchFamily="18" charset="0"/>
              <a:cs typeface="Times New Roman" pitchFamily="18" charset="0"/>
            </a:endParaRPr>
          </a:p>
        </p:txBody>
      </p:sp>
      <p:grpSp>
        <p:nvGrpSpPr>
          <p:cNvPr id="77826" name="Group 2"/>
          <p:cNvGrpSpPr>
            <a:grpSpLocks/>
          </p:cNvGrpSpPr>
          <p:nvPr/>
        </p:nvGrpSpPr>
        <p:grpSpPr bwMode="auto">
          <a:xfrm>
            <a:off x="990600" y="2362200"/>
            <a:ext cx="6315075" cy="3143250"/>
            <a:chOff x="1350" y="2055"/>
            <a:chExt cx="9945" cy="4950"/>
          </a:xfrm>
        </p:grpSpPr>
        <p:sp>
          <p:nvSpPr>
            <p:cNvPr id="77827" name="Rectangle 3"/>
            <p:cNvSpPr>
              <a:spLocks noChangeArrowheads="1"/>
            </p:cNvSpPr>
            <p:nvPr/>
          </p:nvSpPr>
          <p:spPr bwMode="auto">
            <a:xfrm>
              <a:off x="6780" y="5925"/>
              <a:ext cx="1980"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5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6780" y="4320"/>
              <a:ext cx="1980"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829" name="Rectangle 5"/>
            <p:cNvSpPr>
              <a:spLocks noChangeArrowheads="1"/>
            </p:cNvSpPr>
            <p:nvPr/>
          </p:nvSpPr>
          <p:spPr bwMode="auto">
            <a:xfrm>
              <a:off x="9315" y="2055"/>
              <a:ext cx="1980"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830" name="Rectangle 6"/>
            <p:cNvSpPr>
              <a:spLocks noChangeArrowheads="1"/>
            </p:cNvSpPr>
            <p:nvPr/>
          </p:nvSpPr>
          <p:spPr bwMode="auto">
            <a:xfrm>
              <a:off x="1350" y="5055"/>
              <a:ext cx="1980"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7831" name="AutoShape 7"/>
            <p:cNvCxnSpPr>
              <a:cxnSpLocks noChangeShapeType="1"/>
            </p:cNvCxnSpPr>
            <p:nvPr/>
          </p:nvCxnSpPr>
          <p:spPr bwMode="auto">
            <a:xfrm flipH="1">
              <a:off x="6135" y="4635"/>
              <a:ext cx="645" cy="0"/>
            </a:xfrm>
            <a:prstGeom prst="straightConnector1">
              <a:avLst/>
            </a:prstGeom>
            <a:noFill/>
            <a:ln w="9525">
              <a:solidFill>
                <a:srgbClr val="000000"/>
              </a:solidFill>
              <a:round/>
              <a:headEnd/>
              <a:tailEnd/>
            </a:ln>
          </p:spPr>
        </p:cxnSp>
        <p:cxnSp>
          <p:nvCxnSpPr>
            <p:cNvPr id="77832" name="AutoShape 8"/>
            <p:cNvCxnSpPr>
              <a:cxnSpLocks noChangeShapeType="1"/>
            </p:cNvCxnSpPr>
            <p:nvPr/>
          </p:nvCxnSpPr>
          <p:spPr bwMode="auto">
            <a:xfrm>
              <a:off x="6135" y="4635"/>
              <a:ext cx="0" cy="1620"/>
            </a:xfrm>
            <a:prstGeom prst="straightConnector1">
              <a:avLst/>
            </a:prstGeom>
            <a:noFill/>
            <a:ln w="9525">
              <a:solidFill>
                <a:srgbClr val="000000"/>
              </a:solidFill>
              <a:round/>
              <a:headEnd/>
              <a:tailEnd/>
            </a:ln>
          </p:spPr>
        </p:cxnSp>
        <p:cxnSp>
          <p:nvCxnSpPr>
            <p:cNvPr id="77833" name="AutoShape 9"/>
            <p:cNvCxnSpPr>
              <a:cxnSpLocks noChangeShapeType="1"/>
            </p:cNvCxnSpPr>
            <p:nvPr/>
          </p:nvCxnSpPr>
          <p:spPr bwMode="auto">
            <a:xfrm flipH="1">
              <a:off x="6135" y="6255"/>
              <a:ext cx="645" cy="0"/>
            </a:xfrm>
            <a:prstGeom prst="straightConnector1">
              <a:avLst/>
            </a:prstGeom>
            <a:noFill/>
            <a:ln w="9525">
              <a:solidFill>
                <a:srgbClr val="000000"/>
              </a:solidFill>
              <a:round/>
              <a:headEnd/>
              <a:tailEnd/>
            </a:ln>
          </p:spPr>
        </p:cxnSp>
        <p:cxnSp>
          <p:nvCxnSpPr>
            <p:cNvPr id="77834" name="AutoShape 10"/>
            <p:cNvCxnSpPr>
              <a:cxnSpLocks noChangeShapeType="1"/>
            </p:cNvCxnSpPr>
            <p:nvPr/>
          </p:nvCxnSpPr>
          <p:spPr bwMode="auto">
            <a:xfrm flipH="1">
              <a:off x="3330" y="5475"/>
              <a:ext cx="2805" cy="0"/>
            </a:xfrm>
            <a:prstGeom prst="straightConnector1">
              <a:avLst/>
            </a:prstGeom>
            <a:noFill/>
            <a:ln w="9525">
              <a:solidFill>
                <a:srgbClr val="000000"/>
              </a:solidFill>
              <a:round/>
              <a:headEnd/>
              <a:tailEnd/>
            </a:ln>
          </p:spPr>
        </p:cxnSp>
        <p:cxnSp>
          <p:nvCxnSpPr>
            <p:cNvPr id="77835" name="AutoShape 11"/>
            <p:cNvCxnSpPr>
              <a:cxnSpLocks noChangeShapeType="1"/>
            </p:cNvCxnSpPr>
            <p:nvPr/>
          </p:nvCxnSpPr>
          <p:spPr bwMode="auto">
            <a:xfrm>
              <a:off x="7815" y="5055"/>
              <a:ext cx="60" cy="870"/>
            </a:xfrm>
            <a:prstGeom prst="straightConnector1">
              <a:avLst/>
            </a:prstGeom>
            <a:noFill/>
            <a:ln w="9525">
              <a:solidFill>
                <a:srgbClr val="000000"/>
              </a:solidFill>
              <a:round/>
              <a:headEnd type="triangle" w="med" len="med"/>
              <a:tailEnd type="triangle" w="med" len="med"/>
            </a:ln>
          </p:spPr>
        </p:cxnSp>
        <p:cxnSp>
          <p:nvCxnSpPr>
            <p:cNvPr id="77836" name="AutoShape 12"/>
            <p:cNvCxnSpPr>
              <a:cxnSpLocks noChangeShapeType="1"/>
            </p:cNvCxnSpPr>
            <p:nvPr/>
          </p:nvCxnSpPr>
          <p:spPr bwMode="auto">
            <a:xfrm flipH="1">
              <a:off x="2340" y="2280"/>
              <a:ext cx="6975" cy="2775"/>
            </a:xfrm>
            <a:prstGeom prst="straightConnector1">
              <a:avLst/>
            </a:prstGeom>
            <a:noFill/>
            <a:ln w="9525">
              <a:solidFill>
                <a:srgbClr val="000000"/>
              </a:solidFill>
              <a:round/>
              <a:headEnd type="triangle" w="med" len="med"/>
              <a:tailEnd type="triangle" w="med" len="med"/>
            </a:ln>
          </p:spPr>
        </p:cxnSp>
        <p:sp>
          <p:nvSpPr>
            <p:cNvPr id="77837" name="Text Box 13"/>
            <p:cNvSpPr txBox="1">
              <a:spLocks noChangeArrowheads="1"/>
            </p:cNvSpPr>
            <p:nvPr/>
          </p:nvSpPr>
          <p:spPr bwMode="auto">
            <a:xfrm>
              <a:off x="4335" y="2910"/>
              <a:ext cx="975" cy="6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Log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7838" name="AutoShape 14"/>
            <p:cNvCxnSpPr>
              <a:cxnSpLocks noChangeShapeType="1"/>
            </p:cNvCxnSpPr>
            <p:nvPr/>
          </p:nvCxnSpPr>
          <p:spPr bwMode="auto">
            <a:xfrm>
              <a:off x="8760" y="6255"/>
              <a:ext cx="2190" cy="0"/>
            </a:xfrm>
            <a:prstGeom prst="straightConnector1">
              <a:avLst/>
            </a:prstGeom>
            <a:noFill/>
            <a:ln w="9525">
              <a:solidFill>
                <a:srgbClr val="000000"/>
              </a:solidFill>
              <a:round/>
              <a:headEnd/>
              <a:tailEnd/>
            </a:ln>
          </p:spPr>
        </p:cxnSp>
        <p:cxnSp>
          <p:nvCxnSpPr>
            <p:cNvPr id="77839" name="AutoShape 15"/>
            <p:cNvCxnSpPr>
              <a:cxnSpLocks noChangeShapeType="1"/>
            </p:cNvCxnSpPr>
            <p:nvPr/>
          </p:nvCxnSpPr>
          <p:spPr bwMode="auto">
            <a:xfrm flipV="1">
              <a:off x="10950" y="2790"/>
              <a:ext cx="0" cy="3465"/>
            </a:xfrm>
            <a:prstGeom prst="straightConnector1">
              <a:avLst/>
            </a:prstGeom>
            <a:noFill/>
            <a:ln w="9525">
              <a:solidFill>
                <a:srgbClr val="000000"/>
              </a:solidFill>
              <a:round/>
              <a:headEnd/>
              <a:tailEnd type="triangle" w="med" len="med"/>
            </a:ln>
          </p:spPr>
        </p:cxnSp>
        <p:sp>
          <p:nvSpPr>
            <p:cNvPr id="77840" name="Text Box 16"/>
            <p:cNvSpPr txBox="1">
              <a:spLocks noChangeArrowheads="1"/>
            </p:cNvSpPr>
            <p:nvPr/>
          </p:nvSpPr>
          <p:spPr bwMode="auto">
            <a:xfrm>
              <a:off x="9315" y="6375"/>
              <a:ext cx="1395" cy="63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Error 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7841" name="AutoShape 17"/>
            <p:cNvCxnSpPr>
              <a:cxnSpLocks noChangeShapeType="1"/>
            </p:cNvCxnSpPr>
            <p:nvPr/>
          </p:nvCxnSpPr>
          <p:spPr bwMode="auto">
            <a:xfrm flipH="1">
              <a:off x="8130" y="2790"/>
              <a:ext cx="1770" cy="1530"/>
            </a:xfrm>
            <a:prstGeom prst="straightConnector1">
              <a:avLst/>
            </a:prstGeom>
            <a:noFill/>
            <a:ln w="9525">
              <a:solidFill>
                <a:srgbClr val="000000"/>
              </a:solidFill>
              <a:round/>
              <a:headEnd/>
              <a:tailEnd type="triangle" w="med" len="med"/>
            </a:ln>
          </p:spPr>
        </p:cxnSp>
        <p:cxnSp>
          <p:nvCxnSpPr>
            <p:cNvPr id="77842" name="AutoShape 18"/>
            <p:cNvCxnSpPr>
              <a:cxnSpLocks noChangeShapeType="1"/>
            </p:cNvCxnSpPr>
            <p:nvPr/>
          </p:nvCxnSpPr>
          <p:spPr bwMode="auto">
            <a:xfrm flipH="1">
              <a:off x="8760" y="2790"/>
              <a:ext cx="1140" cy="3135"/>
            </a:xfrm>
            <a:prstGeom prst="straightConnector1">
              <a:avLst/>
            </a:prstGeom>
            <a:noFill/>
            <a:ln w="9525">
              <a:solidFill>
                <a:srgbClr val="000000"/>
              </a:solidFill>
              <a:round/>
              <a:headEnd/>
              <a:tailEnd type="triangle" w="med" len="med"/>
            </a:ln>
          </p:spPr>
        </p:cxnSp>
        <p:sp>
          <p:nvSpPr>
            <p:cNvPr id="77843" name="Text Box 19"/>
            <p:cNvSpPr txBox="1">
              <a:spLocks noChangeArrowheads="1"/>
            </p:cNvSpPr>
            <p:nvPr/>
          </p:nvSpPr>
          <p:spPr bwMode="auto">
            <a:xfrm>
              <a:off x="9555" y="3945"/>
              <a:ext cx="93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Penalty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Text Box 20"/>
            <p:cNvSpPr txBox="1">
              <a:spLocks noChangeArrowheads="1"/>
            </p:cNvSpPr>
            <p:nvPr/>
          </p:nvSpPr>
          <p:spPr bwMode="auto">
            <a:xfrm>
              <a:off x="7170" y="3270"/>
              <a:ext cx="1395" cy="63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Payment Cancel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GIVEN INPUT EXPECTED OUTPUT</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001000" cy="6019800"/>
          </a:xfrm>
        </p:spPr>
        <p:txBody>
          <a:bodyPr>
            <a:noAutofit/>
          </a:bodyPr>
          <a:lstStyle/>
          <a:p>
            <a:pPr>
              <a:buNone/>
            </a:pPr>
            <a:r>
              <a:rPr lang="en-US" sz="1400" b="1" dirty="0" smtClean="0">
                <a:latin typeface="Times New Roman" pitchFamily="18" charset="0"/>
                <a:cs typeface="Times New Roman" pitchFamily="18" charset="0"/>
              </a:rPr>
              <a:t>User Interface Design</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Input: </a:t>
            </a:r>
          </a:p>
          <a:p>
            <a:pPr lvl="2"/>
            <a:r>
              <a:rPr lang="en-US" sz="1800" dirty="0" smtClean="0">
                <a:latin typeface="Times New Roman" pitchFamily="18" charset="0"/>
                <a:cs typeface="Times New Roman" pitchFamily="18" charset="0"/>
              </a:rPr>
              <a:t>Registration</a:t>
            </a:r>
          </a:p>
          <a:p>
            <a:pPr lvl="2"/>
            <a:r>
              <a:rPr lang="en-US" sz="1800" dirty="0" smtClean="0">
                <a:latin typeface="Times New Roman" pitchFamily="18" charset="0"/>
                <a:cs typeface="Times New Roman" pitchFamily="18" charset="0"/>
              </a:rPr>
              <a:t>Username</a:t>
            </a:r>
          </a:p>
          <a:p>
            <a:pPr lvl="2"/>
            <a:r>
              <a:rPr lang="en-US" sz="1800" dirty="0" smtClean="0">
                <a:latin typeface="Times New Roman" pitchFamily="18" charset="0"/>
                <a:cs typeface="Times New Roman" pitchFamily="18" charset="0"/>
              </a:rPr>
              <a:t>Password</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Output:</a:t>
            </a:r>
          </a:p>
          <a:p>
            <a:pPr>
              <a:buNone/>
            </a:pPr>
            <a:r>
              <a:rPr lang="en-US" sz="1400" dirty="0" smtClean="0">
                <a:latin typeface="Times New Roman" pitchFamily="18" charset="0"/>
                <a:cs typeface="Times New Roman" pitchFamily="18" charset="0"/>
              </a:rPr>
              <a:t> </a:t>
            </a:r>
          </a:p>
          <a:p>
            <a:pPr lvl="2"/>
            <a:r>
              <a:rPr lang="en-US" sz="1600" dirty="0" smtClean="0">
                <a:latin typeface="Times New Roman" pitchFamily="18" charset="0"/>
                <a:cs typeface="Times New Roman" pitchFamily="18" charset="0"/>
              </a:rPr>
              <a:t>Registered </a:t>
            </a:r>
            <a:r>
              <a:rPr lang="en-US" sz="1600" dirty="0" smtClean="0">
                <a:latin typeface="Times New Roman" pitchFamily="18" charset="0"/>
                <a:cs typeface="Times New Roman" pitchFamily="18" charset="0"/>
              </a:rPr>
              <a:t>in Database</a:t>
            </a:r>
          </a:p>
          <a:p>
            <a:pPr lvl="2"/>
            <a:r>
              <a:rPr lang="en-US" sz="1600" smtClean="0">
                <a:latin typeface="Times New Roman" pitchFamily="18" charset="0"/>
                <a:cs typeface="Times New Roman" pitchFamily="18" charset="0"/>
              </a:rPr>
              <a:t>Login successfully</a:t>
            </a:r>
            <a:endParaRPr lang="en-US" sz="1600" dirty="0" smtClean="0">
              <a:latin typeface="Times New Roman" pitchFamily="18" charset="0"/>
              <a:cs typeface="Times New Roman" pitchFamily="18" charset="0"/>
            </a:endParaRPr>
          </a:p>
          <a:p>
            <a:pPr lvl="2"/>
            <a:r>
              <a:rPr lang="en-US" sz="1600" dirty="0" smtClean="0">
                <a:latin typeface="Times New Roman" pitchFamily="18" charset="0"/>
                <a:cs typeface="Times New Roman" pitchFamily="18" charset="0"/>
              </a:rPr>
              <a:t>Open client home page</a:t>
            </a:r>
            <a:r>
              <a:rPr lang="en-US" sz="16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US" sz="1400" b="1" dirty="0" smtClean="0"/>
              <a:t>Cloud</a:t>
            </a:r>
            <a:r>
              <a:rPr lang="en-US" sz="1400" dirty="0" smtClean="0"/>
              <a:t> </a:t>
            </a:r>
            <a:r>
              <a:rPr lang="en-US" sz="1400" b="1" dirty="0" smtClean="0"/>
              <a:t>Service Provider</a:t>
            </a:r>
            <a:endParaRPr lang="en-US" sz="1400" dirty="0" smtClean="0"/>
          </a:p>
          <a:p>
            <a:pPr>
              <a:buNone/>
            </a:pPr>
            <a:r>
              <a:rPr lang="en-US" sz="1400" b="1" dirty="0" smtClean="0">
                <a:latin typeface="Times New Roman" pitchFamily="18" charset="0"/>
                <a:cs typeface="Times New Roman" pitchFamily="18" charset="0"/>
              </a:rPr>
              <a:t>Input:</a:t>
            </a:r>
          </a:p>
          <a:p>
            <a:pPr lvl="2"/>
            <a:r>
              <a:rPr lang="en-US" sz="1600" dirty="0" smtClean="0">
                <a:latin typeface="Times New Roman" pitchFamily="18" charset="0"/>
                <a:cs typeface="Times New Roman" pitchFamily="18" charset="0"/>
              </a:rPr>
              <a:t>Check-in message</a:t>
            </a:r>
          </a:p>
          <a:p>
            <a:pPr lvl="2"/>
            <a:r>
              <a:rPr lang="en-US" sz="1600" dirty="0" smtClean="0">
                <a:latin typeface="Times New Roman" pitchFamily="18" charset="0"/>
                <a:cs typeface="Times New Roman" pitchFamily="18" charset="0"/>
              </a:rPr>
              <a:t>User response with one time key</a:t>
            </a:r>
          </a:p>
          <a:p>
            <a:pPr>
              <a:buNone/>
            </a:pPr>
            <a:r>
              <a:rPr lang="en-US" sz="1400" b="1" dirty="0" smtClean="0">
                <a:latin typeface="Times New Roman" pitchFamily="18" charset="0"/>
                <a:cs typeface="Times New Roman" pitchFamily="18" charset="0"/>
              </a:rPr>
              <a:t>Output:</a:t>
            </a:r>
          </a:p>
          <a:p>
            <a:pPr lvl="2"/>
            <a:r>
              <a:rPr lang="en-US" sz="1600" dirty="0" smtClean="0"/>
              <a:t>Contract including SLA and Hash chain</a:t>
            </a:r>
          </a:p>
          <a:p>
            <a:pPr lvl="2"/>
            <a:r>
              <a:rPr lang="en-US" sz="1600" dirty="0" smtClean="0"/>
              <a:t>Software Service</a:t>
            </a:r>
          </a:p>
          <a:p>
            <a:pPr>
              <a:buNone/>
            </a:pP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GIVEN INPUT EXPECTED OUTPUT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562600"/>
          </a:xfrm>
        </p:spPr>
        <p:txBody>
          <a:bodyPr>
            <a:normAutofit fontScale="70000" lnSpcReduction="20000"/>
          </a:bodyPr>
          <a:lstStyle/>
          <a:p>
            <a:pPr>
              <a:buNone/>
            </a:pPr>
            <a:r>
              <a:rPr lang="en-US" sz="3600" b="1" dirty="0" smtClean="0">
                <a:latin typeface="Times New Roman" pitchFamily="18" charset="0"/>
                <a:cs typeface="Times New Roman" pitchFamily="18" charset="0"/>
              </a:rPr>
              <a:t>User</a:t>
            </a:r>
          </a:p>
          <a:p>
            <a:pPr>
              <a:buNone/>
            </a:pPr>
            <a:r>
              <a:rPr lang="en-US" sz="3600" b="1" dirty="0" smtClean="0">
                <a:latin typeface="Times New Roman" pitchFamily="18" charset="0"/>
                <a:cs typeface="Times New Roman" pitchFamily="18" charset="0"/>
              </a:rPr>
              <a:t>Input:</a:t>
            </a:r>
          </a:p>
          <a:p>
            <a:pPr lvl="2"/>
            <a:r>
              <a:rPr lang="en-US" sz="2900" dirty="0" smtClean="0">
                <a:latin typeface="Times New Roman" pitchFamily="18" charset="0"/>
                <a:cs typeface="Times New Roman" pitchFamily="18" charset="0"/>
              </a:rPr>
              <a:t>Contract and Hash chain from CSP</a:t>
            </a:r>
          </a:p>
          <a:p>
            <a:pPr lvl="2"/>
            <a:r>
              <a:rPr lang="en-US" sz="2900" dirty="0" smtClean="0">
                <a:latin typeface="Times New Roman" pitchFamily="18" charset="0"/>
                <a:cs typeface="Times New Roman" pitchFamily="18" charset="0"/>
              </a:rPr>
              <a:t>Access software from CSP</a:t>
            </a:r>
          </a:p>
          <a:p>
            <a:pPr>
              <a:buNone/>
            </a:pPr>
            <a:r>
              <a:rPr lang="en-US" sz="3600" b="1" dirty="0" smtClean="0">
                <a:latin typeface="Times New Roman" pitchFamily="18" charset="0"/>
                <a:cs typeface="Times New Roman" pitchFamily="18" charset="0"/>
              </a:rPr>
              <a:t>Output:</a:t>
            </a:r>
          </a:p>
          <a:p>
            <a:pPr>
              <a:buNone/>
            </a:pPr>
            <a:r>
              <a:rPr lang="en-US" dirty="0" smtClean="0">
                <a:latin typeface="Times New Roman" pitchFamily="18" charset="0"/>
                <a:cs typeface="Times New Roman" pitchFamily="18" charset="0"/>
              </a:rPr>
              <a:t> </a:t>
            </a:r>
          </a:p>
          <a:p>
            <a:pPr lvl="2"/>
            <a:r>
              <a:rPr lang="en-US" sz="2900" dirty="0" smtClean="0">
                <a:latin typeface="Times New Roman" pitchFamily="18" charset="0"/>
                <a:cs typeface="Times New Roman" pitchFamily="18" charset="0"/>
              </a:rPr>
              <a:t>Response to csp with Hash chain</a:t>
            </a:r>
          </a:p>
          <a:p>
            <a:pPr lvl="2"/>
            <a:r>
              <a:rPr lang="en-US" sz="2900" dirty="0" smtClean="0">
                <a:latin typeface="Times New Roman" pitchFamily="18" charset="0"/>
                <a:cs typeface="Times New Roman" pitchFamily="18" charset="0"/>
              </a:rPr>
              <a:t>Send contract of user and CSP to CNA </a:t>
            </a:r>
          </a:p>
          <a:p>
            <a:pPr>
              <a:buNone/>
            </a:pPr>
            <a:r>
              <a:rPr lang="en-US" sz="3700" b="1" dirty="0" smtClean="0">
                <a:latin typeface="Times New Roman" pitchFamily="18" charset="0"/>
                <a:cs typeface="Times New Roman" pitchFamily="18" charset="0"/>
              </a:rPr>
              <a:t>Cloud Notary Authority (CNA)</a:t>
            </a:r>
          </a:p>
          <a:p>
            <a:pPr>
              <a:buNone/>
            </a:pPr>
            <a:r>
              <a:rPr lang="en-US" sz="3600" b="1" dirty="0" smtClean="0">
                <a:latin typeface="Times New Roman" pitchFamily="18" charset="0"/>
                <a:cs typeface="Times New Roman" pitchFamily="18" charset="0"/>
              </a:rPr>
              <a:t>Input:</a:t>
            </a:r>
          </a:p>
          <a:p>
            <a:pPr lvl="2"/>
            <a:r>
              <a:rPr lang="en-US" sz="2900" dirty="0" smtClean="0">
                <a:latin typeface="Times New Roman" pitchFamily="18" charset="0"/>
                <a:cs typeface="Times New Roman" pitchFamily="18" charset="0"/>
              </a:rPr>
              <a:t>contract of user and CSP  from user</a:t>
            </a:r>
          </a:p>
          <a:p>
            <a:pPr>
              <a:buNone/>
            </a:pPr>
            <a:r>
              <a:rPr lang="en-US" dirty="0" smtClean="0">
                <a:latin typeface="Times New Roman" pitchFamily="18" charset="0"/>
                <a:cs typeface="Times New Roman" pitchFamily="18" charset="0"/>
              </a:rPr>
              <a:t> </a:t>
            </a:r>
          </a:p>
          <a:p>
            <a:pPr>
              <a:buNone/>
            </a:pPr>
            <a:r>
              <a:rPr lang="en-US" sz="3600" b="1" dirty="0" smtClean="0">
                <a:latin typeface="Times New Roman" pitchFamily="18" charset="0"/>
                <a:cs typeface="Times New Roman" pitchFamily="18" charset="0"/>
              </a:rPr>
              <a:t>Output:</a:t>
            </a:r>
          </a:p>
          <a:p>
            <a:pPr>
              <a:buNone/>
            </a:pPr>
            <a:r>
              <a:rPr lang="en-US" dirty="0" smtClean="0">
                <a:latin typeface="Times New Roman" pitchFamily="18" charset="0"/>
                <a:cs typeface="Times New Roman" pitchFamily="18" charset="0"/>
              </a:rPr>
              <a:t> </a:t>
            </a:r>
          </a:p>
          <a:p>
            <a:pPr lvl="2"/>
            <a:r>
              <a:rPr lang="en-US" sz="2900" dirty="0" smtClean="0">
                <a:latin typeface="Times New Roman" pitchFamily="18" charset="0"/>
                <a:cs typeface="Times New Roman" pitchFamily="18" charset="0"/>
              </a:rPr>
              <a:t>Generation of billing transaction</a:t>
            </a:r>
          </a:p>
          <a:p>
            <a:pPr lvl="2"/>
            <a:r>
              <a:rPr lang="en-US" sz="2900" dirty="0" smtClean="0">
                <a:latin typeface="Times New Roman" pitchFamily="18" charset="0"/>
                <a:cs typeface="Times New Roman" pitchFamily="18" charset="0"/>
              </a:rPr>
              <a:t>Send confirmation message to CSP and user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GIVEN INPUT EXPECTED OUTPUT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7391400" cy="4983163"/>
          </a:xfrm>
        </p:spPr>
        <p:txBody>
          <a:bodyPr>
            <a:normAutofit/>
          </a:bodyPr>
          <a:lstStyle/>
          <a:p>
            <a:pPr>
              <a:buNone/>
            </a:pPr>
            <a:r>
              <a:rPr lang="en-US" sz="1800" b="1" dirty="0" smtClean="0">
                <a:latin typeface="Times New Roman" pitchFamily="18" charset="0"/>
                <a:cs typeface="Times New Roman" pitchFamily="18" charset="0"/>
              </a:rPr>
              <a:t>Monitor</a:t>
            </a:r>
          </a:p>
          <a:p>
            <a:pPr>
              <a:buNone/>
            </a:pPr>
            <a:r>
              <a:rPr lang="en-US" sz="1800" b="1" dirty="0" smtClean="0">
                <a:latin typeface="Times New Roman" pitchFamily="18" charset="0"/>
                <a:cs typeface="Times New Roman" pitchFamily="18" charset="0"/>
              </a:rPr>
              <a:t>Input:</a:t>
            </a:r>
          </a:p>
          <a:p>
            <a:pPr lvl="2"/>
            <a:r>
              <a:rPr lang="en-US" sz="1600" dirty="0" smtClean="0">
                <a:latin typeface="Times New Roman" pitchFamily="18" charset="0"/>
                <a:cs typeface="Times New Roman" pitchFamily="18" charset="0"/>
              </a:rPr>
              <a:t>Logging details of CSP</a:t>
            </a:r>
          </a:p>
          <a:p>
            <a:pPr lvl="2"/>
            <a:r>
              <a:rPr lang="en-US" sz="1600" dirty="0" smtClean="0">
                <a:latin typeface="Times New Roman" pitchFamily="18" charset="0"/>
                <a:cs typeface="Times New Roman" pitchFamily="18" charset="0"/>
              </a:rPr>
              <a:t>Logging details of user</a:t>
            </a:r>
          </a:p>
          <a:p>
            <a:pPr>
              <a:buNone/>
            </a:pPr>
            <a:r>
              <a:rPr lang="en-US" sz="1800" b="1" dirty="0" smtClean="0">
                <a:latin typeface="Times New Roman" pitchFamily="18" charset="0"/>
                <a:cs typeface="Times New Roman" pitchFamily="18" charset="0"/>
              </a:rPr>
              <a:t>Output:</a:t>
            </a:r>
          </a:p>
          <a:p>
            <a:pPr>
              <a:buNone/>
            </a:pPr>
            <a:r>
              <a:rPr lang="en-US" sz="1600" dirty="0" smtClean="0">
                <a:latin typeface="Times New Roman" pitchFamily="18" charset="0"/>
                <a:cs typeface="Times New Roman" pitchFamily="18" charset="0"/>
              </a:rPr>
              <a:t> </a:t>
            </a:r>
          </a:p>
          <a:p>
            <a:pPr lvl="2"/>
            <a:r>
              <a:rPr lang="en-US" sz="1600" dirty="0" smtClean="0">
                <a:latin typeface="Times New Roman" pitchFamily="18" charset="0"/>
                <a:cs typeface="Times New Roman" pitchFamily="18" charset="0"/>
              </a:rPr>
              <a:t>Stored in repository</a:t>
            </a:r>
          </a:p>
          <a:p>
            <a:pPr lvl="2"/>
            <a:r>
              <a:rPr lang="en-US" sz="1600" dirty="0" smtClean="0">
                <a:latin typeface="Times New Roman" pitchFamily="18" charset="0"/>
                <a:cs typeface="Times New Roman" pitchFamily="18" charset="0"/>
              </a:rPr>
              <a:t>Send logging details to the CNA when error occurred in contract</a:t>
            </a:r>
          </a:p>
          <a:p>
            <a:pPr>
              <a:buNone/>
            </a:pPr>
            <a:r>
              <a:rPr lang="en-US" sz="1800" b="1" dirty="0" smtClean="0">
                <a:latin typeface="Times New Roman" pitchFamily="18" charset="0"/>
                <a:cs typeface="Times New Roman" pitchFamily="18" charset="0"/>
              </a:rPr>
              <a:t>Action against SLA violation</a:t>
            </a:r>
          </a:p>
          <a:p>
            <a:pPr>
              <a:buNone/>
            </a:pPr>
            <a:r>
              <a:rPr lang="en-US" sz="1800" b="1" dirty="0" smtClean="0">
                <a:latin typeface="Times New Roman" pitchFamily="18" charset="0"/>
                <a:cs typeface="Times New Roman" pitchFamily="18" charset="0"/>
              </a:rPr>
              <a:t>Input:</a:t>
            </a:r>
          </a:p>
          <a:p>
            <a:pPr lvl="2"/>
            <a:r>
              <a:rPr lang="en-US" sz="1600" dirty="0" smtClean="0">
                <a:latin typeface="Times New Roman" pitchFamily="18" charset="0"/>
                <a:cs typeface="Times New Roman" pitchFamily="18" charset="0"/>
              </a:rPr>
              <a:t>Logging details of user and CSP  from monitor</a:t>
            </a:r>
          </a:p>
          <a:p>
            <a:pPr>
              <a:buNone/>
            </a:pPr>
            <a:r>
              <a:rPr lang="en-US" sz="1800" b="1" dirty="0" smtClean="0">
                <a:latin typeface="Times New Roman" pitchFamily="18" charset="0"/>
                <a:cs typeface="Times New Roman" pitchFamily="18" charset="0"/>
              </a:rPr>
              <a:t>Output:</a:t>
            </a:r>
          </a:p>
          <a:p>
            <a:pPr lvl="2"/>
            <a:r>
              <a:rPr lang="en-US" sz="1600" dirty="0" smtClean="0">
                <a:latin typeface="Times New Roman" pitchFamily="18" charset="0"/>
                <a:cs typeface="Times New Roman" pitchFamily="18" charset="0"/>
              </a:rPr>
              <a:t>Cancel payment for CSP</a:t>
            </a:r>
          </a:p>
          <a:p>
            <a:pPr lvl="2"/>
            <a:r>
              <a:rPr lang="en-US" sz="1600" dirty="0" smtClean="0">
                <a:latin typeface="Times New Roman" pitchFamily="18" charset="0"/>
                <a:cs typeface="Times New Roman" pitchFamily="18" charset="0"/>
              </a:rPr>
              <a:t>Provide penalty for user</a:t>
            </a:r>
          </a:p>
          <a:p>
            <a:pPr lvl="2"/>
            <a:r>
              <a:rPr lang="en-US" sz="1600" dirty="0" smtClean="0">
                <a:latin typeface="Times New Roman" pitchFamily="18" charset="0"/>
                <a:cs typeface="Times New Roman" pitchFamily="18" charset="0"/>
              </a:rPr>
              <a:t>Maintain local repository for future dispute</a:t>
            </a:r>
          </a:p>
          <a:p>
            <a:pPr>
              <a:buNone/>
            </a:pPr>
            <a:endParaRPr lang="en-US"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39762"/>
          </a:xfrm>
        </p:spPr>
        <p:txBody>
          <a:bodyPr>
            <a:normAutofit fontScale="90000"/>
          </a:bodyPr>
          <a:lstStyle/>
          <a:p>
            <a:r>
              <a:rPr lang="en-US" b="1" dirty="0" smtClean="0"/>
              <a:t>Scope of the Project</a:t>
            </a:r>
            <a:endParaRPr lang="en-US" dirty="0"/>
          </a:p>
        </p:txBody>
      </p:sp>
      <p:sp>
        <p:nvSpPr>
          <p:cNvPr id="3" name="Content Placeholder 2"/>
          <p:cNvSpPr>
            <a:spLocks noGrp="1"/>
          </p:cNvSpPr>
          <p:nvPr>
            <p:ph idx="1"/>
          </p:nvPr>
        </p:nvSpPr>
        <p:spPr>
          <a:xfrm>
            <a:off x="457200" y="1600200"/>
            <a:ext cx="7848600" cy="4525963"/>
          </a:xfrm>
        </p:spPr>
        <p:txBody>
          <a:bodyPr>
            <a:noAutofit/>
          </a:bodyPr>
          <a:lstStyle/>
          <a:p>
            <a:r>
              <a:rPr lang="en-US" sz="2400" dirty="0" smtClean="0">
                <a:latin typeface="Times New Roman" pitchFamily="18" charset="0"/>
                <a:cs typeface="Times New Roman" pitchFamily="18" charset="0"/>
              </a:rPr>
              <a:t>Scope of the project is to provide a high securable and non obstructive billing system. Central Nodal Authority (CNA) generates the bill with binding information. </a:t>
            </a:r>
          </a:p>
          <a:p>
            <a:r>
              <a:rPr lang="en-US" sz="2400" dirty="0" smtClean="0">
                <a:latin typeface="Times New Roman" pitchFamily="18" charset="0"/>
                <a:cs typeface="Times New Roman" pitchFamily="18" charset="0"/>
              </a:rPr>
              <a:t>The process, which involves a generation of mutually verifiable binding information among all the involved entities on the basis of a one-way hash chain, is computationally efficient for a thin client and the CSP.</a:t>
            </a:r>
          </a:p>
          <a:p>
            <a:r>
              <a:rPr lang="en-US" sz="2400" dirty="0" smtClean="0">
                <a:latin typeface="Times New Roman" pitchFamily="18" charset="0"/>
                <a:cs typeface="Times New Roman" pitchFamily="18" charset="0"/>
              </a:rPr>
              <a:t> So even administrator of a cloud system cannot modify or falsify the data.</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b="1" cap="all" dirty="0" smtClean="0"/>
              <a:t>Technique description</a:t>
            </a:r>
            <a:endParaRPr lang="en-US" dirty="0"/>
          </a:p>
        </p:txBody>
      </p:sp>
      <p:sp>
        <p:nvSpPr>
          <p:cNvPr id="3" name="Content Placeholder 2"/>
          <p:cNvSpPr>
            <a:spLocks noGrp="1"/>
          </p:cNvSpPr>
          <p:nvPr>
            <p:ph idx="1"/>
          </p:nvPr>
        </p:nvSpPr>
        <p:spPr>
          <a:xfrm>
            <a:off x="304800" y="990600"/>
            <a:ext cx="7848600" cy="5638800"/>
          </a:xfrm>
        </p:spPr>
        <p:txBody>
          <a:bodyPr>
            <a:noAutofit/>
          </a:bodyPr>
          <a:lstStyle/>
          <a:p>
            <a:pPr algn="just">
              <a:buNone/>
            </a:pPr>
            <a:r>
              <a:rPr lang="en-US" sz="1800" b="1" cap="all" dirty="0" smtClean="0">
                <a:latin typeface="Times New Roman" pitchFamily="18" charset="0"/>
                <a:cs typeface="Times New Roman" pitchFamily="18" charset="0"/>
              </a:rPr>
              <a:t>CLOUD NOTARY AUTHORITY (CNA)</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CNA provides a mutually verifiable integrity mechanism that combats the malicious behavior of users or the CSP. </a:t>
            </a:r>
          </a:p>
          <a:p>
            <a:pPr algn="just"/>
            <a:r>
              <a:rPr lang="en-US" sz="1800" dirty="0" smtClean="0">
                <a:latin typeface="Times New Roman" pitchFamily="18" charset="0"/>
                <a:cs typeface="Times New Roman" pitchFamily="18" charset="0"/>
              </a:rPr>
              <a:t>The process, which involves a generation of mutually verifiable binding information among all the involved entities on the basis of a one-way hash chain, is computationally efficient for a thin client and the CSP.</a:t>
            </a:r>
          </a:p>
          <a:p>
            <a:pPr algn="just">
              <a:buNone/>
            </a:pPr>
            <a:endParaRPr lang="en-US" sz="1800" dirty="0" smtClean="0">
              <a:latin typeface="Times New Roman" pitchFamily="18" charset="0"/>
              <a:cs typeface="Times New Roman" pitchFamily="18" charset="0"/>
            </a:endParaRPr>
          </a:p>
          <a:p>
            <a:pPr algn="just">
              <a:buNone/>
            </a:pPr>
            <a:r>
              <a:rPr lang="en-US" sz="1800" b="1" cap="all" dirty="0" smtClean="0">
                <a:latin typeface="Times New Roman" pitchFamily="18" charset="0"/>
                <a:cs typeface="Times New Roman" pitchFamily="18" charset="0"/>
              </a:rPr>
              <a:t>SLA MONITOR USING SMon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S-Mon has a forgery-resistive SLA measuring and logging mechanism, which enables it to monitor SLA violations and take corrective actions in a trusted manner.</a:t>
            </a:r>
          </a:p>
          <a:p>
            <a:pPr algn="just"/>
            <a:r>
              <a:rPr lang="en-US" sz="1800" dirty="0" smtClean="0">
                <a:latin typeface="Times New Roman" pitchFamily="18" charset="0"/>
                <a:cs typeface="Times New Roman" pitchFamily="18" charset="0"/>
              </a:rPr>
              <a:t> After the service session is finished, the data logged by S-Mon are delivered to the CNA. We devised S-Mon in such a way that it can be deployed as an SLA monitoring module in the computing resources of the user.</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REQUIREMENTS</a:t>
            </a:r>
            <a:endParaRPr lang="en-US" dirty="0"/>
          </a:p>
        </p:txBody>
      </p:sp>
      <p:sp>
        <p:nvSpPr>
          <p:cNvPr id="4" name="Content Placeholder 3"/>
          <p:cNvSpPr>
            <a:spLocks noGrp="1"/>
          </p:cNvSpPr>
          <p:nvPr>
            <p:ph sz="half" idx="1"/>
          </p:nvPr>
        </p:nvSpPr>
        <p:spPr/>
        <p:txBody>
          <a:bodyPr/>
          <a:lstStyle/>
          <a:p>
            <a:pPr algn="ctr">
              <a:buNone/>
            </a:pPr>
            <a:r>
              <a:rPr lang="en-US" sz="4000" b="1" dirty="0" smtClean="0"/>
              <a:t>HARDWARE</a:t>
            </a:r>
            <a:endParaRPr lang="en-US" sz="4000" dirty="0" smtClean="0"/>
          </a:p>
          <a:p>
            <a:pPr>
              <a:buNone/>
            </a:pPr>
            <a:r>
              <a:rPr lang="en-US" b="1" i="1" dirty="0" smtClean="0"/>
              <a:t>PROCESSOR </a:t>
            </a:r>
            <a:r>
              <a:rPr lang="en-US" sz="3600" dirty="0" smtClean="0"/>
              <a:t>:  </a:t>
            </a:r>
            <a:r>
              <a:rPr lang="en-US" dirty="0" smtClean="0"/>
              <a:t>PENTIUM IV 2.6 GHz, Intel Core 2 Duo</a:t>
            </a:r>
            <a:endParaRPr lang="en-US" sz="3600" dirty="0" smtClean="0"/>
          </a:p>
          <a:p>
            <a:pPr>
              <a:buNone/>
            </a:pPr>
            <a:r>
              <a:rPr lang="en-US" b="1" i="1" dirty="0" smtClean="0"/>
              <a:t>RAM</a:t>
            </a:r>
            <a:r>
              <a:rPr lang="en-US" dirty="0" smtClean="0"/>
              <a:t> :	512 MB DD RAM</a:t>
            </a:r>
          </a:p>
          <a:p>
            <a:pPr>
              <a:buNone/>
            </a:pPr>
            <a:r>
              <a:rPr lang="en-US" b="1" i="1" dirty="0" smtClean="0"/>
              <a:t>MONITOR</a:t>
            </a:r>
            <a:r>
              <a:rPr lang="en-US" dirty="0" smtClean="0"/>
              <a:t>   :	15” COLOR</a:t>
            </a:r>
          </a:p>
          <a:p>
            <a:pPr>
              <a:buNone/>
            </a:pPr>
            <a:r>
              <a:rPr lang="en-US" b="1" i="1" dirty="0" smtClean="0"/>
              <a:t>HARD DISK </a:t>
            </a:r>
            <a:r>
              <a:rPr lang="en-US" dirty="0" smtClean="0"/>
              <a:t>:	40 GB</a:t>
            </a:r>
          </a:p>
          <a:p>
            <a:pPr>
              <a:buNone/>
            </a:pPr>
            <a:endParaRPr lang="en-US" dirty="0" smtClean="0"/>
          </a:p>
          <a:p>
            <a:endParaRPr lang="en-US" dirty="0"/>
          </a:p>
        </p:txBody>
      </p:sp>
      <p:sp>
        <p:nvSpPr>
          <p:cNvPr id="5" name="Content Placeholder 4"/>
          <p:cNvSpPr>
            <a:spLocks noGrp="1"/>
          </p:cNvSpPr>
          <p:nvPr>
            <p:ph sz="half" idx="2"/>
          </p:nvPr>
        </p:nvSpPr>
        <p:spPr>
          <a:xfrm>
            <a:off x="4419600" y="1600200"/>
            <a:ext cx="4038600" cy="4525963"/>
          </a:xfrm>
        </p:spPr>
        <p:txBody>
          <a:bodyPr/>
          <a:lstStyle/>
          <a:p>
            <a:pPr algn="ctr">
              <a:buNone/>
            </a:pPr>
            <a:r>
              <a:rPr lang="en-US" sz="4000" b="1" dirty="0" smtClean="0"/>
              <a:t>SOFTWARE</a:t>
            </a:r>
            <a:endParaRPr lang="en-US" dirty="0" smtClean="0"/>
          </a:p>
          <a:p>
            <a:pPr>
              <a:buNone/>
            </a:pPr>
            <a:r>
              <a:rPr lang="en-US" b="1" i="1" dirty="0" smtClean="0"/>
              <a:t>FRONT END </a:t>
            </a:r>
            <a:r>
              <a:rPr lang="en-US" dirty="0" smtClean="0"/>
              <a:t>: J2EE (JSP, SERVLET)</a:t>
            </a:r>
          </a:p>
          <a:p>
            <a:pPr>
              <a:buNone/>
            </a:pPr>
            <a:r>
              <a:rPr lang="en-US" b="1" i="1" dirty="0" smtClean="0"/>
              <a:t>BACK END </a:t>
            </a:r>
            <a:r>
              <a:rPr lang="en-US" dirty="0" smtClean="0"/>
              <a:t>: MS SQL 05</a:t>
            </a:r>
          </a:p>
          <a:p>
            <a:pPr>
              <a:buNone/>
            </a:pPr>
            <a:r>
              <a:rPr lang="en-US" b="1" i="1" dirty="0" smtClean="0"/>
              <a:t>OPERTING SYSTEM</a:t>
            </a:r>
            <a:r>
              <a:rPr lang="en-US" dirty="0" smtClean="0"/>
              <a:t>:  	Windows 07</a:t>
            </a:r>
          </a:p>
          <a:p>
            <a:pPr>
              <a:buNone/>
            </a:pPr>
            <a:r>
              <a:rPr lang="en-US" b="1" i="1" dirty="0" smtClean="0"/>
              <a:t>IDE</a:t>
            </a:r>
            <a:r>
              <a:rPr lang="en-US" dirty="0" smtClean="0"/>
              <a:t> : Net Beans, Eclipse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563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SYSTEM DESIGN</a:t>
            </a:r>
            <a:r>
              <a:rPr lang="en-US" dirty="0" smtClean="0"/>
              <a:t/>
            </a:r>
            <a:br>
              <a:rPr lang="en-US" dirty="0" smtClean="0"/>
            </a:br>
            <a:r>
              <a:rPr lang="en-US" dirty="0" smtClean="0"/>
              <a:t/>
            </a:r>
            <a:br>
              <a:rPr lang="en-US" dirty="0" smtClean="0"/>
            </a:b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USE CASE DIAGRAM</a:t>
            </a:r>
          </a:p>
        </p:txBody>
      </p:sp>
      <p:pic>
        <p:nvPicPr>
          <p:cNvPr id="6" name="Picture 5"/>
          <p:cNvPicPr/>
          <p:nvPr/>
        </p:nvPicPr>
        <p:blipFill>
          <a:blip r:embed="rId3"/>
          <a:srcRect/>
          <a:stretch>
            <a:fillRect/>
          </a:stretch>
        </p:blipFill>
        <p:spPr bwMode="auto">
          <a:xfrm>
            <a:off x="762000" y="2057400"/>
            <a:ext cx="7391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SYSTEM DESIGN</a:t>
            </a:r>
            <a:r>
              <a:rPr lang="en-US" dirty="0" smtClean="0"/>
              <a:t/>
            </a:r>
            <a:br>
              <a:rPr lang="en-US" dirty="0" smtClean="0"/>
            </a:br>
            <a:endParaRPr lang="en-US" dirty="0"/>
          </a:p>
        </p:txBody>
      </p:sp>
      <p:sp>
        <p:nvSpPr>
          <p:cNvPr id="5"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CLASS DIAGRAM</a:t>
            </a:r>
          </a:p>
        </p:txBody>
      </p:sp>
      <p:pic>
        <p:nvPicPr>
          <p:cNvPr id="7" name="Picture 6"/>
          <p:cNvPicPr/>
          <p:nvPr/>
        </p:nvPicPr>
        <p:blipFill>
          <a:blip r:embed="rId3"/>
          <a:srcRect/>
          <a:stretch>
            <a:fillRect/>
          </a:stretch>
        </p:blipFill>
        <p:spPr bwMode="auto">
          <a:xfrm>
            <a:off x="990600" y="1676400"/>
            <a:ext cx="69342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SYSTEM DESIGN</a:t>
            </a:r>
            <a:r>
              <a:rPr lang="en-US" dirty="0" smtClean="0"/>
              <a:t/>
            </a:r>
            <a:br>
              <a:rPr lang="en-US" dirty="0" smtClean="0"/>
            </a:b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OBJECT DIAGRAM</a:t>
            </a:r>
          </a:p>
        </p:txBody>
      </p:sp>
      <p:pic>
        <p:nvPicPr>
          <p:cNvPr id="18" name="Picture 17"/>
          <p:cNvPicPr/>
          <p:nvPr/>
        </p:nvPicPr>
        <p:blipFill>
          <a:blip r:embed="rId3"/>
          <a:srcRect/>
          <a:stretch>
            <a:fillRect/>
          </a:stretch>
        </p:blipFill>
        <p:spPr bwMode="auto">
          <a:xfrm>
            <a:off x="1600200" y="1938972"/>
            <a:ext cx="5943600" cy="3547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STATE DIAGRAM</a:t>
            </a:r>
          </a:p>
        </p:txBody>
      </p:sp>
      <p:pic>
        <p:nvPicPr>
          <p:cNvPr id="6" name="Picture 5"/>
          <p:cNvPicPr/>
          <p:nvPr/>
        </p:nvPicPr>
        <p:blipFill>
          <a:blip r:embed="rId3"/>
          <a:srcRect/>
          <a:stretch>
            <a:fillRect/>
          </a:stretch>
        </p:blipFill>
        <p:spPr bwMode="auto">
          <a:xfrm>
            <a:off x="1066800" y="1981200"/>
            <a:ext cx="67056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ACTIVITY</a:t>
            </a:r>
            <a:r>
              <a:rPr lang="en-US" sz="2800" b="1" dirty="0" smtClean="0"/>
              <a:t> </a:t>
            </a:r>
            <a:r>
              <a:rPr lang="en-US" sz="2800" dirty="0" smtClean="0">
                <a:latin typeface="Arial" pitchFamily="34" charset="0"/>
                <a:cs typeface="Arial" pitchFamily="34" charset="0"/>
              </a:rPr>
              <a:t>DIAGRAM</a:t>
            </a:r>
          </a:p>
        </p:txBody>
      </p:sp>
      <p:pic>
        <p:nvPicPr>
          <p:cNvPr id="6" name="Picture 5"/>
          <p:cNvPicPr/>
          <p:nvPr/>
        </p:nvPicPr>
        <p:blipFill>
          <a:blip r:embed="rId3"/>
          <a:srcRect/>
          <a:stretch>
            <a:fillRect/>
          </a:stretch>
        </p:blipFill>
        <p:spPr bwMode="auto">
          <a:xfrm>
            <a:off x="1066800" y="1579544"/>
            <a:ext cx="6477000" cy="4516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cap="all" dirty="0" smtClean="0">
                <a:latin typeface="Arial" pitchFamily="34" charset="0"/>
                <a:cs typeface="Arial" pitchFamily="34" charset="0"/>
              </a:rPr>
              <a:t>Sequence</a:t>
            </a:r>
            <a:r>
              <a:rPr lang="en-US" sz="2800" b="1" dirty="0" smtClean="0"/>
              <a:t> </a:t>
            </a:r>
            <a:r>
              <a:rPr lang="en-US" sz="2800" dirty="0" smtClean="0">
                <a:latin typeface="Arial" pitchFamily="34" charset="0"/>
                <a:cs typeface="Arial" pitchFamily="34" charset="0"/>
              </a:rPr>
              <a:t>DIAGRAM</a:t>
            </a:r>
          </a:p>
        </p:txBody>
      </p:sp>
      <p:pic>
        <p:nvPicPr>
          <p:cNvPr id="6" name="Picture 5"/>
          <p:cNvPicPr/>
          <p:nvPr/>
        </p:nvPicPr>
        <p:blipFill>
          <a:blip r:embed="rId3"/>
          <a:srcRect/>
          <a:stretch>
            <a:fillRect/>
          </a:stretch>
        </p:blipFill>
        <p:spPr bwMode="auto">
          <a:xfrm>
            <a:off x="1905000" y="2057399"/>
            <a:ext cx="5724525" cy="480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868362"/>
          </a:xfrm>
        </p:spPr>
        <p:txBody>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COLLABRATION</a:t>
            </a:r>
            <a:r>
              <a:rPr lang="en-US" sz="2800" b="1" dirty="0" smtClean="0"/>
              <a:t> </a:t>
            </a:r>
            <a:r>
              <a:rPr lang="en-US" sz="2800" dirty="0" smtClean="0">
                <a:latin typeface="Arial" pitchFamily="34" charset="0"/>
                <a:cs typeface="Arial" pitchFamily="34" charset="0"/>
              </a:rPr>
              <a:t>DIAGRAM</a:t>
            </a:r>
          </a:p>
        </p:txBody>
      </p:sp>
      <p:pic>
        <p:nvPicPr>
          <p:cNvPr id="6" name="Picture 5"/>
          <p:cNvPicPr/>
          <p:nvPr/>
        </p:nvPicPr>
        <p:blipFill>
          <a:blip r:embed="rId3"/>
          <a:srcRect/>
          <a:stretch>
            <a:fillRect/>
          </a:stretch>
        </p:blipFill>
        <p:spPr bwMode="auto">
          <a:xfrm>
            <a:off x="1447800" y="2209800"/>
            <a:ext cx="5943600" cy="371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COMPONENT</a:t>
            </a:r>
            <a:r>
              <a:rPr lang="en-US" sz="2800" b="1" dirty="0" smtClean="0"/>
              <a:t> </a:t>
            </a:r>
            <a:r>
              <a:rPr lang="en-US" sz="2800" dirty="0" smtClean="0">
                <a:latin typeface="Arial" pitchFamily="34" charset="0"/>
                <a:cs typeface="Arial" pitchFamily="34" charset="0"/>
              </a:rPr>
              <a:t>DIAGRAM</a:t>
            </a:r>
          </a:p>
        </p:txBody>
      </p:sp>
      <p:pic>
        <p:nvPicPr>
          <p:cNvPr id="6" name="Picture 5"/>
          <p:cNvPicPr/>
          <p:nvPr/>
        </p:nvPicPr>
        <p:blipFill>
          <a:blip r:embed="rId3"/>
          <a:srcRect/>
          <a:stretch>
            <a:fillRect/>
          </a:stretch>
        </p:blipFill>
        <p:spPr bwMode="auto">
          <a:xfrm>
            <a:off x="838200" y="1828800"/>
            <a:ext cx="7086600"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48600" cy="6397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8001000" cy="5867400"/>
          </a:xfrm>
        </p:spPr>
        <p:txBody>
          <a:bodyPr>
            <a:noAutofit/>
          </a:bodyPr>
          <a:lstStyle/>
          <a:p>
            <a:pPr algn="just">
              <a:buNone/>
            </a:pPr>
            <a:r>
              <a:rPr lang="en-US" sz="1500" b="1" dirty="0" smtClean="0">
                <a:latin typeface="Times New Roman" pitchFamily="18" charset="0"/>
                <a:cs typeface="Times New Roman" pitchFamily="18" charset="0"/>
              </a:rPr>
              <a:t>Author:	</a:t>
            </a:r>
            <a:r>
              <a:rPr lang="en-US" sz="1500" dirty="0" smtClean="0">
                <a:latin typeface="Times New Roman" pitchFamily="18" charset="0"/>
                <a:cs typeface="Times New Roman" pitchFamily="18" charset="0"/>
              </a:rPr>
              <a:t>M. Armbrust and A. E. Fox</a:t>
            </a:r>
          </a:p>
          <a:p>
            <a:pPr algn="just">
              <a:buNone/>
            </a:pPr>
            <a:r>
              <a:rPr lang="en-US" sz="1500" b="1" dirty="0" smtClean="0">
                <a:latin typeface="Times New Roman" pitchFamily="18" charset="0"/>
                <a:cs typeface="Times New Roman" pitchFamily="18" charset="0"/>
              </a:rPr>
              <a:t>Year:	</a:t>
            </a:r>
            <a:r>
              <a:rPr lang="en-US" sz="1500" dirty="0" smtClean="0">
                <a:latin typeface="Times New Roman" pitchFamily="18" charset="0"/>
                <a:cs typeface="Times New Roman" pitchFamily="18" charset="0"/>
              </a:rPr>
              <a:t>2009</a:t>
            </a:r>
          </a:p>
          <a:p>
            <a:pPr algn="just">
              <a:buNone/>
            </a:pPr>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Description:</a:t>
            </a:r>
            <a:endParaRPr lang="en-US" sz="1500" dirty="0" smtClean="0">
              <a:latin typeface="Times New Roman" pitchFamily="18" charset="0"/>
              <a:cs typeface="Times New Roman" pitchFamily="18" charset="0"/>
            </a:endParaRPr>
          </a:p>
          <a:p>
            <a:pPr algn="just">
              <a:buNone/>
            </a:pPr>
            <a:r>
              <a:rPr lang="en-US" sz="1500" dirty="0" smtClean="0">
                <a:latin typeface="Times New Roman" pitchFamily="18" charset="0"/>
                <a:cs typeface="Times New Roman" pitchFamily="18" charset="0"/>
              </a:rPr>
              <a:t>	Cloud Computing, the long-held dream of computing as a utility, has the potential to transform a large part of the IT industry, making software even more attractive as a service and shaping the way IT hardware is designed and purchased. Developers with innovative ideas for new Internet services no longer require the large capital outlays in hardware to deploy their service or the human expense to operate it. They need not be concerned about over provisioning for a service whose popularity does not meet their predictions, thus wasting costly resources, or under provisioning for one that becomes wildly popular, thus missing potential customers and revenue. Moreover, companies with large batch-oriented tasks can get results as quickly as their programs can scale, since using 1000 servers for one hour costs no more than using one server for 1000 hours. This elasticity of resources, without paying a premium for large scale, is unprecedented in the history of IT. Cloud Computing refers to both the applications delivered as services over the Internet and the hardware and systems software in the datacenters that provide those services. The services themselves have long been referred to as Software as a Service (SaaS). The datacenter hardware and software is what we will call a Cloud. When a Cloud is made available in a pay-as-you-go manner to the general public, we call it a Public Cloud; the service being sold is Utility Computing. We use the term Private Cloud to refer to internal datacenters of a business or other organization, not made available to the general public. Thus, Cloud Computing is the sum of SaaS and Utility Computing, but does not include Private Clouds. People can be users or providers of SaaS, or users or providers of Utility Computing. We focus on SaaS Providers (Cloud Users) and Cloud Providers, which have received less attention than SaaS Users.</a:t>
            </a:r>
          </a:p>
          <a:p>
            <a:pPr algn="just"/>
            <a:endParaRPr lang="en-US" sz="1500" dirty="0">
              <a:latin typeface="Times New Roman" pitchFamily="18" charset="0"/>
              <a:cs typeface="Times New Roman" pitchFamily="18" charset="0"/>
            </a:endParaRPr>
          </a:p>
        </p:txBody>
      </p:sp>
      <p:sp>
        <p:nvSpPr>
          <p:cNvPr id="4" name="Rectangle 4"/>
          <p:cNvSpPr>
            <a:spLocks noChangeArrowheads="1"/>
          </p:cNvSpPr>
          <p:nvPr/>
        </p:nvSpPr>
        <p:spPr bwMode="gray">
          <a:xfrm>
            <a:off x="381000" y="6096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Above the clouds: A Berkeley view of cloud computing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792162"/>
          </a:xfrm>
        </p:spPr>
        <p:txBody>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DATA FLOW DIAGRAM LEVEL 0</a:t>
            </a:r>
          </a:p>
        </p:txBody>
      </p:sp>
      <p:grpSp>
        <p:nvGrpSpPr>
          <p:cNvPr id="31745" name="Group 1"/>
          <p:cNvGrpSpPr>
            <a:grpSpLocks/>
          </p:cNvGrpSpPr>
          <p:nvPr/>
        </p:nvGrpSpPr>
        <p:grpSpPr bwMode="auto">
          <a:xfrm>
            <a:off x="1600200" y="2590800"/>
            <a:ext cx="5715000" cy="3581400"/>
            <a:chOff x="2445" y="10335"/>
            <a:chExt cx="7665" cy="4275"/>
          </a:xfrm>
        </p:grpSpPr>
        <p:sp>
          <p:nvSpPr>
            <p:cNvPr id="31746" name="Rectangle 2"/>
            <p:cNvSpPr>
              <a:spLocks noChangeArrowheads="1"/>
            </p:cNvSpPr>
            <p:nvPr/>
          </p:nvSpPr>
          <p:spPr bwMode="auto">
            <a:xfrm>
              <a:off x="4995" y="10665"/>
              <a:ext cx="1155" cy="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7" name="AutoShape 3"/>
            <p:cNvSpPr>
              <a:spLocks noChangeArrowheads="1"/>
            </p:cNvSpPr>
            <p:nvPr/>
          </p:nvSpPr>
          <p:spPr bwMode="auto">
            <a:xfrm>
              <a:off x="5160" y="13920"/>
              <a:ext cx="1200" cy="69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8" name="AutoShape 4"/>
            <p:cNvSpPr>
              <a:spLocks noChangeArrowheads="1"/>
            </p:cNvSpPr>
            <p:nvPr/>
          </p:nvSpPr>
          <p:spPr bwMode="auto">
            <a:xfrm>
              <a:off x="8715" y="11655"/>
              <a:ext cx="1200" cy="69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9" name="Oval 5"/>
            <p:cNvSpPr>
              <a:spLocks noChangeArrowheads="1"/>
            </p:cNvSpPr>
            <p:nvPr/>
          </p:nvSpPr>
          <p:spPr bwMode="auto">
            <a:xfrm>
              <a:off x="6000" y="1219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0" name="Oval 6"/>
            <p:cNvSpPr>
              <a:spLocks noChangeArrowheads="1"/>
            </p:cNvSpPr>
            <p:nvPr/>
          </p:nvSpPr>
          <p:spPr bwMode="auto">
            <a:xfrm>
              <a:off x="4065" y="1219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1" name="Oval 7"/>
            <p:cNvSpPr>
              <a:spLocks noChangeArrowheads="1"/>
            </p:cNvSpPr>
            <p:nvPr/>
          </p:nvSpPr>
          <p:spPr bwMode="auto">
            <a:xfrm>
              <a:off x="2445" y="12780"/>
              <a:ext cx="1050" cy="10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2" name="Oval 8"/>
            <p:cNvSpPr>
              <a:spLocks noChangeArrowheads="1"/>
            </p:cNvSpPr>
            <p:nvPr/>
          </p:nvSpPr>
          <p:spPr bwMode="auto">
            <a:xfrm>
              <a:off x="7200" y="12870"/>
              <a:ext cx="1125" cy="11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Confirmation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3" name="Oval 9"/>
            <p:cNvSpPr>
              <a:spLocks noChangeArrowheads="1"/>
            </p:cNvSpPr>
            <p:nvPr/>
          </p:nvSpPr>
          <p:spPr bwMode="auto">
            <a:xfrm>
              <a:off x="9180" y="13290"/>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4" name="Oval 10"/>
            <p:cNvSpPr>
              <a:spLocks noChangeArrowheads="1"/>
            </p:cNvSpPr>
            <p:nvPr/>
          </p:nvSpPr>
          <p:spPr bwMode="auto">
            <a:xfrm>
              <a:off x="7500" y="1033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755" name="AutoShape 11"/>
            <p:cNvCxnSpPr>
              <a:cxnSpLocks noChangeShapeType="1"/>
            </p:cNvCxnSpPr>
            <p:nvPr/>
          </p:nvCxnSpPr>
          <p:spPr bwMode="auto">
            <a:xfrm rot="16200000" flipH="1">
              <a:off x="5828" y="11407"/>
              <a:ext cx="1110" cy="465"/>
            </a:xfrm>
            <a:prstGeom prst="curvedConnector3">
              <a:avLst>
                <a:gd name="adj1" fmla="val 40630"/>
              </a:avLst>
            </a:prstGeom>
            <a:noFill/>
            <a:ln w="9525">
              <a:solidFill>
                <a:srgbClr val="000000"/>
              </a:solidFill>
              <a:round/>
              <a:headEnd/>
              <a:tailEnd type="triangle" w="med" len="med"/>
            </a:ln>
          </p:spPr>
        </p:cxnSp>
        <p:cxnSp>
          <p:nvCxnSpPr>
            <p:cNvPr id="31756" name="AutoShape 12"/>
            <p:cNvCxnSpPr>
              <a:cxnSpLocks noChangeShapeType="1"/>
            </p:cNvCxnSpPr>
            <p:nvPr/>
          </p:nvCxnSpPr>
          <p:spPr bwMode="auto">
            <a:xfrm rot="5400000">
              <a:off x="5925" y="13365"/>
              <a:ext cx="825" cy="285"/>
            </a:xfrm>
            <a:prstGeom prst="curvedConnector3">
              <a:avLst>
                <a:gd name="adj1" fmla="val 49940"/>
              </a:avLst>
            </a:prstGeom>
            <a:noFill/>
            <a:ln w="9525">
              <a:solidFill>
                <a:srgbClr val="000000"/>
              </a:solidFill>
              <a:round/>
              <a:headEnd/>
              <a:tailEnd type="triangle" w="med" len="med"/>
            </a:ln>
          </p:spPr>
        </p:cxnSp>
        <p:cxnSp>
          <p:nvCxnSpPr>
            <p:cNvPr id="31757" name="AutoShape 13"/>
            <p:cNvCxnSpPr>
              <a:cxnSpLocks noChangeShapeType="1"/>
            </p:cNvCxnSpPr>
            <p:nvPr/>
          </p:nvCxnSpPr>
          <p:spPr bwMode="auto">
            <a:xfrm rot="5400000" flipH="1">
              <a:off x="4320" y="13245"/>
              <a:ext cx="990" cy="690"/>
            </a:xfrm>
            <a:prstGeom prst="curvedConnector3">
              <a:avLst>
                <a:gd name="adj1" fmla="val 50000"/>
              </a:avLst>
            </a:prstGeom>
            <a:noFill/>
            <a:ln w="9525">
              <a:solidFill>
                <a:srgbClr val="000000"/>
              </a:solidFill>
              <a:round/>
              <a:headEnd/>
              <a:tailEnd type="triangle" w="med" len="med"/>
            </a:ln>
          </p:spPr>
        </p:cxnSp>
        <p:cxnSp>
          <p:nvCxnSpPr>
            <p:cNvPr id="31758" name="AutoShape 14"/>
            <p:cNvCxnSpPr>
              <a:cxnSpLocks noChangeShapeType="1"/>
            </p:cNvCxnSpPr>
            <p:nvPr/>
          </p:nvCxnSpPr>
          <p:spPr bwMode="auto">
            <a:xfrm rot="16200000">
              <a:off x="4447" y="11363"/>
              <a:ext cx="855" cy="810"/>
            </a:xfrm>
            <a:prstGeom prst="curvedConnector3">
              <a:avLst>
                <a:gd name="adj1" fmla="val 65611"/>
              </a:avLst>
            </a:prstGeom>
            <a:noFill/>
            <a:ln w="9525">
              <a:solidFill>
                <a:srgbClr val="000000"/>
              </a:solidFill>
              <a:round/>
              <a:headEnd/>
              <a:tailEnd type="triangle" w="med" len="med"/>
            </a:ln>
          </p:spPr>
        </p:cxnSp>
        <p:cxnSp>
          <p:nvCxnSpPr>
            <p:cNvPr id="31759" name="AutoShape 15"/>
            <p:cNvCxnSpPr>
              <a:cxnSpLocks noChangeShapeType="1"/>
            </p:cNvCxnSpPr>
            <p:nvPr/>
          </p:nvCxnSpPr>
          <p:spPr bwMode="auto">
            <a:xfrm rot="16200000" flipH="1">
              <a:off x="6053" y="11017"/>
              <a:ext cx="1950" cy="1755"/>
            </a:xfrm>
            <a:prstGeom prst="curvedConnector3">
              <a:avLst>
                <a:gd name="adj1" fmla="val 36972"/>
              </a:avLst>
            </a:prstGeom>
            <a:noFill/>
            <a:ln w="9525">
              <a:solidFill>
                <a:srgbClr val="000000"/>
              </a:solidFill>
              <a:round/>
              <a:headEnd/>
              <a:tailEnd type="triangle" w="med" len="med"/>
            </a:ln>
          </p:spPr>
        </p:cxnSp>
        <p:cxnSp>
          <p:nvCxnSpPr>
            <p:cNvPr id="31760" name="AutoShape 16"/>
            <p:cNvCxnSpPr>
              <a:cxnSpLocks noChangeShapeType="1"/>
            </p:cNvCxnSpPr>
            <p:nvPr/>
          </p:nvCxnSpPr>
          <p:spPr bwMode="auto">
            <a:xfrm rot="10800000" flipV="1">
              <a:off x="6360" y="13995"/>
              <a:ext cx="1365" cy="300"/>
            </a:xfrm>
            <a:prstGeom prst="curvedConnector3">
              <a:avLst>
                <a:gd name="adj1" fmla="val 49963"/>
              </a:avLst>
            </a:prstGeom>
            <a:noFill/>
            <a:ln w="9525">
              <a:solidFill>
                <a:srgbClr val="000000"/>
              </a:solidFill>
              <a:round/>
              <a:headEnd/>
              <a:tailEnd type="triangle" w="med" len="med"/>
            </a:ln>
          </p:spPr>
        </p:cxnSp>
        <p:cxnSp>
          <p:nvCxnSpPr>
            <p:cNvPr id="31761" name="AutoShape 17"/>
            <p:cNvCxnSpPr>
              <a:cxnSpLocks noChangeShapeType="1"/>
            </p:cNvCxnSpPr>
            <p:nvPr/>
          </p:nvCxnSpPr>
          <p:spPr bwMode="auto">
            <a:xfrm rot="10800000">
              <a:off x="3495" y="13215"/>
              <a:ext cx="1665" cy="1080"/>
            </a:xfrm>
            <a:prstGeom prst="curvedConnector3">
              <a:avLst>
                <a:gd name="adj1" fmla="val 49972"/>
              </a:avLst>
            </a:prstGeom>
            <a:noFill/>
            <a:ln w="9525">
              <a:solidFill>
                <a:srgbClr val="000000"/>
              </a:solidFill>
              <a:round/>
              <a:headEnd/>
              <a:tailEnd type="triangle" w="med" len="med"/>
            </a:ln>
          </p:spPr>
        </p:cxnSp>
        <p:cxnSp>
          <p:nvCxnSpPr>
            <p:cNvPr id="31762" name="AutoShape 18"/>
            <p:cNvCxnSpPr>
              <a:cxnSpLocks noChangeShapeType="1"/>
            </p:cNvCxnSpPr>
            <p:nvPr/>
          </p:nvCxnSpPr>
          <p:spPr bwMode="auto">
            <a:xfrm flipV="1">
              <a:off x="2970" y="10920"/>
              <a:ext cx="2025" cy="1860"/>
            </a:xfrm>
            <a:prstGeom prst="curvedConnector3">
              <a:avLst>
                <a:gd name="adj1" fmla="val 49977"/>
              </a:avLst>
            </a:prstGeom>
            <a:noFill/>
            <a:ln w="9525">
              <a:solidFill>
                <a:srgbClr val="000000"/>
              </a:solidFill>
              <a:round/>
              <a:headEnd/>
              <a:tailEnd type="triangle" w="med" len="med"/>
            </a:ln>
          </p:spPr>
        </p:cxnSp>
        <p:cxnSp>
          <p:nvCxnSpPr>
            <p:cNvPr id="31763" name="AutoShape 19"/>
            <p:cNvCxnSpPr>
              <a:cxnSpLocks noChangeShapeType="1"/>
            </p:cNvCxnSpPr>
            <p:nvPr/>
          </p:nvCxnSpPr>
          <p:spPr bwMode="auto">
            <a:xfrm flipV="1">
              <a:off x="5760" y="10335"/>
              <a:ext cx="2145" cy="330"/>
            </a:xfrm>
            <a:prstGeom prst="curvedConnector3">
              <a:avLst>
                <a:gd name="adj1" fmla="val 40139"/>
              </a:avLst>
            </a:prstGeom>
            <a:noFill/>
            <a:ln w="9525">
              <a:solidFill>
                <a:srgbClr val="000000"/>
              </a:solidFill>
              <a:round/>
              <a:headEnd/>
              <a:tailEnd type="triangle" w="med" len="med"/>
            </a:ln>
          </p:spPr>
        </p:cxnSp>
        <p:cxnSp>
          <p:nvCxnSpPr>
            <p:cNvPr id="31764" name="AutoShape 20"/>
            <p:cNvCxnSpPr>
              <a:cxnSpLocks noChangeShapeType="1"/>
            </p:cNvCxnSpPr>
            <p:nvPr/>
          </p:nvCxnSpPr>
          <p:spPr bwMode="auto">
            <a:xfrm rot="16200000" flipH="1">
              <a:off x="8355" y="10740"/>
              <a:ext cx="990" cy="840"/>
            </a:xfrm>
            <a:prstGeom prst="curvedConnector3">
              <a:avLst>
                <a:gd name="adj1" fmla="val 50000"/>
              </a:avLst>
            </a:prstGeom>
            <a:noFill/>
            <a:ln w="9525">
              <a:solidFill>
                <a:srgbClr val="000000"/>
              </a:solidFill>
              <a:round/>
              <a:headEnd/>
              <a:tailEnd type="triangle" w="med" len="med"/>
            </a:ln>
          </p:spPr>
        </p:cxnSp>
        <p:cxnSp>
          <p:nvCxnSpPr>
            <p:cNvPr id="31765" name="AutoShape 21"/>
            <p:cNvCxnSpPr>
              <a:cxnSpLocks noChangeShapeType="1"/>
            </p:cNvCxnSpPr>
            <p:nvPr/>
          </p:nvCxnSpPr>
          <p:spPr bwMode="auto">
            <a:xfrm rot="5400000" flipH="1">
              <a:off x="9075" y="12660"/>
              <a:ext cx="945" cy="315"/>
            </a:xfrm>
            <a:prstGeom prst="curvedConnector3">
              <a:avLst>
                <a:gd name="adj1" fmla="val 49949"/>
              </a:avLst>
            </a:prstGeom>
            <a:noFill/>
            <a:ln w="9525">
              <a:solidFill>
                <a:srgbClr val="000000"/>
              </a:solidFill>
              <a:round/>
              <a:headEnd/>
              <a:tailEnd type="triangle" w="med" len="med"/>
            </a:ln>
          </p:spPr>
        </p:cxnSp>
        <p:cxnSp>
          <p:nvCxnSpPr>
            <p:cNvPr id="31766" name="AutoShape 22"/>
            <p:cNvCxnSpPr>
              <a:cxnSpLocks noChangeShapeType="1"/>
            </p:cNvCxnSpPr>
            <p:nvPr/>
          </p:nvCxnSpPr>
          <p:spPr bwMode="auto">
            <a:xfrm flipV="1">
              <a:off x="6360" y="13920"/>
              <a:ext cx="2910" cy="555"/>
            </a:xfrm>
            <a:prstGeom prst="curvedConnector3">
              <a:avLst>
                <a:gd name="adj1" fmla="val 50000"/>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792162"/>
          </a:xfrm>
        </p:spPr>
        <p:txBody>
          <a:bodyPr/>
          <a:lstStyle/>
          <a:p>
            <a:r>
              <a:rPr lang="en-US" b="1" dirty="0" smtClean="0"/>
              <a:t>SYSTEM DESIGN</a:t>
            </a:r>
            <a:endParaRPr lang="en-US" dirty="0"/>
          </a:p>
        </p:txBody>
      </p:sp>
      <p:sp>
        <p:nvSpPr>
          <p:cNvPr id="4" name="Rectangle 3"/>
          <p:cNvSpPr>
            <a:spLocks noChangeArrowheads="1"/>
          </p:cNvSpPr>
          <p:nvPr/>
        </p:nvSpPr>
        <p:spPr bwMode="gray">
          <a:xfrm>
            <a:off x="304800" y="11430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sz="2800" dirty="0" smtClean="0">
                <a:latin typeface="Arial" pitchFamily="34" charset="0"/>
                <a:cs typeface="Arial" pitchFamily="34" charset="0"/>
              </a:rPr>
              <a:t>DATA FLOW DIAGRAM LEVEL 1</a:t>
            </a:r>
          </a:p>
        </p:txBody>
      </p:sp>
      <p:grpSp>
        <p:nvGrpSpPr>
          <p:cNvPr id="29697" name="Group 1"/>
          <p:cNvGrpSpPr>
            <a:grpSpLocks/>
          </p:cNvGrpSpPr>
          <p:nvPr/>
        </p:nvGrpSpPr>
        <p:grpSpPr bwMode="auto">
          <a:xfrm>
            <a:off x="1143000" y="1828800"/>
            <a:ext cx="5924550" cy="4029075"/>
            <a:chOff x="1500" y="1156"/>
            <a:chExt cx="9330" cy="6345"/>
          </a:xfrm>
        </p:grpSpPr>
        <p:sp>
          <p:nvSpPr>
            <p:cNvPr id="29698" name="Oval 2"/>
            <p:cNvSpPr>
              <a:spLocks noChangeArrowheads="1"/>
            </p:cNvSpPr>
            <p:nvPr/>
          </p:nvSpPr>
          <p:spPr bwMode="auto">
            <a:xfrm>
              <a:off x="4125" y="5715"/>
              <a:ext cx="735" cy="9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699" name="Group 3"/>
            <p:cNvGrpSpPr>
              <a:grpSpLocks/>
            </p:cNvGrpSpPr>
            <p:nvPr/>
          </p:nvGrpSpPr>
          <p:grpSpPr bwMode="auto">
            <a:xfrm>
              <a:off x="1500" y="1156"/>
              <a:ext cx="9330" cy="6345"/>
              <a:chOff x="1500" y="1156"/>
              <a:chExt cx="9330" cy="6345"/>
            </a:xfrm>
          </p:grpSpPr>
          <p:sp>
            <p:nvSpPr>
              <p:cNvPr id="29700" name="AutoShape 4"/>
              <p:cNvSpPr>
                <a:spLocks noChangeArrowheads="1"/>
              </p:cNvSpPr>
              <p:nvPr/>
            </p:nvSpPr>
            <p:spPr bwMode="auto">
              <a:xfrm>
                <a:off x="4935" y="6811"/>
                <a:ext cx="1200" cy="690"/>
              </a:xfrm>
              <a:prstGeom prst="flowChartProcess">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1" name="Oval 5"/>
              <p:cNvSpPr>
                <a:spLocks noChangeArrowheads="1"/>
              </p:cNvSpPr>
              <p:nvPr/>
            </p:nvSpPr>
            <p:spPr bwMode="auto">
              <a:xfrm>
                <a:off x="1500" y="5191"/>
                <a:ext cx="1395" cy="12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CSP +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702" name="Group 6"/>
              <p:cNvGrpSpPr>
                <a:grpSpLocks/>
              </p:cNvGrpSpPr>
              <p:nvPr/>
            </p:nvGrpSpPr>
            <p:grpSpPr bwMode="auto">
              <a:xfrm>
                <a:off x="2835" y="1156"/>
                <a:ext cx="7665" cy="4275"/>
                <a:chOff x="2445" y="10335"/>
                <a:chExt cx="7665" cy="4275"/>
              </a:xfrm>
            </p:grpSpPr>
            <p:sp>
              <p:nvSpPr>
                <p:cNvPr id="29703" name="Rectangle 7"/>
                <p:cNvSpPr>
                  <a:spLocks noChangeArrowheads="1"/>
                </p:cNvSpPr>
                <p:nvPr/>
              </p:nvSpPr>
              <p:spPr bwMode="auto">
                <a:xfrm>
                  <a:off x="4995" y="10665"/>
                  <a:ext cx="1155" cy="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4" name="AutoShape 8"/>
                <p:cNvSpPr>
                  <a:spLocks noChangeArrowheads="1"/>
                </p:cNvSpPr>
                <p:nvPr/>
              </p:nvSpPr>
              <p:spPr bwMode="auto">
                <a:xfrm>
                  <a:off x="5160" y="13920"/>
                  <a:ext cx="1200" cy="69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5" name="AutoShape 9"/>
                <p:cNvSpPr>
                  <a:spLocks noChangeArrowheads="1"/>
                </p:cNvSpPr>
                <p:nvPr/>
              </p:nvSpPr>
              <p:spPr bwMode="auto">
                <a:xfrm>
                  <a:off x="8715" y="11655"/>
                  <a:ext cx="1200" cy="69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6" name="Oval 10"/>
                <p:cNvSpPr>
                  <a:spLocks noChangeArrowheads="1"/>
                </p:cNvSpPr>
                <p:nvPr/>
              </p:nvSpPr>
              <p:spPr bwMode="auto">
                <a:xfrm>
                  <a:off x="6000" y="1219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7" name="Oval 11"/>
                <p:cNvSpPr>
                  <a:spLocks noChangeArrowheads="1"/>
                </p:cNvSpPr>
                <p:nvPr/>
              </p:nvSpPr>
              <p:spPr bwMode="auto">
                <a:xfrm>
                  <a:off x="4065" y="1219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8" name="Oval 12"/>
                <p:cNvSpPr>
                  <a:spLocks noChangeArrowheads="1"/>
                </p:cNvSpPr>
                <p:nvPr/>
              </p:nvSpPr>
              <p:spPr bwMode="auto">
                <a:xfrm>
                  <a:off x="2445" y="12780"/>
                  <a:ext cx="1050" cy="10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9" name="Oval 13"/>
                <p:cNvSpPr>
                  <a:spLocks noChangeArrowheads="1"/>
                </p:cNvSpPr>
                <p:nvPr/>
              </p:nvSpPr>
              <p:spPr bwMode="auto">
                <a:xfrm>
                  <a:off x="7200" y="12870"/>
                  <a:ext cx="1125" cy="11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Confirmation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10" name="Oval 14"/>
                <p:cNvSpPr>
                  <a:spLocks noChangeArrowheads="1"/>
                </p:cNvSpPr>
                <p:nvPr/>
              </p:nvSpPr>
              <p:spPr bwMode="auto">
                <a:xfrm>
                  <a:off x="9180" y="13290"/>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11" name="Oval 15"/>
                <p:cNvSpPr>
                  <a:spLocks noChangeArrowheads="1"/>
                </p:cNvSpPr>
                <p:nvPr/>
              </p:nvSpPr>
              <p:spPr bwMode="auto">
                <a:xfrm>
                  <a:off x="7500" y="10335"/>
                  <a:ext cx="93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9712" name="AutoShape 16"/>
                <p:cNvCxnSpPr>
                  <a:cxnSpLocks noChangeShapeType="1"/>
                </p:cNvCxnSpPr>
                <p:nvPr/>
              </p:nvCxnSpPr>
              <p:spPr bwMode="auto">
                <a:xfrm rot="16200000" flipH="1">
                  <a:off x="5828" y="11407"/>
                  <a:ext cx="1110" cy="465"/>
                </a:xfrm>
                <a:prstGeom prst="curvedConnector3">
                  <a:avLst>
                    <a:gd name="adj1" fmla="val 40630"/>
                  </a:avLst>
                </a:prstGeom>
                <a:noFill/>
                <a:ln w="9525">
                  <a:solidFill>
                    <a:srgbClr val="000000"/>
                  </a:solidFill>
                  <a:round/>
                  <a:headEnd/>
                  <a:tailEnd type="triangle" w="med" len="med"/>
                </a:ln>
              </p:spPr>
            </p:cxnSp>
            <p:cxnSp>
              <p:nvCxnSpPr>
                <p:cNvPr id="29713" name="AutoShape 17"/>
                <p:cNvCxnSpPr>
                  <a:cxnSpLocks noChangeShapeType="1"/>
                </p:cNvCxnSpPr>
                <p:nvPr/>
              </p:nvCxnSpPr>
              <p:spPr bwMode="auto">
                <a:xfrm rot="5400000">
                  <a:off x="5925" y="13365"/>
                  <a:ext cx="825" cy="285"/>
                </a:xfrm>
                <a:prstGeom prst="curvedConnector3">
                  <a:avLst>
                    <a:gd name="adj1" fmla="val 49940"/>
                  </a:avLst>
                </a:prstGeom>
                <a:noFill/>
                <a:ln w="9525">
                  <a:solidFill>
                    <a:srgbClr val="000000"/>
                  </a:solidFill>
                  <a:round/>
                  <a:headEnd/>
                  <a:tailEnd type="triangle" w="med" len="med"/>
                </a:ln>
              </p:spPr>
            </p:cxnSp>
            <p:cxnSp>
              <p:nvCxnSpPr>
                <p:cNvPr id="29714" name="AutoShape 18"/>
                <p:cNvCxnSpPr>
                  <a:cxnSpLocks noChangeShapeType="1"/>
                </p:cNvCxnSpPr>
                <p:nvPr/>
              </p:nvCxnSpPr>
              <p:spPr bwMode="auto">
                <a:xfrm rot="5400000" flipH="1">
                  <a:off x="4320" y="13245"/>
                  <a:ext cx="990" cy="690"/>
                </a:xfrm>
                <a:prstGeom prst="curvedConnector3">
                  <a:avLst>
                    <a:gd name="adj1" fmla="val 50000"/>
                  </a:avLst>
                </a:prstGeom>
                <a:noFill/>
                <a:ln w="9525">
                  <a:solidFill>
                    <a:srgbClr val="000000"/>
                  </a:solidFill>
                  <a:round/>
                  <a:headEnd/>
                  <a:tailEnd type="triangle" w="med" len="med"/>
                </a:ln>
              </p:spPr>
            </p:cxnSp>
            <p:cxnSp>
              <p:nvCxnSpPr>
                <p:cNvPr id="29715" name="AutoShape 19"/>
                <p:cNvCxnSpPr>
                  <a:cxnSpLocks noChangeShapeType="1"/>
                </p:cNvCxnSpPr>
                <p:nvPr/>
              </p:nvCxnSpPr>
              <p:spPr bwMode="auto">
                <a:xfrm rot="16200000">
                  <a:off x="4447" y="11363"/>
                  <a:ext cx="855" cy="810"/>
                </a:xfrm>
                <a:prstGeom prst="curvedConnector3">
                  <a:avLst>
                    <a:gd name="adj1" fmla="val 65611"/>
                  </a:avLst>
                </a:prstGeom>
                <a:noFill/>
                <a:ln w="9525">
                  <a:solidFill>
                    <a:srgbClr val="000000"/>
                  </a:solidFill>
                  <a:round/>
                  <a:headEnd/>
                  <a:tailEnd type="triangle" w="med" len="med"/>
                </a:ln>
              </p:spPr>
            </p:cxnSp>
            <p:cxnSp>
              <p:nvCxnSpPr>
                <p:cNvPr id="29716" name="AutoShape 20"/>
                <p:cNvCxnSpPr>
                  <a:cxnSpLocks noChangeShapeType="1"/>
                </p:cNvCxnSpPr>
                <p:nvPr/>
              </p:nvCxnSpPr>
              <p:spPr bwMode="auto">
                <a:xfrm rot="16200000" flipH="1">
                  <a:off x="6053" y="11017"/>
                  <a:ext cx="1950" cy="1755"/>
                </a:xfrm>
                <a:prstGeom prst="curvedConnector3">
                  <a:avLst>
                    <a:gd name="adj1" fmla="val 36972"/>
                  </a:avLst>
                </a:prstGeom>
                <a:noFill/>
                <a:ln w="9525">
                  <a:solidFill>
                    <a:srgbClr val="000000"/>
                  </a:solidFill>
                  <a:round/>
                  <a:headEnd/>
                  <a:tailEnd type="triangle" w="med" len="med"/>
                </a:ln>
              </p:spPr>
            </p:cxnSp>
            <p:cxnSp>
              <p:nvCxnSpPr>
                <p:cNvPr id="29717" name="AutoShape 21"/>
                <p:cNvCxnSpPr>
                  <a:cxnSpLocks noChangeShapeType="1"/>
                </p:cNvCxnSpPr>
                <p:nvPr/>
              </p:nvCxnSpPr>
              <p:spPr bwMode="auto">
                <a:xfrm rot="10800000" flipV="1">
                  <a:off x="6360" y="13995"/>
                  <a:ext cx="1365" cy="300"/>
                </a:xfrm>
                <a:prstGeom prst="curvedConnector3">
                  <a:avLst>
                    <a:gd name="adj1" fmla="val 49963"/>
                  </a:avLst>
                </a:prstGeom>
                <a:noFill/>
                <a:ln w="9525">
                  <a:solidFill>
                    <a:srgbClr val="000000"/>
                  </a:solidFill>
                  <a:round/>
                  <a:headEnd/>
                  <a:tailEnd type="triangle" w="med" len="med"/>
                </a:ln>
              </p:spPr>
            </p:cxnSp>
            <p:cxnSp>
              <p:nvCxnSpPr>
                <p:cNvPr id="29718" name="AutoShape 22"/>
                <p:cNvCxnSpPr>
                  <a:cxnSpLocks noChangeShapeType="1"/>
                </p:cNvCxnSpPr>
                <p:nvPr/>
              </p:nvCxnSpPr>
              <p:spPr bwMode="auto">
                <a:xfrm rot="10800000">
                  <a:off x="3495" y="13215"/>
                  <a:ext cx="1665" cy="1080"/>
                </a:xfrm>
                <a:prstGeom prst="curvedConnector3">
                  <a:avLst>
                    <a:gd name="adj1" fmla="val 49972"/>
                  </a:avLst>
                </a:prstGeom>
                <a:noFill/>
                <a:ln w="9525">
                  <a:solidFill>
                    <a:srgbClr val="000000"/>
                  </a:solidFill>
                  <a:round/>
                  <a:headEnd/>
                  <a:tailEnd type="triangle" w="med" len="med"/>
                </a:ln>
              </p:spPr>
            </p:cxnSp>
            <p:cxnSp>
              <p:nvCxnSpPr>
                <p:cNvPr id="29719" name="AutoShape 23"/>
                <p:cNvCxnSpPr>
                  <a:cxnSpLocks noChangeShapeType="1"/>
                </p:cNvCxnSpPr>
                <p:nvPr/>
              </p:nvCxnSpPr>
              <p:spPr bwMode="auto">
                <a:xfrm flipV="1">
                  <a:off x="2970" y="10920"/>
                  <a:ext cx="2025" cy="1860"/>
                </a:xfrm>
                <a:prstGeom prst="curvedConnector3">
                  <a:avLst>
                    <a:gd name="adj1" fmla="val 49977"/>
                  </a:avLst>
                </a:prstGeom>
                <a:noFill/>
                <a:ln w="9525">
                  <a:solidFill>
                    <a:srgbClr val="000000"/>
                  </a:solidFill>
                  <a:round/>
                  <a:headEnd/>
                  <a:tailEnd type="triangle" w="med" len="med"/>
                </a:ln>
              </p:spPr>
            </p:cxnSp>
            <p:cxnSp>
              <p:nvCxnSpPr>
                <p:cNvPr id="29720" name="AutoShape 24"/>
                <p:cNvCxnSpPr>
                  <a:cxnSpLocks noChangeShapeType="1"/>
                </p:cNvCxnSpPr>
                <p:nvPr/>
              </p:nvCxnSpPr>
              <p:spPr bwMode="auto">
                <a:xfrm flipV="1">
                  <a:off x="5760" y="10335"/>
                  <a:ext cx="2145" cy="330"/>
                </a:xfrm>
                <a:prstGeom prst="curvedConnector3">
                  <a:avLst>
                    <a:gd name="adj1" fmla="val 40139"/>
                  </a:avLst>
                </a:prstGeom>
                <a:noFill/>
                <a:ln w="9525">
                  <a:solidFill>
                    <a:srgbClr val="000000"/>
                  </a:solidFill>
                  <a:round/>
                  <a:headEnd/>
                  <a:tailEnd type="triangle" w="med" len="med"/>
                </a:ln>
              </p:spPr>
            </p:cxnSp>
            <p:cxnSp>
              <p:nvCxnSpPr>
                <p:cNvPr id="29721" name="AutoShape 25"/>
                <p:cNvCxnSpPr>
                  <a:cxnSpLocks noChangeShapeType="1"/>
                </p:cNvCxnSpPr>
                <p:nvPr/>
              </p:nvCxnSpPr>
              <p:spPr bwMode="auto">
                <a:xfrm rot="16200000" flipH="1">
                  <a:off x="8355" y="10740"/>
                  <a:ext cx="990" cy="840"/>
                </a:xfrm>
                <a:prstGeom prst="curvedConnector3">
                  <a:avLst>
                    <a:gd name="adj1" fmla="val 50000"/>
                  </a:avLst>
                </a:prstGeom>
                <a:noFill/>
                <a:ln w="9525">
                  <a:solidFill>
                    <a:srgbClr val="000000"/>
                  </a:solidFill>
                  <a:round/>
                  <a:headEnd/>
                  <a:tailEnd type="triangle" w="med" len="med"/>
                </a:ln>
              </p:spPr>
            </p:cxnSp>
            <p:cxnSp>
              <p:nvCxnSpPr>
                <p:cNvPr id="29722" name="AutoShape 26"/>
                <p:cNvCxnSpPr>
                  <a:cxnSpLocks noChangeShapeType="1"/>
                </p:cNvCxnSpPr>
                <p:nvPr/>
              </p:nvCxnSpPr>
              <p:spPr bwMode="auto">
                <a:xfrm rot="5400000" flipH="1">
                  <a:off x="9075" y="12660"/>
                  <a:ext cx="945" cy="315"/>
                </a:xfrm>
                <a:prstGeom prst="curvedConnector3">
                  <a:avLst>
                    <a:gd name="adj1" fmla="val 49949"/>
                  </a:avLst>
                </a:prstGeom>
                <a:noFill/>
                <a:ln w="9525">
                  <a:solidFill>
                    <a:srgbClr val="000000"/>
                  </a:solidFill>
                  <a:round/>
                  <a:headEnd/>
                  <a:tailEnd type="triangle" w="med" len="med"/>
                </a:ln>
              </p:spPr>
            </p:cxnSp>
            <p:cxnSp>
              <p:nvCxnSpPr>
                <p:cNvPr id="29723" name="AutoShape 27"/>
                <p:cNvCxnSpPr>
                  <a:cxnSpLocks noChangeShapeType="1"/>
                </p:cNvCxnSpPr>
                <p:nvPr/>
              </p:nvCxnSpPr>
              <p:spPr bwMode="auto">
                <a:xfrm flipV="1">
                  <a:off x="6360" y="13920"/>
                  <a:ext cx="2910" cy="555"/>
                </a:xfrm>
                <a:prstGeom prst="curvedConnector3">
                  <a:avLst>
                    <a:gd name="adj1" fmla="val 50000"/>
                  </a:avLst>
                </a:prstGeom>
                <a:noFill/>
                <a:ln w="9525">
                  <a:solidFill>
                    <a:srgbClr val="000000"/>
                  </a:solidFill>
                  <a:round/>
                  <a:headEnd/>
                  <a:tailEnd type="triangle" w="med" len="med"/>
                </a:ln>
              </p:spPr>
            </p:cxnSp>
          </p:grpSp>
          <p:cxnSp>
            <p:nvCxnSpPr>
              <p:cNvPr id="29724" name="AutoShape 28"/>
              <p:cNvCxnSpPr>
                <a:cxnSpLocks noChangeShapeType="1"/>
              </p:cNvCxnSpPr>
              <p:nvPr/>
            </p:nvCxnSpPr>
            <p:spPr bwMode="auto">
              <a:xfrm rot="5400000">
                <a:off x="2077" y="1599"/>
                <a:ext cx="3705" cy="3480"/>
              </a:xfrm>
              <a:prstGeom prst="curvedConnector3">
                <a:avLst>
                  <a:gd name="adj1" fmla="val -13606"/>
                </a:avLst>
              </a:prstGeom>
              <a:noFill/>
              <a:ln w="9525">
                <a:solidFill>
                  <a:srgbClr val="000000"/>
                </a:solidFill>
                <a:round/>
                <a:headEnd/>
                <a:tailEnd type="triangle" w="med" len="med"/>
              </a:ln>
            </p:spPr>
          </p:cxnSp>
          <p:cxnSp>
            <p:nvCxnSpPr>
              <p:cNvPr id="29725" name="AutoShape 29"/>
              <p:cNvCxnSpPr>
                <a:cxnSpLocks noChangeShapeType="1"/>
              </p:cNvCxnSpPr>
              <p:nvPr/>
            </p:nvCxnSpPr>
            <p:spPr bwMode="auto">
              <a:xfrm>
                <a:off x="2760" y="6210"/>
                <a:ext cx="2175" cy="840"/>
              </a:xfrm>
              <a:prstGeom prst="curvedConnector3">
                <a:avLst>
                  <a:gd name="adj1" fmla="val 49977"/>
                </a:avLst>
              </a:prstGeom>
              <a:noFill/>
              <a:ln w="9525">
                <a:solidFill>
                  <a:srgbClr val="000000"/>
                </a:solidFill>
                <a:round/>
                <a:headEnd/>
                <a:tailEnd type="triangle" w="med" len="med"/>
              </a:ln>
            </p:spPr>
          </p:cxnSp>
          <p:cxnSp>
            <p:nvCxnSpPr>
              <p:cNvPr id="29726" name="AutoShape 30"/>
              <p:cNvCxnSpPr>
                <a:cxnSpLocks noChangeShapeType="1"/>
              </p:cNvCxnSpPr>
              <p:nvPr/>
            </p:nvCxnSpPr>
            <p:spPr bwMode="auto">
              <a:xfrm rot="16200000">
                <a:off x="4748" y="5408"/>
                <a:ext cx="914" cy="690"/>
              </a:xfrm>
              <a:prstGeom prst="curvedConnector3">
                <a:avLst>
                  <a:gd name="adj1" fmla="val 50000"/>
                </a:avLst>
              </a:prstGeom>
              <a:noFill/>
              <a:ln w="9525">
                <a:solidFill>
                  <a:srgbClr val="000000"/>
                </a:solidFill>
                <a:round/>
                <a:headEnd/>
                <a:tailEnd type="triangle" w="med" len="med"/>
              </a:ln>
            </p:spPr>
          </p:cxnSp>
          <p:cxnSp>
            <p:nvCxnSpPr>
              <p:cNvPr id="29727" name="AutoShape 31"/>
              <p:cNvCxnSpPr>
                <a:cxnSpLocks noChangeShapeType="1"/>
              </p:cNvCxnSpPr>
              <p:nvPr/>
            </p:nvCxnSpPr>
            <p:spPr bwMode="auto">
              <a:xfrm rot="10800000">
                <a:off x="4560" y="6660"/>
                <a:ext cx="750" cy="151"/>
              </a:xfrm>
              <a:prstGeom prst="curvedConnector3">
                <a:avLst>
                  <a:gd name="adj1" fmla="val 50000"/>
                </a:avLst>
              </a:prstGeom>
              <a:noFill/>
              <a:ln w="9525">
                <a:solidFill>
                  <a:srgbClr val="000000"/>
                </a:solidFill>
                <a:round/>
                <a:headEnd/>
                <a:tailEnd type="triangle" w="med" len="med"/>
              </a:ln>
            </p:spPr>
          </p:cxnSp>
          <p:cxnSp>
            <p:nvCxnSpPr>
              <p:cNvPr id="29728" name="AutoShape 32"/>
              <p:cNvCxnSpPr>
                <a:cxnSpLocks noChangeShapeType="1"/>
              </p:cNvCxnSpPr>
              <p:nvPr/>
            </p:nvCxnSpPr>
            <p:spPr bwMode="auto">
              <a:xfrm rot="16200000">
                <a:off x="3533" y="2978"/>
                <a:ext cx="3554" cy="1920"/>
              </a:xfrm>
              <a:prstGeom prst="curvedConnector3">
                <a:avLst>
                  <a:gd name="adj1" fmla="val 50000"/>
                </a:avLst>
              </a:prstGeom>
              <a:noFill/>
              <a:ln w="9525">
                <a:solidFill>
                  <a:srgbClr val="000000"/>
                </a:solidFill>
                <a:round/>
                <a:headEnd/>
                <a:tailEnd type="triangle" w="med" len="med"/>
              </a:ln>
            </p:spPr>
          </p:cxnSp>
          <p:sp>
            <p:nvSpPr>
              <p:cNvPr id="29729" name="Oval 33"/>
              <p:cNvSpPr>
                <a:spLocks noChangeArrowheads="1"/>
              </p:cNvSpPr>
              <p:nvPr/>
            </p:nvSpPr>
            <p:spPr bwMode="auto">
              <a:xfrm>
                <a:off x="10020" y="5612"/>
                <a:ext cx="810" cy="82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9730" name="AutoShape 34"/>
              <p:cNvCxnSpPr>
                <a:cxnSpLocks noChangeShapeType="1"/>
              </p:cNvCxnSpPr>
              <p:nvPr/>
            </p:nvCxnSpPr>
            <p:spPr bwMode="auto">
              <a:xfrm flipV="1">
                <a:off x="6150" y="5970"/>
                <a:ext cx="3945" cy="1080"/>
              </a:xfrm>
              <a:prstGeom prst="curvedConnector3">
                <a:avLst>
                  <a:gd name="adj1" fmla="val 49986"/>
                </a:avLst>
              </a:prstGeom>
              <a:noFill/>
              <a:ln w="9525">
                <a:solidFill>
                  <a:srgbClr val="000000"/>
                </a:solidFill>
                <a:round/>
                <a:headEnd/>
                <a:tailEnd type="triangle" w="med" len="med"/>
              </a:ln>
            </p:spPr>
          </p:cxnSp>
          <p:cxnSp>
            <p:nvCxnSpPr>
              <p:cNvPr id="29731" name="AutoShape 35"/>
              <p:cNvCxnSpPr>
                <a:cxnSpLocks noChangeShapeType="1"/>
              </p:cNvCxnSpPr>
              <p:nvPr/>
            </p:nvCxnSpPr>
            <p:spPr bwMode="auto">
              <a:xfrm rot="16200000" flipH="1">
                <a:off x="9008" y="4012"/>
                <a:ext cx="3000" cy="405"/>
              </a:xfrm>
              <a:prstGeom prst="curvedConnector3">
                <a:avLst>
                  <a:gd name="adj1" fmla="val 50000"/>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42000" b="-4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239000" cy="715962"/>
          </a:xfrm>
        </p:spPr>
        <p:txBody>
          <a:bodyPr>
            <a:normAutofit fontScale="90000"/>
          </a:bodyPr>
          <a:lstStyle/>
          <a:p>
            <a:r>
              <a:rPr lang="en-US" b="1" dirty="0" smtClean="0"/>
              <a:t>SYSTEM DESIGN</a:t>
            </a:r>
            <a:endParaRPr lang="en-US" dirty="0"/>
          </a:p>
        </p:txBody>
      </p:sp>
      <p:sp>
        <p:nvSpPr>
          <p:cNvPr id="4" name="Rectangle 3"/>
          <p:cNvSpPr>
            <a:spLocks noChangeArrowheads="1"/>
          </p:cNvSpPr>
          <p:nvPr/>
        </p:nvSpPr>
        <p:spPr bwMode="gray">
          <a:xfrm>
            <a:off x="457200" y="6096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800" b="1" dirty="0" smtClean="0"/>
          </a:p>
          <a:p>
            <a:pPr fontAlgn="base">
              <a:spcBef>
                <a:spcPct val="0"/>
              </a:spcBef>
              <a:spcAft>
                <a:spcPct val="0"/>
              </a:spcAft>
            </a:pPr>
            <a:r>
              <a:rPr lang="en-US" sz="2800" dirty="0" smtClean="0">
                <a:latin typeface="Arial" pitchFamily="34" charset="0"/>
                <a:cs typeface="Arial" pitchFamily="34" charset="0"/>
              </a:rPr>
              <a:t>E-R DIAGRAM</a:t>
            </a:r>
          </a:p>
          <a:p>
            <a:pPr lvl="0" fontAlgn="base">
              <a:spcBef>
                <a:spcPct val="0"/>
              </a:spcBef>
              <a:spcAft>
                <a:spcPct val="0"/>
              </a:spcAft>
            </a:pPr>
            <a:endParaRPr lang="en-US" sz="2800" dirty="0" smtClean="0">
              <a:latin typeface="Arial" pitchFamily="34" charset="0"/>
              <a:cs typeface="Arial" pitchFamily="34" charset="0"/>
            </a:endParaRPr>
          </a:p>
        </p:txBody>
      </p:sp>
      <p:grpSp>
        <p:nvGrpSpPr>
          <p:cNvPr id="27649" name="Group 1"/>
          <p:cNvGrpSpPr>
            <a:grpSpLocks/>
          </p:cNvGrpSpPr>
          <p:nvPr/>
        </p:nvGrpSpPr>
        <p:grpSpPr bwMode="auto">
          <a:xfrm>
            <a:off x="1219200" y="1905000"/>
            <a:ext cx="6610350" cy="4057650"/>
            <a:chOff x="885" y="2379"/>
            <a:chExt cx="10410" cy="6390"/>
          </a:xfrm>
        </p:grpSpPr>
        <p:cxnSp>
          <p:nvCxnSpPr>
            <p:cNvPr id="27650" name="AutoShape 2"/>
            <p:cNvCxnSpPr>
              <a:cxnSpLocks noChangeShapeType="1"/>
            </p:cNvCxnSpPr>
            <p:nvPr/>
          </p:nvCxnSpPr>
          <p:spPr bwMode="auto">
            <a:xfrm>
              <a:off x="5310" y="3909"/>
              <a:ext cx="0" cy="495"/>
            </a:xfrm>
            <a:prstGeom prst="straightConnector1">
              <a:avLst/>
            </a:prstGeom>
            <a:noFill/>
            <a:ln w="9525">
              <a:solidFill>
                <a:srgbClr val="000000"/>
              </a:solidFill>
              <a:round/>
              <a:headEnd/>
              <a:tailEnd type="triangle" w="med" len="med"/>
            </a:ln>
          </p:spPr>
        </p:cxnSp>
        <p:grpSp>
          <p:nvGrpSpPr>
            <p:cNvPr id="27651" name="Group 3"/>
            <p:cNvGrpSpPr>
              <a:grpSpLocks/>
            </p:cNvGrpSpPr>
            <p:nvPr/>
          </p:nvGrpSpPr>
          <p:grpSpPr bwMode="auto">
            <a:xfrm>
              <a:off x="885" y="2379"/>
              <a:ext cx="10410" cy="6390"/>
              <a:chOff x="885" y="2379"/>
              <a:chExt cx="10410" cy="6390"/>
            </a:xfrm>
          </p:grpSpPr>
          <p:sp>
            <p:nvSpPr>
              <p:cNvPr id="27652" name="Oval 4"/>
              <p:cNvSpPr>
                <a:spLocks noChangeArrowheads="1"/>
              </p:cNvSpPr>
              <p:nvPr/>
            </p:nvSpPr>
            <p:spPr bwMode="auto">
              <a:xfrm>
                <a:off x="5610" y="7743"/>
                <a:ext cx="150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653" name="Group 5"/>
              <p:cNvGrpSpPr>
                <a:grpSpLocks/>
              </p:cNvGrpSpPr>
              <p:nvPr/>
            </p:nvGrpSpPr>
            <p:grpSpPr bwMode="auto">
              <a:xfrm>
                <a:off x="885" y="2379"/>
                <a:ext cx="10410" cy="6390"/>
                <a:chOff x="285" y="2850"/>
                <a:chExt cx="10410" cy="6390"/>
              </a:xfrm>
            </p:grpSpPr>
            <p:sp>
              <p:nvSpPr>
                <p:cNvPr id="27654" name="AutoShape 6"/>
                <p:cNvSpPr>
                  <a:spLocks noChangeArrowheads="1"/>
                </p:cNvSpPr>
                <p:nvPr/>
              </p:nvSpPr>
              <p:spPr bwMode="auto">
                <a:xfrm>
                  <a:off x="4230" y="7230"/>
                  <a:ext cx="990" cy="61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655" name="Group 7"/>
                <p:cNvGrpSpPr>
                  <a:grpSpLocks/>
                </p:cNvGrpSpPr>
                <p:nvPr/>
              </p:nvGrpSpPr>
              <p:grpSpPr bwMode="auto">
                <a:xfrm>
                  <a:off x="285" y="2850"/>
                  <a:ext cx="10410" cy="6390"/>
                  <a:chOff x="285" y="2850"/>
                  <a:chExt cx="10410" cy="6390"/>
                </a:xfrm>
              </p:grpSpPr>
              <p:sp>
                <p:nvSpPr>
                  <p:cNvPr id="27656" name="AutoShape 8"/>
                  <p:cNvSpPr>
                    <a:spLocks noChangeArrowheads="1"/>
                  </p:cNvSpPr>
                  <p:nvPr/>
                </p:nvSpPr>
                <p:spPr bwMode="auto">
                  <a:xfrm>
                    <a:off x="4230" y="3825"/>
                    <a:ext cx="990" cy="61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7" name="AutoShape 9"/>
                  <p:cNvSpPr>
                    <a:spLocks noChangeArrowheads="1"/>
                  </p:cNvSpPr>
                  <p:nvPr/>
                </p:nvSpPr>
                <p:spPr bwMode="auto">
                  <a:xfrm>
                    <a:off x="4230" y="6120"/>
                    <a:ext cx="990" cy="61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8" name="AutoShape 10"/>
                  <p:cNvSpPr>
                    <a:spLocks noChangeArrowheads="1"/>
                  </p:cNvSpPr>
                  <p:nvPr/>
                </p:nvSpPr>
                <p:spPr bwMode="auto">
                  <a:xfrm>
                    <a:off x="7530" y="3825"/>
                    <a:ext cx="990" cy="61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9" name="Oval 11"/>
                  <p:cNvSpPr>
                    <a:spLocks noChangeArrowheads="1"/>
                  </p:cNvSpPr>
                  <p:nvPr/>
                </p:nvSpPr>
                <p:spPr bwMode="auto">
                  <a:xfrm>
                    <a:off x="2610" y="2925"/>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0" name="Oval 12"/>
                  <p:cNvSpPr>
                    <a:spLocks noChangeArrowheads="1"/>
                  </p:cNvSpPr>
                  <p:nvPr/>
                </p:nvSpPr>
                <p:spPr bwMode="auto">
                  <a:xfrm>
                    <a:off x="4635" y="2850"/>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1" name="Oval 13"/>
                  <p:cNvSpPr>
                    <a:spLocks noChangeArrowheads="1"/>
                  </p:cNvSpPr>
                  <p:nvPr/>
                </p:nvSpPr>
                <p:spPr bwMode="auto">
                  <a:xfrm>
                    <a:off x="1410" y="5370"/>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2" name="Oval 14"/>
                  <p:cNvSpPr>
                    <a:spLocks noChangeArrowheads="1"/>
                  </p:cNvSpPr>
                  <p:nvPr/>
                </p:nvSpPr>
                <p:spPr bwMode="auto">
                  <a:xfrm>
                    <a:off x="1605" y="6180"/>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Hash chain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3" name="Oval 15"/>
                  <p:cNvSpPr>
                    <a:spLocks noChangeArrowheads="1"/>
                  </p:cNvSpPr>
                  <p:nvPr/>
                </p:nvSpPr>
                <p:spPr bwMode="auto">
                  <a:xfrm>
                    <a:off x="5910" y="6435"/>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Software’s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4" name="Oval 16"/>
                  <p:cNvSpPr>
                    <a:spLocks noChangeArrowheads="1"/>
                  </p:cNvSpPr>
                  <p:nvPr/>
                </p:nvSpPr>
                <p:spPr bwMode="auto">
                  <a:xfrm>
                    <a:off x="8775" y="2925"/>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5" name="Oval 17"/>
                  <p:cNvSpPr>
                    <a:spLocks noChangeArrowheads="1"/>
                  </p:cNvSpPr>
                  <p:nvPr/>
                </p:nvSpPr>
                <p:spPr bwMode="auto">
                  <a:xfrm>
                    <a:off x="9075" y="3825"/>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6" name="Oval 18"/>
                  <p:cNvSpPr>
                    <a:spLocks noChangeArrowheads="1"/>
                  </p:cNvSpPr>
                  <p:nvPr/>
                </p:nvSpPr>
                <p:spPr bwMode="auto">
                  <a:xfrm>
                    <a:off x="9075" y="4725"/>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CNA detail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667" name="AutoShape 19"/>
                  <p:cNvCxnSpPr>
                    <a:cxnSpLocks noChangeShapeType="1"/>
                  </p:cNvCxnSpPr>
                  <p:nvPr/>
                </p:nvCxnSpPr>
                <p:spPr bwMode="auto">
                  <a:xfrm>
                    <a:off x="3930" y="3405"/>
                    <a:ext cx="705" cy="420"/>
                  </a:xfrm>
                  <a:prstGeom prst="straightConnector1">
                    <a:avLst/>
                  </a:prstGeom>
                  <a:noFill/>
                  <a:ln w="9525">
                    <a:solidFill>
                      <a:srgbClr val="000000"/>
                    </a:solidFill>
                    <a:round/>
                    <a:headEnd/>
                    <a:tailEnd/>
                  </a:ln>
                </p:spPr>
              </p:cxnSp>
              <p:cxnSp>
                <p:nvCxnSpPr>
                  <p:cNvPr id="27668" name="AutoShape 20"/>
                  <p:cNvCxnSpPr>
                    <a:cxnSpLocks noChangeShapeType="1"/>
                  </p:cNvCxnSpPr>
                  <p:nvPr/>
                </p:nvCxnSpPr>
                <p:spPr bwMode="auto">
                  <a:xfrm flipH="1">
                    <a:off x="4635" y="3405"/>
                    <a:ext cx="660" cy="420"/>
                  </a:xfrm>
                  <a:prstGeom prst="straightConnector1">
                    <a:avLst/>
                  </a:prstGeom>
                  <a:noFill/>
                  <a:ln w="9525">
                    <a:solidFill>
                      <a:srgbClr val="000000"/>
                    </a:solidFill>
                    <a:round/>
                    <a:headEnd/>
                    <a:tailEnd/>
                  </a:ln>
                </p:spPr>
              </p:cxnSp>
              <p:cxnSp>
                <p:nvCxnSpPr>
                  <p:cNvPr id="27669" name="AutoShape 21"/>
                  <p:cNvCxnSpPr>
                    <a:cxnSpLocks noChangeShapeType="1"/>
                  </p:cNvCxnSpPr>
                  <p:nvPr/>
                </p:nvCxnSpPr>
                <p:spPr bwMode="auto">
                  <a:xfrm>
                    <a:off x="2880" y="5745"/>
                    <a:ext cx="1350" cy="585"/>
                  </a:xfrm>
                  <a:prstGeom prst="straightConnector1">
                    <a:avLst/>
                  </a:prstGeom>
                  <a:noFill/>
                  <a:ln w="9525">
                    <a:solidFill>
                      <a:srgbClr val="000000"/>
                    </a:solidFill>
                    <a:round/>
                    <a:headEnd/>
                    <a:tailEnd/>
                  </a:ln>
                </p:spPr>
              </p:cxnSp>
              <p:cxnSp>
                <p:nvCxnSpPr>
                  <p:cNvPr id="27670" name="AutoShape 22"/>
                  <p:cNvCxnSpPr>
                    <a:cxnSpLocks noChangeShapeType="1"/>
                  </p:cNvCxnSpPr>
                  <p:nvPr/>
                </p:nvCxnSpPr>
                <p:spPr bwMode="auto">
                  <a:xfrm flipV="1">
                    <a:off x="3150" y="6330"/>
                    <a:ext cx="1080" cy="195"/>
                  </a:xfrm>
                  <a:prstGeom prst="straightConnector1">
                    <a:avLst/>
                  </a:prstGeom>
                  <a:noFill/>
                  <a:ln w="9525">
                    <a:solidFill>
                      <a:srgbClr val="000000"/>
                    </a:solidFill>
                    <a:round/>
                    <a:headEnd/>
                    <a:tailEnd/>
                  </a:ln>
                </p:spPr>
              </p:cxnSp>
              <p:cxnSp>
                <p:nvCxnSpPr>
                  <p:cNvPr id="27671" name="AutoShape 23"/>
                  <p:cNvCxnSpPr>
                    <a:cxnSpLocks noChangeShapeType="1"/>
                  </p:cNvCxnSpPr>
                  <p:nvPr/>
                </p:nvCxnSpPr>
                <p:spPr bwMode="auto">
                  <a:xfrm flipH="1" flipV="1">
                    <a:off x="5220" y="6435"/>
                    <a:ext cx="690" cy="225"/>
                  </a:xfrm>
                  <a:prstGeom prst="straightConnector1">
                    <a:avLst/>
                  </a:prstGeom>
                  <a:noFill/>
                  <a:ln w="9525">
                    <a:solidFill>
                      <a:srgbClr val="000000"/>
                    </a:solidFill>
                    <a:round/>
                    <a:headEnd/>
                    <a:tailEnd/>
                  </a:ln>
                </p:spPr>
              </p:cxnSp>
              <p:cxnSp>
                <p:nvCxnSpPr>
                  <p:cNvPr id="27672" name="AutoShape 24"/>
                  <p:cNvCxnSpPr>
                    <a:cxnSpLocks noChangeShapeType="1"/>
                  </p:cNvCxnSpPr>
                  <p:nvPr/>
                </p:nvCxnSpPr>
                <p:spPr bwMode="auto">
                  <a:xfrm flipV="1">
                    <a:off x="8520" y="3285"/>
                    <a:ext cx="360" cy="840"/>
                  </a:xfrm>
                  <a:prstGeom prst="straightConnector1">
                    <a:avLst/>
                  </a:prstGeom>
                  <a:noFill/>
                  <a:ln w="9525">
                    <a:solidFill>
                      <a:srgbClr val="000000"/>
                    </a:solidFill>
                    <a:round/>
                    <a:headEnd/>
                    <a:tailEnd/>
                  </a:ln>
                </p:spPr>
              </p:cxnSp>
              <p:cxnSp>
                <p:nvCxnSpPr>
                  <p:cNvPr id="27673" name="AutoShape 25"/>
                  <p:cNvCxnSpPr>
                    <a:cxnSpLocks noChangeShapeType="1"/>
                  </p:cNvCxnSpPr>
                  <p:nvPr/>
                </p:nvCxnSpPr>
                <p:spPr bwMode="auto">
                  <a:xfrm>
                    <a:off x="8520" y="4125"/>
                    <a:ext cx="555" cy="0"/>
                  </a:xfrm>
                  <a:prstGeom prst="straightConnector1">
                    <a:avLst/>
                  </a:prstGeom>
                  <a:noFill/>
                  <a:ln w="9525">
                    <a:solidFill>
                      <a:srgbClr val="000000"/>
                    </a:solidFill>
                    <a:round/>
                    <a:headEnd/>
                    <a:tailEnd/>
                  </a:ln>
                </p:spPr>
              </p:cxnSp>
              <p:cxnSp>
                <p:nvCxnSpPr>
                  <p:cNvPr id="27674" name="AutoShape 26"/>
                  <p:cNvCxnSpPr>
                    <a:cxnSpLocks noChangeShapeType="1"/>
                  </p:cNvCxnSpPr>
                  <p:nvPr/>
                </p:nvCxnSpPr>
                <p:spPr bwMode="auto">
                  <a:xfrm>
                    <a:off x="8520" y="4125"/>
                    <a:ext cx="705" cy="750"/>
                  </a:xfrm>
                  <a:prstGeom prst="straightConnector1">
                    <a:avLst/>
                  </a:prstGeom>
                  <a:noFill/>
                  <a:ln w="9525">
                    <a:solidFill>
                      <a:srgbClr val="000000"/>
                    </a:solidFill>
                    <a:round/>
                    <a:headEnd/>
                    <a:tailEnd/>
                  </a:ln>
                </p:spPr>
              </p:cxnSp>
              <p:cxnSp>
                <p:nvCxnSpPr>
                  <p:cNvPr id="27675" name="AutoShape 27"/>
                  <p:cNvCxnSpPr>
                    <a:cxnSpLocks noChangeShapeType="1"/>
                  </p:cNvCxnSpPr>
                  <p:nvPr/>
                </p:nvCxnSpPr>
                <p:spPr bwMode="auto">
                  <a:xfrm>
                    <a:off x="5220" y="3900"/>
                    <a:ext cx="690" cy="0"/>
                  </a:xfrm>
                  <a:prstGeom prst="straightConnector1">
                    <a:avLst/>
                  </a:prstGeom>
                  <a:noFill/>
                  <a:ln w="9525">
                    <a:solidFill>
                      <a:srgbClr val="000000"/>
                    </a:solidFill>
                    <a:round/>
                    <a:headEnd/>
                    <a:tailEnd type="triangle" w="med" len="med"/>
                  </a:ln>
                </p:spPr>
              </p:cxnSp>
              <p:cxnSp>
                <p:nvCxnSpPr>
                  <p:cNvPr id="27676" name="AutoShape 28"/>
                  <p:cNvCxnSpPr>
                    <a:cxnSpLocks noChangeShapeType="1"/>
                  </p:cNvCxnSpPr>
                  <p:nvPr/>
                </p:nvCxnSpPr>
                <p:spPr bwMode="auto">
                  <a:xfrm flipV="1">
                    <a:off x="5220" y="5610"/>
                    <a:ext cx="765" cy="825"/>
                  </a:xfrm>
                  <a:prstGeom prst="straightConnector1">
                    <a:avLst/>
                  </a:prstGeom>
                  <a:noFill/>
                  <a:ln w="9525">
                    <a:solidFill>
                      <a:srgbClr val="000000"/>
                    </a:solidFill>
                    <a:round/>
                    <a:headEnd/>
                    <a:tailEnd type="triangle" w="med" len="med"/>
                  </a:ln>
                </p:spPr>
              </p:cxnSp>
              <p:cxnSp>
                <p:nvCxnSpPr>
                  <p:cNvPr id="27677" name="AutoShape 29"/>
                  <p:cNvCxnSpPr>
                    <a:cxnSpLocks noChangeShapeType="1"/>
                  </p:cNvCxnSpPr>
                  <p:nvPr/>
                </p:nvCxnSpPr>
                <p:spPr bwMode="auto">
                  <a:xfrm>
                    <a:off x="1185" y="4050"/>
                    <a:ext cx="3045" cy="0"/>
                  </a:xfrm>
                  <a:prstGeom prst="straightConnector1">
                    <a:avLst/>
                  </a:prstGeom>
                  <a:noFill/>
                  <a:ln w="9525">
                    <a:solidFill>
                      <a:srgbClr val="000000"/>
                    </a:solidFill>
                    <a:round/>
                    <a:headEnd/>
                    <a:tailEnd type="triangle" w="med" len="med"/>
                  </a:ln>
                </p:spPr>
              </p:cxnSp>
              <p:cxnSp>
                <p:nvCxnSpPr>
                  <p:cNvPr id="27678" name="AutoShape 30"/>
                  <p:cNvCxnSpPr>
                    <a:cxnSpLocks noChangeShapeType="1"/>
                  </p:cNvCxnSpPr>
                  <p:nvPr/>
                </p:nvCxnSpPr>
                <p:spPr bwMode="auto">
                  <a:xfrm>
                    <a:off x="1185" y="7500"/>
                    <a:ext cx="3045" cy="0"/>
                  </a:xfrm>
                  <a:prstGeom prst="straightConnector1">
                    <a:avLst/>
                  </a:prstGeom>
                  <a:noFill/>
                  <a:ln w="9525">
                    <a:solidFill>
                      <a:srgbClr val="000000"/>
                    </a:solidFill>
                    <a:round/>
                    <a:headEnd/>
                    <a:tailEnd type="triangle" w="med" len="med"/>
                  </a:ln>
                </p:spPr>
              </p:cxnSp>
              <p:cxnSp>
                <p:nvCxnSpPr>
                  <p:cNvPr id="27679" name="AutoShape 31"/>
                  <p:cNvCxnSpPr>
                    <a:cxnSpLocks noChangeShapeType="1"/>
                  </p:cNvCxnSpPr>
                  <p:nvPr/>
                </p:nvCxnSpPr>
                <p:spPr bwMode="auto">
                  <a:xfrm>
                    <a:off x="1695" y="7230"/>
                    <a:ext cx="1335" cy="1"/>
                  </a:xfrm>
                  <a:prstGeom prst="straightConnector1">
                    <a:avLst/>
                  </a:prstGeom>
                  <a:noFill/>
                  <a:ln w="9525">
                    <a:solidFill>
                      <a:srgbClr val="000000"/>
                    </a:solidFill>
                    <a:round/>
                    <a:headEnd/>
                    <a:tailEnd type="triangle" w="med" len="med"/>
                  </a:ln>
                </p:spPr>
              </p:cxnSp>
              <p:sp>
                <p:nvSpPr>
                  <p:cNvPr id="27680" name="Text Box 32"/>
                  <p:cNvSpPr txBox="1">
                    <a:spLocks noChangeArrowheads="1"/>
                  </p:cNvSpPr>
                  <p:nvPr/>
                </p:nvSpPr>
                <p:spPr bwMode="auto">
                  <a:xfrm>
                    <a:off x="1815" y="6810"/>
                    <a:ext cx="960" cy="3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681" name="AutoShape 33"/>
                  <p:cNvCxnSpPr>
                    <a:cxnSpLocks noChangeShapeType="1"/>
                  </p:cNvCxnSpPr>
                  <p:nvPr/>
                </p:nvCxnSpPr>
                <p:spPr bwMode="auto">
                  <a:xfrm flipH="1">
                    <a:off x="1605" y="7845"/>
                    <a:ext cx="1170" cy="0"/>
                  </a:xfrm>
                  <a:prstGeom prst="straightConnector1">
                    <a:avLst/>
                  </a:prstGeom>
                  <a:noFill/>
                  <a:ln w="9525">
                    <a:solidFill>
                      <a:srgbClr val="000000"/>
                    </a:solidFill>
                    <a:round/>
                    <a:headEnd/>
                    <a:tailEnd type="triangle" w="med" len="med"/>
                  </a:ln>
                </p:spPr>
              </p:cxnSp>
              <p:sp>
                <p:nvSpPr>
                  <p:cNvPr id="27682" name="Text Box 34"/>
                  <p:cNvSpPr txBox="1">
                    <a:spLocks noChangeArrowheads="1"/>
                  </p:cNvSpPr>
                  <p:nvPr/>
                </p:nvSpPr>
                <p:spPr bwMode="auto">
                  <a:xfrm>
                    <a:off x="1815" y="7980"/>
                    <a:ext cx="960" cy="3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BILL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83" name="Oval 35"/>
                  <p:cNvSpPr>
                    <a:spLocks noChangeArrowheads="1"/>
                  </p:cNvSpPr>
                  <p:nvPr/>
                </p:nvSpPr>
                <p:spPr bwMode="auto">
                  <a:xfrm>
                    <a:off x="3225" y="8130"/>
                    <a:ext cx="162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detail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84" name="Oval 36"/>
                  <p:cNvSpPr>
                    <a:spLocks noChangeArrowheads="1"/>
                  </p:cNvSpPr>
                  <p:nvPr/>
                </p:nvSpPr>
                <p:spPr bwMode="auto">
                  <a:xfrm>
                    <a:off x="6255" y="7575"/>
                    <a:ext cx="234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generator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85" name="Oval 37"/>
                  <p:cNvSpPr>
                    <a:spLocks noChangeArrowheads="1"/>
                  </p:cNvSpPr>
                  <p:nvPr/>
                </p:nvSpPr>
                <p:spPr bwMode="auto">
                  <a:xfrm>
                    <a:off x="6255" y="8685"/>
                    <a:ext cx="2940"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ERROR Checker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686" name="AutoShape 38"/>
                  <p:cNvCxnSpPr>
                    <a:cxnSpLocks noChangeShapeType="1"/>
                  </p:cNvCxnSpPr>
                  <p:nvPr/>
                </p:nvCxnSpPr>
                <p:spPr bwMode="auto">
                  <a:xfrm>
                    <a:off x="5220" y="7500"/>
                    <a:ext cx="1860" cy="1185"/>
                  </a:xfrm>
                  <a:prstGeom prst="straightConnector1">
                    <a:avLst/>
                  </a:prstGeom>
                  <a:noFill/>
                  <a:ln w="9525">
                    <a:solidFill>
                      <a:srgbClr val="000000"/>
                    </a:solidFill>
                    <a:round/>
                    <a:headEnd/>
                    <a:tailEnd/>
                  </a:ln>
                </p:spPr>
              </p:cxnSp>
              <p:cxnSp>
                <p:nvCxnSpPr>
                  <p:cNvPr id="27687" name="AutoShape 39"/>
                  <p:cNvCxnSpPr>
                    <a:cxnSpLocks noChangeShapeType="1"/>
                  </p:cNvCxnSpPr>
                  <p:nvPr/>
                </p:nvCxnSpPr>
                <p:spPr bwMode="auto">
                  <a:xfrm>
                    <a:off x="5220" y="7500"/>
                    <a:ext cx="1635" cy="75"/>
                  </a:xfrm>
                  <a:prstGeom prst="straightConnector1">
                    <a:avLst/>
                  </a:prstGeom>
                  <a:noFill/>
                  <a:ln w="9525">
                    <a:solidFill>
                      <a:srgbClr val="000000"/>
                    </a:solidFill>
                    <a:round/>
                    <a:headEnd/>
                    <a:tailEnd/>
                  </a:ln>
                </p:spPr>
              </p:cxnSp>
              <p:cxnSp>
                <p:nvCxnSpPr>
                  <p:cNvPr id="27688" name="AutoShape 40"/>
                  <p:cNvCxnSpPr>
                    <a:cxnSpLocks noChangeShapeType="1"/>
                  </p:cNvCxnSpPr>
                  <p:nvPr/>
                </p:nvCxnSpPr>
                <p:spPr bwMode="auto">
                  <a:xfrm>
                    <a:off x="5220" y="7500"/>
                    <a:ext cx="465" cy="714"/>
                  </a:xfrm>
                  <a:prstGeom prst="straightConnector1">
                    <a:avLst/>
                  </a:prstGeom>
                  <a:noFill/>
                  <a:ln w="9525">
                    <a:solidFill>
                      <a:srgbClr val="000000"/>
                    </a:solidFill>
                    <a:round/>
                    <a:headEnd/>
                    <a:tailEnd/>
                  </a:ln>
                </p:spPr>
              </p:cxnSp>
              <p:cxnSp>
                <p:nvCxnSpPr>
                  <p:cNvPr id="27689" name="AutoShape 41"/>
                  <p:cNvCxnSpPr>
                    <a:cxnSpLocks noChangeShapeType="1"/>
                  </p:cNvCxnSpPr>
                  <p:nvPr/>
                </p:nvCxnSpPr>
                <p:spPr bwMode="auto">
                  <a:xfrm flipH="1">
                    <a:off x="4485" y="7500"/>
                    <a:ext cx="735" cy="714"/>
                  </a:xfrm>
                  <a:prstGeom prst="straightConnector1">
                    <a:avLst/>
                  </a:prstGeom>
                  <a:noFill/>
                  <a:ln w="9525">
                    <a:solidFill>
                      <a:srgbClr val="000000"/>
                    </a:solidFill>
                    <a:round/>
                    <a:headEnd/>
                    <a:tailEnd/>
                  </a:ln>
                </p:spPr>
              </p:cxnSp>
              <p:cxnSp>
                <p:nvCxnSpPr>
                  <p:cNvPr id="27690" name="AutoShape 42"/>
                  <p:cNvCxnSpPr>
                    <a:cxnSpLocks noChangeShapeType="1"/>
                  </p:cNvCxnSpPr>
                  <p:nvPr/>
                </p:nvCxnSpPr>
                <p:spPr bwMode="auto">
                  <a:xfrm flipH="1">
                    <a:off x="5220" y="7350"/>
                    <a:ext cx="3300" cy="0"/>
                  </a:xfrm>
                  <a:prstGeom prst="straightConnector1">
                    <a:avLst/>
                  </a:prstGeom>
                  <a:noFill/>
                  <a:ln w="9525">
                    <a:solidFill>
                      <a:srgbClr val="000000"/>
                    </a:solidFill>
                    <a:round/>
                    <a:headEnd/>
                    <a:tailEnd type="triangle" w="med" len="med"/>
                  </a:ln>
                </p:spPr>
              </p:cxnSp>
              <p:cxnSp>
                <p:nvCxnSpPr>
                  <p:cNvPr id="27691" name="AutoShape 43"/>
                  <p:cNvCxnSpPr>
                    <a:cxnSpLocks noChangeShapeType="1"/>
                  </p:cNvCxnSpPr>
                  <p:nvPr/>
                </p:nvCxnSpPr>
                <p:spPr bwMode="auto">
                  <a:xfrm flipH="1" flipV="1">
                    <a:off x="8445" y="4440"/>
                    <a:ext cx="75" cy="1815"/>
                  </a:xfrm>
                  <a:prstGeom prst="straightConnector1">
                    <a:avLst/>
                  </a:prstGeom>
                  <a:noFill/>
                  <a:ln w="9525">
                    <a:solidFill>
                      <a:srgbClr val="000000"/>
                    </a:solidFill>
                    <a:round/>
                    <a:headEnd/>
                    <a:tailEnd/>
                  </a:ln>
                </p:spPr>
              </p:cxnSp>
              <p:cxnSp>
                <p:nvCxnSpPr>
                  <p:cNvPr id="27692" name="AutoShape 44"/>
                  <p:cNvCxnSpPr>
                    <a:cxnSpLocks noChangeShapeType="1"/>
                  </p:cNvCxnSpPr>
                  <p:nvPr/>
                </p:nvCxnSpPr>
                <p:spPr bwMode="auto">
                  <a:xfrm>
                    <a:off x="2520" y="4050"/>
                    <a:ext cx="1710" cy="2115"/>
                  </a:xfrm>
                  <a:prstGeom prst="straightConnector1">
                    <a:avLst/>
                  </a:prstGeom>
                  <a:noFill/>
                  <a:ln w="9525">
                    <a:solidFill>
                      <a:srgbClr val="000000"/>
                    </a:solidFill>
                    <a:round/>
                    <a:headEnd/>
                    <a:tailEnd type="triangle" w="med" len="med"/>
                  </a:ln>
                </p:spPr>
              </p:cxnSp>
              <p:sp>
                <p:nvSpPr>
                  <p:cNvPr id="27693" name="AutoShape 45"/>
                  <p:cNvSpPr>
                    <a:spLocks noChangeArrowheads="1"/>
                  </p:cNvSpPr>
                  <p:nvPr/>
                </p:nvSpPr>
                <p:spPr bwMode="auto">
                  <a:xfrm>
                    <a:off x="3765" y="4875"/>
                    <a:ext cx="1830" cy="73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Validation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694" name="AutoShape 46"/>
                  <p:cNvCxnSpPr>
                    <a:cxnSpLocks noChangeShapeType="1"/>
                  </p:cNvCxnSpPr>
                  <p:nvPr/>
                </p:nvCxnSpPr>
                <p:spPr bwMode="auto">
                  <a:xfrm>
                    <a:off x="4635" y="5610"/>
                    <a:ext cx="0" cy="510"/>
                  </a:xfrm>
                  <a:prstGeom prst="straightConnector1">
                    <a:avLst/>
                  </a:prstGeom>
                  <a:noFill/>
                  <a:ln w="9525">
                    <a:solidFill>
                      <a:srgbClr val="000000"/>
                    </a:solidFill>
                    <a:round/>
                    <a:headEnd/>
                    <a:tailEnd type="triangle" w="med" len="med"/>
                  </a:ln>
                </p:spPr>
              </p:cxnSp>
              <p:sp>
                <p:nvSpPr>
                  <p:cNvPr id="27695" name="AutoShape 47"/>
                  <p:cNvSpPr>
                    <a:spLocks noChangeArrowheads="1"/>
                  </p:cNvSpPr>
                  <p:nvPr/>
                </p:nvSpPr>
                <p:spPr bwMode="auto">
                  <a:xfrm>
                    <a:off x="5910" y="3465"/>
                    <a:ext cx="810" cy="91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96" name="AutoShape 48"/>
                  <p:cNvSpPr>
                    <a:spLocks noChangeArrowheads="1"/>
                  </p:cNvSpPr>
                  <p:nvPr/>
                </p:nvSpPr>
                <p:spPr bwMode="auto">
                  <a:xfrm>
                    <a:off x="5775" y="4875"/>
                    <a:ext cx="810" cy="91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697" name="AutoShape 49"/>
                  <p:cNvCxnSpPr>
                    <a:cxnSpLocks noChangeShapeType="1"/>
                  </p:cNvCxnSpPr>
                  <p:nvPr/>
                </p:nvCxnSpPr>
                <p:spPr bwMode="auto">
                  <a:xfrm flipV="1">
                    <a:off x="6510" y="4125"/>
                    <a:ext cx="1020" cy="1080"/>
                  </a:xfrm>
                  <a:prstGeom prst="straightConnector1">
                    <a:avLst/>
                  </a:prstGeom>
                  <a:noFill/>
                  <a:ln w="9525">
                    <a:solidFill>
                      <a:srgbClr val="000000"/>
                    </a:solidFill>
                    <a:round/>
                    <a:headEnd/>
                    <a:tailEnd type="triangle" w="med" len="med"/>
                  </a:ln>
                </p:spPr>
              </p:cxnSp>
              <p:cxnSp>
                <p:nvCxnSpPr>
                  <p:cNvPr id="27698" name="AutoShape 50"/>
                  <p:cNvCxnSpPr>
                    <a:cxnSpLocks noChangeShapeType="1"/>
                  </p:cNvCxnSpPr>
                  <p:nvPr/>
                </p:nvCxnSpPr>
                <p:spPr bwMode="auto">
                  <a:xfrm>
                    <a:off x="6720" y="3900"/>
                    <a:ext cx="810" cy="225"/>
                  </a:xfrm>
                  <a:prstGeom prst="straightConnector1">
                    <a:avLst/>
                  </a:prstGeom>
                  <a:noFill/>
                  <a:ln w="9525">
                    <a:solidFill>
                      <a:srgbClr val="000000"/>
                    </a:solidFill>
                    <a:round/>
                    <a:headEnd/>
                    <a:tailEnd type="triangle" w="med" len="med"/>
                  </a:ln>
                </p:spPr>
              </p:cxnSp>
              <p:sp>
                <p:nvSpPr>
                  <p:cNvPr id="27699" name="AutoShape 51"/>
                  <p:cNvSpPr>
                    <a:spLocks noChangeArrowheads="1"/>
                  </p:cNvSpPr>
                  <p:nvPr/>
                </p:nvSpPr>
                <p:spPr bwMode="auto">
                  <a:xfrm>
                    <a:off x="7920" y="6255"/>
                    <a:ext cx="1155" cy="109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Check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700" name="AutoShape 52"/>
                  <p:cNvSpPr>
                    <a:spLocks noChangeArrowheads="1"/>
                  </p:cNvSpPr>
                  <p:nvPr/>
                </p:nvSpPr>
                <p:spPr bwMode="auto">
                  <a:xfrm>
                    <a:off x="285" y="4050"/>
                    <a:ext cx="1785" cy="141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Bill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701" name="AutoShape 53"/>
                  <p:cNvCxnSpPr>
                    <a:cxnSpLocks noChangeShapeType="1"/>
                  </p:cNvCxnSpPr>
                  <p:nvPr/>
                </p:nvCxnSpPr>
                <p:spPr bwMode="auto">
                  <a:xfrm>
                    <a:off x="1185" y="5445"/>
                    <a:ext cx="0" cy="2055"/>
                  </a:xfrm>
                  <a:prstGeom prst="straightConnector1">
                    <a:avLst/>
                  </a:prstGeom>
                  <a:noFill/>
                  <a:ln w="9525">
                    <a:solidFill>
                      <a:srgbClr val="000000"/>
                    </a:solidFill>
                    <a:round/>
                    <a:headEnd/>
                    <a:tailEnd/>
                  </a:ln>
                </p:spPr>
              </p:cxnSp>
            </p:grpSp>
          </p:gr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SYSTEM DESIGN</a:t>
            </a:r>
            <a:endParaRPr lang="en-US" dirty="0"/>
          </a:p>
        </p:txBody>
      </p:sp>
      <p:sp>
        <p:nvSpPr>
          <p:cNvPr id="4" name="Rectangle 3"/>
          <p:cNvSpPr>
            <a:spLocks noChangeArrowheads="1"/>
          </p:cNvSpPr>
          <p:nvPr/>
        </p:nvSpPr>
        <p:spPr bwMode="gray">
          <a:xfrm>
            <a:off x="304800" y="9906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800" b="1" dirty="0" smtClean="0"/>
          </a:p>
          <a:p>
            <a:pPr fontAlgn="base">
              <a:spcBef>
                <a:spcPct val="0"/>
              </a:spcBef>
              <a:spcAft>
                <a:spcPct val="0"/>
              </a:spcAft>
            </a:pPr>
            <a:r>
              <a:rPr lang="en-US" sz="2800" dirty="0" smtClean="0">
                <a:latin typeface="Arial" pitchFamily="34" charset="0"/>
                <a:cs typeface="Arial" pitchFamily="34" charset="0"/>
              </a:rPr>
              <a:t>SYSTEM ARCHITECTURE</a:t>
            </a:r>
          </a:p>
          <a:p>
            <a:pPr lvl="0" fontAlgn="base">
              <a:spcBef>
                <a:spcPct val="0"/>
              </a:spcBef>
              <a:spcAft>
                <a:spcPct val="0"/>
              </a:spcAft>
            </a:pPr>
            <a:endParaRPr lang="en-US" sz="2800" dirty="0" smtClean="0">
              <a:latin typeface="Arial" pitchFamily="34" charset="0"/>
              <a:cs typeface="Arial" pitchFamily="34" charset="0"/>
            </a:endParaRPr>
          </a:p>
        </p:txBody>
      </p:sp>
      <p:grpSp>
        <p:nvGrpSpPr>
          <p:cNvPr id="25601" name="Group 1"/>
          <p:cNvGrpSpPr>
            <a:grpSpLocks/>
          </p:cNvGrpSpPr>
          <p:nvPr/>
        </p:nvGrpSpPr>
        <p:grpSpPr bwMode="auto">
          <a:xfrm>
            <a:off x="685800" y="1981200"/>
            <a:ext cx="7315200" cy="4648200"/>
            <a:chOff x="1875" y="2992"/>
            <a:chExt cx="8415" cy="6788"/>
          </a:xfrm>
        </p:grpSpPr>
        <p:grpSp>
          <p:nvGrpSpPr>
            <p:cNvPr id="25602" name="Group 2"/>
            <p:cNvGrpSpPr>
              <a:grpSpLocks/>
            </p:cNvGrpSpPr>
            <p:nvPr/>
          </p:nvGrpSpPr>
          <p:grpSpPr bwMode="auto">
            <a:xfrm>
              <a:off x="1875" y="2992"/>
              <a:ext cx="8415" cy="6788"/>
              <a:chOff x="1875" y="2992"/>
              <a:chExt cx="8415" cy="6788"/>
            </a:xfrm>
          </p:grpSpPr>
          <p:grpSp>
            <p:nvGrpSpPr>
              <p:cNvPr id="25603" name="Group 3"/>
              <p:cNvGrpSpPr>
                <a:grpSpLocks/>
              </p:cNvGrpSpPr>
              <p:nvPr/>
            </p:nvGrpSpPr>
            <p:grpSpPr bwMode="auto">
              <a:xfrm>
                <a:off x="1875" y="2992"/>
                <a:ext cx="8415" cy="5415"/>
                <a:chOff x="1875" y="2475"/>
                <a:chExt cx="8415" cy="5415"/>
              </a:xfrm>
            </p:grpSpPr>
            <p:sp>
              <p:nvSpPr>
                <p:cNvPr id="25604" name="Text Box 4"/>
                <p:cNvSpPr txBox="1">
                  <a:spLocks noChangeArrowheads="1"/>
                </p:cNvSpPr>
                <p:nvPr/>
              </p:nvSpPr>
              <p:spPr bwMode="auto">
                <a:xfrm>
                  <a:off x="3885" y="3720"/>
                  <a:ext cx="112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Validation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5" name="Text Box 5"/>
                <p:cNvSpPr txBox="1">
                  <a:spLocks noChangeArrowheads="1"/>
                </p:cNvSpPr>
                <p:nvPr/>
              </p:nvSpPr>
              <p:spPr bwMode="auto">
                <a:xfrm>
                  <a:off x="5280" y="3900"/>
                  <a:ext cx="103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6" name="Text Box 6"/>
                <p:cNvSpPr txBox="1">
                  <a:spLocks noChangeArrowheads="1"/>
                </p:cNvSpPr>
                <p:nvPr/>
              </p:nvSpPr>
              <p:spPr bwMode="auto">
                <a:xfrm>
                  <a:off x="6885" y="2475"/>
                  <a:ext cx="103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7" name="Text Box 7"/>
                <p:cNvSpPr txBox="1">
                  <a:spLocks noChangeArrowheads="1"/>
                </p:cNvSpPr>
                <p:nvPr/>
              </p:nvSpPr>
              <p:spPr bwMode="auto">
                <a:xfrm>
                  <a:off x="6810" y="4665"/>
                  <a:ext cx="103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8" name="Text Box 8"/>
                <p:cNvSpPr txBox="1">
                  <a:spLocks noChangeArrowheads="1"/>
                </p:cNvSpPr>
                <p:nvPr/>
              </p:nvSpPr>
              <p:spPr bwMode="auto">
                <a:xfrm>
                  <a:off x="2924" y="2640"/>
                  <a:ext cx="2003" cy="3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of User +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9" name="Text Box 9"/>
                <p:cNvSpPr txBox="1">
                  <a:spLocks noChangeArrowheads="1"/>
                </p:cNvSpPr>
                <p:nvPr/>
              </p:nvSpPr>
              <p:spPr bwMode="auto">
                <a:xfrm>
                  <a:off x="3525" y="6975"/>
                  <a:ext cx="175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ERROR in 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610" name="Group 10"/>
                <p:cNvGrpSpPr>
                  <a:grpSpLocks/>
                </p:cNvGrpSpPr>
                <p:nvPr/>
              </p:nvGrpSpPr>
              <p:grpSpPr bwMode="auto">
                <a:xfrm>
                  <a:off x="1875" y="2700"/>
                  <a:ext cx="8415" cy="5190"/>
                  <a:chOff x="1875" y="2700"/>
                  <a:chExt cx="8415" cy="5190"/>
                </a:xfrm>
              </p:grpSpPr>
              <p:sp>
                <p:nvSpPr>
                  <p:cNvPr id="25611" name="AutoShape 11"/>
                  <p:cNvSpPr>
                    <a:spLocks noChangeArrowheads="1"/>
                  </p:cNvSpPr>
                  <p:nvPr/>
                </p:nvSpPr>
                <p:spPr bwMode="auto">
                  <a:xfrm>
                    <a:off x="5100" y="2700"/>
                    <a:ext cx="1215" cy="735"/>
                  </a:xfrm>
                  <a:prstGeom prst="flowChartProcess">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2" name="AutoShape 12"/>
                  <p:cNvSpPr>
                    <a:spLocks noChangeArrowheads="1"/>
                  </p:cNvSpPr>
                  <p:nvPr/>
                </p:nvSpPr>
                <p:spPr bwMode="auto">
                  <a:xfrm>
                    <a:off x="3885" y="5085"/>
                    <a:ext cx="1215" cy="735"/>
                  </a:xfrm>
                  <a:prstGeom prst="flowChartProcess">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3" name="AutoShape 13"/>
                  <p:cNvSpPr>
                    <a:spLocks noChangeArrowheads="1"/>
                  </p:cNvSpPr>
                  <p:nvPr/>
                </p:nvSpPr>
                <p:spPr bwMode="auto">
                  <a:xfrm>
                    <a:off x="1875" y="7155"/>
                    <a:ext cx="1215" cy="735"/>
                  </a:xfrm>
                  <a:prstGeom prst="flowChartProcess">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4" name="AutoShape 14"/>
                  <p:cNvSpPr>
                    <a:spLocks noChangeArrowheads="1"/>
                  </p:cNvSpPr>
                  <p:nvPr/>
                </p:nvSpPr>
                <p:spPr bwMode="auto">
                  <a:xfrm>
                    <a:off x="9075" y="2985"/>
                    <a:ext cx="1215" cy="735"/>
                  </a:xfrm>
                  <a:prstGeom prst="flowChartProcess">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15" name="AutoShape 15"/>
                  <p:cNvCxnSpPr>
                    <a:cxnSpLocks noChangeShapeType="1"/>
                  </p:cNvCxnSpPr>
                  <p:nvPr/>
                </p:nvCxnSpPr>
                <p:spPr bwMode="auto">
                  <a:xfrm flipH="1">
                    <a:off x="4695" y="3435"/>
                    <a:ext cx="795" cy="1650"/>
                  </a:xfrm>
                  <a:prstGeom prst="straightConnector1">
                    <a:avLst/>
                  </a:prstGeom>
                  <a:noFill/>
                  <a:ln w="9525">
                    <a:solidFill>
                      <a:srgbClr val="000000"/>
                    </a:solidFill>
                    <a:round/>
                    <a:headEnd type="triangle" w="med" len="med"/>
                    <a:tailEnd type="triangle" w="med" len="med"/>
                  </a:ln>
                </p:spPr>
              </p:cxnSp>
              <p:cxnSp>
                <p:nvCxnSpPr>
                  <p:cNvPr id="25616" name="AutoShape 16"/>
                  <p:cNvCxnSpPr>
                    <a:cxnSpLocks noChangeShapeType="1"/>
                  </p:cNvCxnSpPr>
                  <p:nvPr/>
                </p:nvCxnSpPr>
                <p:spPr bwMode="auto">
                  <a:xfrm>
                    <a:off x="6315" y="2895"/>
                    <a:ext cx="2760" cy="255"/>
                  </a:xfrm>
                  <a:prstGeom prst="straightConnector1">
                    <a:avLst/>
                  </a:prstGeom>
                  <a:noFill/>
                  <a:ln w="9525">
                    <a:solidFill>
                      <a:srgbClr val="000000"/>
                    </a:solidFill>
                    <a:round/>
                    <a:headEnd/>
                    <a:tailEnd type="triangle" w="med" len="med"/>
                  </a:ln>
                </p:spPr>
              </p:cxnSp>
              <p:cxnSp>
                <p:nvCxnSpPr>
                  <p:cNvPr id="25617" name="AutoShape 17"/>
                  <p:cNvCxnSpPr>
                    <a:cxnSpLocks noChangeShapeType="1"/>
                  </p:cNvCxnSpPr>
                  <p:nvPr/>
                </p:nvCxnSpPr>
                <p:spPr bwMode="auto">
                  <a:xfrm flipV="1">
                    <a:off x="5100" y="3315"/>
                    <a:ext cx="3975" cy="2055"/>
                  </a:xfrm>
                  <a:prstGeom prst="straightConnector1">
                    <a:avLst/>
                  </a:prstGeom>
                  <a:noFill/>
                  <a:ln w="9525">
                    <a:solidFill>
                      <a:srgbClr val="000000"/>
                    </a:solidFill>
                    <a:round/>
                    <a:headEnd/>
                    <a:tailEnd type="triangle" w="med" len="med"/>
                  </a:ln>
                </p:spPr>
              </p:cxnSp>
              <p:cxnSp>
                <p:nvCxnSpPr>
                  <p:cNvPr id="25618" name="AutoShape 18"/>
                  <p:cNvCxnSpPr>
                    <a:cxnSpLocks noChangeShapeType="1"/>
                  </p:cNvCxnSpPr>
                  <p:nvPr/>
                </p:nvCxnSpPr>
                <p:spPr bwMode="auto">
                  <a:xfrm>
                    <a:off x="2070" y="3075"/>
                    <a:ext cx="0" cy="4080"/>
                  </a:xfrm>
                  <a:prstGeom prst="straightConnector1">
                    <a:avLst/>
                  </a:prstGeom>
                  <a:noFill/>
                  <a:ln w="9525">
                    <a:solidFill>
                      <a:srgbClr val="000000"/>
                    </a:solidFill>
                    <a:round/>
                    <a:headEnd/>
                    <a:tailEnd type="triangle" w="med" len="med"/>
                  </a:ln>
                </p:spPr>
              </p:cxnSp>
              <p:cxnSp>
                <p:nvCxnSpPr>
                  <p:cNvPr id="25619" name="AutoShape 19"/>
                  <p:cNvCxnSpPr>
                    <a:cxnSpLocks noChangeShapeType="1"/>
                  </p:cNvCxnSpPr>
                  <p:nvPr/>
                </p:nvCxnSpPr>
                <p:spPr bwMode="auto">
                  <a:xfrm>
                    <a:off x="2070" y="3075"/>
                    <a:ext cx="3030" cy="1"/>
                  </a:xfrm>
                  <a:prstGeom prst="straightConnector1">
                    <a:avLst/>
                  </a:prstGeom>
                  <a:noFill/>
                  <a:ln w="9525">
                    <a:solidFill>
                      <a:srgbClr val="000000"/>
                    </a:solidFill>
                    <a:round/>
                    <a:headEnd/>
                    <a:tailEnd/>
                  </a:ln>
                </p:spPr>
              </p:cxnSp>
              <p:sp>
                <p:nvSpPr>
                  <p:cNvPr id="25620" name="Oval 20"/>
                  <p:cNvSpPr>
                    <a:spLocks noChangeArrowheads="1"/>
                  </p:cNvSpPr>
                  <p:nvPr/>
                </p:nvSpPr>
                <p:spPr bwMode="auto">
                  <a:xfrm>
                    <a:off x="2161" y="5985"/>
                    <a:ext cx="1485"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Generation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21" name="AutoShape 21"/>
                  <p:cNvCxnSpPr>
                    <a:cxnSpLocks noChangeShapeType="1"/>
                  </p:cNvCxnSpPr>
                  <p:nvPr/>
                </p:nvCxnSpPr>
                <p:spPr bwMode="auto">
                  <a:xfrm flipH="1">
                    <a:off x="2715" y="6885"/>
                    <a:ext cx="15" cy="270"/>
                  </a:xfrm>
                  <a:prstGeom prst="straightConnector1">
                    <a:avLst/>
                  </a:prstGeom>
                  <a:noFill/>
                  <a:ln w="9525">
                    <a:solidFill>
                      <a:srgbClr val="000000"/>
                    </a:solidFill>
                    <a:round/>
                    <a:headEnd/>
                    <a:tailEnd/>
                  </a:ln>
                </p:spPr>
              </p:cxnSp>
              <p:cxnSp>
                <p:nvCxnSpPr>
                  <p:cNvPr id="25622" name="AutoShape 22"/>
                  <p:cNvCxnSpPr>
                    <a:cxnSpLocks noChangeShapeType="1"/>
                  </p:cNvCxnSpPr>
                  <p:nvPr/>
                </p:nvCxnSpPr>
                <p:spPr bwMode="auto">
                  <a:xfrm flipV="1">
                    <a:off x="2924" y="3315"/>
                    <a:ext cx="0" cy="2670"/>
                  </a:xfrm>
                  <a:prstGeom prst="straightConnector1">
                    <a:avLst/>
                  </a:prstGeom>
                  <a:noFill/>
                  <a:ln w="9525">
                    <a:solidFill>
                      <a:srgbClr val="000000"/>
                    </a:solidFill>
                    <a:round/>
                    <a:headEnd/>
                    <a:tailEnd/>
                  </a:ln>
                </p:spPr>
              </p:cxnSp>
              <p:cxnSp>
                <p:nvCxnSpPr>
                  <p:cNvPr id="25623" name="AutoShape 23"/>
                  <p:cNvCxnSpPr>
                    <a:cxnSpLocks noChangeShapeType="1"/>
                  </p:cNvCxnSpPr>
                  <p:nvPr/>
                </p:nvCxnSpPr>
                <p:spPr bwMode="auto">
                  <a:xfrm>
                    <a:off x="2924" y="3315"/>
                    <a:ext cx="2176" cy="0"/>
                  </a:xfrm>
                  <a:prstGeom prst="straightConnector1">
                    <a:avLst/>
                  </a:prstGeom>
                  <a:noFill/>
                  <a:ln w="9525">
                    <a:solidFill>
                      <a:srgbClr val="000000"/>
                    </a:solidFill>
                    <a:round/>
                    <a:headEnd/>
                    <a:tailEnd type="triangle" w="med" len="med"/>
                  </a:ln>
                </p:spPr>
              </p:cxnSp>
              <p:cxnSp>
                <p:nvCxnSpPr>
                  <p:cNvPr id="25624" name="AutoShape 24"/>
                  <p:cNvCxnSpPr>
                    <a:cxnSpLocks noChangeShapeType="1"/>
                  </p:cNvCxnSpPr>
                  <p:nvPr/>
                </p:nvCxnSpPr>
                <p:spPr bwMode="auto">
                  <a:xfrm>
                    <a:off x="2924" y="5265"/>
                    <a:ext cx="961" cy="15"/>
                  </a:xfrm>
                  <a:prstGeom prst="straightConnector1">
                    <a:avLst/>
                  </a:prstGeom>
                  <a:noFill/>
                  <a:ln w="9525">
                    <a:solidFill>
                      <a:srgbClr val="000000"/>
                    </a:solidFill>
                    <a:round/>
                    <a:headEnd/>
                    <a:tailEnd type="triangle" w="med" len="med"/>
                  </a:ln>
                </p:spPr>
              </p:cxnSp>
              <p:sp>
                <p:nvSpPr>
                  <p:cNvPr id="25625" name="Oval 25"/>
                  <p:cNvSpPr>
                    <a:spLocks noChangeArrowheads="1"/>
                  </p:cNvSpPr>
                  <p:nvPr/>
                </p:nvSpPr>
                <p:spPr bwMode="auto">
                  <a:xfrm>
                    <a:off x="5490" y="6990"/>
                    <a:ext cx="1485"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26" name="AutoShape 26"/>
                  <p:cNvCxnSpPr>
                    <a:cxnSpLocks noChangeShapeType="1"/>
                  </p:cNvCxnSpPr>
                  <p:nvPr/>
                </p:nvCxnSpPr>
                <p:spPr bwMode="auto">
                  <a:xfrm flipV="1">
                    <a:off x="3090" y="7395"/>
                    <a:ext cx="2400" cy="135"/>
                  </a:xfrm>
                  <a:prstGeom prst="straightConnector1">
                    <a:avLst/>
                  </a:prstGeom>
                  <a:noFill/>
                  <a:ln w="9525">
                    <a:solidFill>
                      <a:srgbClr val="000000"/>
                    </a:solidFill>
                    <a:round/>
                    <a:headEnd/>
                    <a:tailEnd/>
                  </a:ln>
                </p:spPr>
              </p:cxnSp>
              <p:cxnSp>
                <p:nvCxnSpPr>
                  <p:cNvPr id="25627" name="AutoShape 27"/>
                  <p:cNvCxnSpPr>
                    <a:cxnSpLocks noChangeShapeType="1"/>
                  </p:cNvCxnSpPr>
                  <p:nvPr/>
                </p:nvCxnSpPr>
                <p:spPr bwMode="auto">
                  <a:xfrm flipH="1">
                    <a:off x="6675" y="3720"/>
                    <a:ext cx="3060" cy="3360"/>
                  </a:xfrm>
                  <a:prstGeom prst="straightConnector1">
                    <a:avLst/>
                  </a:prstGeom>
                  <a:noFill/>
                  <a:ln w="9525">
                    <a:solidFill>
                      <a:srgbClr val="000000"/>
                    </a:solidFill>
                    <a:round/>
                    <a:headEnd/>
                    <a:tailEnd type="triangle" w="med" len="med"/>
                  </a:ln>
                </p:spPr>
              </p:cxnSp>
              <p:cxnSp>
                <p:nvCxnSpPr>
                  <p:cNvPr id="25628" name="AutoShape 28"/>
                  <p:cNvCxnSpPr>
                    <a:cxnSpLocks noChangeShapeType="1"/>
                  </p:cNvCxnSpPr>
                  <p:nvPr/>
                </p:nvCxnSpPr>
                <p:spPr bwMode="auto">
                  <a:xfrm flipH="1" flipV="1">
                    <a:off x="6315" y="3150"/>
                    <a:ext cx="1155" cy="165"/>
                  </a:xfrm>
                  <a:prstGeom prst="straightConnector1">
                    <a:avLst/>
                  </a:prstGeom>
                  <a:noFill/>
                  <a:ln w="9525">
                    <a:solidFill>
                      <a:srgbClr val="000000"/>
                    </a:solidFill>
                    <a:round/>
                    <a:headEnd/>
                    <a:tailEnd type="triangle" w="med" len="med"/>
                  </a:ln>
                </p:spPr>
              </p:cxnSp>
              <p:cxnSp>
                <p:nvCxnSpPr>
                  <p:cNvPr id="25629" name="AutoShape 29"/>
                  <p:cNvCxnSpPr>
                    <a:cxnSpLocks noChangeShapeType="1"/>
                  </p:cNvCxnSpPr>
                  <p:nvPr/>
                </p:nvCxnSpPr>
                <p:spPr bwMode="auto">
                  <a:xfrm flipH="1">
                    <a:off x="6570" y="3315"/>
                    <a:ext cx="900" cy="3675"/>
                  </a:xfrm>
                  <a:prstGeom prst="straightConnector1">
                    <a:avLst/>
                  </a:prstGeom>
                  <a:noFill/>
                  <a:ln w="9525">
                    <a:solidFill>
                      <a:srgbClr val="000000"/>
                    </a:solidFill>
                    <a:round/>
                    <a:headEnd/>
                    <a:tailEnd/>
                  </a:ln>
                </p:spPr>
              </p:cxnSp>
              <p:cxnSp>
                <p:nvCxnSpPr>
                  <p:cNvPr id="25630" name="AutoShape 30"/>
                  <p:cNvCxnSpPr>
                    <a:cxnSpLocks noChangeShapeType="1"/>
                  </p:cNvCxnSpPr>
                  <p:nvPr/>
                </p:nvCxnSpPr>
                <p:spPr bwMode="auto">
                  <a:xfrm flipH="1" flipV="1">
                    <a:off x="5100" y="5445"/>
                    <a:ext cx="1785" cy="195"/>
                  </a:xfrm>
                  <a:prstGeom prst="straightConnector1">
                    <a:avLst/>
                  </a:prstGeom>
                  <a:noFill/>
                  <a:ln w="9525">
                    <a:solidFill>
                      <a:srgbClr val="000000"/>
                    </a:solidFill>
                    <a:round/>
                    <a:headEnd/>
                    <a:tailEnd type="triangle" w="med" len="med"/>
                  </a:ln>
                </p:spPr>
              </p:cxnSp>
            </p:grpSp>
            <p:sp>
              <p:nvSpPr>
                <p:cNvPr id="25631" name="Text Box 31"/>
                <p:cNvSpPr txBox="1">
                  <a:spLocks noChangeArrowheads="1"/>
                </p:cNvSpPr>
                <p:nvPr/>
              </p:nvSpPr>
              <p:spPr bwMode="auto">
                <a:xfrm>
                  <a:off x="5235" y="5640"/>
                  <a:ext cx="1185" cy="6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Cancel payment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32" name="Text Box 32"/>
                <p:cNvSpPr txBox="1">
                  <a:spLocks noChangeArrowheads="1"/>
                </p:cNvSpPr>
                <p:nvPr/>
              </p:nvSpPr>
              <p:spPr bwMode="auto">
                <a:xfrm>
                  <a:off x="6315" y="3435"/>
                  <a:ext cx="1035" cy="4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Penalty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5633" name="AutoShape 33"/>
              <p:cNvSpPr>
                <a:spLocks noChangeArrowheads="1"/>
              </p:cNvSpPr>
              <p:nvPr/>
            </p:nvSpPr>
            <p:spPr bwMode="auto">
              <a:xfrm>
                <a:off x="4440" y="6502"/>
                <a:ext cx="795" cy="900"/>
              </a:xfrm>
              <a:prstGeom prst="can">
                <a:avLst>
                  <a:gd name="adj" fmla="val 28302"/>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34" name="AutoShape 34"/>
              <p:cNvSpPr>
                <a:spLocks noChangeArrowheads="1"/>
              </p:cNvSpPr>
              <p:nvPr/>
            </p:nvSpPr>
            <p:spPr bwMode="auto">
              <a:xfrm>
                <a:off x="1935" y="8880"/>
                <a:ext cx="795" cy="900"/>
              </a:xfrm>
              <a:prstGeom prst="can">
                <a:avLst>
                  <a:gd name="adj" fmla="val 28302"/>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5635" name="AutoShape 35"/>
              <p:cNvCxnSpPr>
                <a:cxnSpLocks noChangeShapeType="1"/>
              </p:cNvCxnSpPr>
              <p:nvPr/>
            </p:nvCxnSpPr>
            <p:spPr bwMode="auto">
              <a:xfrm>
                <a:off x="2340" y="8407"/>
                <a:ext cx="0" cy="563"/>
              </a:xfrm>
              <a:prstGeom prst="straightConnector1">
                <a:avLst/>
              </a:prstGeom>
              <a:noFill/>
              <a:ln w="9525">
                <a:solidFill>
                  <a:srgbClr val="000000"/>
                </a:solidFill>
                <a:round/>
                <a:headEnd/>
                <a:tailEnd/>
              </a:ln>
            </p:spPr>
          </p:cxnSp>
          <p:cxnSp>
            <p:nvCxnSpPr>
              <p:cNvPr id="25636" name="AutoShape 36"/>
              <p:cNvCxnSpPr>
                <a:cxnSpLocks noChangeShapeType="1"/>
              </p:cNvCxnSpPr>
              <p:nvPr/>
            </p:nvCxnSpPr>
            <p:spPr bwMode="auto">
              <a:xfrm>
                <a:off x="4927" y="6337"/>
                <a:ext cx="0" cy="338"/>
              </a:xfrm>
              <a:prstGeom prst="straightConnector1">
                <a:avLst/>
              </a:prstGeom>
              <a:noFill/>
              <a:ln w="9525">
                <a:solidFill>
                  <a:srgbClr val="000000"/>
                </a:solidFill>
                <a:round/>
                <a:headEnd/>
                <a:tailEnd/>
              </a:ln>
            </p:spPr>
          </p:cxnSp>
        </p:grpSp>
        <p:sp>
          <p:nvSpPr>
            <p:cNvPr id="25637" name="Text Box 37"/>
            <p:cNvSpPr txBox="1">
              <a:spLocks noChangeArrowheads="1"/>
            </p:cNvSpPr>
            <p:nvPr/>
          </p:nvSpPr>
          <p:spPr bwMode="auto">
            <a:xfrm>
              <a:off x="7770" y="4500"/>
              <a:ext cx="930" cy="5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Log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FUTURE ENHANCEMENT</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7924800" cy="4525963"/>
          </a:xfrm>
        </p:spPr>
        <p:txBody>
          <a:bodyPr>
            <a:normAutofit/>
          </a:bodyPr>
          <a:lstStyle/>
          <a:p>
            <a:pPr algn="just"/>
            <a:r>
              <a:rPr lang="en-US" sz="2000" dirty="0" smtClean="0">
                <a:latin typeface="Times New Roman" pitchFamily="18" charset="0"/>
                <a:cs typeface="Times New Roman" pitchFamily="18" charset="0"/>
              </a:rPr>
              <a:t>In future, the deployment of THEMIS in the context of existing cloud computing services requires minimal modification to the CSPs, CNA and users if seeking to provide mutually verifiable billing transactions.</a:t>
            </a:r>
          </a:p>
          <a:p>
            <a:pPr algn="just"/>
            <a:r>
              <a:rPr lang="en-US" sz="2000" dirty="0" smtClean="0">
                <a:latin typeface="Times New Roman" pitchFamily="18" charset="0"/>
                <a:cs typeface="Times New Roman" pitchFamily="18" charset="0"/>
              </a:rPr>
              <a:t> Our next step is to consider the scalability and fault tolerance of THEMIS. We believe that putting multiple trusted third parties in charge of the CNA is an appropriate way forward, as is the case with the PKI.</a:t>
            </a:r>
          </a:p>
          <a:p>
            <a:pPr algn="just"/>
            <a:r>
              <a:rPr lang="en-US" sz="2000" dirty="0" smtClean="0">
                <a:latin typeface="Times New Roman" pitchFamily="18" charset="0"/>
                <a:cs typeface="Times New Roman" pitchFamily="18" charset="0"/>
              </a:rPr>
              <a:t> We are working towards a THEMIS-based system with more fault tolerance against scalable billing.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2400" dirty="0" smtClean="0"/>
              <a:t>Billing transactions are non obstructive.</a:t>
            </a:r>
          </a:p>
          <a:p>
            <a:pPr lvl="0"/>
            <a:r>
              <a:rPr lang="en-US" sz="2400" dirty="0" smtClean="0"/>
              <a:t>Minimal Computation Cost.</a:t>
            </a:r>
          </a:p>
          <a:p>
            <a:pPr lvl="0"/>
            <a:r>
              <a:rPr lang="en-US" sz="2400" dirty="0" smtClean="0"/>
              <a:t>Trusted Service level agreement (SLA) monitoring by SMon.</a:t>
            </a:r>
          </a:p>
          <a:p>
            <a:r>
              <a:rPr lang="en-US" sz="2400" dirty="0" smtClean="0"/>
              <a:t>Minimum transaction latency.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868362"/>
          </a:xfrm>
        </p:spPr>
        <p:txBody>
          <a:bodyPr>
            <a:normAutofit fontScale="90000"/>
          </a:bodyPr>
          <a:lstStyle/>
          <a:p>
            <a:r>
              <a:rPr lang="en-US" b="1" dirty="0" smtClean="0"/>
              <a:t/>
            </a:r>
            <a:br>
              <a:rPr lang="en-US" b="1" dirty="0" smtClean="0"/>
            </a:br>
            <a:r>
              <a:rPr lang="en-US" b="1" dirty="0" smtClean="0"/>
              <a:t>APPLICATIONS</a:t>
            </a:r>
            <a:r>
              <a:rPr lang="en-US" dirty="0" smtClean="0"/>
              <a:t/>
            </a:r>
            <a:br>
              <a:rPr lang="en-US" dirty="0" smtClean="0"/>
            </a:br>
            <a:endParaRPr lang="en-US" dirty="0"/>
          </a:p>
        </p:txBody>
      </p:sp>
      <p:sp>
        <p:nvSpPr>
          <p:cNvPr id="3" name="Content Placeholder 2"/>
          <p:cNvSpPr>
            <a:spLocks noGrp="1"/>
          </p:cNvSpPr>
          <p:nvPr>
            <p:ph idx="1"/>
          </p:nvPr>
        </p:nvSpPr>
        <p:spPr>
          <a:xfrm>
            <a:off x="381000" y="2209800"/>
            <a:ext cx="7848600" cy="3733800"/>
          </a:xfrm>
        </p:spPr>
        <p:txBody>
          <a:bodyPr>
            <a:normAutofit/>
          </a:bodyPr>
          <a:lstStyle/>
          <a:p>
            <a:pPr algn="just" fontAlgn="base"/>
            <a:r>
              <a:rPr lang="en-US" sz="2400" dirty="0" smtClean="0">
                <a:latin typeface="Times New Roman" pitchFamily="18" charset="0"/>
                <a:cs typeface="Times New Roman" pitchFamily="18" charset="0"/>
              </a:rPr>
              <a:t>This mobile phone have a application of transaction processing available at swiped rates through common smart phones, cell phones and PDA's. </a:t>
            </a:r>
          </a:p>
          <a:p>
            <a:pPr algn="just" fontAlgn="base"/>
            <a:r>
              <a:rPr lang="en-US" sz="2400" dirty="0" smtClean="0">
                <a:latin typeface="Times New Roman" pitchFamily="18" charset="0"/>
                <a:cs typeface="Times New Roman" pitchFamily="18" charset="0"/>
              </a:rPr>
              <a:t>The ePN Mobile Credit Card, Check and Gift/Loyalty Application can prompt for invoice number, gratuity, other charges process the transaction real-time and show the transaction authorization number right on the phone display.</a:t>
            </a:r>
            <a:endParaRPr lang="en-US" sz="2400" dirty="0">
              <a:latin typeface="Times New Roman" pitchFamily="18" charset="0"/>
              <a:cs typeface="Times New Roman" pitchFamily="18" charset="0"/>
            </a:endParaRPr>
          </a:p>
        </p:txBody>
      </p:sp>
      <p:sp>
        <p:nvSpPr>
          <p:cNvPr id="4" name="Rectangle 3"/>
          <p:cNvSpPr>
            <a:spLocks noChangeArrowheads="1"/>
          </p:cNvSpPr>
          <p:nvPr/>
        </p:nvSpPr>
        <p:spPr bwMode="gray">
          <a:xfrm>
            <a:off x="304800" y="1295400"/>
            <a:ext cx="8001000" cy="376237"/>
          </a:xfrm>
          <a:prstGeom prst="rect">
            <a:avLst/>
          </a:prstGeom>
          <a:solidFill>
            <a:schemeClr val="bg1"/>
          </a:solidFill>
          <a:ln w="9525">
            <a:noFill/>
            <a:miter lim="800000"/>
            <a:headEnd/>
            <a:tailEnd/>
          </a:ln>
        </p:spPr>
        <p:txBody>
          <a:bodyPr lIns="180000" tIns="0" rIns="0" bIns="0" anchor="ctr"/>
          <a:lstStyle/>
          <a:p>
            <a:r>
              <a:rPr lang="en-US" sz="2000" b="1" dirty="0" smtClean="0"/>
              <a:t>ePN Mobile iPhone</a:t>
            </a: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normAutofit fontScale="90000"/>
          </a:bodyPr>
          <a:lstStyle/>
          <a:p>
            <a:r>
              <a:rPr lang="en-US" b="1" dirty="0" smtClean="0"/>
              <a:t/>
            </a:r>
            <a:br>
              <a:rPr lang="en-US" b="1" dirty="0" smtClean="0"/>
            </a:br>
            <a:r>
              <a:rPr lang="en-US" b="1" dirty="0" smtClean="0"/>
              <a:t>APPLICATIONS</a:t>
            </a:r>
            <a:r>
              <a:rPr lang="en-US" dirty="0" smtClean="0"/>
              <a:t/>
            </a:r>
            <a:br>
              <a:rPr lang="en-US" dirty="0" smtClean="0"/>
            </a:br>
            <a:endParaRPr lang="en-US" dirty="0"/>
          </a:p>
        </p:txBody>
      </p:sp>
      <p:sp>
        <p:nvSpPr>
          <p:cNvPr id="3" name="Content Placeholder 2"/>
          <p:cNvSpPr>
            <a:spLocks noGrp="1"/>
          </p:cNvSpPr>
          <p:nvPr>
            <p:ph idx="1"/>
          </p:nvPr>
        </p:nvSpPr>
        <p:spPr>
          <a:xfrm>
            <a:off x="381000" y="2286000"/>
            <a:ext cx="7772400" cy="3733800"/>
          </a:xfrm>
        </p:spPr>
        <p:txBody>
          <a:bodyPr>
            <a:normAutofit/>
          </a:bodyPr>
          <a:lstStyle/>
          <a:p>
            <a:pPr algn="just"/>
            <a:r>
              <a:rPr lang="en-US" sz="2400" dirty="0" smtClean="0"/>
              <a:t>Specialty OSS vendors (Operational Support Systems) have developed end-to-end service orchestration solutions for service providers in the cloud communications space. VOSS Solutions is the leading OSS vendor in this public, cloud communications OSS space, with more tier-1 service provider customers than any other player.</a:t>
            </a:r>
            <a:endParaRPr lang="en-US" sz="2400" dirty="0">
              <a:latin typeface="Times New Roman" pitchFamily="18" charset="0"/>
              <a:cs typeface="Times New Roman" pitchFamily="18" charset="0"/>
            </a:endParaRPr>
          </a:p>
        </p:txBody>
      </p:sp>
      <p:sp>
        <p:nvSpPr>
          <p:cNvPr id="4" name="Rectangle 3"/>
          <p:cNvSpPr>
            <a:spLocks noChangeArrowheads="1"/>
          </p:cNvSpPr>
          <p:nvPr/>
        </p:nvSpPr>
        <p:spPr bwMode="gray">
          <a:xfrm>
            <a:off x="304800" y="12954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000" b="1" dirty="0" smtClean="0">
              <a:latin typeface="Times New Roman" pitchFamily="18" charset="0"/>
              <a:cs typeface="Times New Roman" pitchFamily="18" charset="0"/>
            </a:endParaRPr>
          </a:p>
          <a:p>
            <a:pPr fontAlgn="base">
              <a:spcBef>
                <a:spcPct val="0"/>
              </a:spcBef>
              <a:spcAft>
                <a:spcPct val="0"/>
              </a:spcAft>
            </a:pPr>
            <a:r>
              <a:rPr lang="en-US" sz="2000" b="1" dirty="0" smtClean="0">
                <a:latin typeface="Times New Roman" pitchFamily="18" charset="0"/>
                <a:cs typeface="Times New Roman" pitchFamily="18" charset="0"/>
              </a:rPr>
              <a:t>VOSS Fulfillment Solution</a:t>
            </a:r>
            <a:endParaRPr lang="en-US" sz="2000" dirty="0" smtClean="0">
              <a:latin typeface="Times New Roman" pitchFamily="18" charset="0"/>
              <a:cs typeface="Times New Roman" pitchFamily="18" charset="0"/>
            </a:endParaRPr>
          </a:p>
          <a:p>
            <a:pPr fontAlgn="base">
              <a:spcBef>
                <a:spcPct val="0"/>
              </a:spcBef>
              <a:spcAft>
                <a:spcPct val="0"/>
              </a:spcAft>
            </a:pP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normAutofit fontScale="90000"/>
          </a:bodyPr>
          <a:lstStyle/>
          <a:p>
            <a:r>
              <a:rPr lang="en-US" b="1" dirty="0" smtClean="0"/>
              <a:t/>
            </a:r>
            <a:br>
              <a:rPr lang="en-US" b="1" dirty="0" smtClean="0"/>
            </a:br>
            <a:r>
              <a:rPr lang="en-US" b="1" dirty="0" smtClean="0"/>
              <a:t>APPLICATIONS</a:t>
            </a:r>
            <a:r>
              <a:rPr lang="en-US" dirty="0" smtClean="0"/>
              <a:t/>
            </a:r>
            <a:br>
              <a:rPr lang="en-US" dirty="0" smtClean="0"/>
            </a:br>
            <a:endParaRPr lang="en-US" dirty="0"/>
          </a:p>
        </p:txBody>
      </p:sp>
      <p:sp>
        <p:nvSpPr>
          <p:cNvPr id="3" name="Content Placeholder 2"/>
          <p:cNvSpPr>
            <a:spLocks noGrp="1"/>
          </p:cNvSpPr>
          <p:nvPr>
            <p:ph idx="1"/>
          </p:nvPr>
        </p:nvSpPr>
        <p:spPr>
          <a:xfrm>
            <a:off x="381000" y="1981200"/>
            <a:ext cx="7772400" cy="4038600"/>
          </a:xfrm>
        </p:spPr>
        <p:txBody>
          <a:bodyPr>
            <a:normAutofit fontScale="92500" lnSpcReduction="10000"/>
          </a:bodyPr>
          <a:lstStyle/>
          <a:p>
            <a:pPr algn="just"/>
            <a:r>
              <a:rPr lang="en-US" sz="2400" dirty="0" smtClean="0">
                <a:latin typeface="Times New Roman" pitchFamily="18" charset="0"/>
                <a:cs typeface="Times New Roman" pitchFamily="18" charset="0"/>
              </a:rPr>
              <a:t>Organizations have an increasing demand for business visibility.  As a business executive, it is vital to know the state of your business-critical and revenue critical applications at all times. </a:t>
            </a:r>
          </a:p>
          <a:p>
            <a:pPr algn="just"/>
            <a:r>
              <a:rPr lang="en-US" sz="2400" dirty="0" smtClean="0">
                <a:latin typeface="Times New Roman" pitchFamily="18" charset="0"/>
                <a:cs typeface="Times New Roman" pitchFamily="18" charset="0"/>
              </a:rPr>
              <a:t> Knowing that your application is being managed to meet your business requirements is necessary to ensure 24x7 availability, transaction volume and performance of the application from the end-user perspective.  </a:t>
            </a:r>
          </a:p>
          <a:p>
            <a:pPr algn="just"/>
            <a:r>
              <a:rPr lang="en-US" sz="2400" dirty="0" smtClean="0">
                <a:latin typeface="Times New Roman" pitchFamily="18" charset="0"/>
                <a:cs typeface="Times New Roman" pitchFamily="18" charset="0"/>
              </a:rPr>
              <a:t>Absolute Performance provides the visibility through custom SLA monitoring, enabling executives to view real-time SLA compliance and reporting, consolidated into a cohesive, easy to use portal view.</a:t>
            </a:r>
          </a:p>
          <a:p>
            <a:pPr algn="just"/>
            <a:endParaRPr lang="en-US" sz="2400" dirty="0">
              <a:latin typeface="Times New Roman" pitchFamily="18" charset="0"/>
              <a:cs typeface="Times New Roman" pitchFamily="18" charset="0"/>
            </a:endParaRPr>
          </a:p>
        </p:txBody>
      </p:sp>
      <p:sp>
        <p:nvSpPr>
          <p:cNvPr id="4" name="Rectangle 3"/>
          <p:cNvSpPr>
            <a:spLocks noChangeArrowheads="1"/>
          </p:cNvSpPr>
          <p:nvPr/>
        </p:nvSpPr>
        <p:spPr bwMode="gray">
          <a:xfrm>
            <a:off x="304800" y="1295400"/>
            <a:ext cx="8001000" cy="376237"/>
          </a:xfrm>
          <a:prstGeom prst="rect">
            <a:avLst/>
          </a:prstGeom>
          <a:solidFill>
            <a:schemeClr val="bg1"/>
          </a:solidFill>
          <a:ln w="9525">
            <a:noFill/>
            <a:miter lim="800000"/>
            <a:headEnd/>
            <a:tailEnd/>
          </a:ln>
        </p:spPr>
        <p:txBody>
          <a:bodyPr lIns="180000" tIns="0" rIns="0" bIns="0" anchor="ctr"/>
          <a:lstStyle/>
          <a:p>
            <a:pPr fontAlgn="base">
              <a:spcBef>
                <a:spcPct val="0"/>
              </a:spcBef>
              <a:spcAft>
                <a:spcPct val="0"/>
              </a:spcAft>
            </a:pPr>
            <a:endParaRPr lang="en-US" sz="2000" b="1" dirty="0" smtClean="0">
              <a:latin typeface="Times New Roman" pitchFamily="18" charset="0"/>
              <a:cs typeface="Times New Roman" pitchFamily="18" charset="0"/>
            </a:endParaRPr>
          </a:p>
          <a:p>
            <a:pPr fontAlgn="base">
              <a:spcBef>
                <a:spcPct val="0"/>
              </a:spcBef>
              <a:spcAft>
                <a:spcPct val="0"/>
              </a:spcAft>
            </a:pPr>
            <a:r>
              <a:rPr lang="en-US" sz="2000" b="1" dirty="0" smtClean="0">
                <a:latin typeface="Times New Roman" pitchFamily="18" charset="0"/>
                <a:cs typeface="Times New Roman" pitchFamily="18" charset="0"/>
              </a:rPr>
              <a:t>Absolute Performance SLA Monitoring</a:t>
            </a:r>
            <a:endParaRPr lang="en-US" sz="2000" dirty="0" smtClean="0">
              <a:latin typeface="Times New Roman" pitchFamily="18" charset="0"/>
              <a:cs typeface="Times New Roman" pitchFamily="18" charset="0"/>
            </a:endParaRPr>
          </a:p>
          <a:p>
            <a:pPr fontAlgn="base">
              <a:spcBef>
                <a:spcPct val="0"/>
              </a:spcBef>
              <a:spcAft>
                <a:spcPct val="0"/>
              </a:spcAft>
            </a:pP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b="1" dirty="0" smtClean="0"/>
              <a:t/>
            </a:r>
            <a:br>
              <a:rPr lang="en-US" b="1" dirty="0" smtClean="0"/>
            </a:br>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7696200" cy="4983163"/>
          </a:xfrm>
        </p:spPr>
        <p:txBody>
          <a:bodyPr>
            <a:normAutofit/>
          </a:bodyPr>
          <a:lstStyle/>
          <a:p>
            <a:pPr algn="just"/>
            <a:r>
              <a:rPr lang="en-US" sz="2400" dirty="0" smtClean="0">
                <a:latin typeface="Times New Roman" pitchFamily="18" charset="0"/>
                <a:cs typeface="Times New Roman" pitchFamily="18" charset="0"/>
              </a:rPr>
              <a:t>THEMIS significantly reduces the billing transaction overhead. It provides a high securable and non obstructive billing system. </a:t>
            </a:r>
          </a:p>
          <a:p>
            <a:pPr algn="just"/>
            <a:r>
              <a:rPr lang="en-US" sz="2400" dirty="0" smtClean="0">
                <a:latin typeface="Times New Roman" pitchFamily="18" charset="0"/>
                <a:cs typeface="Times New Roman" pitchFamily="18" charset="0"/>
              </a:rPr>
              <a:t>Central Nodal Authority (CNA) generates the bill with binding information. It acts as forgery-resistive SLA measuring and logging mechanism. So even administrator of a cloud system cannot modify or falsify the data.</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228600" y="1219200"/>
            <a:ext cx="8077200" cy="5410200"/>
          </a:xfrm>
        </p:spPr>
        <p:txBody>
          <a:bodyPr>
            <a:normAutofit fontScale="77500" lnSpcReduction="20000"/>
          </a:bodyPr>
          <a:lstStyle/>
          <a:p>
            <a:pPr algn="just">
              <a:buNone/>
            </a:pPr>
            <a:r>
              <a:rPr lang="en-US" b="1" dirty="0" smtClean="0">
                <a:latin typeface="Times New Roman" pitchFamily="18" charset="0"/>
                <a:cs typeface="Times New Roman" pitchFamily="18" charset="0"/>
              </a:rPr>
              <a:t>Author:	</a:t>
            </a:r>
            <a:r>
              <a:rPr lang="en-US" dirty="0" smtClean="0">
                <a:latin typeface="Times New Roman" pitchFamily="18" charset="0"/>
                <a:cs typeface="Times New Roman" pitchFamily="18" charset="0"/>
              </a:rPr>
              <a:t>N. Santos, K. P. Gummadi, and R. Rodrigues</a:t>
            </a:r>
          </a:p>
          <a:p>
            <a:pPr algn="just">
              <a:buNone/>
            </a:pPr>
            <a:r>
              <a:rPr lang="en-US" b="1" dirty="0" smtClean="0">
                <a:latin typeface="Times New Roman" pitchFamily="18" charset="0"/>
                <a:cs typeface="Times New Roman" pitchFamily="18" charset="0"/>
              </a:rPr>
              <a:t>Year:		</a:t>
            </a:r>
            <a:r>
              <a:rPr lang="en-US" dirty="0" smtClean="0">
                <a:latin typeface="Times New Roman" pitchFamily="18" charset="0"/>
                <a:cs typeface="Times New Roman" pitchFamily="18" charset="0"/>
              </a:rPr>
              <a:t>2009</a:t>
            </a:r>
          </a:p>
          <a:p>
            <a:pPr algn="just">
              <a:buNone/>
            </a:pPr>
            <a:r>
              <a:rPr lang="en-US" dirty="0" smtClean="0">
                <a:latin typeface="Times New Roman" pitchFamily="18" charset="0"/>
                <a:cs typeface="Times New Roman" pitchFamily="18" charset="0"/>
              </a:rPr>
              <a:t> </a:t>
            </a:r>
          </a:p>
          <a:p>
            <a:pPr algn="just">
              <a:buNone/>
            </a:pPr>
            <a:r>
              <a:rPr lang="en-US" b="1" dirty="0" smtClean="0">
                <a:latin typeface="Times New Roman" pitchFamily="18" charset="0"/>
                <a:cs typeface="Times New Roman" pitchFamily="18" charset="0"/>
              </a:rPr>
              <a:t>Description:</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Cloud computing infrastructures enable companies to cut costs by outsourcing computations on-demand. However, clients of cloud computing services currently have no means of verifying the confidentiality and integrity of their data and computation. To address this problem we propose the design of a trusted cloud computing platform (TCCP). TCCP enables Infrastructure as a Service (IaaS) providers such as Amazon EC2 to provide a closed box execution environment that guarantees confidential execution of guest virtual machines. Moreover, it allows users to attest to the IaaS provider and determine whether or not the service is secure before they launch their virtual machines.</a:t>
            </a:r>
          </a:p>
          <a:p>
            <a:pPr algn="just"/>
            <a:endParaRPr lang="en-US" dirty="0">
              <a:latin typeface="Times New Roman" pitchFamily="18" charset="0"/>
              <a:cs typeface="Times New Roman" pitchFamily="18" charset="0"/>
            </a:endParaRPr>
          </a:p>
        </p:txBody>
      </p:sp>
      <p:sp>
        <p:nvSpPr>
          <p:cNvPr id="5" name="Rectangle 4"/>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Towards trusted cloud computing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15962"/>
          </a:xfrm>
        </p:spPr>
        <p:txBody>
          <a:bodyPr>
            <a:normAutofit fontScale="90000"/>
          </a:bodyPr>
          <a:lstStyle/>
          <a:p>
            <a:r>
              <a:rPr lang="en-US" b="1" dirty="0" smtClean="0"/>
              <a:t/>
            </a:r>
            <a:br>
              <a:rPr lang="en-US" b="1" dirty="0" smtClean="0"/>
            </a:br>
            <a:r>
              <a:rPr lang="en-US" b="1" dirty="0" smtClean="0"/>
              <a:t>REFERENCE OR BIBLIOGRAPHY</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7848600" cy="5562600"/>
          </a:xfrm>
        </p:spPr>
        <p:txBody>
          <a:bodyPr>
            <a:noAutofit/>
          </a:bodyPr>
          <a:lstStyle/>
          <a:p>
            <a:pPr>
              <a:buNone/>
            </a:pPr>
            <a:r>
              <a:rPr lang="en-US" sz="1800" dirty="0" smtClean="0"/>
              <a:t>1. L. C. M. C. Rob </a:t>
            </a:r>
            <a:r>
              <a:rPr lang="en-US" sz="1800" dirty="0" err="1" smtClean="0"/>
              <a:t>Byrom</a:t>
            </a:r>
            <a:r>
              <a:rPr lang="en-US" sz="1800" dirty="0" smtClean="0"/>
              <a:t>, </a:t>
            </a:r>
            <a:r>
              <a:rPr lang="en-US" sz="1800" dirty="0" err="1" smtClean="0"/>
              <a:t>Roney</a:t>
            </a:r>
            <a:r>
              <a:rPr lang="en-US" sz="1800" dirty="0" smtClean="0"/>
              <a:t> </a:t>
            </a:r>
            <a:r>
              <a:rPr lang="en-US" sz="1800" dirty="0" err="1" smtClean="0"/>
              <a:t>Cordenonsib</a:t>
            </a:r>
            <a:r>
              <a:rPr lang="en-US" sz="1800" dirty="0" smtClean="0"/>
              <a:t>, “Apel: An implementation of grid accounting using r-gma,” UK e-Science All Hands Conference, Nottingham, September 2005.</a:t>
            </a:r>
          </a:p>
          <a:p>
            <a:pPr>
              <a:buNone/>
            </a:pPr>
            <a:r>
              <a:rPr lang="en-US" sz="1800" dirty="0" smtClean="0"/>
              <a:t>2. Frey, </a:t>
            </a:r>
            <a:r>
              <a:rPr lang="en-US" sz="1800" dirty="0" err="1" smtClean="0"/>
              <a:t>Tannenbaum</a:t>
            </a:r>
            <a:r>
              <a:rPr lang="en-US" sz="1800" dirty="0" smtClean="0"/>
              <a:t>, </a:t>
            </a:r>
            <a:r>
              <a:rPr lang="en-US" sz="1800" dirty="0" err="1" smtClean="0"/>
              <a:t>Livny</a:t>
            </a:r>
            <a:r>
              <a:rPr lang="en-US" sz="1800" dirty="0" smtClean="0"/>
              <a:t>, Foster, and </a:t>
            </a:r>
            <a:r>
              <a:rPr lang="en-US" sz="1800" dirty="0" err="1" smtClean="0"/>
              <a:t>Tuecke</a:t>
            </a:r>
            <a:r>
              <a:rPr lang="en-US" sz="1800" dirty="0" smtClean="0"/>
              <a:t>, “Condor-g: A computation management agent for multi-institutional grids,” Cluster Computing, vol. 5, pp. 237–246, 2002.</a:t>
            </a:r>
          </a:p>
          <a:p>
            <a:pPr>
              <a:buNone/>
            </a:pPr>
            <a:r>
              <a:rPr lang="en-US" sz="1800" dirty="0" smtClean="0"/>
              <a:t>3. O.-K. Kwon, J. </a:t>
            </a:r>
            <a:r>
              <a:rPr lang="en-US" sz="1800" dirty="0" err="1" smtClean="0"/>
              <a:t>Hahm</a:t>
            </a:r>
            <a:r>
              <a:rPr lang="en-US" sz="1800" dirty="0" smtClean="0"/>
              <a:t>, S. Kim, and J. Lee, “Grasp: A grid resource allocation system based on </a:t>
            </a:r>
            <a:r>
              <a:rPr lang="en-US" sz="1800" dirty="0" err="1" smtClean="0"/>
              <a:t>ogsa</a:t>
            </a:r>
            <a:r>
              <a:rPr lang="en-US" sz="1800" dirty="0" smtClean="0"/>
              <a:t>,” in Proc. of the 13</a:t>
            </a:r>
            <a:r>
              <a:rPr lang="en-US" sz="1800" baseline="30000" dirty="0" smtClean="0"/>
              <a:t>th</a:t>
            </a:r>
            <a:r>
              <a:rPr lang="en-US" sz="1800" dirty="0" smtClean="0"/>
              <a:t> IEEE Intl. </a:t>
            </a:r>
            <a:r>
              <a:rPr lang="en-US" sz="1800" dirty="0" err="1" smtClean="0"/>
              <a:t>Sympo</a:t>
            </a:r>
            <a:r>
              <a:rPr lang="en-US" sz="1800" dirty="0" smtClean="0"/>
              <a:t>. on High Performance Distributed Computing. IEEE </a:t>
            </a:r>
          </a:p>
          <a:p>
            <a:pPr>
              <a:buNone/>
            </a:pPr>
            <a:r>
              <a:rPr lang="en-US" sz="1800" dirty="0" smtClean="0"/>
              <a:t>4. Computer Society, 2004, pp. 278–279. I. P. Release, “Tivoli: Usage and accounting manager,” IBM Press, 2009.</a:t>
            </a:r>
          </a:p>
          <a:p>
            <a:pPr>
              <a:buNone/>
            </a:pPr>
            <a:r>
              <a:rPr lang="en-US" sz="1800" dirty="0" smtClean="0"/>
              <a:t>5. H. </a:t>
            </a:r>
            <a:r>
              <a:rPr lang="en-US" sz="1800" dirty="0" err="1" smtClean="0"/>
              <a:t>Rajan</a:t>
            </a:r>
            <a:r>
              <a:rPr lang="en-US" sz="1800" dirty="0" smtClean="0"/>
              <a:t> and M. </a:t>
            </a:r>
            <a:r>
              <a:rPr lang="en-US" sz="1800" dirty="0" err="1" smtClean="0"/>
              <a:t>Hosamani</a:t>
            </a:r>
            <a:r>
              <a:rPr lang="en-US" sz="1800" dirty="0" smtClean="0"/>
              <a:t>, “Tisa: Toward trustworthy services in a service-oriented architecture,” IEEE Transactions on Services Computing, vol. 1, pp. 201–213, 2008.</a:t>
            </a:r>
          </a:p>
          <a:p>
            <a:pPr>
              <a:buNone/>
            </a:pPr>
            <a:r>
              <a:rPr lang="en-US" sz="1800" dirty="0" smtClean="0"/>
              <a:t>6.  S. </a:t>
            </a:r>
            <a:r>
              <a:rPr lang="en-US" sz="1800" dirty="0" err="1" smtClean="0"/>
              <a:t>Meng</a:t>
            </a:r>
            <a:r>
              <a:rPr lang="en-US" sz="1800" dirty="0" smtClean="0"/>
              <a:t>, L. Liu, and T. Wang, “State monitoring in cloud datacenters,” IEEE Transactions on Knowledge and Data Engineering, vol. 23, pp. 1328–1344, 2011.</a:t>
            </a:r>
          </a:p>
          <a:p>
            <a:pPr>
              <a:buNone/>
            </a:pPr>
            <a:endParaRPr lang="en-US" sz="1800" dirty="0" smtClean="0"/>
          </a:p>
          <a:p>
            <a:pPr algn="just">
              <a:buNone/>
            </a:pPr>
            <a:r>
              <a:rPr lang="en-US" sz="1800" dirty="0" smtClean="0">
                <a:latin typeface="Times New Roman" pitchFamily="18" charset="0"/>
                <a:cs typeface="Times New Roman" pitchFamily="18" charset="0"/>
              </a:rPr>
              <a:t> </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7159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304800" y="1371600"/>
            <a:ext cx="8001000" cy="5486400"/>
          </a:xfrm>
        </p:spPr>
        <p:txBody>
          <a:bodyPr>
            <a:noAutofit/>
          </a:bodyPr>
          <a:lstStyle/>
          <a:p>
            <a:pPr algn="just">
              <a:buNone/>
            </a:pPr>
            <a:r>
              <a:rPr lang="en-US" sz="1800" b="1" dirty="0" smtClean="0">
                <a:latin typeface="Times New Roman" pitchFamily="18" charset="0"/>
                <a:cs typeface="Times New Roman" pitchFamily="18" charset="0"/>
              </a:rPr>
              <a:t>Author:	</a:t>
            </a:r>
            <a:r>
              <a:rPr lang="en-US" sz="1800" dirty="0" smtClean="0">
                <a:latin typeface="Times New Roman" pitchFamily="18" charset="0"/>
                <a:cs typeface="Times New Roman" pitchFamily="18" charset="0"/>
              </a:rPr>
              <a:t>R. T. Snodgrass, S. S. Yao, and C. Collberg</a:t>
            </a:r>
          </a:p>
          <a:p>
            <a:pPr algn="just">
              <a:buNone/>
            </a:pPr>
            <a:r>
              <a:rPr lang="en-US" sz="1800" b="1" dirty="0" smtClean="0">
                <a:latin typeface="Times New Roman" pitchFamily="18" charset="0"/>
                <a:cs typeface="Times New Roman" pitchFamily="18" charset="0"/>
              </a:rPr>
              <a:t>Year:	</a:t>
            </a:r>
            <a:r>
              <a:rPr lang="en-US" sz="1800" dirty="0" smtClean="0">
                <a:latin typeface="Times New Roman" pitchFamily="18" charset="0"/>
                <a:cs typeface="Times New Roman" pitchFamily="18" charset="0"/>
              </a:rPr>
              <a:t>2004</a:t>
            </a:r>
          </a:p>
          <a:p>
            <a:pPr algn="just">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Description:</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Audit logs are considered good practice for business systems, and are required by federal regulations for secure systems, drug approval data, medical information disclosure, financial records, and electronic voting. Given the central role of audit logs, it is critical that they are correct and inalterable. It is not sufficient to say, \our data is correct, because we store all interactions in a separate audit log."</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integrity of the audit log itself must also be guaranteed. This paper proposes mechanisms within a database management system (DBMS), based on cryptographically strong one-way hash functions, that prevent an intruder, including an auditor or an employee or even an unknown bug within the DBMS itself, from silently corrupting the audit log. We propose that the DBMS store additional information in the database to enable a separate audit log validate to examine the database along with this extra information and state conclusively whether the audit log has been compromised. We show with an implementation on a high-performance storage engine that the overhead for auditing is low and that the validate can efficiently and correctly determine if the audit log has been compromised.</a:t>
            </a:r>
          </a:p>
          <a:p>
            <a:pPr algn="just"/>
            <a:endParaRPr lang="en-US" sz="1800"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Tamper detection in audit logs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5635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304800" y="1295400"/>
            <a:ext cx="8001000" cy="5410200"/>
          </a:xfrm>
        </p:spPr>
        <p:txBody>
          <a:bodyPr>
            <a:noAutofit/>
          </a:bodyPr>
          <a:lstStyle/>
          <a:p>
            <a:pPr algn="just">
              <a:buNone/>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L. C. M. C. Rob </a:t>
            </a:r>
            <a:r>
              <a:rPr lang="en-US" sz="2000" dirty="0" err="1" smtClean="0">
                <a:latin typeface="Times New Roman" pitchFamily="18" charset="0"/>
                <a:cs typeface="Times New Roman" pitchFamily="18" charset="0"/>
              </a:rPr>
              <a:t>Byrom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Roney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Cordenonsib</a:t>
            </a: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2005</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This article describes the implementation of an accounting tool in the LHC Computing Grid (LCG): a distributed computing grid project consisting of over 100 resource centers and more than 10,000 CPUs. APEL (Accounting Processor for Event Logs) parses batch, system and gatekeeper logs generated by a site and builds accounting records, which provide a summary of the resources consumed based on attributes such as CPU time, Wall Clock Time, Memory and grid user DN. The accounting data is published into the R-GMA information and monitoring system, and archived for processing by a graphical front-end utilized by the accounting web tool.</a:t>
            </a:r>
          </a:p>
          <a:p>
            <a:pPr algn="just"/>
            <a:endParaRPr lang="en-US" sz="2000"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Apel: An implementation of grid accounting using r-gma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6397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228600" y="1295400"/>
            <a:ext cx="8077200" cy="5334000"/>
          </a:xfrm>
        </p:spPr>
        <p:txBody>
          <a:bodyPr>
            <a:normAutofit/>
          </a:bodyPr>
          <a:lstStyle/>
          <a:p>
            <a:pPr>
              <a:buNone/>
            </a:pPr>
            <a:r>
              <a:rPr lang="en-US" sz="2400" b="1" dirty="0" smtClean="0">
                <a:latin typeface="Times New Roman" pitchFamily="18" charset="0"/>
                <a:cs typeface="Times New Roman" pitchFamily="18" charset="0"/>
              </a:rPr>
              <a:t>Author:	</a:t>
            </a:r>
            <a:r>
              <a:rPr lang="en-US" sz="2400" dirty="0" smtClean="0">
                <a:latin typeface="Times New Roman" pitchFamily="18" charset="0"/>
                <a:cs typeface="Times New Roman" pitchFamily="18" charset="0"/>
              </a:rPr>
              <a:t>Frey, </a:t>
            </a:r>
            <a:r>
              <a:rPr lang="en-US" sz="2400" dirty="0" err="1" smtClean="0">
                <a:latin typeface="Times New Roman" pitchFamily="18" charset="0"/>
                <a:cs typeface="Times New Roman" pitchFamily="18" charset="0"/>
              </a:rPr>
              <a:t>Tannenbaum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Livny</a:t>
            </a:r>
            <a:r>
              <a:rPr lang="en-US" sz="2400" dirty="0" smtClean="0">
                <a:latin typeface="Times New Roman" pitchFamily="18" charset="0"/>
                <a:cs typeface="Times New Roman" pitchFamily="18" charset="0"/>
              </a:rPr>
              <a:t>, Foster, and </a:t>
            </a:r>
            <a:r>
              <a:rPr lang="en-US" sz="2400" dirty="0" err="1" smtClean="0">
                <a:latin typeface="Times New Roman" pitchFamily="18" charset="0"/>
                <a:cs typeface="Times New Roman" pitchFamily="18" charset="0"/>
              </a:rPr>
              <a:t>Tuecke</a:t>
            </a: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Year:		</a:t>
            </a:r>
            <a:r>
              <a:rPr lang="en-US" sz="2400" dirty="0" smtClean="0">
                <a:latin typeface="Times New Roman" pitchFamily="18" charset="0"/>
                <a:cs typeface="Times New Roman" pitchFamily="18" charset="0"/>
              </a:rPr>
              <a:t>2002</a:t>
            </a:r>
          </a:p>
          <a:p>
            <a:pPr>
              <a:buNone/>
            </a:pPr>
            <a:r>
              <a:rPr lang="en-US" sz="2400"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Description: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In recent years, there has been a dramatic increase in the amount of available computing and storage resources, yet few have been able to exploit these resources in an aggregated form. We present the Condor-G system, which leverages software from </a:t>
            </a:r>
            <a:r>
              <a:rPr lang="en-US" sz="2400" dirty="0" err="1" smtClean="0">
                <a:latin typeface="Times New Roman" pitchFamily="18" charset="0"/>
                <a:cs typeface="Times New Roman" pitchFamily="18" charset="0"/>
              </a:rPr>
              <a:t>Globus</a:t>
            </a:r>
            <a:r>
              <a:rPr lang="en-US" sz="2400" dirty="0" smtClean="0">
                <a:latin typeface="Times New Roman" pitchFamily="18" charset="0"/>
                <a:cs typeface="Times New Roman" pitchFamily="18" charset="0"/>
              </a:rPr>
              <a:t> and Condor to allow users to harness multi-domain resources as if they all belong to one personal domain. We describe the structure of Condor-G and how it handles job management, resource selection, security and fault tolerance.</a:t>
            </a:r>
          </a:p>
          <a:p>
            <a:endParaRPr lang="en-US" sz="2400" dirty="0">
              <a:latin typeface="Times New Roman" pitchFamily="18" charset="0"/>
              <a:cs typeface="Times New Roman" pitchFamily="18" charset="0"/>
            </a:endParaRPr>
          </a:p>
        </p:txBody>
      </p:sp>
      <p:sp>
        <p:nvSpPr>
          <p:cNvPr id="5" name="Rectangle 4"/>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Condor-g: A computation management agent for multi-institutional grids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696200" cy="639762"/>
          </a:xfrm>
        </p:spPr>
        <p:txBody>
          <a:bodyPr>
            <a:normAutofit fontScale="90000"/>
          </a:bodyPr>
          <a:lstStyle/>
          <a:p>
            <a:r>
              <a:rPr lang="en-US" b="1" dirty="0" smtClean="0"/>
              <a:t/>
            </a:r>
            <a:br>
              <a:rPr lang="en-US" b="1" dirty="0" smtClean="0"/>
            </a:br>
            <a:r>
              <a:rPr lang="en-US" b="1" dirty="0" smtClean="0"/>
              <a:t>Literature Survey</a:t>
            </a:r>
            <a:r>
              <a:rPr lang="en-US" dirty="0" smtClean="0"/>
              <a:t/>
            </a:r>
            <a:br>
              <a:rPr lang="en-US" dirty="0" smtClean="0"/>
            </a:br>
            <a:endParaRPr lang="en-US" dirty="0"/>
          </a:p>
        </p:txBody>
      </p:sp>
      <p:sp>
        <p:nvSpPr>
          <p:cNvPr id="3" name="Content Placeholder 2"/>
          <p:cNvSpPr>
            <a:spLocks noGrp="1"/>
          </p:cNvSpPr>
          <p:nvPr>
            <p:ph idx="1"/>
          </p:nvPr>
        </p:nvSpPr>
        <p:spPr>
          <a:xfrm>
            <a:off x="304800" y="1219200"/>
            <a:ext cx="7924800" cy="5486400"/>
          </a:xfrm>
        </p:spPr>
        <p:txBody>
          <a:bodyPr>
            <a:normAutofit/>
          </a:bodyPr>
          <a:lstStyle/>
          <a:p>
            <a:pPr>
              <a:buNone/>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O.-K. Kwon, J. </a:t>
            </a:r>
            <a:r>
              <a:rPr lang="en-US" sz="2000" dirty="0" err="1" smtClean="0">
                <a:latin typeface="Times New Roman" pitchFamily="18" charset="0"/>
                <a:cs typeface="Times New Roman" pitchFamily="18" charset="0"/>
              </a:rPr>
              <a:t>Hahm</a:t>
            </a:r>
            <a:r>
              <a:rPr lang="en-US" sz="2000" dirty="0" smtClean="0">
                <a:latin typeface="Times New Roman" pitchFamily="18" charset="0"/>
                <a:cs typeface="Times New Roman" pitchFamily="18" charset="0"/>
              </a:rPr>
              <a:t>, S. Kim, and J. Lee</a:t>
            </a:r>
          </a:p>
          <a:p>
            <a:pPr>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2004</a:t>
            </a: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this paper, we describe GRASP, a grid resource allocation system based on OGSA. In order to submit job to the grid resources in more efficient and convenient manner, we support some features for user-friendly resource allocation such as resource brokering, scheduling, monitoring, and so forth. GRASP supports any scientific applications with the high performance computing features such as MPI and applications with high throughput computing features such as parameter studies.</a:t>
            </a:r>
          </a:p>
          <a:p>
            <a:endParaRPr lang="en-US" sz="2000" dirty="0">
              <a:latin typeface="Times New Roman" pitchFamily="18" charset="0"/>
              <a:cs typeface="Times New Roman" pitchFamily="18" charset="0"/>
            </a:endParaRPr>
          </a:p>
        </p:txBody>
      </p:sp>
      <p:sp>
        <p:nvSpPr>
          <p:cNvPr id="4" name="Rectangle 3"/>
          <p:cNvSpPr>
            <a:spLocks noChangeArrowheads="1"/>
          </p:cNvSpPr>
          <p:nvPr/>
        </p:nvSpPr>
        <p:spPr bwMode="gray">
          <a:xfrm>
            <a:off x="304800" y="762000"/>
            <a:ext cx="8001000" cy="3762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Grasp: A grid resource allocation system based on </a:t>
            </a:r>
            <a:r>
              <a:rPr lang="en-US" b="1" dirty="0" err="1" smtClean="0">
                <a:latin typeface="Times New Roman" pitchFamily="18" charset="0"/>
                <a:cs typeface="Times New Roman" pitchFamily="18" charset="0"/>
              </a:rPr>
              <a:t>ogsa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224</TotalTime>
  <Words>3368</Words>
  <Application>Microsoft Office PowerPoint</Application>
  <PresentationFormat>On-screen Show (4:3)</PresentationFormat>
  <Paragraphs>404</Paragraphs>
  <Slides>50</Slides>
  <Notes>12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Slide 1</vt:lpstr>
      <vt:lpstr>Introduction</vt:lpstr>
      <vt:lpstr>Scope of the Project</vt:lpstr>
      <vt:lpstr> Literature Survey </vt:lpstr>
      <vt:lpstr> Literature Survey </vt:lpstr>
      <vt:lpstr> Literature Survey </vt:lpstr>
      <vt:lpstr> Literature Survey </vt:lpstr>
      <vt:lpstr> Literature Survey </vt:lpstr>
      <vt:lpstr> Literature Survey </vt:lpstr>
      <vt:lpstr>Literature Survey</vt:lpstr>
      <vt:lpstr>Literature Survey</vt:lpstr>
      <vt:lpstr>Literature Survey</vt:lpstr>
      <vt:lpstr>Literature Survey</vt:lpstr>
      <vt:lpstr>Modules</vt:lpstr>
      <vt:lpstr> Modules Description </vt:lpstr>
      <vt:lpstr> Modules Description </vt:lpstr>
      <vt:lpstr> Modules Description </vt:lpstr>
      <vt:lpstr> Modules Description </vt:lpstr>
      <vt:lpstr> Modules Description </vt:lpstr>
      <vt:lpstr> Modules Description </vt:lpstr>
      <vt:lpstr> Module Diagrams </vt:lpstr>
      <vt:lpstr>Module Diagrams</vt:lpstr>
      <vt:lpstr>Module Diagrams</vt:lpstr>
      <vt:lpstr>Module Diagrams</vt:lpstr>
      <vt:lpstr>Module Diagrams</vt:lpstr>
      <vt:lpstr>Module Diagrams</vt:lpstr>
      <vt:lpstr> GIVEN INPUT EXPECTED OUTPUT </vt:lpstr>
      <vt:lpstr> GIVEN INPUT EXPECTED OUTPUT </vt:lpstr>
      <vt:lpstr> GIVEN INPUT EXPECTED OUTPUT </vt:lpstr>
      <vt:lpstr>Technique description</vt:lpstr>
      <vt:lpstr>SYSTEM REQUIREMENTS</vt:lpstr>
      <vt:lpstr>  SYSTEM DESIGN  </vt:lpstr>
      <vt:lpstr> SYSTEM DESIGN </vt:lpstr>
      <vt:lpstr> SYSTEM DESIGN </vt:lpstr>
      <vt:lpstr>SYSTEM DESIGN</vt:lpstr>
      <vt:lpstr>SYSTEM DESIGN</vt:lpstr>
      <vt:lpstr>SYSTEM DESIGN</vt:lpstr>
      <vt:lpstr>SYSTEM DESIGN</vt:lpstr>
      <vt:lpstr>SYSTEM DESIGN</vt:lpstr>
      <vt:lpstr>SYSTEM DESIGN</vt:lpstr>
      <vt:lpstr>SYSTEM DESIGN</vt:lpstr>
      <vt:lpstr>SYSTEM DESIGN</vt:lpstr>
      <vt:lpstr>SYSTEM DESIGN</vt:lpstr>
      <vt:lpstr> FUTURE ENHANCEMENT </vt:lpstr>
      <vt:lpstr> ADVANTAGES </vt:lpstr>
      <vt:lpstr> APPLICATIONS </vt:lpstr>
      <vt:lpstr> APPLICATIONS </vt:lpstr>
      <vt:lpstr> APPLICATIONS </vt:lpstr>
      <vt:lpstr> CONCLUSION </vt:lpstr>
      <vt:lpstr> REFERENCE OR BIBLIOGRAPHY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Spiro10</cp:lastModifiedBy>
  <cp:revision>160</cp:revision>
  <dcterms:created xsi:type="dcterms:W3CDTF">2012-06-21T12:52:53Z</dcterms:created>
  <dcterms:modified xsi:type="dcterms:W3CDTF">2012-10-05T12:08:42Z</dcterms:modified>
</cp:coreProperties>
</file>